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2"/>
  </p:notesMasterIdLst>
  <p:sldIdLst>
    <p:sldId id="428" r:id="rId2"/>
    <p:sldId id="403" r:id="rId3"/>
    <p:sldId id="410" r:id="rId4"/>
    <p:sldId id="411" r:id="rId5"/>
    <p:sldId id="413" r:id="rId6"/>
    <p:sldId id="414" r:id="rId7"/>
    <p:sldId id="418" r:id="rId8"/>
    <p:sldId id="419" r:id="rId9"/>
    <p:sldId id="421" r:id="rId10"/>
    <p:sldId id="427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E9F9B5"/>
    <a:srgbClr val="188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106" d="100"/>
          <a:sy n="106" d="100"/>
        </p:scale>
        <p:origin x="-1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ADFBDC4-6AE3-45AD-BCA4-4EF1DBA32465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B0C5572-1D66-4A89-84C6-910D456368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0419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/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/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C44F9-6B59-4C35-82B5-72DA075E3784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A536F-194F-43A2-9D4B-AEA01E177B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516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660F-0699-4B3A-B06A-6F13E04FB977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8E2BF-87B8-4890-96DB-793DF9C67D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5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48448-35F9-4DEE-ABA2-5FE12CB43E64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69DF6-4ADD-48A7-9471-A12D914E5E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196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6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6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3C67-D3FE-4D3A-BC8F-DB4FE6F044F7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220BB09-59A4-40C5-80D7-D13F80217C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522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C9B6-90F7-4519-875A-CB94AAA062EC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F33B5-7FB8-4071-AF4A-72B17F88E7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937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62129-9072-4D85-B8C4-324CFEC3C7E9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1A3DFF8-47D6-40BB-930D-05BD681A80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007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A7BF-22A0-4F28-8010-9E3666B39753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8D3027B4-B3E3-452A-81D0-335D244BBA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64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4E696-CC35-4808-AAAB-8B858B441BE1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788C0-8597-41CB-9607-64AE33AC66B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163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6964-EA94-482D-A5C5-42514B24A46B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555B0-C090-4FF9-9707-0392678E06F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742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B9B4-1E7A-4F4E-8D4F-7EE28F85E451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3D935-EF89-4A02-8C5C-9099656B80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40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/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/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0741C-857A-47EB-9158-C52F2319F810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60BAE-DBE2-468F-B604-6F4CEEDC1E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067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007D-9CDB-437B-8665-1641E85FCA1B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456C7-E225-4F53-85FA-C985FD1738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12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anchor="b"/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E93B7-447A-41BE-893D-9A2A1F0D8668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4D86D-6ECA-40F2-AAEE-4F635340F1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481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998FC-A55B-49CD-9ECF-CD9954F5FE80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43CC-27EB-4F8F-A6C3-9B0C049314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2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06A12-B1D9-48EA-B3A7-05BFA314B9A0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09540-4250-4E8A-9860-4F9A603A6C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52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FC59C-70A6-4EAF-A14B-B0B7993ABDDC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7F5B1-D68F-417C-955D-4651EFD6B7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25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ADDA3-EA2D-42E7-A40F-7C2D25123607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64363-4318-401F-B310-7CAFBAD499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61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7675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A939257-FBD4-4CAA-88B6-1B3BC8B5A002}" type="datetimeFigureOut">
              <a:rPr lang="ru-RU"/>
              <a:pPr>
                <a:defRPr/>
              </a:pPr>
              <a:t>26.09.2016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F3E5BDBC-0404-4713-85DE-B35FD764161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61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2060848"/>
            <a:ext cx="6858000" cy="11946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400" dirty="0">
                <a:effectLst/>
              </a:rPr>
              <a:t>У</a:t>
            </a:r>
            <a:r>
              <a:rPr lang="ru-RU" sz="4400" dirty="0" smtClean="0">
                <a:effectLst/>
              </a:rPr>
              <a:t>стройство и функционирование</a:t>
            </a:r>
            <a:br>
              <a:rPr lang="ru-RU" sz="4400" dirty="0" smtClean="0">
                <a:effectLst/>
              </a:rPr>
            </a:br>
            <a:r>
              <a:rPr lang="ru-RU" sz="4400" dirty="0" smtClean="0">
                <a:effectLst/>
              </a:rPr>
              <a:t> </a:t>
            </a:r>
            <a:r>
              <a:rPr lang="ru-RU" sz="4400" dirty="0">
                <a:effectLst/>
              </a:rPr>
              <a:t>системы NTFS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5157192"/>
            <a:ext cx="3059832" cy="6185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ru-RU" sz="1800" dirty="0" smtClean="0"/>
              <a:t>Выполнили: Авраменко И.В.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sz="1800" dirty="0" err="1" smtClean="0"/>
              <a:t>Бонковски</a:t>
            </a:r>
            <a:r>
              <a:rPr lang="ru-RU" sz="1800" dirty="0" smtClean="0"/>
              <a:t> П.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sz="1800" dirty="0" smtClean="0"/>
              <a:t>Бриль М.И.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ru-RU" sz="1800" dirty="0" err="1" smtClean="0"/>
              <a:t>Пыхов</a:t>
            </a:r>
            <a:r>
              <a:rPr lang="ru-RU" sz="1800" dirty="0" smtClean="0"/>
              <a:t> А.Б.</a:t>
            </a:r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1800" i="1" smtClean="0">
                <a:solidFill>
                  <a:srgbClr val="C00000"/>
                </a:solidFill>
              </a:rPr>
              <a:t>Возможности и использование NTFS 5.0</a:t>
            </a:r>
          </a:p>
        </p:txBody>
      </p:sp>
      <p:sp>
        <p:nvSpPr>
          <p:cNvPr id="37890" name="Содержимое 1"/>
          <p:cNvSpPr>
            <a:spLocks noGrp="1"/>
          </p:cNvSpPr>
          <p:nvPr>
            <p:ph idx="1"/>
          </p:nvPr>
        </p:nvSpPr>
        <p:spPr>
          <a:xfrm>
            <a:off x="0" y="357188"/>
            <a:ext cx="9144000" cy="6500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Распределенное отслеживание ссылок на файлы</a:t>
            </a:r>
            <a:r>
              <a:rPr lang="ru-RU" altLang="ru-RU" sz="2000" dirty="0" smtClean="0">
                <a:solidFill>
                  <a:srgbClr val="FFC000"/>
                </a:solidFill>
              </a:rPr>
              <a:t>. </a:t>
            </a:r>
            <a:r>
              <a:rPr lang="ru-RU" altLang="ru-RU" sz="2000" dirty="0" smtClean="0"/>
              <a:t>Этот механизм позволяет сохранять актуальной ссылку на файл, даже если он был переименован или перемещен на другой том, расположенный на том же компьютере или на другом компьютере в пределах домена.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Разреженные (</a:t>
            </a:r>
            <a:r>
              <a:rPr lang="en-US" altLang="ru-RU" sz="2000" b="1" dirty="0" smtClean="0">
                <a:solidFill>
                  <a:srgbClr val="FFC000"/>
                </a:solidFill>
              </a:rPr>
              <a:t>sparse</a:t>
            </a:r>
            <a:r>
              <a:rPr lang="ru-RU" altLang="ru-RU" sz="2000" b="1" dirty="0" smtClean="0">
                <a:solidFill>
                  <a:srgbClr val="FFC000"/>
                </a:solidFill>
              </a:rPr>
              <a:t>) файлы</a:t>
            </a:r>
            <a:r>
              <a:rPr lang="ru-RU" altLang="ru-RU" sz="2000" b="1" dirty="0" smtClean="0"/>
              <a:t>. </a:t>
            </a:r>
            <a:r>
              <a:rPr lang="en-US" altLang="ru-RU" sz="2000" dirty="0" smtClean="0"/>
              <a:t>NTFS</a:t>
            </a:r>
            <a:r>
              <a:rPr lang="ru-RU" altLang="ru-RU" sz="2000" dirty="0" smtClean="0"/>
              <a:t> эффективно хранит такие файлы, содержащие большое количество последовательных пустых байтов.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Журнал изменений (</a:t>
            </a:r>
            <a:r>
              <a:rPr lang="en-US" altLang="ru-RU" sz="2000" b="1" dirty="0" smtClean="0">
                <a:solidFill>
                  <a:srgbClr val="FFC000"/>
                </a:solidFill>
              </a:rPr>
              <a:t>change journal</a:t>
            </a:r>
            <a:r>
              <a:rPr lang="ru-RU" altLang="ru-RU" sz="2000" b="1" dirty="0" smtClean="0">
                <a:solidFill>
                  <a:srgbClr val="FFC000"/>
                </a:solidFill>
              </a:rPr>
              <a:t>),</a:t>
            </a:r>
            <a:r>
              <a:rPr lang="ru-RU" altLang="ru-RU" sz="2000" dirty="0" smtClean="0">
                <a:solidFill>
                  <a:srgbClr val="FFC000"/>
                </a:solidFill>
              </a:rPr>
              <a:t> </a:t>
            </a:r>
            <a:r>
              <a:rPr lang="ru-RU" altLang="ru-RU" sz="2000" dirty="0" smtClean="0"/>
              <a:t>где регистрируются все операции доступа к файлам и томам.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/>
              <a:t>По сравнению с </a:t>
            </a:r>
            <a:r>
              <a:rPr lang="en-US" altLang="ru-RU" sz="2000" dirty="0" smtClean="0"/>
              <a:t>Windows</a:t>
            </a:r>
            <a:r>
              <a:rPr lang="ru-RU" altLang="ru-RU" sz="2000" dirty="0" smtClean="0"/>
              <a:t> 2000, системы </a:t>
            </a:r>
            <a:r>
              <a:rPr lang="en-US" altLang="ru-RU" sz="2000" dirty="0" smtClean="0"/>
              <a:t>Windows Server</a:t>
            </a:r>
            <a:r>
              <a:rPr lang="ru-RU" altLang="ru-RU" sz="2000" dirty="0" smtClean="0"/>
              <a:t> 2003 имеют следующие улучшения в работе с </a:t>
            </a:r>
            <a:r>
              <a:rPr lang="en-US" altLang="ru-RU" sz="2000" dirty="0" smtClean="0"/>
              <a:t>NTFS</a:t>
            </a:r>
            <a:r>
              <a:rPr lang="ru-RU" altLang="ru-RU" sz="2000" dirty="0" smtClean="0"/>
              <a:t>: 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600" b="1" i="1" dirty="0" smtClean="0">
                <a:solidFill>
                  <a:srgbClr val="FFFF00"/>
                </a:solidFill>
              </a:rPr>
              <a:t>как утверждает компания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Microsoft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, на 5-8 процентов увеличено быстродействие, и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NTFS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 обеспечивает практически такую же производительность, как и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FAT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; 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600" b="1" i="1" dirty="0" smtClean="0">
                <a:solidFill>
                  <a:srgbClr val="FFFF00"/>
                </a:solidFill>
              </a:rPr>
              <a:t>быстрее выполняется преобразование систем с использованием команды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Convert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.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exe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. При этом могут применяться различные, а не фиксированные размеры кластеров, до 4 Кбайт; 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600" b="1" i="1" dirty="0" smtClean="0">
                <a:solidFill>
                  <a:srgbClr val="FFFF00"/>
                </a:solidFill>
              </a:rPr>
              <a:t>на преобразованные из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FAT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 в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NTFS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 тома устанавливаются разрешения, принятые на томах, форматируемых непосредственно в </a:t>
            </a:r>
            <a:r>
              <a:rPr lang="en-US" altLang="ru-RU" sz="1600" b="1" i="1" dirty="0" smtClean="0">
                <a:solidFill>
                  <a:srgbClr val="FFFF00"/>
                </a:solidFill>
              </a:rPr>
              <a:t>NTFS</a:t>
            </a:r>
            <a:r>
              <a:rPr lang="ru-RU" altLang="ru-RU" sz="1600" b="1" i="1" dirty="0" smtClean="0">
                <a:solidFill>
                  <a:srgbClr val="FFFF00"/>
                </a:solidFill>
              </a:rPr>
              <a:t>; </a:t>
            </a:r>
          </a:p>
          <a:p>
            <a:pPr lvl="1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600" b="1" i="1" dirty="0" smtClean="0">
                <a:solidFill>
                  <a:srgbClr val="FFFF00"/>
                </a:solidFill>
              </a:rPr>
              <a:t>реализованы новые возможности для дефрагментации</a:t>
            </a:r>
            <a:r>
              <a:rPr lang="ru-RU" altLang="ru-RU" sz="1600" dirty="0" smtClean="0">
                <a:solidFill>
                  <a:srgbClr val="FFFF00"/>
                </a:solidFill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2"/>
          <p:cNvSpPr>
            <a:spLocks noGrp="1"/>
          </p:cNvSpPr>
          <p:nvPr>
            <p:ph type="title"/>
          </p:nvPr>
        </p:nvSpPr>
        <p:spPr bwMode="auto">
          <a:xfrm>
            <a:off x="457200" y="404813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ru-RU" altLang="ru-RU" i="1" smtClean="0">
                <a:solidFill>
                  <a:srgbClr val="C00000"/>
                </a:solidFill>
              </a:rPr>
              <a:t>Файловая система </a:t>
            </a:r>
            <a:r>
              <a:rPr lang="en-US" altLang="ru-RU" i="1" smtClean="0">
                <a:solidFill>
                  <a:srgbClr val="C00000"/>
                </a:solidFill>
              </a:rPr>
              <a:t>NTFS</a:t>
            </a:r>
            <a:endParaRPr lang="ru-RU" altLang="ru-RU" i="1" smtClean="0">
              <a:solidFill>
                <a:srgbClr val="C00000"/>
              </a:solidFill>
            </a:endParaRPr>
          </a:p>
        </p:txBody>
      </p:sp>
      <p:sp>
        <p:nvSpPr>
          <p:cNvPr id="26626" name="Содержимое 1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dirty="0" smtClean="0"/>
              <a:t>Преимущества:</a:t>
            </a:r>
            <a:endParaRPr lang="ru-RU" altLang="ru-RU" b="1" i="1" u="sng" dirty="0" smtClean="0"/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отказоустойчивость (способность к восстановлению; все операции с файлами обрабатываются как транзакции — любое действие с файлом либо завершается до конца, либо, в случае сбоя, файл возвращается в исходное состояние);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управление доступом к папкам (каталогам) и файлам;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аудит доступа к файловым ресурсам;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сжатие и разреженные файлы;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квоты на дисковое пространство;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шифрование.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отслеживание ссылок;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точки перехода (</a:t>
            </a:r>
            <a:r>
              <a:rPr lang="en-US" altLang="ru-RU" sz="2400" b="1" dirty="0" smtClean="0">
                <a:solidFill>
                  <a:srgbClr val="FFFF00"/>
                </a:solidFill>
              </a:rPr>
              <a:t>junction points</a:t>
            </a:r>
            <a:r>
              <a:rPr lang="ru-RU" altLang="ru-RU" sz="2400" b="1" dirty="0" smtClean="0">
                <a:solidFill>
                  <a:srgbClr val="FFFF00"/>
                </a:solidFill>
              </a:rPr>
              <a:t>);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встроенные наборы свойств (</a:t>
            </a:r>
            <a:r>
              <a:rPr lang="en-US" altLang="ru-RU" sz="2400" b="1" dirty="0" smtClean="0">
                <a:solidFill>
                  <a:srgbClr val="FFFF00"/>
                </a:solidFill>
              </a:rPr>
              <a:t>native property sets</a:t>
            </a:r>
            <a:r>
              <a:rPr lang="ru-RU" altLang="ru-RU" sz="2400" b="1" dirty="0" smtClean="0">
                <a:solidFill>
                  <a:srgbClr val="FFFF00"/>
                </a:solidFill>
              </a:rPr>
              <a:t>);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 smtClean="0">
                <a:solidFill>
                  <a:srgbClr val="FFFF00"/>
                </a:solidFill>
              </a:rPr>
              <a:t>возможность добавлять дополнительное дисковое пространство к томам </a:t>
            </a:r>
            <a:r>
              <a:rPr lang="en-US" altLang="ru-RU" sz="2400" b="1" dirty="0" smtClean="0">
                <a:solidFill>
                  <a:srgbClr val="FFFF00"/>
                </a:solidFill>
              </a:rPr>
              <a:t>NTFS</a:t>
            </a:r>
            <a:r>
              <a:rPr lang="ru-RU" altLang="ru-RU" sz="2400" b="1" dirty="0" smtClean="0">
                <a:solidFill>
                  <a:srgbClr val="FFFF00"/>
                </a:solidFill>
              </a:rPr>
              <a:t> 5.0 можно без перезагрузки;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5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11969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3200" i="1" smtClean="0">
                <a:solidFill>
                  <a:srgbClr val="C00000"/>
                </a:solidFill>
              </a:rPr>
              <a:t>Ограничения файловых систем и вопросы совместимости</a:t>
            </a:r>
          </a:p>
        </p:txBody>
      </p:sp>
      <p:sp>
        <p:nvSpPr>
          <p:cNvPr id="28674" name="Содержимое 1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5516562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2633"/>
              </p:ext>
            </p:extLst>
          </p:nvPr>
        </p:nvGraphicFramePr>
        <p:xfrm>
          <a:off x="571500" y="2428875"/>
          <a:ext cx="8429625" cy="2786063"/>
        </p:xfrm>
        <a:graphic>
          <a:graphicData uri="http://schemas.openxmlformats.org/drawingml/2006/table">
            <a:tbl>
              <a:tblPr/>
              <a:tblGrid>
                <a:gridCol w="5354169"/>
                <a:gridCol w="1025152"/>
                <a:gridCol w="1025152"/>
                <a:gridCol w="1025152"/>
              </a:tblGrid>
              <a:tr h="492031">
                <a:tc row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Операционная система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Файловая система</a:t>
                      </a:r>
                      <a:endParaRPr lang="ru-RU" sz="180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52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15875" algn="ctr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</a:t>
                      </a:r>
                      <a:r>
                        <a:rPr lang="ru-RU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-32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indent="15875" algn="ctr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NTFS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7065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MS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DOS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Windows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 3.1 х и 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Windows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 95 (версии до 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OSR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2)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89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Windows 95 OSR2. Windows 98 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Windows ME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524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Windows NT 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4.0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54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Windows 2000/XP/Server 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2003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1800" i="1" smtClean="0">
                <a:solidFill>
                  <a:srgbClr val="C00000"/>
                </a:solidFill>
              </a:rPr>
              <a:t>Ограничения файловых систем и вопросы совместимости</a:t>
            </a:r>
          </a:p>
        </p:txBody>
      </p:sp>
      <p:sp>
        <p:nvSpPr>
          <p:cNvPr id="29698" name="Содержимое 1"/>
          <p:cNvSpPr>
            <a:spLocks noGrp="1"/>
          </p:cNvSpPr>
          <p:nvPr>
            <p:ph idx="1"/>
          </p:nvPr>
        </p:nvSpPr>
        <p:spPr>
          <a:xfrm>
            <a:off x="0" y="357188"/>
            <a:ext cx="9144000" cy="6500812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596" y="785794"/>
          <a:ext cx="8215370" cy="5000661"/>
        </p:xfrm>
        <a:graphic>
          <a:graphicData uri="http://schemas.openxmlformats.org/drawingml/2006/table">
            <a:tbl>
              <a:tblPr/>
              <a:tblGrid>
                <a:gridCol w="1291542"/>
                <a:gridCol w="3050856"/>
                <a:gridCol w="3872972"/>
              </a:tblGrid>
              <a:tr h="67621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Ограничения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NTFS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 </a:t>
                      </a: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И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FAT32</a:t>
                      </a:r>
                      <a:endParaRPr lang="ru-RU" sz="18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92390"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12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Размеры тома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Минимальный размер тома составляет (фактически) приблизительно 10 Мбайт.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На практике рекомендуется создавать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тома, размер которых не превышает 256 Тбайт минус 64 Кбайт.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С помощью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NTFS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 нельзя форматировать дискеты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FAT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 поддерживает различные размеры томов — от объема дискет до 4 Гбайт (тома объемом более 2 Гбайт могут не поддерживаться другими системами).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FAT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32 поддерживает тома объемом от 2 Гбайт до 2 Тбайт.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Работая под управлением 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Windows Server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 2003. Можно форматировать тома 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FAT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32. объем которых, не превышает 32  Гбайт.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56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Размеры файлов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Практический максимум 16 Тбайт минус 64 Кбайт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4556" marR="24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2"/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ru-RU" altLang="ru-RU" sz="3200" i="1" smtClean="0">
                <a:solidFill>
                  <a:srgbClr val="C00000"/>
                </a:solidFill>
              </a:rPr>
              <a:t>Размеры кластеров</a:t>
            </a:r>
          </a:p>
        </p:txBody>
      </p:sp>
      <p:sp>
        <p:nvSpPr>
          <p:cNvPr id="31746" name="Содержимое 1"/>
          <p:cNvSpPr>
            <a:spLocks noGrp="1"/>
          </p:cNvSpPr>
          <p:nvPr>
            <p:ph idx="1"/>
          </p:nvPr>
        </p:nvSpPr>
        <p:spPr>
          <a:xfrm>
            <a:off x="0" y="357188"/>
            <a:ext cx="9144000" cy="6500812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/>
              <a:t>Размеры кластеров для FAT16, FAT32 и NTFS в </a:t>
            </a:r>
            <a:r>
              <a:rPr lang="ru-RU" altLang="ru-RU" sz="2000" b="1" dirty="0" err="1" smtClean="0"/>
              <a:t>Windows</a:t>
            </a:r>
            <a:r>
              <a:rPr lang="ru-RU" altLang="ru-RU" sz="2000" b="1" dirty="0" smtClean="0"/>
              <a:t> </a:t>
            </a:r>
            <a:r>
              <a:rPr lang="ru-RU" altLang="ru-RU" sz="2000" b="1" dirty="0" err="1" smtClean="0"/>
              <a:t>Server</a:t>
            </a:r>
            <a:r>
              <a:rPr lang="ru-RU" altLang="ru-RU" sz="2000" b="1" dirty="0" smtClean="0"/>
              <a:t> 2003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78009"/>
              </p:ext>
            </p:extLst>
          </p:nvPr>
        </p:nvGraphicFramePr>
        <p:xfrm>
          <a:off x="0" y="928688"/>
          <a:ext cx="9144000" cy="5934073"/>
        </p:xfrm>
        <a:graphic>
          <a:graphicData uri="http://schemas.openxmlformats.org/drawingml/2006/table">
            <a:tbl>
              <a:tblPr/>
              <a:tblGrid>
                <a:gridCol w="2910478"/>
                <a:gridCol w="2214387"/>
                <a:gridCol w="2078492"/>
                <a:gridCol w="1940643"/>
              </a:tblGrid>
              <a:tr h="62243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Размер диска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Размер кластера FAT16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Размер кластера FAT32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7030A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Размер кластера NTFS</a:t>
                      </a:r>
                      <a:endParaRPr lang="ru-RU" sz="1800" dirty="0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543216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До 32 Мбайт включительно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 2 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Не поддерживается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 2 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241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33-64 Мбайт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512 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512 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65-1 28 Мбайт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 Кбайт 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 2 байт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68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129-256 Мбайт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endParaRPr lang="ru-RU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2540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512 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257-5 12 Мбайт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8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51 2 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226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|51 3-1 024 Мбайт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16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1 Кбайт</a:t>
                      </a:r>
                      <a:r>
                        <a:rPr lang="ru-RU" sz="1800" baseline="300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63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1025-2048 Мбайт (2 Гбайт)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32 Кбайт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2540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63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2049-4096 Мбайт (4 Гбайт)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64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2540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63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4097-8192 Мбайт (8 Гбайт)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Не поддерживается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798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8 193-16 384 Мбайт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(16 Гбайт)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Не поддерживается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8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798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16 385-32 768 Мбайт 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(32 Гбайт)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Не поддерживается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94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16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463"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От 32 Гбайт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Не поддерживается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7940" algn="l"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Не поддерживается</a:t>
                      </a:r>
                      <a:endParaRPr lang="ru-RU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5110"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4 Кбайт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1800" i="1" smtClean="0">
                <a:solidFill>
                  <a:srgbClr val="C00000"/>
                </a:solidFill>
              </a:rPr>
              <a:t>Структура NTFS</a:t>
            </a:r>
          </a:p>
        </p:txBody>
      </p:sp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0" y="357188"/>
            <a:ext cx="9144000" cy="6500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/>
              <a:t>В отличие от FAT, в NTFS нет специальных разделов на томе, в которых отражается файловая структура данного тома. В NTFS все данные хранятся в файлах, в том числе и информация о файлах и папках.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/>
              <a:t>На томе NTFS есть несколько файлов, они скрыты от администратора, в которых описана файловая структура тома. Основной файл, в котором отражена файловая структура, — Главная файловая таблица (</a:t>
            </a:r>
            <a:r>
              <a:rPr lang="en-US" altLang="ru-RU" sz="2000" dirty="0" smtClean="0"/>
              <a:t>master file table</a:t>
            </a:r>
            <a:r>
              <a:rPr lang="ru-RU" altLang="ru-RU" sz="2000" dirty="0" smtClean="0"/>
              <a:t>, MFT). Имена файлов, описывающих том NTFS, начинаются с символа $. Перечислим некоторые из них: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b="1" dirty="0" smtClean="0"/>
              <a:t>$</a:t>
            </a:r>
            <a:r>
              <a:rPr lang="ru-RU" altLang="ru-RU" sz="1800" b="1" dirty="0" err="1" smtClean="0"/>
              <a:t>Mft</a:t>
            </a:r>
            <a:r>
              <a:rPr lang="ru-RU" altLang="ru-RU" sz="1800" dirty="0" smtClean="0"/>
              <a:t> — таблица MFT;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b="1" dirty="0" smtClean="0"/>
              <a:t>$</a:t>
            </a:r>
            <a:r>
              <a:rPr lang="ru-RU" altLang="ru-RU" sz="1800" b="1" dirty="0" err="1" smtClean="0"/>
              <a:t>MftMirr</a:t>
            </a:r>
            <a:r>
              <a:rPr lang="ru-RU" altLang="ru-RU" sz="1800" dirty="0" smtClean="0"/>
              <a:t> — зеркальная копия MFT;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b="1" dirty="0" smtClean="0"/>
              <a:t>$</a:t>
            </a:r>
            <a:r>
              <a:rPr lang="ru-RU" altLang="ru-RU" sz="1800" b="1" dirty="0" err="1" smtClean="0"/>
              <a:t>LogFile</a:t>
            </a:r>
            <a:r>
              <a:rPr lang="ru-RU" altLang="ru-RU" sz="1800" dirty="0" smtClean="0"/>
              <a:t> — журнал транзакций;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b="1" dirty="0" smtClean="0"/>
              <a:t>$</a:t>
            </a:r>
            <a:r>
              <a:rPr lang="ru-RU" altLang="ru-RU" sz="1800" b="1" dirty="0" err="1" smtClean="0"/>
              <a:t>Bitmap</a:t>
            </a:r>
            <a:r>
              <a:rPr lang="ru-RU" altLang="ru-RU" sz="1800" dirty="0" smtClean="0"/>
              <a:t> —карта распределения кластеров тома;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800" b="1" dirty="0" smtClean="0"/>
              <a:t>$</a:t>
            </a:r>
            <a:r>
              <a:rPr lang="ru-RU" altLang="ru-RU" sz="1800" b="1" dirty="0" err="1" smtClean="0"/>
              <a:t>Quota</a:t>
            </a:r>
            <a:r>
              <a:rPr lang="ru-RU" altLang="ru-RU" sz="1800" dirty="0" smtClean="0"/>
              <a:t> — файл пользовательских квот тома.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/>
              <a:t>В структуре NTFS нет деления на атрибуты (свойства) файла и данные. Вся информация, связанная с файлом, хранится в тех или иных атрибутах. </a:t>
            </a:r>
            <a:r>
              <a:rPr lang="ru-RU" altLang="ru-RU" sz="2000" b="1" i="1" dirty="0" smtClean="0"/>
              <a:t>Содержимое файла является одним из атрибутов </a:t>
            </a:r>
            <a:r>
              <a:rPr lang="ru-RU" altLang="ru-RU" sz="2000" dirty="0" smtClean="0"/>
              <a:t>этого файла. Например, имя файла хранится в </a:t>
            </a:r>
            <a:r>
              <a:rPr lang="ru-RU" altLang="ru-RU" sz="2000" b="1" i="1" dirty="0" smtClean="0">
                <a:solidFill>
                  <a:srgbClr val="002060"/>
                </a:solidFill>
              </a:rPr>
              <a:t>атрибуте $FILE_NAME</a:t>
            </a:r>
            <a:r>
              <a:rPr lang="ru-RU" altLang="ru-RU" sz="2000" dirty="0" smtClean="0"/>
              <a:t>, </a:t>
            </a:r>
            <a:r>
              <a:rPr lang="ru-RU" altLang="ru-RU" sz="2000" b="1" i="1" dirty="0" smtClean="0">
                <a:solidFill>
                  <a:srgbClr val="C00000"/>
                </a:solidFill>
              </a:rPr>
              <a:t>данные — в атрибуте $DATA</a:t>
            </a:r>
            <a:r>
              <a:rPr lang="ru-RU" altLang="ru-RU" sz="2000" dirty="0" smtClean="0"/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defRPr/>
            </a:pPr>
            <a:r>
              <a:rPr lang="ru-RU" altLang="ru-RU" sz="3200" i="1" smtClean="0">
                <a:solidFill>
                  <a:srgbClr val="C00000"/>
                </a:solidFill>
              </a:rPr>
              <a:t>Структура NTFS</a:t>
            </a:r>
          </a:p>
        </p:txBody>
      </p:sp>
      <p:sp>
        <p:nvSpPr>
          <p:cNvPr id="33794" name="Содержимое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dirty="0" smtClean="0"/>
              <a:t>Центром файловой системы </a:t>
            </a:r>
            <a:r>
              <a:rPr lang="en-US" altLang="ru-RU" dirty="0" smtClean="0"/>
              <a:t>NTFS</a:t>
            </a:r>
            <a:r>
              <a:rPr lang="ru-RU" altLang="ru-RU" dirty="0" smtClean="0"/>
              <a:t> является файл - </a:t>
            </a:r>
            <a:r>
              <a:rPr lang="ru-RU" altLang="ru-RU" b="1" dirty="0" smtClean="0"/>
              <a:t>$</a:t>
            </a:r>
            <a:r>
              <a:rPr lang="ru-RU" altLang="ru-RU" b="1" dirty="0" err="1" smtClean="0"/>
              <a:t>Mft</a:t>
            </a:r>
            <a:r>
              <a:rPr lang="ru-RU" altLang="ru-RU" dirty="0" smtClean="0"/>
              <a:t> главная таблица файлов. Он создается при форматировании тома для </a:t>
            </a:r>
            <a:r>
              <a:rPr lang="en-US" altLang="ru-RU" dirty="0" smtClean="0"/>
              <a:t>NTFS</a:t>
            </a:r>
            <a:r>
              <a:rPr lang="ru-RU" altLang="ru-RU" dirty="0" smtClean="0"/>
              <a:t>. </a:t>
            </a:r>
            <a:r>
              <a:rPr lang="en-US" altLang="ru-RU" dirty="0" smtClean="0"/>
              <a:t>MFT</a:t>
            </a:r>
            <a:r>
              <a:rPr lang="ru-RU" altLang="ru-RU" dirty="0" smtClean="0"/>
              <a:t> состоит из массива записей размером 1 Кбайт. Каждая запись идентифицирует один файл, расположенный на диске. При создании файла система </a:t>
            </a:r>
            <a:r>
              <a:rPr lang="en-US" altLang="ru-RU" dirty="0" smtClean="0"/>
              <a:t>NTFS</a:t>
            </a:r>
            <a:r>
              <a:rPr lang="ru-RU" altLang="ru-RU" dirty="0" smtClean="0"/>
              <a:t> находит пустую запись в </a:t>
            </a:r>
            <a:r>
              <a:rPr lang="en-US" altLang="ru-RU" dirty="0" smtClean="0"/>
              <a:t>MFT</a:t>
            </a:r>
            <a:r>
              <a:rPr lang="ru-RU" altLang="ru-RU" dirty="0" smtClean="0"/>
              <a:t>, затем заполняет ее информацией о создаваемом файле.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dirty="0" smtClean="0"/>
              <a:t>Таблица MFT состоит из записей о файлах, размер записи — 1 КБ, каждый файл в MFT — набор атрибутов. Маленькие файлы (до 1 КБ) целиком помещаются в одной записи MFT. Для больших файлов в записи MFT содержатся ссылки на кластеры, находящиеся за пределами MFT. Первые 16 записей являются служебными, а с семнадцатой записи и далее идет описание прочих файлов тома. Для большей отказоустойчивости спецификацией предусмотрены копии MFT и сектора начальной загрузки.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1800" i="1" smtClean="0">
                <a:solidFill>
                  <a:srgbClr val="C00000"/>
                </a:solidFill>
              </a:rPr>
              <a:t>Структура NTFS</a:t>
            </a:r>
          </a:p>
        </p:txBody>
      </p:sp>
      <p:sp>
        <p:nvSpPr>
          <p:cNvPr id="34818" name="Содержимое 1"/>
          <p:cNvSpPr>
            <a:spLocks noGrp="1"/>
          </p:cNvSpPr>
          <p:nvPr>
            <p:ph idx="1"/>
          </p:nvPr>
        </p:nvSpPr>
        <p:spPr>
          <a:xfrm>
            <a:off x="0" y="357188"/>
            <a:ext cx="9144000" cy="6500812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/>
              <a:t>Состав информации, записываемой в </a:t>
            </a:r>
            <a:r>
              <a:rPr lang="en-US" altLang="ru-RU" sz="2000" b="1" dirty="0" smtClean="0"/>
              <a:t>MFT</a:t>
            </a:r>
            <a:endParaRPr lang="ru-RU" altLang="ru-RU" sz="2000" b="1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50" y="785813"/>
          <a:ext cx="8643938" cy="5764510"/>
        </p:xfrm>
        <a:graphic>
          <a:graphicData uri="http://schemas.openxmlformats.org/drawingml/2006/table">
            <a:tbl>
              <a:tblPr/>
              <a:tblGrid>
                <a:gridCol w="3857622"/>
                <a:gridCol w="4786316"/>
              </a:tblGrid>
              <a:tr h="32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информации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3" marB="95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3" marB="95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</a:tr>
              <a:tr h="1695358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Стандартная информация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048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Атрибуты файла, например, "только чтение", "скрытый" и "системный"; время создания, последнего доступа, последнего изменения; счетчик жестких связей файла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5358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048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файла или папки в кодировке </a:t>
                      </a:r>
                      <a:r>
                        <a:rPr kumimoji="0" lang="ru-RU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Unicode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Если имя файла соответствует схеме 8.3 или файл имеет жесткие связи, атрибутов имени файла может быть несколько.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96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Дескриптор безопасности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048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Структура, хранящая данные безопасности, ассоциированные с файлом, управляющим доступом пользователя к файлу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9570">
                <a:tc>
                  <a:txBody>
                    <a:bodyPr/>
                    <a:lstStyle/>
                    <a:p>
                      <a:pPr marL="8890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Данные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90488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Содержимое файла; папки не имеют этого типа информации</a:t>
                      </a:r>
                    </a:p>
                  </a:txBody>
                  <a:tcPr marL="9525" marR="9525" marT="9523" marB="95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2"/>
          <p:cNvSpPr>
            <a:spLocks noGrp="1"/>
          </p:cNvSpPr>
          <p:nvPr>
            <p:ph type="title"/>
          </p:nvPr>
        </p:nvSpPr>
        <p:spPr bwMode="auto">
          <a:xfrm>
            <a:off x="500063" y="0"/>
            <a:ext cx="8229600" cy="428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altLang="ru-RU" sz="1800" i="1" smtClean="0">
                <a:solidFill>
                  <a:srgbClr val="C00000"/>
                </a:solidFill>
              </a:rPr>
              <a:t>Возможности и использование NTFS 5.0</a:t>
            </a:r>
          </a:p>
        </p:txBody>
      </p:sp>
      <p:sp>
        <p:nvSpPr>
          <p:cNvPr id="36866" name="Содержимое 1"/>
          <p:cNvSpPr>
            <a:spLocks noGrp="1"/>
          </p:cNvSpPr>
          <p:nvPr>
            <p:ph idx="1"/>
          </p:nvPr>
        </p:nvSpPr>
        <p:spPr>
          <a:xfrm>
            <a:off x="0" y="357188"/>
            <a:ext cx="9144000" cy="6500812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Механизм разрешений на доступ к файлам и папкам</a:t>
            </a:r>
            <a:r>
              <a:rPr lang="ru-RU" altLang="ru-RU" sz="2000" dirty="0" smtClean="0"/>
              <a:t>. Обеспечивает гибкую систему ограничений для пользователей и групп.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Сжатие файлов и папок</a:t>
            </a:r>
            <a:r>
              <a:rPr lang="ru-RU" altLang="ru-RU" sz="2000" dirty="0" smtClean="0">
                <a:solidFill>
                  <a:srgbClr val="FFC000"/>
                </a:solidFill>
              </a:rPr>
              <a:t>. </a:t>
            </a:r>
            <a:r>
              <a:rPr lang="ru-RU" altLang="ru-RU" sz="2000" dirty="0" smtClean="0"/>
              <a:t>Встроенные средства сжатия данных позволяют экономить пространство на дисках, при этом все процедуры выполняются "прозрачно" для пользователя.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Шифрование данных</a:t>
            </a:r>
            <a:r>
              <a:rPr lang="ru-RU" altLang="ru-RU" sz="2000" dirty="0" smtClean="0"/>
              <a:t>. </a:t>
            </a:r>
            <a:r>
              <a:rPr lang="en-US" altLang="ru-RU" sz="2000" dirty="0" smtClean="0"/>
              <a:t>Encrypting File System</a:t>
            </a:r>
            <a:r>
              <a:rPr lang="ru-RU" altLang="ru-RU" sz="2000" dirty="0" smtClean="0"/>
              <a:t> (</a:t>
            </a:r>
            <a:r>
              <a:rPr lang="en-US" altLang="ru-RU" sz="2000" dirty="0" smtClean="0"/>
              <a:t>EPS</a:t>
            </a:r>
            <a:r>
              <a:rPr lang="ru-RU" altLang="ru-RU" sz="2000" dirty="0" smtClean="0"/>
              <a:t>, Шифрующая файловая система) обеспечивает конфиденциальность хранящейся информации, причем в </a:t>
            </a:r>
            <a:r>
              <a:rPr lang="en-US" altLang="ru-RU" sz="2000" dirty="0" smtClean="0"/>
              <a:t>Windows Server</a:t>
            </a:r>
            <a:r>
              <a:rPr lang="ru-RU" altLang="ru-RU" sz="2000" dirty="0" smtClean="0"/>
              <a:t> 2003 устранены некоторые издержки этого механизма, допускающие "утечку информации".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Дисковые квоты</a:t>
            </a:r>
            <a:r>
              <a:rPr lang="ru-RU" altLang="ru-RU" sz="2000" dirty="0" smtClean="0">
                <a:solidFill>
                  <a:srgbClr val="FFC000"/>
                </a:solidFill>
              </a:rPr>
              <a:t>. </a:t>
            </a:r>
            <a:r>
              <a:rPr lang="ru-RU" altLang="ru-RU" sz="2000" dirty="0" smtClean="0"/>
              <a:t>Можно ограничить пространство, занимаемое на томе отдельными пользователями.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b="1" dirty="0" smtClean="0">
                <a:solidFill>
                  <a:srgbClr val="FFC000"/>
                </a:solidFill>
              </a:rPr>
              <a:t>Механизм точек повторной обработки (</a:t>
            </a:r>
            <a:r>
              <a:rPr lang="en-US" altLang="ru-RU" sz="2000" b="1" dirty="0" smtClean="0">
                <a:solidFill>
                  <a:srgbClr val="FFC000"/>
                </a:solidFill>
              </a:rPr>
              <a:t>reparse points</a:t>
            </a:r>
            <a:r>
              <a:rPr lang="ru-RU" altLang="ru-RU" sz="2000" b="1" dirty="0" smtClean="0">
                <a:solidFill>
                  <a:srgbClr val="FFC000"/>
                </a:solidFill>
              </a:rPr>
              <a:t>).</a:t>
            </a:r>
            <a:r>
              <a:rPr lang="ru-RU" altLang="ru-RU" sz="2000" dirty="0" smtClean="0">
                <a:solidFill>
                  <a:srgbClr val="FFC000"/>
                </a:solidFill>
              </a:rPr>
              <a:t> </a:t>
            </a:r>
            <a:r>
              <a:rPr lang="ru-RU" altLang="ru-RU" sz="2000" dirty="0" smtClean="0"/>
              <a:t>Позволяет, в частности, реализовать точки соединения (</a:t>
            </a:r>
            <a:r>
              <a:rPr lang="en-US" altLang="ru-RU" sz="2000" dirty="0" smtClean="0"/>
              <a:t>junction points</a:t>
            </a:r>
            <a:r>
              <a:rPr lang="ru-RU" altLang="ru-RU" sz="2000" dirty="0" smtClean="0"/>
              <a:t>), с помощью которых целевая папка (диск) отображается в пустую папку (эта процедура называется монтированием диска), находящуюся в пространстве имен файловой системы </a:t>
            </a:r>
            <a:r>
              <a:rPr lang="en-US" altLang="ru-RU" sz="2000" dirty="0" smtClean="0"/>
              <a:t>NTFS</a:t>
            </a:r>
            <a:r>
              <a:rPr lang="ru-RU" altLang="ru-RU" sz="2000" dirty="0" smtClean="0"/>
              <a:t> 5.0 локального компьютера. Целевой папкой может служить любой допустимый путь </a:t>
            </a:r>
            <a:r>
              <a:rPr lang="en-US" altLang="ru-RU" sz="2000" dirty="0" smtClean="0"/>
              <a:t>Windows Server</a:t>
            </a:r>
            <a:r>
              <a:rPr lang="ru-RU" altLang="ru-RU" sz="2000" dirty="0" smtClean="0"/>
              <a:t> 2003.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altLang="ru-R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TC104033923[[fn=Глубина]]</Template>
  <TotalTime>2493</TotalTime>
  <Words>1144</Words>
  <Application>Microsoft Office PowerPoint</Application>
  <PresentationFormat>Экран (4:3)</PresentationFormat>
  <Paragraphs>150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Calibri</vt:lpstr>
      <vt:lpstr>Times New Roman</vt:lpstr>
      <vt:lpstr>Глубина</vt:lpstr>
      <vt:lpstr>Устройство и функционирование  системы NTFS</vt:lpstr>
      <vt:lpstr>Файловая система NTFS</vt:lpstr>
      <vt:lpstr>Ограничения файловых систем и вопросы совместимости</vt:lpstr>
      <vt:lpstr>Ограничения файловых систем и вопросы совместимости</vt:lpstr>
      <vt:lpstr>Размеры кластеров</vt:lpstr>
      <vt:lpstr>Структура NTFS</vt:lpstr>
      <vt:lpstr>Структура NTFS</vt:lpstr>
      <vt:lpstr>Структура NTFS</vt:lpstr>
      <vt:lpstr>Возможности и использование NTFS 5.0</vt:lpstr>
      <vt:lpstr>Возможности и использование NTFS 5.0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Аппаратное и программное обеспечение  ЭВМ и сетей</dc:title>
  <dc:creator>Илья</dc:creator>
  <cp:lastModifiedBy>ZAG</cp:lastModifiedBy>
  <cp:revision>130</cp:revision>
  <dcterms:created xsi:type="dcterms:W3CDTF">2012-07-26T12:59:55Z</dcterms:created>
  <dcterms:modified xsi:type="dcterms:W3CDTF">2016-09-26T10:53:51Z</dcterms:modified>
</cp:coreProperties>
</file>