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9" r:id="rId10"/>
    <p:sldId id="262" r:id="rId11"/>
    <p:sldId id="265" r:id="rId12"/>
    <p:sldId id="266" r:id="rId13"/>
    <p:sldId id="271" r:id="rId14"/>
    <p:sldId id="267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69EB9-1D79-4E11-9506-55035042E8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080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0840E-D9A5-4F69-8845-2D31BEFC5E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900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C9477-4654-4C6F-94D2-B0B7A137F7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879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C4A7D3-49F1-4431-B720-D1BF9AD04A7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012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E436E-1E31-445B-BCB2-A137D0C5AC7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61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2CD9C-AB8E-4CBC-9B25-B4EBF74E53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31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5A492-FDFE-4D63-9587-F90AA91CB3F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36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0928A-E103-4E52-8BBB-BAB1A0D6F4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287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A51F0-C811-44C2-A003-B784BDB474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0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2AE07-7C85-4CBF-B785-B0BB90F7BE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673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2DD88-B2AF-482E-A944-E9B3CC7802A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746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9DA9B-6C22-4E53-8EDC-988C8ED8BA7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74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9097BD38-EFBB-4198-ABEF-88AD8D3EB48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4813"/>
          </a:xfrm>
        </p:spPr>
        <p:txBody>
          <a:bodyPr/>
          <a:lstStyle/>
          <a:p>
            <a:r>
              <a:rPr lang="ru-RU" altLang="ru-RU" sz="1600" b="1" dirty="0">
                <a:solidFill>
                  <a:schemeClr val="accent2"/>
                </a:solidFill>
                <a:latin typeface="Times New Roman" pitchFamily="18" charset="0"/>
              </a:rPr>
              <a:t>Прерывания. Система </a:t>
            </a:r>
            <a:r>
              <a:rPr lang="ru-RU" altLang="ru-RU" sz="1600" b="1" dirty="0" smtClean="0">
                <a:solidFill>
                  <a:schemeClr val="accent2"/>
                </a:solidFill>
                <a:latin typeface="Times New Roman" pitchFamily="18" charset="0"/>
              </a:rPr>
              <a:t>прерываний. Реальный </a:t>
            </a:r>
            <a:r>
              <a:rPr lang="ru-RU" altLang="ru-RU" sz="1600" b="1" smtClean="0">
                <a:solidFill>
                  <a:schemeClr val="accent2"/>
                </a:solidFill>
                <a:latin typeface="Times New Roman" pitchFamily="18" charset="0"/>
              </a:rPr>
              <a:t>режим процессора</a:t>
            </a:r>
            <a:endParaRPr lang="ru-RU" altLang="ru-RU" sz="1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6453187"/>
          </a:xfrm>
        </p:spPr>
        <p:txBody>
          <a:bodyPr/>
          <a:lstStyle/>
          <a:p>
            <a:pPr marL="0" indent="358775">
              <a:buFontTx/>
              <a:buNone/>
            </a:pPr>
            <a:r>
              <a:rPr lang="ru-RU" altLang="ru-RU" sz="1600" dirty="0">
                <a:latin typeface="Times New Roman" pitchFamily="18" charset="0"/>
              </a:rPr>
              <a:t>В большинстве современных процессоров имеются средства прерывания их текущей работы внешними устройствами или при возникновении особых случаев, а также прерывания текущей программы. Они освобождают процессор от периодической проверки (</a:t>
            </a:r>
            <a:r>
              <a:rPr lang="ru-RU" altLang="ru-RU" sz="1600" dirty="0" err="1">
                <a:latin typeface="Times New Roman" pitchFamily="18" charset="0"/>
              </a:rPr>
              <a:t>полинг</a:t>
            </a:r>
            <a:r>
              <a:rPr lang="ru-RU" altLang="ru-RU" sz="1600" dirty="0">
                <a:latin typeface="Times New Roman" pitchFamily="18" charset="0"/>
              </a:rPr>
              <a:t>) необходимости обслуживания устройств. Различают </a:t>
            </a:r>
            <a:r>
              <a:rPr lang="ru-RU" altLang="ru-RU" sz="1600" u="sng" dirty="0">
                <a:latin typeface="Times New Roman" pitchFamily="18" charset="0"/>
              </a:rPr>
              <a:t>немаскируемые</a:t>
            </a:r>
            <a:r>
              <a:rPr lang="ru-RU" altLang="ru-RU" sz="1600" dirty="0">
                <a:latin typeface="Times New Roman" pitchFamily="18" charset="0"/>
              </a:rPr>
              <a:t> прерывания по входу </a:t>
            </a:r>
            <a:r>
              <a:rPr lang="en-US" altLang="ru-RU" sz="1600" dirty="0">
                <a:latin typeface="Times New Roman" pitchFamily="18" charset="0"/>
              </a:rPr>
              <a:t>NMI </a:t>
            </a:r>
            <a:r>
              <a:rPr lang="ru-RU" altLang="ru-RU" sz="1600" dirty="0">
                <a:latin typeface="Times New Roman" pitchFamily="18" charset="0"/>
              </a:rPr>
              <a:t>(например при падении напряжения внешнего питания до 100 вольт, то есть отказ сети или нарушение четности в канале ввода/вывода) и </a:t>
            </a:r>
            <a:r>
              <a:rPr lang="ru-RU" altLang="ru-RU" sz="1600" u="sng" dirty="0">
                <a:latin typeface="Times New Roman" pitchFamily="18" charset="0"/>
              </a:rPr>
              <a:t>маскируемые</a:t>
            </a:r>
            <a:r>
              <a:rPr lang="ru-RU" altLang="ru-RU" sz="1600" dirty="0">
                <a:latin typeface="Times New Roman" pitchFamily="18" charset="0"/>
              </a:rPr>
              <a:t> прерывания по входу </a:t>
            </a:r>
            <a:r>
              <a:rPr lang="en-US" altLang="ru-RU" sz="1600" dirty="0">
                <a:latin typeface="Times New Roman" pitchFamily="18" charset="0"/>
              </a:rPr>
              <a:t>INTR</a:t>
            </a:r>
            <a:r>
              <a:rPr lang="ru-RU" altLang="ru-RU" sz="1600" dirty="0">
                <a:latin typeface="Times New Roman" pitchFamily="18" charset="0"/>
              </a:rPr>
              <a:t>, которые генерируются контроллером прерываний </a:t>
            </a:r>
            <a:r>
              <a:rPr lang="en-US" altLang="ru-RU" sz="1600" dirty="0">
                <a:latin typeface="Times New Roman" pitchFamily="18" charset="0"/>
              </a:rPr>
              <a:t>I8259A</a:t>
            </a:r>
            <a:r>
              <a:rPr lang="ru-RU" altLang="ru-RU" sz="1600" dirty="0">
                <a:latin typeface="Times New Roman" pitchFamily="18" charset="0"/>
              </a:rPr>
              <a:t> по заявке определённых внешних устройств (ВУ). Маскируемые прерывания (их еще называют аппаратными) обрабатываются процессором в случае, если флаг </a:t>
            </a:r>
            <a:r>
              <a:rPr lang="en-US" altLang="ru-RU" sz="1600" dirty="0">
                <a:latin typeface="Times New Roman" pitchFamily="18" charset="0"/>
              </a:rPr>
              <a:t>IF </a:t>
            </a:r>
            <a:r>
              <a:rPr lang="ru-RU" altLang="ru-RU" sz="1600" dirty="0">
                <a:latin typeface="Times New Roman" pitchFamily="18" charset="0"/>
              </a:rPr>
              <a:t>в регистре </a:t>
            </a:r>
            <a:r>
              <a:rPr lang="en-US" altLang="ru-RU" sz="1600" dirty="0">
                <a:latin typeface="Times New Roman" pitchFamily="18" charset="0"/>
              </a:rPr>
              <a:t>FLAGS </a:t>
            </a:r>
            <a:r>
              <a:rPr lang="ru-RU" altLang="ru-RU" sz="1600" dirty="0">
                <a:latin typeface="Times New Roman" pitchFamily="18" charset="0"/>
              </a:rPr>
              <a:t>установлен в 1 (команда  </a:t>
            </a:r>
            <a:r>
              <a:rPr lang="en-US" altLang="ru-RU" sz="1600" dirty="0">
                <a:latin typeface="Times New Roman" pitchFamily="18" charset="0"/>
              </a:rPr>
              <a:t>STI -</a:t>
            </a:r>
            <a:r>
              <a:rPr lang="ru-RU" altLang="ru-RU" sz="1600" dirty="0">
                <a:latin typeface="Times New Roman" pitchFamily="18" charset="0"/>
              </a:rPr>
              <a:t> внешние прерывания разрешены)</a:t>
            </a:r>
            <a:r>
              <a:rPr lang="en-US" altLang="ru-RU" sz="1600" dirty="0">
                <a:latin typeface="Times New Roman" pitchFamily="18" charset="0"/>
              </a:rPr>
              <a:t>,  </a:t>
            </a:r>
            <a:r>
              <a:rPr lang="ru-RU" altLang="ru-RU" sz="1600" dirty="0">
                <a:latin typeface="Times New Roman" pitchFamily="18" charset="0"/>
              </a:rPr>
              <a:t>если</a:t>
            </a:r>
            <a:r>
              <a:rPr lang="en-US" altLang="ru-RU" sz="1600" dirty="0">
                <a:latin typeface="Times New Roman" pitchFamily="18" charset="0"/>
              </a:rPr>
              <a:t> IF = 0 (CLI)</a:t>
            </a:r>
            <a:r>
              <a:rPr lang="ru-RU" altLang="ru-RU" sz="1600" dirty="0">
                <a:latin typeface="Times New Roman" pitchFamily="18" charset="0"/>
              </a:rPr>
              <a:t>- обработка прерываний от внешних устройств запрещена (отложена до установки </a:t>
            </a:r>
            <a:r>
              <a:rPr lang="en-US" altLang="ru-RU" sz="1600" dirty="0">
                <a:latin typeface="Times New Roman" pitchFamily="18" charset="0"/>
              </a:rPr>
              <a:t>IF </a:t>
            </a:r>
            <a:r>
              <a:rPr lang="ru-RU" altLang="ru-RU" sz="1600" dirty="0">
                <a:latin typeface="Times New Roman" pitchFamily="18" charset="0"/>
              </a:rPr>
              <a:t>в 1). ВУ должно сообщить причину прерывания ( код или тип прерывания от 0 до 255). </a:t>
            </a:r>
          </a:p>
          <a:p>
            <a:pPr marL="0" indent="358775">
              <a:buFontTx/>
              <a:buNone/>
            </a:pPr>
            <a:r>
              <a:rPr lang="ru-RU" altLang="ru-RU" sz="1600" dirty="0">
                <a:latin typeface="Times New Roman" pitchFamily="18" charset="0"/>
              </a:rPr>
              <a:t>Для каждого типа прерывания в системе имеется программа обработки данного прерывания. Это может быть программа ОС, </a:t>
            </a:r>
            <a:r>
              <a:rPr lang="en-US" altLang="ru-RU" sz="1600" dirty="0">
                <a:latin typeface="Times New Roman" pitchFamily="18" charset="0"/>
              </a:rPr>
              <a:t>BIOS</a:t>
            </a:r>
            <a:r>
              <a:rPr lang="ru-RU" altLang="ru-RU" sz="1600" dirty="0">
                <a:latin typeface="Times New Roman" pitchFamily="18" charset="0"/>
              </a:rPr>
              <a:t> или пользовательская. Адреса этих программ  находятся в 256 – элементной таблице, каждый элемент которой состоит из 4 байт и содержит полный указатель (вектор) к началу соответствующей программы обработки прерывания ( значения  </a:t>
            </a:r>
            <a:r>
              <a:rPr lang="en-US" altLang="ru-RU" sz="1600" dirty="0">
                <a:latin typeface="Times New Roman" pitchFamily="18" charset="0"/>
              </a:rPr>
              <a:t>IP </a:t>
            </a:r>
            <a:r>
              <a:rPr lang="ru-RU" altLang="ru-RU" sz="1600" dirty="0">
                <a:latin typeface="Times New Roman" pitchFamily="18" charset="0"/>
              </a:rPr>
              <a:t>и</a:t>
            </a:r>
            <a:r>
              <a:rPr lang="en-US" altLang="ru-RU" sz="1600" dirty="0">
                <a:latin typeface="Times New Roman" pitchFamily="18" charset="0"/>
              </a:rPr>
              <a:t> CS</a:t>
            </a:r>
            <a:r>
              <a:rPr lang="ru-RU" altLang="ru-RU" sz="1600" dirty="0">
                <a:latin typeface="Times New Roman" pitchFamily="18" charset="0"/>
              </a:rPr>
              <a:t>). Таблица векторов прерываний начинается с адреса 0 оперативной памяти. Программы обработки прерываний также называются обработчиками прерываний.</a:t>
            </a:r>
          </a:p>
          <a:p>
            <a:pPr marL="0" indent="358775">
              <a:buFontTx/>
              <a:buNone/>
            </a:pPr>
            <a:r>
              <a:rPr lang="ru-RU" altLang="ru-RU" sz="1600" dirty="0">
                <a:latin typeface="Times New Roman" pitchFamily="18" charset="0"/>
              </a:rPr>
              <a:t>В соответствии с типом прерывания выполняется следующая процедура:</a:t>
            </a:r>
          </a:p>
          <a:p>
            <a:pPr marL="0" indent="358775"/>
            <a:r>
              <a:rPr lang="ru-RU" altLang="ru-RU" sz="1600" dirty="0">
                <a:latin typeface="Times New Roman" pitchFamily="18" charset="0"/>
              </a:rPr>
              <a:t>Флаги </a:t>
            </a:r>
            <a:r>
              <a:rPr lang="en-US" altLang="ru-RU" sz="1600" dirty="0">
                <a:latin typeface="Times New Roman" pitchFamily="18" charset="0"/>
              </a:rPr>
              <a:t>IF </a:t>
            </a:r>
            <a:r>
              <a:rPr lang="ru-RU" altLang="ru-RU" sz="1600" dirty="0">
                <a:latin typeface="Times New Roman" pitchFamily="18" charset="0"/>
              </a:rPr>
              <a:t>и</a:t>
            </a:r>
            <a:r>
              <a:rPr lang="en-US" altLang="ru-RU" sz="1600" dirty="0">
                <a:latin typeface="Times New Roman" pitchFamily="18" charset="0"/>
              </a:rPr>
              <a:t> TF</a:t>
            </a:r>
            <a:r>
              <a:rPr lang="ru-RU" altLang="ru-RU" sz="1600" dirty="0">
                <a:latin typeface="Times New Roman" pitchFamily="18" charset="0"/>
              </a:rPr>
              <a:t> обнуляются, запрещая маскируемые прерывания и прерывание пошаговой обработки;</a:t>
            </a:r>
          </a:p>
          <a:p>
            <a:pPr marL="0" indent="358775"/>
            <a:r>
              <a:rPr lang="ru-RU" altLang="ru-RU" sz="1600" dirty="0">
                <a:latin typeface="Times New Roman" pitchFamily="18" charset="0"/>
              </a:rPr>
              <a:t>Содержимое регистров </a:t>
            </a:r>
            <a:r>
              <a:rPr lang="en-US" altLang="ru-RU" sz="1600" dirty="0">
                <a:latin typeface="Times New Roman" pitchFamily="18" charset="0"/>
              </a:rPr>
              <a:t>FLAGS,  CS </a:t>
            </a:r>
            <a:r>
              <a:rPr lang="ru-RU" altLang="ru-RU" sz="1600" dirty="0">
                <a:latin typeface="Times New Roman" pitchFamily="18" charset="0"/>
              </a:rPr>
              <a:t> и</a:t>
            </a:r>
            <a:r>
              <a:rPr lang="en-US" altLang="ru-RU" sz="1600" dirty="0">
                <a:latin typeface="Times New Roman" pitchFamily="18" charset="0"/>
              </a:rPr>
              <a:t>  IP</a:t>
            </a:r>
            <a:r>
              <a:rPr lang="ru-RU" altLang="ru-RU" sz="1600" dirty="0">
                <a:latin typeface="Times New Roman" pitchFamily="18" charset="0"/>
              </a:rPr>
              <a:t> сохраняются в текущем стеке;</a:t>
            </a:r>
          </a:p>
          <a:p>
            <a:pPr marL="0" indent="358775"/>
            <a:r>
              <a:rPr lang="ru-RU" altLang="ru-RU" sz="1600" dirty="0">
                <a:latin typeface="Times New Roman" pitchFamily="18" charset="0"/>
              </a:rPr>
              <a:t>Из вектора, соответствующего номеру (типу) прерывания, загружаются новые значения </a:t>
            </a:r>
            <a:r>
              <a:rPr lang="en-US" altLang="ru-RU" sz="1600" dirty="0">
                <a:latin typeface="Times New Roman" pitchFamily="18" charset="0"/>
              </a:rPr>
              <a:t>IP </a:t>
            </a:r>
            <a:r>
              <a:rPr lang="ru-RU" altLang="ru-RU" sz="1600" dirty="0">
                <a:latin typeface="Times New Roman" pitchFamily="18" charset="0"/>
              </a:rPr>
              <a:t>и</a:t>
            </a:r>
            <a:r>
              <a:rPr lang="en-US" altLang="ru-RU" sz="1600" dirty="0">
                <a:latin typeface="Times New Roman" pitchFamily="18" charset="0"/>
              </a:rPr>
              <a:t> CS</a:t>
            </a:r>
            <a:r>
              <a:rPr lang="ru-RU" altLang="ru-RU" sz="1600" dirty="0">
                <a:latin typeface="Times New Roman" pitchFamily="18" charset="0"/>
              </a:rPr>
              <a:t>. Номер прерывания, умноженный на 4, дает абсолютный адрес первого байта вектора обрабатываемого прерывания.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4813"/>
          </a:xfrm>
        </p:spPr>
        <p:txBody>
          <a:bodyPr/>
          <a:lstStyle/>
          <a:p>
            <a:pPr algn="l"/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Нахождение минимального и максимального значения в массиве слов. ВХОД:   </a:t>
            </a: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DS:BX – </a:t>
            </a:r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адрес начала массива, </a:t>
            </a: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CX-</a:t>
            </a:r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количество элементов массива.  </a:t>
            </a:r>
            <a:r>
              <a:rPr lang="ru-RU" altLang="ru-RU" sz="1400" b="1">
                <a:solidFill>
                  <a:schemeClr val="hlink"/>
                </a:solidFill>
                <a:latin typeface="Times New Roman" pitchFamily="18" charset="0"/>
              </a:rPr>
              <a:t>Выход – АХ-максимальный, ВХ –минимальный эл-т.</a:t>
            </a:r>
            <a:endParaRPr lang="ru-RU" altLang="ru-RU" sz="1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49275"/>
            <a:ext cx="4495800" cy="6308725"/>
          </a:xfrm>
        </p:spPr>
        <p:txBody>
          <a:bodyPr/>
          <a:lstStyle/>
          <a:p>
            <a:pPr marL="0" indent="361950"/>
            <a:r>
              <a:rPr lang="en-US" altLang="ru-RU" sz="1400" b="1"/>
              <a:t>Minmax  proc  near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push 0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pop  es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eax, dword prt es:[5*4]  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dword ptr old_int5, eax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word prt es: [5*4], offset int5_new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word prt es: [5*4]+2, cs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ax, word prt [bx]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 word prt min_bound, ax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 word prt max_bound, ax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di, 2</a:t>
            </a:r>
          </a:p>
          <a:p>
            <a:pPr marL="0" indent="361950">
              <a:buFontTx/>
              <a:buNone/>
            </a:pPr>
            <a:r>
              <a:rPr lang="en-US" altLang="ru-RU" sz="1400" b="1">
                <a:solidFill>
                  <a:schemeClr val="accent2"/>
                </a:solidFill>
              </a:rPr>
              <a:t>M1</a:t>
            </a:r>
            <a:r>
              <a:rPr lang="en-US" altLang="ru-RU" sz="1400" b="1"/>
              <a:t>: mov  ax, word prt [bx][di]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bound  ax, bounds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add  di, 2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loop  </a:t>
            </a:r>
            <a:r>
              <a:rPr lang="en-US" altLang="ru-RU" sz="1400" b="1">
                <a:solidFill>
                  <a:schemeClr val="accent2"/>
                </a:solidFill>
              </a:rPr>
              <a:t>M1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 eax, dword ptr old_int5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dword ptr es:[5*4], eax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ax,  word ptr max_bound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mov bx,  word ptr min_bound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ret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bounds: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min_bound  dw  ?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max_bound  dw  ?</a:t>
            </a:r>
          </a:p>
          <a:p>
            <a:pPr marL="0" indent="361950">
              <a:buFontTx/>
              <a:buNone/>
            </a:pPr>
            <a:r>
              <a:rPr lang="en-US" altLang="ru-RU" sz="1400" b="1"/>
              <a:t>old_int5       dd   ?</a:t>
            </a:r>
          </a:p>
          <a:p>
            <a:pPr marL="0" indent="361950">
              <a:buFontTx/>
              <a:buNone/>
            </a:pPr>
            <a:endParaRPr lang="ru-RU" altLang="ru-RU" sz="1400" b="1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49275"/>
            <a:ext cx="4495800" cy="6308725"/>
          </a:xfrm>
        </p:spPr>
        <p:txBody>
          <a:bodyPr/>
          <a:lstStyle/>
          <a:p>
            <a:pPr indent="19050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int5_new  proc  far</a:t>
            </a:r>
          </a:p>
          <a:p>
            <a:pPr indent="19050">
              <a:buFontTx/>
              <a:buNone/>
            </a:pPr>
            <a:endParaRPr lang="en-US" altLang="ru-RU" sz="1600" b="1">
              <a:latin typeface="Times New Roman" pitchFamily="18" charset="0"/>
            </a:endParaRPr>
          </a:p>
          <a:p>
            <a:pPr indent="19050">
              <a:buFontTx/>
              <a:buNone/>
            </a:pPr>
            <a:r>
              <a:rPr lang="en-US" altLang="ru-RU" sz="1400" b="1"/>
              <a:t>cmp  ax,</a:t>
            </a:r>
            <a:r>
              <a:rPr lang="en-US" altLang="ru-RU" sz="1600" b="1">
                <a:latin typeface="Times New Roman" pitchFamily="18" charset="0"/>
              </a:rPr>
              <a:t>  word ptr  min_bound</a:t>
            </a:r>
          </a:p>
          <a:p>
            <a:pPr indent="19050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jl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M2</a:t>
            </a:r>
            <a:r>
              <a:rPr lang="en-US" altLang="ru-RU" sz="1600" b="1">
                <a:latin typeface="Times New Roman" pitchFamily="18" charset="0"/>
              </a:rPr>
              <a:t>  ; </a:t>
            </a:r>
            <a:r>
              <a:rPr lang="ru-RU" altLang="ru-RU" sz="1600" b="1">
                <a:latin typeface="Times New Roman" pitchFamily="18" charset="0"/>
              </a:rPr>
              <a:t>если не меньше – это нарушение </a:t>
            </a:r>
          </a:p>
          <a:p>
            <a:pPr indent="19050">
              <a:buFontTx/>
              <a:buNone/>
            </a:pPr>
            <a:r>
              <a:rPr lang="ru-RU" altLang="ru-RU" sz="1600" b="1">
                <a:latin typeface="Times New Roman" pitchFamily="18" charset="0"/>
              </a:rPr>
              <a:t>; верхней границы</a:t>
            </a:r>
            <a:endParaRPr lang="en-US" altLang="ru-RU" sz="1600" b="1">
              <a:latin typeface="Times New Roman" pitchFamily="18" charset="0"/>
            </a:endParaRPr>
          </a:p>
          <a:p>
            <a:pPr indent="19050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mov word ptr  max_bound, ax</a:t>
            </a:r>
          </a:p>
          <a:p>
            <a:pPr indent="19050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iret</a:t>
            </a:r>
          </a:p>
          <a:p>
            <a:pPr indent="19050">
              <a:buFontTx/>
              <a:buNone/>
            </a:pP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M2</a:t>
            </a:r>
            <a:r>
              <a:rPr lang="en-US" altLang="ru-RU" sz="1600" b="1">
                <a:latin typeface="Times New Roman" pitchFamily="18" charset="0"/>
              </a:rPr>
              <a:t>:  </a:t>
            </a:r>
          </a:p>
          <a:p>
            <a:pPr indent="19050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mov word ptr  min_bound, ax</a:t>
            </a:r>
          </a:p>
          <a:p>
            <a:pPr indent="19050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iret</a:t>
            </a:r>
          </a:p>
          <a:p>
            <a:pPr indent="19050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int5_new   endp</a:t>
            </a:r>
          </a:p>
          <a:p>
            <a:pPr indent="19050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Minmax  endp</a:t>
            </a:r>
            <a:endParaRPr lang="ru-RU" altLang="ru-RU" sz="16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33375"/>
          </a:xfrm>
        </p:spPr>
        <p:txBody>
          <a:bodyPr/>
          <a:lstStyle/>
          <a:p>
            <a:r>
              <a:rPr lang="ru-RU" altLang="ru-RU" sz="1600" b="1">
                <a:solidFill>
                  <a:schemeClr val="accent2"/>
                </a:solidFill>
                <a:latin typeface="Times New Roman" pitchFamily="18" charset="0"/>
              </a:rPr>
              <a:t>Пример обычного обработчика прерывания ( команда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BOUND – INT 5 )</a:t>
            </a:r>
            <a:endParaRPr lang="ru-RU" altLang="ru-RU" sz="1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335713"/>
          </a:xfrm>
        </p:spPr>
        <p:txBody>
          <a:bodyPr/>
          <a:lstStyle/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BOUND  reg,  mem     ;  </a:t>
            </a:r>
            <a:r>
              <a:rPr lang="ru-RU" altLang="ru-RU" sz="1600" b="1">
                <a:latin typeface="Times New Roman" pitchFamily="18" charset="0"/>
              </a:rPr>
              <a:t>проверка нахождения индекса вектора, заданного в регистре (16, 32), 		          ;  внутри диапазона, заданного значениями двух последовательных 		          ; слов (двойных слов) в памяти по адресу второго операнда. Эти значения являются , соответственно, нижней и верхней  границей индекса массива. Они должны быть помещены предварительно в память. Н: 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mem  dd  </a:t>
            </a:r>
            <a:r>
              <a:rPr lang="en-US" altLang="ru-RU" sz="1600" b="1">
                <a:solidFill>
                  <a:schemeClr val="hlink"/>
                </a:solidFill>
                <a:latin typeface="Times New Roman" pitchFamily="18" charset="0"/>
              </a:rPr>
              <a:t>0000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0014h </a:t>
            </a:r>
            <a:r>
              <a:rPr lang="ru-RU" altLang="ru-RU" sz="1600" b="1">
                <a:latin typeface="Times New Roman" pitchFamily="18" charset="0"/>
              </a:rPr>
              <a:t> , где </a:t>
            </a:r>
            <a:r>
              <a:rPr lang="ru-RU" altLang="ru-RU" sz="1600" b="1">
                <a:solidFill>
                  <a:schemeClr val="hlink"/>
                </a:solidFill>
                <a:latin typeface="Times New Roman" pitchFamily="18" charset="0"/>
              </a:rPr>
              <a:t>0000</a:t>
            </a:r>
            <a:r>
              <a:rPr lang="ru-RU" altLang="ru-RU" sz="1600" b="1">
                <a:latin typeface="Times New Roman" pitchFamily="18" charset="0"/>
              </a:rPr>
              <a:t> – нижняя граница и </a:t>
            </a:r>
            <a:r>
              <a:rPr lang="ru-RU" altLang="ru-RU" sz="1600" b="1">
                <a:solidFill>
                  <a:schemeClr val="accent2"/>
                </a:solidFill>
                <a:latin typeface="Times New Roman" pitchFamily="18" charset="0"/>
              </a:rPr>
              <a:t>0014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ru-RU" altLang="ru-RU" sz="16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ru-RU" altLang="ru-RU" sz="1600" b="1">
                <a:solidFill>
                  <a:schemeClr val="tx2"/>
                </a:solidFill>
                <a:latin typeface="Times New Roman" pitchFamily="18" charset="0"/>
              </a:rPr>
              <a:t>– верхняя граница ( допустимые) проверяемого индекса. Если значение индекса в регистре находится в диапазоне, то выполняется следующая команда после </a:t>
            </a:r>
            <a:r>
              <a:rPr lang="en-US" altLang="ru-RU" sz="1600" b="1">
                <a:solidFill>
                  <a:schemeClr val="tx2"/>
                </a:solidFill>
                <a:latin typeface="Times New Roman" pitchFamily="18" charset="0"/>
              </a:rPr>
              <a:t>BOUND</a:t>
            </a:r>
            <a:r>
              <a:rPr lang="ru-RU" altLang="ru-RU" sz="1600" b="1">
                <a:solidFill>
                  <a:schemeClr val="tx2"/>
                </a:solidFill>
                <a:latin typeface="Times New Roman" pitchFamily="18" charset="0"/>
              </a:rPr>
              <a:t>, иначе генерируется прерывание 5 ( </a:t>
            </a:r>
            <a:r>
              <a:rPr lang="en-US" altLang="ru-RU" sz="1600" b="1">
                <a:solidFill>
                  <a:schemeClr val="tx2"/>
                </a:solidFill>
                <a:latin typeface="Times New Roman" pitchFamily="18" charset="0"/>
              </a:rPr>
              <a:t>int  5)</a:t>
            </a:r>
            <a:r>
              <a:rPr lang="ru-RU" altLang="ru-RU" sz="1600" b="1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endParaRPr lang="ru-RU" altLang="ru-RU" sz="1600" b="1">
              <a:solidFill>
                <a:schemeClr val="tx2"/>
              </a:solidFill>
              <a:latin typeface="Times New Roman" pitchFamily="18" charset="0"/>
            </a:endParaRP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ru-RU" altLang="ru-RU" sz="1600" b="1">
                <a:solidFill>
                  <a:schemeClr val="hlink"/>
                </a:solidFill>
                <a:latin typeface="Times New Roman" pitchFamily="18" charset="0"/>
              </a:rPr>
              <a:t>Пример: Нахождение минимального и максимального значения элементов в массиве слов, адрес которого задан в </a:t>
            </a:r>
            <a:r>
              <a:rPr lang="en-US" altLang="ru-RU" sz="1600" b="1">
                <a:solidFill>
                  <a:schemeClr val="hlink"/>
                </a:solidFill>
                <a:latin typeface="Times New Roman" pitchFamily="18" charset="0"/>
              </a:rPr>
              <a:t>DS:DX, </a:t>
            </a:r>
            <a:r>
              <a:rPr lang="ru-RU" altLang="ru-RU" sz="1600" b="1">
                <a:solidFill>
                  <a:schemeClr val="hlink"/>
                </a:solidFill>
                <a:latin typeface="Times New Roman" pitchFamily="18" charset="0"/>
              </a:rPr>
              <a:t>количество элементов в СХ. Результат – в АХ максимальный элемент, в ВХ – минимальный элемент.</a:t>
            </a:r>
            <a:endParaRPr lang="en-US" altLang="ru-RU" sz="1600" b="1">
              <a:solidFill>
                <a:schemeClr val="hlink"/>
              </a:solidFill>
              <a:latin typeface="Times New Roman" pitchFamily="18" charset="0"/>
            </a:endParaRP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minmax   proc  near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 push  0                                                       ; 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mov  ax,  3505h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 pop   es                                                       ;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int  21h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 mov  eax,  dword  ptr  es: [5*4]               ;  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mov  word ptr old_int5,  bx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 mov dword  ptr old_int5,  eax                 ;   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mov  word  ptr old_int5 +2,  es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 mov  word  ptr es: [5*4],  offset new_5   ; 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mov  ax,  2505h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 mov  word  ptr es: [5*4] + 2,  cs               ; 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mov  dx,  offset  new_5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 			</a:t>
            </a:r>
            <a:r>
              <a:rPr lang="ru-RU" altLang="ru-RU" sz="1600" b="1">
                <a:latin typeface="Times New Roman" pitchFamily="18" charset="0"/>
              </a:rPr>
              <a:t>               </a:t>
            </a:r>
            <a:r>
              <a:rPr lang="en-US" altLang="ru-RU" sz="1600" b="1">
                <a:latin typeface="Times New Roman" pitchFamily="18" charset="0"/>
              </a:rPr>
              <a:t> ; 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push  ds    push  cx    pop  ds</a:t>
            </a:r>
            <a:r>
              <a:rPr lang="ru-RU" altLang="ru-RU" sz="1600" b="1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lang="ru-RU" altLang="ru-RU" sz="1600" b="1">
                <a:latin typeface="Times New Roman" pitchFamily="18" charset="0"/>
              </a:rPr>
              <a:t>для сом.  не нужны</a:t>
            </a:r>
            <a:endParaRPr lang="en-US" altLang="ru-RU" sz="1600" b="1">
              <a:solidFill>
                <a:schemeClr val="accent2"/>
              </a:solidFill>
              <a:latin typeface="Times New Roman" pitchFamily="18" charset="0"/>
            </a:endParaRP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mov  ax,   [bx]                                             ;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int  21h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mov  word  ptr min,  ax</a:t>
            </a:r>
            <a:r>
              <a:rPr lang="ru-RU" altLang="ru-RU" sz="1600" b="1">
                <a:latin typeface="Times New Roman" pitchFamily="18" charset="0"/>
              </a:rPr>
              <a:t>                             </a:t>
            </a:r>
            <a:r>
              <a:rPr lang="en-US" altLang="ru-RU" sz="1600" b="1">
                <a:latin typeface="Times New Roman" pitchFamily="18" charset="0"/>
              </a:rPr>
              <a:t>;  </a:t>
            </a:r>
            <a:r>
              <a:rPr lang="en-US" altLang="ru-RU" sz="1600" b="1">
                <a:solidFill>
                  <a:schemeClr val="accent2"/>
                </a:solidFill>
                <a:latin typeface="Times New Roman" pitchFamily="18" charset="0"/>
              </a:rPr>
              <a:t>pop  ds</a:t>
            </a:r>
            <a:r>
              <a:rPr lang="ru-RU" altLang="ru-RU" sz="1600" b="1">
                <a:solidFill>
                  <a:schemeClr val="accent2"/>
                </a:solidFill>
                <a:latin typeface="Times New Roman" pitchFamily="18" charset="0"/>
              </a:rPr>
              <a:t>      - </a:t>
            </a:r>
            <a:r>
              <a:rPr lang="ru-RU" altLang="ru-RU" sz="1600" b="1">
                <a:latin typeface="Times New Roman" pitchFamily="18" charset="0"/>
              </a:rPr>
              <a:t>для сом.  не нужна</a:t>
            </a:r>
            <a:endParaRPr lang="en-US" altLang="ru-RU" sz="1600" b="1">
              <a:latin typeface="Times New Roman" pitchFamily="18" charset="0"/>
            </a:endParaRP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mov  word  ptr max,  ax</a:t>
            </a:r>
          </a:p>
          <a:p>
            <a:pPr marL="0" indent="354013" algn="just">
              <a:lnSpc>
                <a:spcPct val="90000"/>
              </a:lnSpc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    mov   di,  2</a:t>
            </a:r>
            <a:endParaRPr lang="ru-RU" altLang="ru-RU" sz="16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260350"/>
          </a:xfrm>
        </p:spPr>
        <p:txBody>
          <a:bodyPr/>
          <a:lstStyle/>
          <a:p>
            <a:pPr algn="l"/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; обработка массива</a:t>
            </a:r>
            <a:r>
              <a:rPr lang="ru-RU" altLang="ru-RU" sz="1400" b="1">
                <a:latin typeface="Times New Roman" pitchFamily="18" charset="0"/>
              </a:rPr>
              <a:t>                                                                  </a:t>
            </a:r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Новый обработчик прерывания 5</a:t>
            </a:r>
            <a:r>
              <a:rPr lang="ru-RU" altLang="ru-RU" sz="1400" b="1">
                <a:latin typeface="Times New Roman" pitchFamily="18" charset="0"/>
              </a:rPr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60350"/>
            <a:ext cx="4495800" cy="6597650"/>
          </a:xfrm>
        </p:spPr>
        <p:txBody>
          <a:bodyPr/>
          <a:lstStyle/>
          <a:p>
            <a:pPr marL="0" indent="365125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M1:  mov ax,  </a:t>
            </a:r>
            <a:r>
              <a:rPr lang="en-US" altLang="ru-RU" sz="1400" b="1">
                <a:latin typeface="Times New Roman" pitchFamily="18" charset="0"/>
              </a:rPr>
              <a:t>word  ptr [bx][di]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bound  ax,  bounds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add  di,  2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loop  M1</a:t>
            </a:r>
          </a:p>
          <a:p>
            <a:pPr marL="0" indent="365125">
              <a:buFontTx/>
              <a:buNone/>
            </a:pPr>
            <a:endParaRPr lang="en-US" altLang="ru-RU" sz="1400" b="1">
              <a:latin typeface="Times New Roman" pitchFamily="18" charset="0"/>
            </a:endParaRP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; </a:t>
            </a:r>
            <a:r>
              <a:rPr lang="ru-RU" altLang="ru-RU" sz="1400" b="1">
                <a:latin typeface="Times New Roman" pitchFamily="18" charset="0"/>
              </a:rPr>
              <a:t>восстановить старый обработчик</a:t>
            </a:r>
            <a:r>
              <a:rPr lang="en-US" altLang="ru-RU" sz="1400" b="1">
                <a:latin typeface="Times New Roman" pitchFamily="18" charset="0"/>
              </a:rPr>
              <a:t>  (*)</a:t>
            </a:r>
            <a:endParaRPr lang="ru-RU" altLang="ru-RU" sz="1400" b="1">
              <a:latin typeface="Times New Roman" pitchFamily="18" charset="0"/>
            </a:endParaRPr>
          </a:p>
          <a:p>
            <a:pPr marL="0" indent="365125">
              <a:buFontTx/>
              <a:buNone/>
            </a:pPr>
            <a:r>
              <a:rPr lang="ru-RU" altLang="ru-RU" sz="1400" b="1">
                <a:latin typeface="Times New Roman" pitchFamily="18" charset="0"/>
              </a:rPr>
              <a:t>	</a:t>
            </a:r>
            <a:r>
              <a:rPr lang="en-US" altLang="ru-RU" sz="1400" b="1">
                <a:latin typeface="Times New Roman" pitchFamily="18" charset="0"/>
              </a:rPr>
              <a:t>mov  eax, dword  ptr old_int5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mov  dword  ptr es: [5*4],  ax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;  </a:t>
            </a:r>
            <a:r>
              <a:rPr lang="ru-RU" altLang="ru-RU" sz="1400" b="1">
                <a:latin typeface="Times New Roman" pitchFamily="18" charset="0"/>
              </a:rPr>
              <a:t>вернуть результат</a:t>
            </a:r>
          </a:p>
          <a:p>
            <a:pPr marL="0" indent="365125">
              <a:buFontTx/>
              <a:buNone/>
            </a:pPr>
            <a:r>
              <a:rPr lang="ru-RU" altLang="ru-RU" sz="1400" b="1">
                <a:latin typeface="Times New Roman" pitchFamily="18" charset="0"/>
              </a:rPr>
              <a:t>	</a:t>
            </a:r>
            <a:r>
              <a:rPr lang="en-US" altLang="ru-RU" sz="1400" b="1">
                <a:latin typeface="Times New Roman" pitchFamily="18" charset="0"/>
              </a:rPr>
              <a:t>mov  ax,  max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mov  bx,  min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ret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bounds: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min   dw   ?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max  dw  ?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old_int5  dd  ?</a:t>
            </a:r>
          </a:p>
          <a:p>
            <a:pPr marL="0" indent="365125">
              <a:buFontTx/>
              <a:buNone/>
            </a:pPr>
            <a:endParaRPr lang="en-US" altLang="ru-RU" sz="1400" b="1">
              <a:latin typeface="Times New Roman" pitchFamily="18" charset="0"/>
            </a:endParaRPr>
          </a:p>
          <a:p>
            <a:pPr marL="0" indent="365125">
              <a:buFontTx/>
              <a:buNone/>
            </a:pP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;(*)  </a:t>
            </a:r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для второго варианта:</a:t>
            </a:r>
          </a:p>
          <a:p>
            <a:pPr marL="0" indent="365125">
              <a:buFontTx/>
              <a:buNone/>
            </a:pPr>
            <a:endParaRPr lang="en-US" altLang="ru-RU" sz="1400" b="1">
              <a:solidFill>
                <a:schemeClr val="accent2"/>
              </a:solidFill>
              <a:latin typeface="Times New Roman" pitchFamily="18" charset="0"/>
            </a:endParaRPr>
          </a:p>
          <a:p>
            <a:pPr marL="0" indent="365125">
              <a:buFontTx/>
              <a:buNone/>
            </a:pP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	mov  ax,   2505h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	push  ds               </a:t>
            </a:r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;</a:t>
            </a: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для сом.  не нужны</a:t>
            </a:r>
            <a:endParaRPr lang="en-US" altLang="ru-RU" sz="1400" b="1">
              <a:solidFill>
                <a:schemeClr val="accent2"/>
              </a:solidFill>
              <a:latin typeface="Times New Roman" pitchFamily="18" charset="0"/>
            </a:endParaRPr>
          </a:p>
          <a:p>
            <a:pPr marL="0" indent="365125">
              <a:buFontTx/>
              <a:buNone/>
            </a:pP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	lds dx,  old_int5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	int  21h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	pop  ds</a:t>
            </a:r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                ;</a:t>
            </a:r>
            <a:r>
              <a:rPr lang="en-US" altLang="ru-RU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ru-RU" altLang="ru-RU" sz="1400" b="1">
                <a:solidFill>
                  <a:schemeClr val="accent2"/>
                </a:solidFill>
                <a:latin typeface="Times New Roman" pitchFamily="18" charset="0"/>
              </a:rPr>
              <a:t>для сом.  не нужны</a:t>
            </a:r>
            <a:endParaRPr lang="en-US" altLang="ru-RU" sz="1400" b="1">
              <a:solidFill>
                <a:schemeClr val="accent2"/>
              </a:solidFill>
              <a:latin typeface="Times New Roman" pitchFamily="18" charset="0"/>
            </a:endParaRPr>
          </a:p>
          <a:p>
            <a:pPr marL="0" indent="365125">
              <a:buFontTx/>
              <a:buNone/>
            </a:pPr>
            <a:r>
              <a:rPr lang="ru-RU" altLang="ru-RU" sz="1400" b="1">
                <a:latin typeface="Times New Roman" pitchFamily="18" charset="0"/>
              </a:rPr>
              <a:t> 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0350"/>
            <a:ext cx="4495800" cy="6597650"/>
          </a:xfrm>
        </p:spPr>
        <p:txBody>
          <a:bodyPr/>
          <a:lstStyle/>
          <a:p>
            <a:pPr marL="0" indent="365125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new_5  proc  far</a:t>
            </a:r>
          </a:p>
          <a:p>
            <a:pPr marL="0" indent="365125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	cmp  ax, </a:t>
            </a:r>
            <a:r>
              <a:rPr lang="en-US" altLang="ru-RU" sz="1400" b="1">
                <a:latin typeface="Times New Roman" pitchFamily="18" charset="0"/>
              </a:rPr>
              <a:t>word  ptr min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jl    its_lower</a:t>
            </a:r>
          </a:p>
          <a:p>
            <a:pPr marL="0" indent="365125">
              <a:buFontTx/>
              <a:buNone/>
            </a:pPr>
            <a:endParaRPr lang="en-US" altLang="ru-RU" sz="1400" b="1">
              <a:latin typeface="Times New Roman" pitchFamily="18" charset="0"/>
            </a:endParaRP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mov  word  ptr max,  ax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iret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Its_lower:  mov  word  ptr min,  ax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	iret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new_5   endp</a:t>
            </a:r>
          </a:p>
          <a:p>
            <a:pPr marL="0" indent="365125">
              <a:buFontTx/>
              <a:buNone/>
            </a:pPr>
            <a:r>
              <a:rPr lang="en-US" altLang="ru-RU" sz="1400" b="1">
                <a:latin typeface="Times New Roman" pitchFamily="18" charset="0"/>
              </a:rPr>
              <a:t>minmax  endp</a:t>
            </a:r>
            <a:endParaRPr lang="ru-RU" altLang="ru-RU" sz="1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4813"/>
          </a:xfrm>
        </p:spPr>
        <p:txBody>
          <a:bodyPr/>
          <a:lstStyle/>
          <a:p>
            <a:r>
              <a:rPr lang="ru-RU" altLang="ru-RU" sz="1600" b="1">
                <a:solidFill>
                  <a:schemeClr val="accent2"/>
                </a:solidFill>
                <a:latin typeface="Times New Roman" pitchFamily="18" charset="0"/>
              </a:rPr>
              <a:t>Функции работы с системными временем и датой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6453187"/>
          </a:xfrm>
        </p:spPr>
        <p:txBody>
          <a:bodyPr/>
          <a:lstStyle/>
          <a:p>
            <a:pPr marL="0" indent="363538">
              <a:buFontTx/>
              <a:buNone/>
            </a:pPr>
            <a:r>
              <a:rPr lang="en-US" altLang="ru-RU" sz="1800" b="1">
                <a:latin typeface="Times New Roman" pitchFamily="18" charset="0"/>
              </a:rPr>
              <a:t>2Ah  </a:t>
            </a:r>
            <a:r>
              <a:rPr lang="en-US" altLang="ru-RU" sz="1800" b="1">
                <a:latin typeface="Times New Roman" pitchFamily="18" charset="0"/>
                <a:sym typeface="Wingdings" pitchFamily="2" charset="2"/>
              </a:rPr>
              <a:t>  AH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      ;  </a:t>
            </a:r>
            <a:r>
              <a:rPr lang="ru-RU" altLang="ru-RU" sz="1600" b="1" u="sng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Получение системной даты</a:t>
            </a:r>
          </a:p>
          <a:p>
            <a:pPr marL="0" indent="363538">
              <a:buFontTx/>
              <a:buNone/>
            </a:pPr>
            <a:endParaRPr lang="ru-RU" altLang="ru-RU" sz="1600" b="1">
              <a:latin typeface="Times New Roman" pitchFamily="18" charset="0"/>
            </a:endParaRPr>
          </a:p>
          <a:p>
            <a:pPr marL="0" indent="363538">
              <a:buFontTx/>
              <a:buNone/>
            </a:pPr>
            <a:r>
              <a:rPr lang="ru-RU" altLang="ru-RU" sz="1600" b="1">
                <a:latin typeface="Times New Roman" pitchFamily="18" charset="0"/>
              </a:rPr>
              <a:t>Функция возвращает в регистрах:</a:t>
            </a:r>
          </a:p>
          <a:p>
            <a:pPr marL="0" indent="363538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AL – </a:t>
            </a:r>
            <a:r>
              <a:rPr lang="ru-RU" altLang="ru-RU" sz="1600" b="1">
                <a:latin typeface="Times New Roman" pitchFamily="18" charset="0"/>
              </a:rPr>
              <a:t>день недели ( 0 – воскресенье, …,  6 – суббота );        </a:t>
            </a:r>
            <a:r>
              <a:rPr lang="en-US" altLang="ru-RU" sz="1600" b="1">
                <a:latin typeface="Times New Roman" pitchFamily="18" charset="0"/>
              </a:rPr>
              <a:t>CX  - </a:t>
            </a:r>
            <a:r>
              <a:rPr lang="ru-RU" altLang="ru-RU" sz="1600" b="1">
                <a:latin typeface="Times New Roman" pitchFamily="18" charset="0"/>
              </a:rPr>
              <a:t>год  ( 1980 – 2099 );</a:t>
            </a:r>
          </a:p>
          <a:p>
            <a:pPr marL="0" indent="363538">
              <a:buFontTx/>
              <a:buNone/>
            </a:pPr>
            <a:r>
              <a:rPr lang="en-US" altLang="ru-RU" sz="1600" b="1">
                <a:latin typeface="Times New Roman" pitchFamily="18" charset="0"/>
              </a:rPr>
              <a:t>DH  - </a:t>
            </a:r>
            <a:r>
              <a:rPr lang="ru-RU" altLang="ru-RU" sz="1600" b="1">
                <a:latin typeface="Times New Roman" pitchFamily="18" charset="0"/>
              </a:rPr>
              <a:t>месяц ( 1 – 12 );       </a:t>
            </a:r>
            <a:r>
              <a:rPr lang="en-US" altLang="ru-RU" sz="1600" b="1">
                <a:latin typeface="Times New Roman" pitchFamily="18" charset="0"/>
              </a:rPr>
              <a:t>DL  - </a:t>
            </a:r>
            <a:r>
              <a:rPr lang="ru-RU" altLang="ru-RU" sz="1600" b="1">
                <a:latin typeface="Times New Roman" pitchFamily="18" charset="0"/>
              </a:rPr>
              <a:t>число (1 – 31 ).</a:t>
            </a:r>
          </a:p>
          <a:p>
            <a:pPr marL="0" indent="363538">
              <a:buFontTx/>
              <a:buNone/>
            </a:pPr>
            <a:endParaRPr lang="ru-RU" altLang="ru-RU" sz="1600" b="1">
              <a:latin typeface="Times New Roman" pitchFamily="18" charset="0"/>
            </a:endParaRPr>
          </a:p>
          <a:p>
            <a:pPr marL="0" indent="363538">
              <a:buFontTx/>
              <a:buNone/>
            </a:pPr>
            <a:r>
              <a:rPr lang="ru-RU" altLang="ru-RU" sz="1800" b="1">
                <a:latin typeface="Times New Roman" pitchFamily="18" charset="0"/>
              </a:rPr>
              <a:t>2</a:t>
            </a:r>
            <a:r>
              <a:rPr lang="en-US" altLang="ru-RU" sz="1800" b="1">
                <a:latin typeface="Times New Roman" pitchFamily="18" charset="0"/>
              </a:rPr>
              <a:t>Bh  </a:t>
            </a:r>
            <a:r>
              <a:rPr lang="en-US" altLang="ru-RU" sz="1800" b="1">
                <a:latin typeface="Times New Roman" pitchFamily="18" charset="0"/>
                <a:sym typeface="Wingdings" pitchFamily="2" charset="2"/>
              </a:rPr>
              <a:t>  AH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       ;  </a:t>
            </a:r>
            <a:r>
              <a:rPr lang="ru-RU" altLang="ru-RU" sz="1600" b="1" u="sng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Изменение даты</a:t>
            </a:r>
          </a:p>
          <a:p>
            <a:pPr marL="0" indent="363538">
              <a:buFontTx/>
              <a:buNone/>
            </a:pPr>
            <a:r>
              <a:rPr lang="ru-RU" altLang="ru-RU" sz="1600" b="1" u="sng">
                <a:latin typeface="Times New Roman" pitchFamily="18" charset="0"/>
                <a:sym typeface="Wingdings" pitchFamily="2" charset="2"/>
              </a:rPr>
              <a:t>Входные данные:</a:t>
            </a:r>
            <a:endParaRPr lang="ru-RU" altLang="ru-RU" sz="1600" b="1">
              <a:latin typeface="Times New Roman" pitchFamily="18" charset="0"/>
              <a:sym typeface="Wingdings" pitchFamily="2" charset="2"/>
            </a:endParaRPr>
          </a:p>
          <a:p>
            <a:pPr marL="0" indent="363538"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CX    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год  ( до 2099 );  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DH    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месяц  ( 1 – 12 )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:</a:t>
            </a:r>
          </a:p>
          <a:p>
            <a:pPr marL="0" indent="363538"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DL     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число  ( 1 – 31 ).     Функция возвращает в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AL – 00h,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если дата действительная,</a:t>
            </a:r>
          </a:p>
          <a:p>
            <a:pPr marL="0" indent="363538">
              <a:buFontTx/>
              <a:buNone/>
            </a:pP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                                                                                                    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FFh,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если дата недействительная.</a:t>
            </a:r>
          </a:p>
          <a:p>
            <a:pPr marL="0" indent="363538">
              <a:buFontTx/>
              <a:buNone/>
            </a:pPr>
            <a:r>
              <a:rPr lang="en-US" altLang="ru-RU" sz="1800" b="1">
                <a:latin typeface="Times New Roman" pitchFamily="18" charset="0"/>
                <a:sym typeface="Wingdings" pitchFamily="2" charset="2"/>
              </a:rPr>
              <a:t>2Ch    AH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      ; </a:t>
            </a:r>
            <a:r>
              <a:rPr lang="ru-RU" altLang="ru-RU" sz="1600" b="1" u="sng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Получение системного времени</a:t>
            </a:r>
          </a:p>
          <a:p>
            <a:pPr marL="0" indent="363538">
              <a:buFontTx/>
              <a:buNone/>
            </a:pPr>
            <a:endParaRPr lang="ru-RU" altLang="ru-RU" sz="1600" b="1" u="sng">
              <a:latin typeface="Times New Roman" pitchFamily="18" charset="0"/>
              <a:sym typeface="Wingdings" pitchFamily="2" charset="2"/>
            </a:endParaRPr>
          </a:p>
          <a:p>
            <a:pPr marL="0" indent="363538">
              <a:buFontTx/>
              <a:buNone/>
            </a:pP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Функция возвращает в регистрах:</a:t>
            </a:r>
          </a:p>
          <a:p>
            <a:pPr marL="0" indent="363538"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CH  -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час ( 0 – 23 );      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CL  -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минуты ( 0 – 59 );  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DH  -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секунды ( 0 – 59 ); 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DL –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сотые доли сек.</a:t>
            </a:r>
          </a:p>
          <a:p>
            <a:pPr marL="0" indent="363538">
              <a:buFontTx/>
              <a:buNone/>
            </a:pPr>
            <a:endParaRPr lang="ru-RU" altLang="ru-RU" sz="1600" b="1">
              <a:latin typeface="Times New Roman" pitchFamily="18" charset="0"/>
              <a:sym typeface="Wingdings" pitchFamily="2" charset="2"/>
            </a:endParaRPr>
          </a:p>
          <a:p>
            <a:pPr marL="0" indent="363538">
              <a:buFontTx/>
              <a:buNone/>
            </a:pPr>
            <a:r>
              <a:rPr lang="en-US" altLang="ru-RU" sz="1800" b="1">
                <a:latin typeface="Times New Roman" pitchFamily="18" charset="0"/>
                <a:sym typeface="Wingdings" pitchFamily="2" charset="2"/>
              </a:rPr>
              <a:t>2Dh     AH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     ;  </a:t>
            </a:r>
            <a:r>
              <a:rPr lang="ru-RU" altLang="ru-RU" sz="1600" b="1" u="sng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Изменение системного времени</a:t>
            </a:r>
          </a:p>
          <a:p>
            <a:pPr marL="0" indent="363538">
              <a:buFontTx/>
              <a:buNone/>
            </a:pP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Входные данные:</a:t>
            </a:r>
          </a:p>
          <a:p>
            <a:pPr marL="0" indent="363538"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CH  -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час ( 0 – 23 );      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CL  -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минуты ( 0 – 59 );  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DH  -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секунды ( 0 – 59 ); 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DL –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сотые доли сек.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33375"/>
          </a:xfrm>
        </p:spPr>
        <p:txBody>
          <a:bodyPr/>
          <a:lstStyle/>
          <a:p>
            <a:r>
              <a:rPr lang="ru-RU" altLang="ru-RU" sz="1800" b="1">
                <a:solidFill>
                  <a:schemeClr val="accent2"/>
                </a:solidFill>
                <a:latin typeface="Times New Roman" pitchFamily="18" charset="0"/>
              </a:rPr>
              <a:t>Резидентные программы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524625"/>
          </a:xfrm>
        </p:spPr>
        <p:txBody>
          <a:bodyPr/>
          <a:lstStyle/>
          <a:p>
            <a:pPr marL="0" indent="365125" algn="just">
              <a:buFontTx/>
              <a:buNone/>
            </a:pPr>
            <a:r>
              <a:rPr lang="ru-RU" altLang="ru-RU" sz="1600" b="1">
                <a:latin typeface="Times New Roman" pitchFamily="18" charset="0"/>
              </a:rPr>
              <a:t>С помощью  31 функции  21</a:t>
            </a:r>
            <a:r>
              <a:rPr lang="en-US" altLang="ru-RU" sz="1600" b="1">
                <a:latin typeface="Times New Roman" pitchFamily="18" charset="0"/>
              </a:rPr>
              <a:t>h</a:t>
            </a:r>
            <a:r>
              <a:rPr lang="ru-RU" altLang="ru-RU" sz="1600" b="1">
                <a:latin typeface="Times New Roman" pitchFamily="18" charset="0"/>
              </a:rPr>
              <a:t> прерывания программа завершается, но не выгружается из памяти, т.е. становится резидентной.  Резидентная программа должна:</a:t>
            </a:r>
          </a:p>
          <a:p>
            <a:pPr marL="0" indent="365125" algn="just">
              <a:buFontTx/>
              <a:buAutoNum type="arabicPeriod"/>
            </a:pPr>
            <a:r>
              <a:rPr lang="ru-RU" altLang="ru-RU" sz="1600" b="1">
                <a:latin typeface="Times New Roman" pitchFamily="18" charset="0"/>
              </a:rPr>
              <a:t>Сохранять вектор того прерывания, которое она замещает</a:t>
            </a:r>
          </a:p>
          <a:p>
            <a:pPr marL="0" indent="365125" algn="just">
              <a:buFontTx/>
              <a:buAutoNum type="arabicPeriod"/>
            </a:pPr>
            <a:r>
              <a:rPr lang="ru-RU" altLang="ru-RU" sz="1600" b="1">
                <a:latin typeface="Times New Roman" pitchFamily="18" charset="0"/>
              </a:rPr>
              <a:t>Предусматривать блокировку повторной загрузки</a:t>
            </a:r>
          </a:p>
          <a:p>
            <a:pPr marL="0" indent="365125" algn="just">
              <a:buFontTx/>
              <a:buAutoNum type="arabicPeriod"/>
            </a:pPr>
            <a:r>
              <a:rPr lang="ru-RU" altLang="ru-RU" sz="1600" b="1">
                <a:latin typeface="Times New Roman" pitchFamily="18" charset="0"/>
              </a:rPr>
              <a:t>Иметь средства выгрузки из памяти</a:t>
            </a:r>
          </a:p>
          <a:p>
            <a:pPr marL="0" indent="365125" algn="just">
              <a:buFontTx/>
              <a:buNone/>
            </a:pPr>
            <a:r>
              <a:rPr lang="ru-RU" altLang="ru-RU" sz="1600" b="1">
                <a:latin typeface="Times New Roman" pitchFamily="18" charset="0"/>
              </a:rPr>
              <a:t>При выполнении действий обработки в обработчике прерываний нельзя использовать функции ОС. Вместо функций ОС используются функции </a:t>
            </a:r>
            <a:r>
              <a:rPr lang="en-US" altLang="ru-RU" sz="1600" b="1">
                <a:latin typeface="Times New Roman" pitchFamily="18" charset="0"/>
              </a:rPr>
              <a:t>BIOS.</a:t>
            </a:r>
            <a:endParaRPr lang="ru-RU" altLang="ru-RU" sz="16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6250"/>
          </a:xfrm>
        </p:spPr>
        <p:txBody>
          <a:bodyPr/>
          <a:lstStyle/>
          <a:p>
            <a:pPr algn="l"/>
            <a:r>
              <a:rPr lang="ru-RU" altLang="ru-RU" sz="1800"/>
              <a:t>Рис. 1 Процедура прерывания</a:t>
            </a:r>
            <a:r>
              <a:rPr lang="en-US" altLang="ru-RU" sz="1800"/>
              <a:t> </a:t>
            </a:r>
            <a:r>
              <a:rPr lang="ru-RU" altLang="ru-RU" sz="1800"/>
              <a:t>для номера (типа) </a:t>
            </a:r>
            <a:r>
              <a:rPr lang="en-US" altLang="ru-RU" sz="1800"/>
              <a:t>N</a:t>
            </a:r>
            <a:endParaRPr lang="ru-RU" altLang="ru-RU" sz="18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0" indent="363538">
              <a:buFontTx/>
              <a:buNone/>
            </a:pPr>
            <a:r>
              <a:rPr lang="ru-RU" altLang="ru-RU" sz="1400">
                <a:latin typeface="Times New Roman" pitchFamily="18" charset="0"/>
              </a:rPr>
              <a:t>                                                                                                    </a:t>
            </a:r>
            <a:r>
              <a:rPr lang="ru-RU" altLang="ru-RU" sz="1400" b="1">
                <a:latin typeface="Times New Roman" pitchFamily="18" charset="0"/>
              </a:rPr>
              <a:t>ОП</a:t>
            </a:r>
          </a:p>
          <a:p>
            <a:pPr marL="0" indent="363538">
              <a:buFontTx/>
              <a:buNone/>
            </a:pPr>
            <a:r>
              <a:rPr lang="ru-RU" altLang="ru-RU" sz="1400">
                <a:latin typeface="Times New Roman" pitchFamily="18" charset="0"/>
              </a:rPr>
              <a:t>                                                                                       </a:t>
            </a:r>
            <a:r>
              <a:rPr lang="ru-RU" altLang="ru-RU" sz="1600">
                <a:latin typeface="Times New Roman" pitchFamily="18" charset="0"/>
              </a:rPr>
              <a:t>Адрес</a:t>
            </a:r>
            <a:r>
              <a:rPr lang="en-US" altLang="ru-RU" sz="1600">
                <a:latin typeface="Times New Roman" pitchFamily="18" charset="0"/>
              </a:rPr>
              <a:t>       </a:t>
            </a:r>
            <a:r>
              <a:rPr lang="ru-RU" altLang="ru-RU" sz="1600">
                <a:latin typeface="Times New Roman" pitchFamily="18" charset="0"/>
              </a:rPr>
              <a:t>   </a:t>
            </a:r>
            <a:r>
              <a:rPr lang="en-US" altLang="ru-RU" sz="1600">
                <a:latin typeface="Times New Roman" pitchFamily="18" charset="0"/>
              </a:rPr>
              <a:t>  </a:t>
            </a:r>
            <a:r>
              <a:rPr lang="ru-RU" altLang="ru-RU" sz="1600">
                <a:latin typeface="Times New Roman" pitchFamily="18" charset="0"/>
              </a:rPr>
              <a:t>Вектор прерывания</a:t>
            </a:r>
          </a:p>
          <a:p>
            <a:pPr marL="0" indent="363538">
              <a:buFontTx/>
              <a:buNone/>
            </a:pPr>
            <a:r>
              <a:rPr lang="ru-RU" altLang="ru-RU" sz="1400">
                <a:latin typeface="Times New Roman" pitchFamily="18" charset="0"/>
              </a:rPr>
              <a:t>                                                                     </a:t>
            </a: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/>
            <a:endParaRPr lang="ru-RU" altLang="ru-RU" sz="1400">
              <a:latin typeface="Times New Roman" pitchFamily="18" charset="0"/>
            </a:endParaRP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Когда обработчик прерывания получает управление, он может снова разрешить маскируемые прерывания (</a:t>
            </a:r>
            <a:r>
              <a:rPr lang="en-US" altLang="ru-RU" sz="1600">
                <a:latin typeface="Times New Roman" pitchFamily="18" charset="0"/>
              </a:rPr>
              <a:t>STI)</a:t>
            </a:r>
            <a:r>
              <a:rPr lang="ru-RU" altLang="ru-RU" sz="1600">
                <a:latin typeface="Times New Roman" pitchFamily="18" charset="0"/>
              </a:rPr>
              <a:t>, поскольку стековая организация позволяет вложение прерываний друг в друга. По окончании обработчик должен воостановить старые значения </a:t>
            </a:r>
            <a:r>
              <a:rPr lang="en-US" altLang="ru-RU" sz="1600">
                <a:latin typeface="Times New Roman" pitchFamily="18" charset="0"/>
              </a:rPr>
              <a:t>IP, CS </a:t>
            </a:r>
            <a:r>
              <a:rPr lang="ru-RU" altLang="ru-RU" sz="1600">
                <a:latin typeface="Times New Roman" pitchFamily="18" charset="0"/>
              </a:rPr>
              <a:t>и</a:t>
            </a:r>
            <a:r>
              <a:rPr lang="en-US" altLang="ru-RU" sz="1600">
                <a:latin typeface="Times New Roman" pitchFamily="18" charset="0"/>
              </a:rPr>
              <a:t> FLAGS </a:t>
            </a:r>
            <a:r>
              <a:rPr lang="ru-RU" altLang="ru-RU" sz="1600">
                <a:latin typeface="Times New Roman" pitchFamily="18" charset="0"/>
              </a:rPr>
              <a:t>(команда</a:t>
            </a:r>
            <a:r>
              <a:rPr lang="en-US" altLang="ru-RU" sz="1600">
                <a:latin typeface="Times New Roman" pitchFamily="18" charset="0"/>
              </a:rPr>
              <a:t>  IRET</a:t>
            </a:r>
            <a:r>
              <a:rPr lang="ru-RU" altLang="ru-RU" sz="1600">
                <a:latin typeface="Times New Roman" pitchFamily="18" charset="0"/>
              </a:rPr>
              <a:t>). Процессор продолжит работу с того места программы, где произошло прерывание.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84213" y="2565400"/>
            <a:ext cx="16557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Arial" charset="0"/>
              </a:rPr>
              <a:t>IP</a:t>
            </a:r>
            <a:endParaRPr lang="ru-RU" altLang="ru-RU">
              <a:latin typeface="Arial" charset="0"/>
            </a:endParaRPr>
          </a:p>
        </p:txBody>
      </p:sp>
      <p:graphicFrame>
        <p:nvGraphicFramePr>
          <p:cNvPr id="4225" name="Group 129"/>
          <p:cNvGraphicFramePr>
            <a:graphicFrameLocks noGrp="1"/>
          </p:cNvGraphicFramePr>
          <p:nvPr>
            <p:ph sz="half" idx="2"/>
          </p:nvPr>
        </p:nvGraphicFramePr>
        <p:xfrm>
          <a:off x="3779838" y="1196975"/>
          <a:ext cx="3319462" cy="4279900"/>
        </p:xfrm>
        <a:graphic>
          <a:graphicData uri="http://schemas.openxmlformats.org/drawingml/2006/table">
            <a:tbl>
              <a:tblPr/>
              <a:tblGrid>
                <a:gridCol w="1296987"/>
                <a:gridCol w="2022475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…………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* 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Новое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IP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* 4 + 2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Новое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CS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………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Стек -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………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………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Вершина 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Старое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IP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 + 2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Старое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CS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 + 4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Старое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FLAGS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26" name="Rectangle 130"/>
          <p:cNvSpPr>
            <a:spLocks noChangeArrowheads="1"/>
          </p:cNvSpPr>
          <p:nvPr/>
        </p:nvSpPr>
        <p:spPr bwMode="auto">
          <a:xfrm>
            <a:off x="684213" y="3284538"/>
            <a:ext cx="16557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Arial" charset="0"/>
              </a:rPr>
              <a:t>CS</a:t>
            </a:r>
            <a:endParaRPr lang="ru-RU" altLang="ru-RU">
              <a:latin typeface="Arial" charset="0"/>
            </a:endParaRPr>
          </a:p>
        </p:txBody>
      </p:sp>
      <p:sp>
        <p:nvSpPr>
          <p:cNvPr id="4227" name="Rectangle 131"/>
          <p:cNvSpPr>
            <a:spLocks noChangeArrowheads="1"/>
          </p:cNvSpPr>
          <p:nvPr/>
        </p:nvSpPr>
        <p:spPr bwMode="auto">
          <a:xfrm>
            <a:off x="684213" y="4005263"/>
            <a:ext cx="16557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Arial" charset="0"/>
              </a:rPr>
              <a:t>FLAGS</a:t>
            </a:r>
            <a:endParaRPr lang="ru-RU" altLang="ru-RU">
              <a:latin typeface="Arial" charset="0"/>
            </a:endParaRPr>
          </a:p>
        </p:txBody>
      </p:sp>
      <p:sp>
        <p:nvSpPr>
          <p:cNvPr id="4228" name="Line 132"/>
          <p:cNvSpPr>
            <a:spLocks noChangeShapeType="1"/>
          </p:cNvSpPr>
          <p:nvPr/>
        </p:nvSpPr>
        <p:spPr bwMode="auto">
          <a:xfrm flipH="1">
            <a:off x="2339975" y="2420938"/>
            <a:ext cx="14398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29" name="Line 133"/>
          <p:cNvSpPr>
            <a:spLocks noChangeShapeType="1"/>
          </p:cNvSpPr>
          <p:nvPr/>
        </p:nvSpPr>
        <p:spPr bwMode="auto">
          <a:xfrm flipH="1">
            <a:off x="2339975" y="2781300"/>
            <a:ext cx="14398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30" name="Line 134"/>
          <p:cNvSpPr>
            <a:spLocks noChangeShapeType="1"/>
          </p:cNvSpPr>
          <p:nvPr/>
        </p:nvSpPr>
        <p:spPr bwMode="auto">
          <a:xfrm>
            <a:off x="2339975" y="2852738"/>
            <a:ext cx="1439863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31" name="Line 135"/>
          <p:cNvSpPr>
            <a:spLocks noChangeShapeType="1"/>
          </p:cNvSpPr>
          <p:nvPr/>
        </p:nvSpPr>
        <p:spPr bwMode="auto">
          <a:xfrm>
            <a:off x="2339975" y="3500438"/>
            <a:ext cx="1439863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32" name="Line 136"/>
          <p:cNvSpPr>
            <a:spLocks noChangeShapeType="1"/>
          </p:cNvSpPr>
          <p:nvPr/>
        </p:nvSpPr>
        <p:spPr bwMode="auto">
          <a:xfrm>
            <a:off x="2339975" y="4221163"/>
            <a:ext cx="14398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рис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47850"/>
            <a:ext cx="7239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рис3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466850"/>
            <a:ext cx="90582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33375"/>
          </a:xfrm>
        </p:spPr>
        <p:txBody>
          <a:bodyPr/>
          <a:lstStyle/>
          <a:p>
            <a:pPr indent="363538" algn="l"/>
            <a:r>
              <a:rPr lang="ru-RU" altLang="ru-RU" sz="1600">
                <a:latin typeface="Times New Roman" pitchFamily="18" charset="0"/>
              </a:rPr>
              <a:t>Кроме внешних прерываний имеется ещё один вид – внутренние прерывания процессора.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524625"/>
          </a:xfrm>
        </p:spPr>
        <p:txBody>
          <a:bodyPr/>
          <a:lstStyle/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Они возникают в ситуациях, требующих специального обслуживания, например, прерывание при делении на 0 (номер (тип) прерывания 0) или прерывание по флагу </a:t>
            </a:r>
            <a:r>
              <a:rPr lang="en-US" altLang="ru-RU" sz="1600">
                <a:latin typeface="Times New Roman" pitchFamily="18" charset="0"/>
              </a:rPr>
              <a:t>TF </a:t>
            </a:r>
            <a:r>
              <a:rPr lang="ru-RU" altLang="ru-RU" sz="1600">
                <a:latin typeface="Times New Roman" pitchFamily="18" charset="0"/>
              </a:rPr>
              <a:t>(пошаговое выполнение программы – тип -1), или при выполнении команды </a:t>
            </a:r>
            <a:r>
              <a:rPr lang="en-US" altLang="ru-RU" sz="1600">
                <a:latin typeface="Times New Roman" pitchFamily="18" charset="0"/>
              </a:rPr>
              <a:t>INT</a:t>
            </a:r>
            <a:r>
              <a:rPr lang="ru-RU" altLang="ru-RU" sz="1600">
                <a:latin typeface="Times New Roman" pitchFamily="18" charset="0"/>
              </a:rPr>
              <a:t> </a:t>
            </a:r>
            <a:r>
              <a:rPr lang="en-US" altLang="ru-RU" sz="1600">
                <a:latin typeface="Times New Roman" pitchFamily="18" charset="0"/>
              </a:rPr>
              <a:t>(</a:t>
            </a:r>
            <a:r>
              <a:rPr lang="ru-RU" altLang="ru-RU" sz="1600">
                <a:latin typeface="Times New Roman" pitchFamily="18" charset="0"/>
              </a:rPr>
              <a:t>прерывание)- тип 3, или </a:t>
            </a:r>
            <a:r>
              <a:rPr lang="en-US" altLang="ru-RU" sz="1600">
                <a:latin typeface="Times New Roman" pitchFamily="18" charset="0"/>
              </a:rPr>
              <a:t>INTO</a:t>
            </a:r>
            <a:r>
              <a:rPr lang="ru-RU" altLang="ru-RU" sz="1600">
                <a:latin typeface="Times New Roman" pitchFamily="18" charset="0"/>
              </a:rPr>
              <a:t> (прерывание при переполнении)- номер 4 и т. п. Эти прерывания называются программными. Программист может пользоваться следующими командами процессора для организации программной работы с прерываниями:</a:t>
            </a:r>
          </a:p>
          <a:p>
            <a:pPr marL="0" indent="363538"/>
            <a:r>
              <a:rPr lang="en-US" altLang="ru-RU" sz="1600">
                <a:latin typeface="Times New Roman" pitchFamily="18" charset="0"/>
              </a:rPr>
              <a:t>INT  </a:t>
            </a:r>
            <a:r>
              <a:rPr lang="ru-RU" altLang="ru-RU" sz="1600">
                <a:latin typeface="Times New Roman" pitchFamily="18" charset="0"/>
              </a:rPr>
              <a:t>номер   ;   Прерывание:    </a:t>
            </a:r>
            <a:r>
              <a:rPr lang="en-US" altLang="ru-RU" sz="1600">
                <a:latin typeface="Times New Roman" pitchFamily="18" charset="0"/>
              </a:rPr>
              <a:t>SP </a:t>
            </a: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 SP – 2;  FLAGS   [SS:SP];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                                                    </a:t>
            </a:r>
            <a:r>
              <a:rPr lang="en-US" altLang="ru-RU" sz="1600">
                <a:latin typeface="Times New Roman" pitchFamily="18" charset="0"/>
              </a:rPr>
              <a:t>SP </a:t>
            </a: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 SP – 2;  CS   [SS:SP];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                                        SP </a:t>
            </a: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 SP – 2;  IP   [SS:SP];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                                              [( </a:t>
            </a:r>
            <a:r>
              <a:rPr lang="ru-RU" altLang="ru-RU" sz="1600">
                <a:latin typeface="Times New Roman" pitchFamily="18" charset="0"/>
                <a:sym typeface="Wingdings" pitchFamily="2" charset="2"/>
              </a:rPr>
              <a:t>номер * 4 )</a:t>
            </a: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]</a:t>
            </a:r>
            <a:r>
              <a:rPr lang="ru-RU" altLang="ru-RU" sz="160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 IP ;   [(</a:t>
            </a:r>
            <a:r>
              <a:rPr lang="ru-RU" altLang="ru-RU" sz="1600">
                <a:latin typeface="Times New Roman" pitchFamily="18" charset="0"/>
                <a:sym typeface="Wingdings" pitchFamily="2" charset="2"/>
              </a:rPr>
              <a:t>номер * 4 +2)</a:t>
            </a: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]    CS</a:t>
            </a:r>
          </a:p>
          <a:p>
            <a:pPr marL="0" indent="363538">
              <a:buFontTx/>
              <a:buNone/>
            </a:pPr>
            <a:endParaRPr lang="en-US" altLang="ru-RU" sz="1600">
              <a:latin typeface="Times New Roman" pitchFamily="18" charset="0"/>
              <a:sym typeface="Wingdings" pitchFamily="2" charset="2"/>
            </a:endParaRP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INT           ; </a:t>
            </a:r>
            <a:r>
              <a:rPr lang="ru-RU" altLang="ru-RU" sz="1600">
                <a:latin typeface="Times New Roman" pitchFamily="18" charset="0"/>
                <a:sym typeface="Wingdings" pitchFamily="2" charset="2"/>
              </a:rPr>
              <a:t>однобайтовая команда, тип – 3 ( </a:t>
            </a: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INT 3h ), </a:t>
            </a:r>
            <a:r>
              <a:rPr lang="ru-RU" altLang="ru-RU" sz="1600">
                <a:latin typeface="Times New Roman" pitchFamily="18" charset="0"/>
                <a:sym typeface="Wingdings" pitchFamily="2" charset="2"/>
              </a:rPr>
              <a:t>используется при отладке программ ( ввод точек прерывания)</a:t>
            </a:r>
          </a:p>
          <a:p>
            <a:pPr marL="0" indent="363538">
              <a:buFontTx/>
              <a:buNone/>
            </a:pPr>
            <a:endParaRPr lang="ru-RU" altLang="ru-RU" sz="1600">
              <a:latin typeface="Times New Roman" pitchFamily="18" charset="0"/>
              <a:sym typeface="Wingdings" pitchFamily="2" charset="2"/>
            </a:endParaRP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INTO       :  </a:t>
            </a:r>
            <a:r>
              <a:rPr lang="ru-RU" altLang="ru-RU" sz="1600">
                <a:latin typeface="Times New Roman" pitchFamily="18" charset="0"/>
                <a:sym typeface="Wingdings" pitchFamily="2" charset="2"/>
              </a:rPr>
              <a:t>прерывание при переполнении, если </a:t>
            </a: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OF = 1:  [ 10h ]    IP,  [ 12h ]  CS .</a:t>
            </a:r>
          </a:p>
          <a:p>
            <a:pPr marL="0" indent="363538">
              <a:buFontTx/>
              <a:buNone/>
            </a:pPr>
            <a:endParaRPr lang="en-US" altLang="ru-RU" sz="1600">
              <a:latin typeface="Times New Roman" pitchFamily="18" charset="0"/>
              <a:sym typeface="Wingdings" pitchFamily="2" charset="2"/>
            </a:endParaRP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IRET       : </a:t>
            </a:r>
            <a:r>
              <a:rPr lang="ru-RU" altLang="ru-RU" sz="1600">
                <a:latin typeface="Times New Roman" pitchFamily="18" charset="0"/>
                <a:sym typeface="Wingdings" pitchFamily="2" charset="2"/>
              </a:rPr>
              <a:t>Возврат из обработчика прерывания</a:t>
            </a: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: [ SS:SP ]   IP ;  SP   SP + 2: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                                                                                  [ SS:SP ]   CS ;  SP   SP + 2: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  <a:sym typeface="Wingdings" pitchFamily="2" charset="2"/>
              </a:rPr>
              <a:t>                                                                                  [ SS:SP ]   FLAGS ;  SP   SP + 2:</a:t>
            </a:r>
          </a:p>
          <a:p>
            <a:pPr marL="0" indent="363538">
              <a:buFontTx/>
              <a:buNone/>
            </a:pPr>
            <a:endParaRPr lang="en-US" altLang="ru-RU" sz="1600">
              <a:latin typeface="Times New Roman" pitchFamily="18" charset="0"/>
              <a:sym typeface="Wingdings" pitchFamily="2" charset="2"/>
            </a:endParaRPr>
          </a:p>
          <a:p>
            <a:pPr marL="0" indent="363538">
              <a:buFontTx/>
              <a:buNone/>
            </a:pPr>
            <a:endParaRPr lang="en-US" altLang="ru-RU" sz="1600">
              <a:latin typeface="Times New Roman" pitchFamily="18" charset="0"/>
              <a:sym typeface="Wingdings" pitchFamily="2" charset="2"/>
            </a:endParaRPr>
          </a:p>
          <a:p>
            <a:pPr marL="0" indent="363538">
              <a:buFontTx/>
              <a:buNone/>
            </a:pPr>
            <a:endParaRPr lang="ru-RU" altLang="ru-RU" sz="1600">
              <a:latin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33375"/>
          </a:xfrm>
        </p:spPr>
        <p:txBody>
          <a:bodyPr/>
          <a:lstStyle/>
          <a:p>
            <a:r>
              <a:rPr lang="ru-RU" altLang="ru-RU" sz="1800" b="1">
                <a:solidFill>
                  <a:schemeClr val="accent2"/>
                </a:solidFill>
                <a:latin typeface="Times New Roman" pitchFamily="18" charset="0"/>
              </a:rPr>
              <a:t>Обработчики прерываний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524625"/>
          </a:xfrm>
        </p:spPr>
        <p:txBody>
          <a:bodyPr/>
          <a:lstStyle/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Структура обработчика прерывания и его взаимодействие с остальными компонентами программного комплекса определяются рядом факторов, наиболее важные следующие:</a:t>
            </a:r>
          </a:p>
          <a:p>
            <a:pPr marL="0" indent="363538"/>
            <a:r>
              <a:rPr lang="ru-RU" altLang="ru-RU" sz="1600">
                <a:latin typeface="Times New Roman" pitchFamily="18" charset="0"/>
              </a:rPr>
              <a:t>Прерывания, инициализирующие обработчик, могут быть аппаратными (от внешних устройств) или программными ( </a:t>
            </a:r>
            <a:r>
              <a:rPr lang="en-US" altLang="ru-RU" sz="1600">
                <a:latin typeface="Times New Roman" pitchFamily="18" charset="0"/>
              </a:rPr>
              <a:t>int N );</a:t>
            </a:r>
          </a:p>
          <a:p>
            <a:pPr marL="0" indent="363538"/>
            <a:r>
              <a:rPr lang="ru-RU" altLang="ru-RU" sz="1600">
                <a:latin typeface="Times New Roman" pitchFamily="18" charset="0"/>
              </a:rPr>
              <a:t>Обработчик может входить в состав прикладной программы или быть резидентным;</a:t>
            </a:r>
          </a:p>
          <a:p>
            <a:pPr marL="0" indent="363538"/>
            <a:r>
              <a:rPr lang="ru-RU" altLang="ru-RU" sz="1600">
                <a:latin typeface="Times New Roman" pitchFamily="18" charset="0"/>
              </a:rPr>
              <a:t>Вектор обрабатываемого прерывания может быть свободным или использоваться системой;</a:t>
            </a:r>
          </a:p>
          <a:p>
            <a:pPr marL="0" indent="363538"/>
            <a:r>
              <a:rPr lang="ru-RU" altLang="ru-RU" sz="1600">
                <a:latin typeface="Times New Roman" pitchFamily="18" charset="0"/>
              </a:rPr>
              <a:t>Если вектор уже используется системой ( т. е. в составе ОС или </a:t>
            </a:r>
            <a:r>
              <a:rPr lang="en-US" altLang="ru-RU" sz="1600">
                <a:latin typeface="Times New Roman" pitchFamily="18" charset="0"/>
              </a:rPr>
              <a:t>BIOS</a:t>
            </a:r>
            <a:r>
              <a:rPr lang="ru-RU" altLang="ru-RU" sz="1600">
                <a:latin typeface="Times New Roman" pitchFamily="18" charset="0"/>
              </a:rPr>
              <a:t> есть системный обработчик прерываний с соответствующим номером), то новый обработчик может полностью заменить системный или «сцепляться» с ним; </a:t>
            </a:r>
          </a:p>
          <a:p>
            <a:pPr marL="0" indent="363538"/>
            <a:r>
              <a:rPr lang="ru-RU" altLang="ru-RU" sz="1600">
                <a:latin typeface="Times New Roman" pitchFamily="18" charset="0"/>
              </a:rPr>
              <a:t>В случае сцепления с системным, новый может выполнять свои функции до системного или после него;</a:t>
            </a: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При вызове обработчика прерываний содержимое регистров </a:t>
            </a:r>
            <a:r>
              <a:rPr lang="en-US" altLang="ru-RU" sz="1600">
                <a:latin typeface="Times New Roman" pitchFamily="18" charset="0"/>
              </a:rPr>
              <a:t>SS, DS, ES, GS, FS </a:t>
            </a:r>
            <a:r>
              <a:rPr lang="ru-RU" altLang="ru-RU" sz="1600">
                <a:latin typeface="Times New Roman" pitchFamily="18" charset="0"/>
              </a:rPr>
              <a:t>не изменяется. Данные обработчика находятся в сегменте кода ( </a:t>
            </a:r>
            <a:r>
              <a:rPr lang="en-US" altLang="ru-RU" sz="1600">
                <a:latin typeface="Times New Roman" pitchFamily="18" charset="0"/>
              </a:rPr>
              <a:t>CS )</a:t>
            </a:r>
            <a:r>
              <a:rPr lang="ru-RU" altLang="ru-RU" sz="1600">
                <a:latin typeface="Times New Roman" pitchFamily="18" charset="0"/>
              </a:rPr>
              <a:t>, и при обращении к ним надо использовать явное приведение сегмента, например:  </a:t>
            </a:r>
            <a:r>
              <a:rPr lang="en-US" altLang="ru-RU" sz="1600">
                <a:latin typeface="Times New Roman" pitchFamily="18" charset="0"/>
              </a:rPr>
              <a:t>mov bx,  CS: ar1. </a:t>
            </a:r>
            <a:r>
              <a:rPr lang="ru-RU" altLang="ru-RU" sz="1600">
                <a:latin typeface="Times New Roman" pitchFamily="18" charset="0"/>
              </a:rPr>
              <a:t>Обработчик должен заканчиваться командой </a:t>
            </a:r>
            <a:r>
              <a:rPr lang="en-US" altLang="ru-RU" sz="1600">
                <a:latin typeface="Times New Roman" pitchFamily="18" charset="0"/>
              </a:rPr>
              <a:t>IRET, </a:t>
            </a:r>
            <a:r>
              <a:rPr lang="ru-RU" altLang="ru-RU" sz="1600">
                <a:latin typeface="Times New Roman" pitchFamily="18" charset="0"/>
              </a:rPr>
              <a:t>которая восстанавливает </a:t>
            </a:r>
            <a:r>
              <a:rPr lang="en-US" altLang="ru-RU" sz="1600">
                <a:latin typeface="Times New Roman" pitchFamily="18" charset="0"/>
              </a:rPr>
              <a:t>IP,  CS, FLAGS.</a:t>
            </a:r>
          </a:p>
          <a:p>
            <a:pPr marL="0" indent="363538">
              <a:buFontTx/>
              <a:buNone/>
            </a:pPr>
            <a:r>
              <a:rPr lang="ru-RU" altLang="ru-RU" sz="1600" u="sng">
                <a:solidFill>
                  <a:schemeClr val="accent2"/>
                </a:solidFill>
                <a:latin typeface="Times New Roman" pitchFamily="18" charset="0"/>
              </a:rPr>
              <a:t>Структура простейшего обработчика прерывания: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INT_NEW     PROC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   …………….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           ……..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           IRET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OLD_INT       DD  ?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INT_NEW      ENDP</a:t>
            </a:r>
            <a:endParaRPr lang="ru-RU" altLang="ru-RU" sz="1600">
              <a:latin typeface="Times New Roman" pitchFamily="18" charset="0"/>
            </a:endParaRPr>
          </a:p>
          <a:p>
            <a:pPr marL="0" indent="363538">
              <a:buFontTx/>
              <a:buNone/>
            </a:pPr>
            <a:endParaRPr lang="ru-RU" altLang="ru-RU" sz="1600" u="sng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33375"/>
          </a:xfrm>
        </p:spPr>
        <p:txBody>
          <a:bodyPr/>
          <a:lstStyle/>
          <a:p>
            <a:r>
              <a:rPr lang="en-US" altLang="ru-RU" sz="1800" b="1">
                <a:solidFill>
                  <a:schemeClr val="accent2"/>
                </a:solidFill>
                <a:latin typeface="Times New Roman" pitchFamily="18" charset="0"/>
              </a:rPr>
              <a:t>4 </a:t>
            </a:r>
            <a:r>
              <a:rPr lang="ru-RU" altLang="ru-RU" sz="1800" b="1">
                <a:solidFill>
                  <a:schemeClr val="accent2"/>
                </a:solidFill>
                <a:latin typeface="Times New Roman" pitchFamily="18" charset="0"/>
              </a:rPr>
              <a:t>Структуры простейшего обработчика прерывания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524625"/>
          </a:xfrm>
        </p:spPr>
        <p:txBody>
          <a:bodyPr/>
          <a:lstStyle/>
          <a:p>
            <a:pPr marL="0" indent="363538">
              <a:buFontTx/>
              <a:buAutoNum type="arabicPeriod"/>
            </a:pPr>
            <a:r>
              <a:rPr lang="en-US" altLang="ru-RU" sz="1600">
                <a:latin typeface="Times New Roman" pitchFamily="18" charset="0"/>
              </a:rPr>
              <a:t>I_N</a:t>
            </a:r>
            <a:r>
              <a:rPr lang="ru-RU" altLang="ru-RU" sz="1600">
                <a:latin typeface="Times New Roman" pitchFamily="18" charset="0"/>
              </a:rPr>
              <a:t>1</a:t>
            </a:r>
            <a:r>
              <a:rPr lang="en-US" altLang="ru-RU" sz="1600">
                <a:latin typeface="Times New Roman" pitchFamily="18" charset="0"/>
              </a:rPr>
              <a:t>    proc         </a:t>
            </a:r>
            <a:r>
              <a:rPr lang="ru-RU" altLang="ru-RU" sz="1600">
                <a:latin typeface="Times New Roman" pitchFamily="18" charset="0"/>
              </a:rPr>
              <a:t>;     Новый обработчик выполняется после старого</a:t>
            </a: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            </a:t>
            </a:r>
            <a:r>
              <a:rPr lang="en-US" altLang="ru-RU" sz="1600">
                <a:latin typeface="Times New Roman" pitchFamily="18" charset="0"/>
              </a:rPr>
              <a:t>pushf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call  CS: OLD_INT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…..                            ; </a:t>
            </a:r>
            <a:r>
              <a:rPr lang="ru-RU" altLang="ru-RU" sz="1600">
                <a:latin typeface="Times New Roman" pitchFamily="18" charset="0"/>
              </a:rPr>
              <a:t>обработчик пользователя</a:t>
            </a: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            </a:t>
            </a:r>
            <a:r>
              <a:rPr lang="en-US" altLang="ru-RU" sz="1600">
                <a:latin typeface="Times New Roman" pitchFamily="18" charset="0"/>
              </a:rPr>
              <a:t>iret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I_N1   endp</a:t>
            </a:r>
          </a:p>
          <a:p>
            <a:pPr marL="0" indent="363538">
              <a:buFontTx/>
              <a:buNone/>
            </a:pPr>
            <a:endParaRPr lang="en-US" altLang="ru-RU" sz="1600">
              <a:latin typeface="Times New Roman" pitchFamily="18" charset="0"/>
            </a:endParaRP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I_N2   proc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…..      ;</a:t>
            </a:r>
            <a:r>
              <a:rPr lang="ru-RU" altLang="ru-RU" sz="1600">
                <a:latin typeface="Times New Roman" pitchFamily="18" charset="0"/>
              </a:rPr>
              <a:t> обработчик пользователя</a:t>
            </a: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           </a:t>
            </a:r>
            <a:r>
              <a:rPr lang="en-US" altLang="ru-RU" sz="1600">
                <a:latin typeface="Times New Roman" pitchFamily="18" charset="0"/>
              </a:rPr>
              <a:t>jmp  CS: OLD_INT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I_N2   endp</a:t>
            </a:r>
          </a:p>
          <a:p>
            <a:pPr marL="0" indent="363538">
              <a:buFontTx/>
              <a:buNone/>
            </a:pPr>
            <a:endParaRPr lang="en-US" altLang="ru-RU" sz="1600">
              <a:latin typeface="Times New Roman" pitchFamily="18" charset="0"/>
            </a:endParaRP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I_N3   proc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…..       :  </a:t>
            </a:r>
            <a:r>
              <a:rPr lang="ru-RU" altLang="ru-RU" sz="1600">
                <a:latin typeface="Times New Roman" pitchFamily="18" charset="0"/>
              </a:rPr>
              <a:t>новый до системного</a:t>
            </a: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           </a:t>
            </a:r>
            <a:r>
              <a:rPr lang="en-US" altLang="ru-RU" sz="1600">
                <a:latin typeface="Times New Roman" pitchFamily="18" charset="0"/>
              </a:rPr>
              <a:t>pushf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call  CS: OLD_INT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…..       ;  </a:t>
            </a:r>
            <a:r>
              <a:rPr lang="ru-RU" altLang="ru-RU" sz="1600">
                <a:latin typeface="Times New Roman" pitchFamily="18" charset="0"/>
              </a:rPr>
              <a:t>новый после системного</a:t>
            </a: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           </a:t>
            </a:r>
            <a:r>
              <a:rPr lang="en-US" altLang="ru-RU" sz="1600">
                <a:latin typeface="Times New Roman" pitchFamily="18" charset="0"/>
              </a:rPr>
              <a:t>iret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I_N3   endp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33375"/>
          </a:xfrm>
        </p:spPr>
        <p:txBody>
          <a:bodyPr/>
          <a:lstStyle/>
          <a:p>
            <a:pPr algn="l"/>
            <a:r>
              <a:rPr lang="en-US" altLang="ru-RU" sz="1600">
                <a:latin typeface="Times New Roman" pitchFamily="18" charset="0"/>
              </a:rPr>
              <a:t>4</a:t>
            </a:r>
            <a:r>
              <a:rPr lang="en-US" altLang="ru-RU" sz="1400">
                <a:latin typeface="Times New Roman" pitchFamily="18" charset="0"/>
              </a:rPr>
              <a:t> </a:t>
            </a:r>
            <a:r>
              <a:rPr lang="ru-RU" altLang="ru-RU" sz="1600">
                <a:latin typeface="Times New Roman" pitchFamily="18" charset="0"/>
              </a:rPr>
              <a:t>вариант предполагает при вызове нового обработчика предварительный анализ некоторых условий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524625"/>
          </a:xfrm>
        </p:spPr>
        <p:txBody>
          <a:bodyPr/>
          <a:lstStyle/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на основе которого управление передается либо системному обработчику, либо новому:</a:t>
            </a:r>
          </a:p>
          <a:p>
            <a:pPr marL="0" indent="363538">
              <a:buFontTx/>
              <a:buNone/>
            </a:pPr>
            <a:endParaRPr lang="ru-RU" altLang="ru-RU" sz="1600">
              <a:latin typeface="Times New Roman" pitchFamily="18" charset="0"/>
            </a:endParaRPr>
          </a:p>
          <a:p>
            <a:pPr marL="0" indent="363538">
              <a:buFontTx/>
              <a:buNone/>
            </a:pPr>
            <a:endParaRPr lang="ru-RU" altLang="ru-RU" sz="1600">
              <a:latin typeface="Times New Roman" pitchFamily="18" charset="0"/>
            </a:endParaRP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I_N4      PROC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  ……..         ;   </a:t>
            </a:r>
            <a:r>
              <a:rPr lang="ru-RU" altLang="ru-RU" sz="1600">
                <a:latin typeface="Times New Roman" pitchFamily="18" charset="0"/>
              </a:rPr>
              <a:t>анализ условий</a:t>
            </a: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              </a:t>
            </a:r>
            <a:r>
              <a:rPr lang="en-US" altLang="ru-RU" sz="1600">
                <a:latin typeface="Times New Roman" pitchFamily="18" charset="0"/>
              </a:rPr>
              <a:t>…….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  Jcond  M1     ;  </a:t>
            </a:r>
            <a:r>
              <a:rPr lang="ru-RU" altLang="ru-RU" sz="1600">
                <a:latin typeface="Times New Roman" pitchFamily="18" charset="0"/>
              </a:rPr>
              <a:t>переход при выполнении условий к новому обработчику</a:t>
            </a: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               </a:t>
            </a:r>
            <a:r>
              <a:rPr lang="en-US" altLang="ru-RU" sz="1600">
                <a:latin typeface="Times New Roman" pitchFamily="18" charset="0"/>
              </a:rPr>
              <a:t>JMP    CS: OLD_INT        : </a:t>
            </a:r>
            <a:r>
              <a:rPr lang="ru-RU" altLang="ru-RU" sz="1600">
                <a:latin typeface="Times New Roman" pitchFamily="18" charset="0"/>
              </a:rPr>
              <a:t>переход к системному обработчику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M1:        …….          ;</a:t>
            </a:r>
            <a:r>
              <a:rPr lang="ru-RU" altLang="ru-RU" sz="1600">
                <a:latin typeface="Times New Roman" pitchFamily="18" charset="0"/>
              </a:rPr>
              <a:t>  новый обработчик</a:t>
            </a:r>
          </a:p>
          <a:p>
            <a:pPr marL="0" indent="363538">
              <a:buFontTx/>
              <a:buNone/>
            </a:pPr>
            <a:r>
              <a:rPr lang="ru-RU" altLang="ru-RU" sz="1600">
                <a:latin typeface="Times New Roman" pitchFamily="18" charset="0"/>
              </a:rPr>
              <a:t>               </a:t>
            </a:r>
            <a:r>
              <a:rPr lang="en-US" altLang="ru-RU" sz="1600">
                <a:latin typeface="Times New Roman" pitchFamily="18" charset="0"/>
              </a:rPr>
              <a:t>…….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              IRET</a:t>
            </a:r>
          </a:p>
          <a:p>
            <a:pPr marL="0" indent="363538">
              <a:buFontTx/>
              <a:buNone/>
            </a:pPr>
            <a:r>
              <a:rPr lang="en-US" altLang="ru-RU" sz="1600">
                <a:latin typeface="Times New Roman" pitchFamily="18" charset="0"/>
              </a:rPr>
              <a:t>I_N4      ENDP</a:t>
            </a:r>
            <a:endParaRPr lang="ru-RU" altLang="ru-RU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4813"/>
          </a:xfrm>
        </p:spPr>
        <p:txBody>
          <a:bodyPr/>
          <a:lstStyle/>
          <a:p>
            <a:r>
              <a:rPr lang="ru-RU" altLang="ru-RU" sz="1800" b="1">
                <a:solidFill>
                  <a:schemeClr val="accent2"/>
                </a:solidFill>
                <a:latin typeface="Times New Roman" pitchFamily="18" charset="0"/>
              </a:rPr>
              <a:t>Функции</a:t>
            </a:r>
            <a:r>
              <a:rPr lang="ru-RU" altLang="ru-RU" sz="1800">
                <a:latin typeface="Times New Roman" pitchFamily="18" charset="0"/>
              </a:rPr>
              <a:t> </a:t>
            </a:r>
            <a:r>
              <a:rPr lang="ru-RU" altLang="ru-RU" sz="1800" b="1">
                <a:latin typeface="Times New Roman" pitchFamily="18" charset="0"/>
              </a:rPr>
              <a:t>ОС </a:t>
            </a:r>
            <a:r>
              <a:rPr lang="ru-RU" altLang="ru-RU" sz="1800" b="1">
                <a:solidFill>
                  <a:schemeClr val="accent2"/>
                </a:solidFill>
                <a:latin typeface="Times New Roman" pitchFamily="18" charset="0"/>
              </a:rPr>
              <a:t>для работы с векторами прерываний</a:t>
            </a:r>
            <a:endParaRPr lang="ru-RU" altLang="ru-RU" sz="1800" b="1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6453187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1800" b="1">
                <a:latin typeface="Times New Roman" pitchFamily="18" charset="0"/>
              </a:rPr>
              <a:t>35</a:t>
            </a:r>
            <a:r>
              <a:rPr lang="en-US" altLang="ru-RU" sz="1800" b="1">
                <a:latin typeface="Times New Roman" pitchFamily="18" charset="0"/>
              </a:rPr>
              <a:t>h  </a:t>
            </a:r>
            <a:r>
              <a:rPr lang="en-US" altLang="ru-RU" sz="1800" b="1">
                <a:latin typeface="Times New Roman" pitchFamily="18" charset="0"/>
                <a:sym typeface="Wingdings" pitchFamily="2" charset="2"/>
              </a:rPr>
              <a:t>  AH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         ; </a:t>
            </a:r>
            <a:r>
              <a:rPr lang="ru-RU" altLang="ru-RU" sz="1600" b="1" u="sng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Получить вектор прерывания</a:t>
            </a:r>
          </a:p>
          <a:p>
            <a:pPr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AL   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номер вектора прерывания</a:t>
            </a:r>
          </a:p>
          <a:p>
            <a:pPr>
              <a:buFontTx/>
              <a:buNone/>
            </a:pPr>
            <a:r>
              <a:rPr lang="ru-RU" altLang="ru-RU" sz="1600" b="1" u="sng">
                <a:latin typeface="Times New Roman" pitchFamily="18" charset="0"/>
                <a:sym typeface="Wingdings" pitchFamily="2" charset="2"/>
              </a:rPr>
              <a:t>Возвращает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:   в  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ES:BX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    текущее значение вектора прерывания.</a:t>
            </a:r>
          </a:p>
          <a:p>
            <a:pPr>
              <a:buFontTx/>
              <a:buNone/>
            </a:pPr>
            <a:endParaRPr lang="ru-RU" altLang="ru-RU" sz="1600" b="1">
              <a:latin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sz="1600" b="1">
              <a:latin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1800" b="1">
                <a:latin typeface="Times New Roman" pitchFamily="18" charset="0"/>
                <a:sym typeface="Wingdings" pitchFamily="2" charset="2"/>
              </a:rPr>
              <a:t>25</a:t>
            </a:r>
            <a:r>
              <a:rPr lang="en-US" altLang="ru-RU" sz="1800" b="1">
                <a:latin typeface="Times New Roman" pitchFamily="18" charset="0"/>
                <a:sym typeface="Wingdings" pitchFamily="2" charset="2"/>
              </a:rPr>
              <a:t>h    AH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         ;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ru-RU" altLang="ru-RU" sz="1600" b="1" u="sng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Изменить вектор прерывания</a:t>
            </a:r>
          </a:p>
          <a:p>
            <a:pPr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DS:DX    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новое значение вектора прерывания</a:t>
            </a:r>
          </a:p>
          <a:p>
            <a:pPr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AL      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номер прерывания</a:t>
            </a:r>
          </a:p>
          <a:p>
            <a:pPr>
              <a:buFontTx/>
              <a:buNone/>
            </a:pPr>
            <a:endParaRPr lang="ru-RU" altLang="ru-RU" sz="1600" b="1">
              <a:latin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Пример:</a:t>
            </a:r>
          </a:p>
          <a:p>
            <a:pPr>
              <a:buFontTx/>
              <a:buNone/>
            </a:pP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mov  ax,  25NNh      ;  NN – 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номер прерывания</a:t>
            </a:r>
          </a:p>
          <a:p>
            <a:pPr>
              <a:buFontTx/>
              <a:buNone/>
            </a:pP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lea    dx,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 new_NN</a:t>
            </a:r>
            <a:r>
              <a:rPr lang="ru-RU" altLang="ru-RU" sz="1600" b="1">
                <a:latin typeface="Times New Roman" pitchFamily="18" charset="0"/>
                <a:sym typeface="Wingdings" pitchFamily="2" charset="2"/>
              </a:rPr>
              <a:t>    ;  эффективный адрес нового обработчика прерывания </a:t>
            </a: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NN</a:t>
            </a:r>
          </a:p>
          <a:p>
            <a:pPr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	push  ds</a:t>
            </a:r>
          </a:p>
          <a:p>
            <a:pPr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	push  cs</a:t>
            </a:r>
          </a:p>
          <a:p>
            <a:pPr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	pop   ds</a:t>
            </a:r>
          </a:p>
          <a:p>
            <a:pPr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	int    21h</a:t>
            </a:r>
          </a:p>
          <a:p>
            <a:pPr>
              <a:buFontTx/>
              <a:buNone/>
            </a:pPr>
            <a:r>
              <a:rPr lang="en-US" altLang="ru-RU" sz="1600" b="1">
                <a:latin typeface="Times New Roman" pitchFamily="18" charset="0"/>
                <a:sym typeface="Wingdings" pitchFamily="2" charset="2"/>
              </a:rPr>
              <a:t>	pop   ds</a:t>
            </a:r>
            <a:endParaRPr lang="ru-RU" altLang="ru-RU" sz="1600" b="1" u="sng">
              <a:latin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1542</Words>
  <Application>Microsoft Office PowerPoint</Application>
  <PresentationFormat>Экран (4:3)</PresentationFormat>
  <Paragraphs>247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Оформление по умолчанию</vt:lpstr>
      <vt:lpstr>Прерывания. Система прерываний. Реальный режим процессора</vt:lpstr>
      <vt:lpstr>Рис. 1 Процедура прерывания для номера (типа) N</vt:lpstr>
      <vt:lpstr>Презентация PowerPoint</vt:lpstr>
      <vt:lpstr>Презентация PowerPoint</vt:lpstr>
      <vt:lpstr>Кроме внешних прерываний имеется ещё один вид – внутренние прерывания процессора.</vt:lpstr>
      <vt:lpstr>Обработчики прерываний</vt:lpstr>
      <vt:lpstr>4 Структуры простейшего обработчика прерывания</vt:lpstr>
      <vt:lpstr>4 вариант предполагает при вызове нового обработчика предварительный анализ некоторых условий</vt:lpstr>
      <vt:lpstr>Функции ОС для работы с векторами прерываний</vt:lpstr>
      <vt:lpstr>Нахождение минимального и максимального значения в массиве слов. ВХОД:   DS:BX – адрес начала массива, CX-количество элементов массива.  Выход – АХ-максимальный, ВХ –минимальный эл-т.</vt:lpstr>
      <vt:lpstr>Пример обычного обработчика прерывания ( команда BOUND – INT 5 )</vt:lpstr>
      <vt:lpstr>; обработка массива                                                                  Новый обработчик прерывания 5 </vt:lpstr>
      <vt:lpstr>Функции работы с системными временем и датой</vt:lpstr>
      <vt:lpstr>Резидентные программы</vt:lpstr>
    </vt:vector>
  </TitlesOfParts>
  <Company>IFMO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ZAG</cp:lastModifiedBy>
  <cp:revision>9</cp:revision>
  <dcterms:created xsi:type="dcterms:W3CDTF">2008-04-21T17:44:24Z</dcterms:created>
  <dcterms:modified xsi:type="dcterms:W3CDTF">2016-09-26T11:18:51Z</dcterms:modified>
</cp:coreProperties>
</file>