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  <p:sldMasterId id="2147483698" r:id="rId2"/>
  </p:sldMasterIdLst>
  <p:notesMasterIdLst>
    <p:notesMasterId r:id="rId13"/>
  </p:notesMasterIdLst>
  <p:handoutMasterIdLst>
    <p:handoutMasterId r:id="rId14"/>
  </p:handoutMasterIdLst>
  <p:sldIdLst>
    <p:sldId id="257" r:id="rId3"/>
    <p:sldId id="266" r:id="rId4"/>
    <p:sldId id="270" r:id="rId5"/>
    <p:sldId id="271" r:id="rId6"/>
    <p:sldId id="272" r:id="rId7"/>
    <p:sldId id="274" r:id="rId8"/>
    <p:sldId id="275" r:id="rId9"/>
    <p:sldId id="278" r:id="rId10"/>
    <p:sldId id="280" r:id="rId11"/>
    <p:sldId id="273" r:id="rId1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0" autoAdjust="0"/>
    <p:restoredTop sz="94672" autoAdjust="0"/>
  </p:normalViewPr>
  <p:slideViewPr>
    <p:cSldViewPr snapToGrid="0" snapToObjects="1">
      <p:cViewPr>
        <p:scale>
          <a:sx n="95" d="100"/>
          <a:sy n="95" d="100"/>
        </p:scale>
        <p:origin x="-1266" y="186"/>
      </p:cViewPr>
      <p:guideLst>
        <p:guide orient="horz" pos="2148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g = 0</c:v>
                </c:pt>
              </c:strCache>
            </c:strRef>
          </c:tx>
          <c:invertIfNegative val="0"/>
          <c:cat>
            <c:numRef>
              <c:f>Лист1!$A$2:$A$4</c:f>
              <c:numCache>
                <c:formatCode>General</c:formatCode>
                <c:ptCount val="3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</c:numCache>
            </c:num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56</c:v>
                </c:pt>
                <c:pt idx="1">
                  <c:v>224</c:v>
                </c:pt>
                <c:pt idx="2">
                  <c:v>564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g = 300</c:v>
                </c:pt>
              </c:strCache>
            </c:strRef>
          </c:tx>
          <c:invertIfNegative val="0"/>
          <c:cat>
            <c:numRef>
              <c:f>Лист1!$A$2:$A$4</c:f>
              <c:numCache>
                <c:formatCode>General</c:formatCode>
                <c:ptCount val="3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</c:numCache>
            </c:num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13</c:v>
                </c:pt>
                <c:pt idx="1">
                  <c:v>152</c:v>
                </c:pt>
                <c:pt idx="2">
                  <c:v>494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8292224"/>
        <c:axId val="108140032"/>
      </c:barChart>
      <c:catAx>
        <c:axId val="1382922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8140032"/>
        <c:crosses val="autoZero"/>
        <c:auto val="1"/>
        <c:lblAlgn val="ctr"/>
        <c:lblOffset val="100"/>
        <c:noMultiLvlLbl val="0"/>
      </c:catAx>
      <c:valAx>
        <c:axId val="1081400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82922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g = 0</c:v>
                </c:pt>
              </c:strCache>
            </c:strRef>
          </c:tx>
          <c:invertIfNegative val="0"/>
          <c:cat>
            <c:numRef>
              <c:f>Лист1!$A$2:$A$3</c:f>
              <c:numCache>
                <c:formatCode>General</c:formatCode>
                <c:ptCount val="2"/>
                <c:pt idx="0">
                  <c:v>0.7</c:v>
                </c:pt>
                <c:pt idx="1">
                  <c:v>0.99</c:v>
                </c:pt>
              </c:numCache>
            </c:num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142</c:v>
                </c:pt>
                <c:pt idx="1">
                  <c:v>661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g = 300</c:v>
                </c:pt>
              </c:strCache>
            </c:strRef>
          </c:tx>
          <c:invertIfNegative val="0"/>
          <c:cat>
            <c:numRef>
              <c:f>Лист1!$A$2:$A$3</c:f>
              <c:numCache>
                <c:formatCode>General</c:formatCode>
                <c:ptCount val="2"/>
                <c:pt idx="0">
                  <c:v>0.7</c:v>
                </c:pt>
                <c:pt idx="1">
                  <c:v>0.99</c:v>
                </c:pt>
              </c:numCache>
            </c:numRef>
          </c:cat>
          <c:val>
            <c:numRef>
              <c:f>Лист1!$C$2:$C$3</c:f>
              <c:numCache>
                <c:formatCode>General</c:formatCode>
                <c:ptCount val="2"/>
                <c:pt idx="0">
                  <c:v>136</c:v>
                </c:pt>
                <c:pt idx="1">
                  <c:v>658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3180672"/>
        <c:axId val="108257664"/>
      </c:barChart>
      <c:catAx>
        <c:axId val="93180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8257664"/>
        <c:crosses val="autoZero"/>
        <c:auto val="1"/>
        <c:lblAlgn val="ctr"/>
        <c:lblOffset val="100"/>
        <c:noMultiLvlLbl val="0"/>
      </c:catAx>
      <c:valAx>
        <c:axId val="1082576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31806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g = -1,5</c:v>
                </c:pt>
              </c:strCache>
            </c:strRef>
          </c:tx>
          <c:invertIfNegative val="0"/>
          <c:cat>
            <c:numRef>
              <c:f>Лист1!$A$2:$A$5</c:f>
              <c:numCache>
                <c:formatCode>General</c:formatCode>
                <c:ptCount val="4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180</c:v>
                </c:pt>
                <c:pt idx="1">
                  <c:v>260</c:v>
                </c:pt>
                <c:pt idx="2">
                  <c:v>400</c:v>
                </c:pt>
                <c:pt idx="3">
                  <c:v>730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g = 110</c:v>
                </c:pt>
              </c:strCache>
            </c:strRef>
          </c:tx>
          <c:invertIfNegative val="0"/>
          <c:cat>
            <c:numRef>
              <c:f>Лист1!$A$2:$A$5</c:f>
              <c:numCache>
                <c:formatCode>General</c:formatCode>
                <c:ptCount val="4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11.3</c:v>
                </c:pt>
                <c:pt idx="1">
                  <c:v>43.8</c:v>
                </c:pt>
                <c:pt idx="2">
                  <c:v>103</c:v>
                </c:pt>
                <c:pt idx="3">
                  <c:v>246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2775808"/>
        <c:axId val="108250624"/>
      </c:barChart>
      <c:catAx>
        <c:axId val="1827758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8250624"/>
        <c:crosses val="autoZero"/>
        <c:auto val="1"/>
        <c:lblAlgn val="ctr"/>
        <c:lblOffset val="100"/>
        <c:noMultiLvlLbl val="0"/>
      </c:catAx>
      <c:valAx>
        <c:axId val="1082506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27758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g = -0,5</c:v>
                </c:pt>
              </c:strCache>
            </c:strRef>
          </c:tx>
          <c:invertIfNegative val="0"/>
          <c:cat>
            <c:numRef>
              <c:f>Лист1!$A$2:$A$5</c:f>
              <c:numCache>
                <c:formatCode>General</c:formatCode>
                <c:ptCount val="4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1340</c:v>
                </c:pt>
                <c:pt idx="1">
                  <c:v>1760</c:v>
                </c:pt>
                <c:pt idx="2">
                  <c:v>2500</c:v>
                </c:pt>
                <c:pt idx="3">
                  <c:v>4230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g = 50</c:v>
                </c:pt>
              </c:strCache>
            </c:strRef>
          </c:tx>
          <c:invertIfNegative val="0"/>
          <c:cat>
            <c:numRef>
              <c:f>Лист1!$A$2:$A$5</c:f>
              <c:numCache>
                <c:formatCode>General</c:formatCode>
                <c:ptCount val="4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13.1</c:v>
                </c:pt>
                <c:pt idx="1">
                  <c:v>53.5</c:v>
                </c:pt>
                <c:pt idx="2">
                  <c:v>138</c:v>
                </c:pt>
                <c:pt idx="3">
                  <c:v>422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0733568"/>
        <c:axId val="123344000"/>
      </c:barChart>
      <c:catAx>
        <c:axId val="1107335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3344000"/>
        <c:crosses val="autoZero"/>
        <c:auto val="1"/>
        <c:lblAlgn val="ctr"/>
        <c:lblOffset val="100"/>
        <c:noMultiLvlLbl val="0"/>
      </c:catAx>
      <c:valAx>
        <c:axId val="1233440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07335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106343B-ABB0-42D6-8B07-7C59ED8D014C}" type="datetimeFigureOut">
              <a:rPr lang="en-US"/>
              <a:pPr>
                <a:defRPr/>
              </a:pPr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68D6C57-C7C4-42C4-9BFA-368F504CC16F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69139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EEAACAF-65CA-4309-868E-0743DF314187}" type="datetimeFigureOut">
              <a:rPr lang="en-US"/>
              <a:pPr>
                <a:defRPr/>
              </a:pPr>
              <a:t>4/20/2016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C86C0FC-AC96-42D2-92C5-661D5C167DE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6354764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5099050" y="654050"/>
            <a:ext cx="184150" cy="3683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endParaRPr lang="ru-RU" altLang="ru-RU" smtClean="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5910263" y="569913"/>
            <a:ext cx="185737" cy="3683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endParaRPr lang="ru-RU" altLang="ru-RU" smtClean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3" y="1885950"/>
            <a:ext cx="4791075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88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23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Название Вашего доклада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30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Название Вашего доклада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858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Название Вашего доклада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1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5099050" y="654050"/>
            <a:ext cx="184150" cy="3683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endParaRPr lang="ru-RU" altLang="ru-RU" smtClean="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5910263" y="569913"/>
            <a:ext cx="185737" cy="3683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endParaRPr lang="ru-RU" altLang="ru-RU" smtClean="0"/>
          </a:p>
        </p:txBody>
      </p:sp>
      <p:pic>
        <p:nvPicPr>
          <p:cNvPr id="8" name="Picture 1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1277938"/>
            <a:ext cx="4089400" cy="169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0670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TMO_logo2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360045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7008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1236509"/>
            <a:ext cx="2713244" cy="2192491"/>
          </a:xfrm>
        </p:spPr>
        <p:txBody>
          <a:bodyPr anchor="t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4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763588"/>
            <a:ext cx="2971800" cy="123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8757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слоган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50" y="5076825"/>
            <a:ext cx="2413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Название Вашего доклада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2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Название Вашего доклада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61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Название Вашего доклада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39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26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Название Вашего доклада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79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36663"/>
            <a:ext cx="8229600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Заголовок</a:t>
            </a:r>
            <a:endParaRPr lang="en-US" altLang="ru-R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0600"/>
            <a:ext cx="8229600" cy="386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Первый уровень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Пятый уровень</a:t>
            </a:r>
          </a:p>
          <a:p>
            <a:pPr lvl="4"/>
            <a:r>
              <a:rPr lang="ru-RU" altLang="ru-RU" smtClean="0"/>
              <a:t>Шестой уровень</a:t>
            </a:r>
            <a:endParaRPr lang="en-US" altLang="ru-RU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663" y="439738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Название Вашего доклада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792163"/>
          </a:xfrm>
          <a:prstGeom prst="rect">
            <a:avLst/>
          </a:prstGeom>
          <a:solidFill>
            <a:srgbClr val="0230AC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914400">
              <a:defRPr/>
            </a:pPr>
            <a:endParaRPr lang="ru-RU" altLang="ru-RU" sz="1400" smtClean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36663"/>
            <a:ext cx="8229600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Заголовок</a:t>
            </a:r>
            <a:endParaRPr lang="en-US" altLang="ru-RU" smtClean="0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0600"/>
            <a:ext cx="8229600" cy="386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Первый уровень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Пятый уровень</a:t>
            </a:r>
          </a:p>
          <a:p>
            <a:pPr lvl="4"/>
            <a:r>
              <a:rPr lang="ru-RU" altLang="ru-RU" smtClean="0"/>
              <a:t>Шестой уровень</a:t>
            </a:r>
            <a:endParaRPr lang="en-US" altLang="ru-RU" smtClean="0"/>
          </a:p>
        </p:txBody>
      </p:sp>
      <p:sp>
        <p:nvSpPr>
          <p:cNvPr id="2053" name="TextBox 3"/>
          <p:cNvSpPr txBox="1">
            <a:spLocks noChangeArrowheads="1"/>
          </p:cNvSpPr>
          <p:nvPr userDrawn="1"/>
        </p:nvSpPr>
        <p:spPr bwMode="auto">
          <a:xfrm>
            <a:off x="-865188" y="5511800"/>
            <a:ext cx="184150" cy="369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endParaRPr lang="ru-RU" altLang="ru-RU" smtClean="0"/>
          </a:p>
        </p:txBody>
      </p:sp>
      <p:pic>
        <p:nvPicPr>
          <p:cNvPr id="2054" name="Picture 6" descr="ITMO_logo3_RU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306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63588" y="2057400"/>
            <a:ext cx="7837487" cy="1585913"/>
          </a:xfrm>
        </p:spPr>
        <p:txBody>
          <a:bodyPr/>
          <a:lstStyle/>
          <a:p>
            <a:pPr algn="ctr" eaLnBrk="1" hangingPunct="1"/>
            <a:r>
              <a:rPr lang="ru-RU" dirty="0"/>
              <a:t>Анализ влияния характеристик входящего трафика на </a:t>
            </a:r>
            <a:r>
              <a:rPr lang="ru-RU" dirty="0" smtClean="0"/>
              <a:t>характеристики систем массового обслуживания</a:t>
            </a:r>
            <a:endParaRPr lang="en-US" altLang="ru-RU" dirty="0" smtClean="0"/>
          </a:p>
        </p:txBody>
      </p:sp>
      <p:sp>
        <p:nvSpPr>
          <p:cNvPr id="1536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97118" y="5292340"/>
            <a:ext cx="7494587" cy="428625"/>
          </a:xfrm>
        </p:spPr>
        <p:txBody>
          <a:bodyPr/>
          <a:lstStyle/>
          <a:p>
            <a:pPr algn="r" eaLnBrk="1" hangingPunct="1"/>
            <a:r>
              <a:rPr lang="ru-RU" altLang="ru-RU" sz="2000" dirty="0" smtClean="0"/>
              <a:t>Муравьева-</a:t>
            </a:r>
            <a:r>
              <a:rPr lang="ru-RU" altLang="ru-RU" sz="2000" dirty="0" err="1" smtClean="0"/>
              <a:t>Витковская</a:t>
            </a:r>
            <a:r>
              <a:rPr lang="ru-RU" altLang="ru-RU" sz="2000" dirty="0" smtClean="0"/>
              <a:t> Л.А.</a:t>
            </a:r>
            <a:r>
              <a:rPr lang="en-US" altLang="ru-RU" sz="2000" dirty="0" smtClean="0"/>
              <a:t>, </a:t>
            </a:r>
            <a:r>
              <a:rPr lang="ru-RU" altLang="ru-RU" sz="2000" dirty="0" smtClean="0"/>
              <a:t>к.т.н., доцент </a:t>
            </a:r>
            <a:r>
              <a:rPr lang="ru-RU" altLang="ru-RU" sz="2000" dirty="0" smtClean="0"/>
              <a:t>кафедры </a:t>
            </a:r>
            <a:r>
              <a:rPr lang="ru-RU" altLang="ru-RU" sz="2000" dirty="0" smtClean="0"/>
              <a:t>ВТ</a:t>
            </a:r>
            <a:endParaRPr lang="ru-RU" alt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Название 1"/>
          <p:cNvSpPr>
            <a:spLocks noGrp="1"/>
          </p:cNvSpPr>
          <p:nvPr>
            <p:ph type="title"/>
          </p:nvPr>
        </p:nvSpPr>
        <p:spPr>
          <a:xfrm>
            <a:off x="457200" y="823913"/>
            <a:ext cx="8229600" cy="1119187"/>
          </a:xfrm>
        </p:spPr>
        <p:txBody>
          <a:bodyPr/>
          <a:lstStyle/>
          <a:p>
            <a:pPr algn="ctr" eaLnBrk="1" hangingPunct="1"/>
            <a:r>
              <a:rPr lang="ru-RU" altLang="ru-RU" sz="3600" dirty="0" smtClean="0"/>
              <a:t>Выводы по результатам исследования</a:t>
            </a:r>
            <a:endParaRPr lang="ru-RU" altLang="ru-RU" sz="3600" dirty="0" smtClean="0"/>
          </a:p>
        </p:txBody>
      </p:sp>
      <p:sp>
        <p:nvSpPr>
          <p:cNvPr id="20484" name="Номер слайда 3"/>
          <p:cNvSpPr txBox="1">
            <a:spLocks/>
          </p:cNvSpPr>
          <p:nvPr/>
        </p:nvSpPr>
        <p:spPr bwMode="auto">
          <a:xfrm>
            <a:off x="6829425" y="1555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289954C2-7B51-4FF9-9359-2F242B9F89FC}" type="slidenum">
              <a:rPr lang="ru-RU" altLang="ru-RU">
                <a:solidFill>
                  <a:schemeClr val="bg1"/>
                </a:solidFill>
              </a:rPr>
              <a:pPr algn="r" eaLnBrk="1" hangingPunct="1"/>
              <a:t>10</a:t>
            </a:fld>
            <a:endParaRPr lang="ru-RU" altLang="ru-RU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4448" y="1768511"/>
            <a:ext cx="74960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Анализ полученных результатов свидетельствует о существенном влиянии третьего момента интервалов времени между </a:t>
            </a:r>
            <a:r>
              <a:rPr lang="ru-RU" dirty="0" smtClean="0">
                <a:solidFill>
                  <a:srgbClr val="000000"/>
                </a:solidFill>
              </a:rPr>
              <a:t>заявками </a:t>
            </a:r>
            <a:r>
              <a:rPr lang="ru-RU" dirty="0">
                <a:solidFill>
                  <a:srgbClr val="000000"/>
                </a:solidFill>
              </a:rPr>
              <a:t>в потоке на среднее время </a:t>
            </a:r>
            <a:r>
              <a:rPr lang="ru-RU" dirty="0" smtClean="0">
                <a:solidFill>
                  <a:srgbClr val="000000"/>
                </a:solidFill>
              </a:rPr>
              <a:t>ожидания.</a:t>
            </a:r>
          </a:p>
          <a:p>
            <a:endParaRPr lang="ru-RU" dirty="0" smtClean="0">
              <a:solidFill>
                <a:srgbClr val="000000"/>
              </a:solidFill>
            </a:endParaRPr>
          </a:p>
          <a:p>
            <a:r>
              <a:rPr lang="ru-RU" dirty="0" smtClean="0">
                <a:solidFill>
                  <a:srgbClr val="000000"/>
                </a:solidFill>
              </a:rPr>
              <a:t>С </a:t>
            </a:r>
            <a:r>
              <a:rPr lang="ru-RU" dirty="0">
                <a:solidFill>
                  <a:srgbClr val="000000"/>
                </a:solidFill>
              </a:rPr>
              <a:t>увеличением коэффициента асимметрии среднее время ожидания </a:t>
            </a:r>
            <a:r>
              <a:rPr lang="ru-RU" dirty="0" smtClean="0">
                <a:solidFill>
                  <a:srgbClr val="000000"/>
                </a:solidFill>
              </a:rPr>
              <a:t>заявок </a:t>
            </a:r>
            <a:r>
              <a:rPr lang="ru-RU" dirty="0">
                <a:solidFill>
                  <a:srgbClr val="000000"/>
                </a:solidFill>
              </a:rPr>
              <a:t>уменьшается. Эта зависимость особенно сильно проявляется при малых загрузках системы и уменьшается с ее увеличением</a:t>
            </a:r>
            <a:r>
              <a:rPr lang="ru-RU" dirty="0" smtClean="0">
                <a:solidFill>
                  <a:srgbClr val="000000"/>
                </a:solidFill>
              </a:rPr>
              <a:t>.</a:t>
            </a:r>
          </a:p>
          <a:p>
            <a:endParaRPr lang="ru-RU" dirty="0" smtClean="0">
              <a:solidFill>
                <a:srgbClr val="000000"/>
              </a:solidFill>
            </a:endParaRPr>
          </a:p>
          <a:p>
            <a:r>
              <a:rPr lang="ru-RU" dirty="0" smtClean="0">
                <a:solidFill>
                  <a:srgbClr val="000000"/>
                </a:solidFill>
              </a:rPr>
              <a:t>При </a:t>
            </a:r>
            <a:r>
              <a:rPr lang="ru-RU" dirty="0">
                <a:solidFill>
                  <a:srgbClr val="000000"/>
                </a:solidFill>
              </a:rPr>
              <a:t>значениях загрузки </a:t>
            </a:r>
            <a:r>
              <a:rPr lang="ru-RU" i="1" dirty="0">
                <a:solidFill>
                  <a:srgbClr val="000000"/>
                </a:solidFill>
                <a:sym typeface="Symbol"/>
              </a:rPr>
              <a:t></a:t>
            </a:r>
            <a:r>
              <a:rPr lang="ru-RU" dirty="0">
                <a:solidFill>
                  <a:srgbClr val="000000"/>
                </a:solidFill>
              </a:rPr>
              <a:t> = 0,1 времена ожидания при разных </a:t>
            </a:r>
            <a:r>
              <a:rPr lang="ru-RU" i="1" dirty="0">
                <a:solidFill>
                  <a:srgbClr val="000000"/>
                </a:solidFill>
                <a:sym typeface="Symbol"/>
              </a:rPr>
              <a:t></a:t>
            </a:r>
            <a:r>
              <a:rPr lang="ru-RU" dirty="0">
                <a:solidFill>
                  <a:srgbClr val="000000"/>
                </a:solidFill>
              </a:rPr>
              <a:t> различаются в несколько раз, а при </a:t>
            </a:r>
            <a:r>
              <a:rPr lang="ru-RU" i="1" dirty="0">
                <a:solidFill>
                  <a:srgbClr val="000000"/>
                </a:solidFill>
                <a:sym typeface="Symbol"/>
              </a:rPr>
              <a:t></a:t>
            </a:r>
            <a:r>
              <a:rPr lang="ru-RU" dirty="0">
                <a:solidFill>
                  <a:srgbClr val="000000"/>
                </a:solidFill>
              </a:rPr>
              <a:t> = 0,99 эта разница составляет несколько </a:t>
            </a:r>
            <a:r>
              <a:rPr lang="ru-RU" dirty="0" smtClean="0">
                <a:solidFill>
                  <a:srgbClr val="000000"/>
                </a:solidFill>
              </a:rPr>
              <a:t>процентов.</a:t>
            </a:r>
          </a:p>
          <a:p>
            <a:endParaRPr lang="ru-RU" dirty="0" smtClean="0">
              <a:solidFill>
                <a:srgbClr val="000000"/>
              </a:solidFill>
            </a:endParaRPr>
          </a:p>
          <a:p>
            <a:r>
              <a:rPr lang="ru-RU" dirty="0" smtClean="0">
                <a:solidFill>
                  <a:srgbClr val="000000"/>
                </a:solidFill>
              </a:rPr>
              <a:t>В </a:t>
            </a:r>
            <a:r>
              <a:rPr lang="ru-RU" dirty="0">
                <a:solidFill>
                  <a:srgbClr val="000000"/>
                </a:solidFill>
              </a:rPr>
              <a:t>области значений загрузки от 0,3 до 0,7, наиболее характерной для </a:t>
            </a:r>
            <a:r>
              <a:rPr lang="ru-RU" dirty="0" smtClean="0">
                <a:solidFill>
                  <a:srgbClr val="000000"/>
                </a:solidFill>
              </a:rPr>
              <a:t>сетей передачи данных, </a:t>
            </a:r>
            <a:r>
              <a:rPr lang="ru-RU" dirty="0">
                <a:solidFill>
                  <a:srgbClr val="000000"/>
                </a:solidFill>
              </a:rPr>
              <a:t>эта разница достаточно значительна и составляет десятки и сотни процентов, причем растет с увеличением коэффициента вариации </a:t>
            </a:r>
            <a:r>
              <a:rPr lang="ru-RU" i="1" dirty="0">
                <a:solidFill>
                  <a:srgbClr val="000000"/>
                </a:solidFill>
                <a:sym typeface="Symbol"/>
              </a:rPr>
              <a:t></a:t>
            </a:r>
            <a:r>
              <a:rPr lang="en-US" i="1" baseline="-25000" dirty="0">
                <a:solidFill>
                  <a:srgbClr val="000000"/>
                </a:solidFill>
              </a:rPr>
              <a:t>a</a:t>
            </a:r>
            <a:r>
              <a:rPr lang="ru-RU" dirty="0">
                <a:solidFill>
                  <a:srgbClr val="000000"/>
                </a:solidFill>
              </a:rPr>
              <a:t> интервалов времени </a:t>
            </a:r>
            <a:r>
              <a:rPr lang="ru-RU">
                <a:solidFill>
                  <a:srgbClr val="000000"/>
                </a:solidFill>
              </a:rPr>
              <a:t>между </a:t>
            </a:r>
            <a:r>
              <a:rPr lang="ru-RU" smtClean="0">
                <a:solidFill>
                  <a:srgbClr val="000000"/>
                </a:solidFill>
              </a:rPr>
              <a:t>заявками </a:t>
            </a:r>
            <a:r>
              <a:rPr lang="ru-RU" dirty="0">
                <a:solidFill>
                  <a:srgbClr val="000000"/>
                </a:solidFill>
              </a:rPr>
              <a:t>в потоке.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Название 1"/>
          <p:cNvSpPr>
            <a:spLocks noGrp="1"/>
          </p:cNvSpPr>
          <p:nvPr>
            <p:ph type="title"/>
          </p:nvPr>
        </p:nvSpPr>
        <p:spPr>
          <a:xfrm>
            <a:off x="457200" y="823913"/>
            <a:ext cx="8229600" cy="825500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sz="2800" dirty="0" smtClean="0"/>
              <a:t>Аппроксимация </a:t>
            </a:r>
            <a:r>
              <a:rPr lang="ru-RU" sz="2800" dirty="0"/>
              <a:t>закона распределения интервалов времени между </a:t>
            </a:r>
            <a:r>
              <a:rPr lang="ru-RU" sz="2800" dirty="0" smtClean="0"/>
              <a:t>заявками </a:t>
            </a:r>
            <a:r>
              <a:rPr lang="ru-RU" sz="2800" dirty="0"/>
              <a:t>в потоке</a:t>
            </a:r>
            <a:endParaRPr lang="ru-RU" altLang="ru-RU" sz="2800" dirty="0" smtClean="0"/>
          </a:p>
        </p:txBody>
      </p:sp>
      <p:sp>
        <p:nvSpPr>
          <p:cNvPr id="16388" name="Номер слайда 3"/>
          <p:cNvSpPr txBox="1">
            <a:spLocks/>
          </p:cNvSpPr>
          <p:nvPr/>
        </p:nvSpPr>
        <p:spPr bwMode="auto">
          <a:xfrm>
            <a:off x="6829425" y="1555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39C7DF17-226D-4D7B-8480-BAB589E1F165}" type="slidenum">
              <a:rPr lang="ru-RU" altLang="ru-RU">
                <a:solidFill>
                  <a:schemeClr val="bg1"/>
                </a:solidFill>
              </a:rPr>
              <a:pPr algn="r" eaLnBrk="1" hangingPunct="1"/>
              <a:t>2</a:t>
            </a:fld>
            <a:endParaRPr lang="ru-RU" altLang="ru-RU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2611" y="2140299"/>
            <a:ext cx="81441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В случае произвольных потоков расчет средних значений характеристик обслуживания обычно проводится на основе аппроксимации закона распределения интервалов времени между </a:t>
            </a:r>
            <a:r>
              <a:rPr lang="ru-RU" dirty="0" smtClean="0">
                <a:solidFill>
                  <a:srgbClr val="000000"/>
                </a:solidFill>
              </a:rPr>
              <a:t>заявками </a:t>
            </a:r>
            <a:r>
              <a:rPr lang="ru-RU" dirty="0">
                <a:solidFill>
                  <a:srgbClr val="000000"/>
                </a:solidFill>
              </a:rPr>
              <a:t>в потоке </a:t>
            </a:r>
            <a:r>
              <a:rPr lang="ru-RU" b="1" dirty="0">
                <a:solidFill>
                  <a:srgbClr val="000000"/>
                </a:solidFill>
              </a:rPr>
              <a:t>с учетом первых двух </a:t>
            </a:r>
            <a:r>
              <a:rPr lang="ru-RU" b="1" dirty="0" smtClean="0">
                <a:solidFill>
                  <a:srgbClr val="000000"/>
                </a:solidFill>
              </a:rPr>
              <a:t>моментов</a:t>
            </a:r>
            <a:r>
              <a:rPr lang="ru-RU" dirty="0" smtClean="0">
                <a:solidFill>
                  <a:srgbClr val="000000"/>
                </a:solidFill>
              </a:rPr>
              <a:t>.</a:t>
            </a:r>
          </a:p>
          <a:p>
            <a:endParaRPr lang="ru-RU" dirty="0" smtClean="0">
              <a:solidFill>
                <a:srgbClr val="000000"/>
              </a:solidFill>
            </a:endParaRPr>
          </a:p>
          <a:p>
            <a:r>
              <a:rPr lang="ru-RU" dirty="0" smtClean="0">
                <a:solidFill>
                  <a:srgbClr val="000000"/>
                </a:solidFill>
              </a:rPr>
              <a:t>Для </a:t>
            </a:r>
            <a:r>
              <a:rPr lang="ru-RU" dirty="0">
                <a:solidFill>
                  <a:srgbClr val="000000"/>
                </a:solidFill>
              </a:rPr>
              <a:t>расчета характеристик функционирования системы на уровне средних </a:t>
            </a:r>
            <a:r>
              <a:rPr lang="ru-RU" dirty="0" smtClean="0">
                <a:solidFill>
                  <a:srgbClr val="000000"/>
                </a:solidFill>
              </a:rPr>
              <a:t>значений достаточно </a:t>
            </a:r>
            <a:r>
              <a:rPr lang="ru-RU" dirty="0">
                <a:solidFill>
                  <a:srgbClr val="000000"/>
                </a:solidFill>
              </a:rPr>
              <a:t>задать только </a:t>
            </a:r>
            <a:r>
              <a:rPr lang="ru-RU" b="1" dirty="0">
                <a:solidFill>
                  <a:srgbClr val="000000"/>
                </a:solidFill>
              </a:rPr>
              <a:t>два момента длительности </a:t>
            </a:r>
            <a:r>
              <a:rPr lang="ru-RU" b="1" dirty="0" smtClean="0">
                <a:solidFill>
                  <a:srgbClr val="000000"/>
                </a:solidFill>
              </a:rPr>
              <a:t>обслуживания</a:t>
            </a:r>
            <a:r>
              <a:rPr lang="ru-RU" dirty="0">
                <a:solidFill>
                  <a:srgbClr val="000000"/>
                </a:solidFill>
              </a:rPr>
              <a:t>.</a:t>
            </a:r>
            <a:r>
              <a:rPr lang="ru-RU" dirty="0" smtClean="0">
                <a:solidFill>
                  <a:srgbClr val="000000"/>
                </a:solidFill>
              </a:rPr>
              <a:t> При </a:t>
            </a:r>
            <a:r>
              <a:rPr lang="ru-RU" dirty="0">
                <a:solidFill>
                  <a:srgbClr val="000000"/>
                </a:solidFill>
              </a:rPr>
              <a:t>описании интервалов времени между пакетами в потоке этого оказывается </a:t>
            </a:r>
            <a:r>
              <a:rPr lang="ru-RU" dirty="0" smtClean="0">
                <a:solidFill>
                  <a:srgbClr val="000000"/>
                </a:solidFill>
              </a:rPr>
              <a:t>недостаточно.</a:t>
            </a:r>
          </a:p>
          <a:p>
            <a:endParaRPr lang="ru-RU" dirty="0" smtClean="0">
              <a:solidFill>
                <a:srgbClr val="000000"/>
              </a:solidFill>
            </a:endParaRPr>
          </a:p>
          <a:p>
            <a:r>
              <a:rPr lang="ru-RU" dirty="0" smtClean="0">
                <a:solidFill>
                  <a:srgbClr val="000000"/>
                </a:solidFill>
              </a:rPr>
              <a:t>На </a:t>
            </a:r>
            <a:r>
              <a:rPr lang="ru-RU" dirty="0">
                <a:solidFill>
                  <a:srgbClr val="000000"/>
                </a:solidFill>
              </a:rPr>
              <a:t>средние значения характеристик обслуживания оказывают существенное влияние </a:t>
            </a:r>
            <a:r>
              <a:rPr lang="ru-RU" b="1" dirty="0">
                <a:solidFill>
                  <a:srgbClr val="000000"/>
                </a:solidFill>
              </a:rPr>
              <a:t>моменты </a:t>
            </a:r>
            <a:r>
              <a:rPr lang="ru-RU" b="1" dirty="0">
                <a:solidFill>
                  <a:srgbClr val="000000"/>
                </a:solidFill>
              </a:rPr>
              <a:t>интервалов времени между заявками в потоке </a:t>
            </a:r>
            <a:r>
              <a:rPr lang="ru-RU" b="1" dirty="0" smtClean="0">
                <a:solidFill>
                  <a:srgbClr val="000000"/>
                </a:solidFill>
              </a:rPr>
              <a:t>более </a:t>
            </a:r>
            <a:r>
              <a:rPr lang="ru-RU" b="1" dirty="0">
                <a:solidFill>
                  <a:srgbClr val="000000"/>
                </a:solidFill>
              </a:rPr>
              <a:t>высокого порядка</a:t>
            </a:r>
            <a:r>
              <a:rPr lang="ru-RU" dirty="0">
                <a:solidFill>
                  <a:srgbClr val="000000"/>
                </a:solidFill>
              </a:rPr>
              <a:t>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Название 1"/>
          <p:cNvSpPr>
            <a:spLocks noGrp="1"/>
          </p:cNvSpPr>
          <p:nvPr>
            <p:ph type="title"/>
          </p:nvPr>
        </p:nvSpPr>
        <p:spPr>
          <a:xfrm>
            <a:off x="457200" y="823913"/>
            <a:ext cx="8229600" cy="1215902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ru-RU" sz="2800" dirty="0" smtClean="0"/>
              <a:t>Одноканальная СМО с </a:t>
            </a:r>
            <a:r>
              <a:rPr lang="ru-RU" sz="2800" dirty="0"/>
              <a:t>однородным потоком и длительностью обслуживания, распределенной по </a:t>
            </a:r>
            <a:r>
              <a:rPr lang="ru-RU" sz="2800" dirty="0" smtClean="0"/>
              <a:t>экспоненциальному </a:t>
            </a:r>
            <a:r>
              <a:rPr lang="ru-RU" sz="2800" dirty="0"/>
              <a:t>закону</a:t>
            </a:r>
            <a:endParaRPr lang="ru-RU" altLang="ru-RU" sz="2800" dirty="0" smtClean="0"/>
          </a:p>
        </p:txBody>
      </p:sp>
      <p:sp>
        <p:nvSpPr>
          <p:cNvPr id="17412" name="Номер слайда 3"/>
          <p:cNvSpPr txBox="1">
            <a:spLocks/>
          </p:cNvSpPr>
          <p:nvPr/>
        </p:nvSpPr>
        <p:spPr bwMode="auto">
          <a:xfrm>
            <a:off x="6829425" y="1555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BB324874-D668-4735-BFF2-2FC0339848C5}" type="slidenum">
              <a:rPr lang="ru-RU" altLang="ru-RU">
                <a:solidFill>
                  <a:schemeClr val="bg1"/>
                </a:solidFill>
              </a:rPr>
              <a:pPr algn="r" eaLnBrk="1" hangingPunct="1"/>
              <a:t>3</a:t>
            </a:fld>
            <a:endParaRPr lang="ru-RU" altLang="ru-RU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949" y="2230734"/>
            <a:ext cx="7817618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</a:rPr>
              <a:t>И</a:t>
            </a:r>
            <a:r>
              <a:rPr lang="ru-RU" sz="1600" dirty="0" smtClean="0">
                <a:solidFill>
                  <a:srgbClr val="000000"/>
                </a:solidFill>
              </a:rPr>
              <a:t>нтервалы </a:t>
            </a:r>
            <a:r>
              <a:rPr lang="ru-RU" sz="1600" dirty="0">
                <a:solidFill>
                  <a:srgbClr val="000000"/>
                </a:solidFill>
              </a:rPr>
              <a:t>времени между </a:t>
            </a:r>
            <a:r>
              <a:rPr lang="ru-RU" sz="1600" dirty="0" smtClean="0">
                <a:solidFill>
                  <a:srgbClr val="000000"/>
                </a:solidFill>
              </a:rPr>
              <a:t>заявками </a:t>
            </a:r>
            <a:r>
              <a:rPr lang="ru-RU" sz="1600" dirty="0">
                <a:solidFill>
                  <a:srgbClr val="000000"/>
                </a:solidFill>
              </a:rPr>
              <a:t>распределены по произвольному закону с плотностью </a:t>
            </a:r>
            <a:r>
              <a:rPr lang="en-US" sz="1600" i="1" dirty="0">
                <a:solidFill>
                  <a:srgbClr val="000000"/>
                </a:solidFill>
              </a:rPr>
              <a:t>a</a:t>
            </a:r>
            <a:r>
              <a:rPr lang="ru-RU" sz="1600" i="1" dirty="0">
                <a:solidFill>
                  <a:srgbClr val="000000"/>
                </a:solidFill>
              </a:rPr>
              <a:t>(</a:t>
            </a:r>
            <a:r>
              <a:rPr lang="en-US" sz="1600" i="1" dirty="0">
                <a:solidFill>
                  <a:srgbClr val="000000"/>
                </a:solidFill>
              </a:rPr>
              <a:t>t</a:t>
            </a:r>
            <a:r>
              <a:rPr lang="ru-RU" sz="1600" i="1" dirty="0">
                <a:solidFill>
                  <a:srgbClr val="000000"/>
                </a:solidFill>
              </a:rPr>
              <a:t>) = </a:t>
            </a:r>
            <a:r>
              <a:rPr lang="en-US" sz="1600" i="1" dirty="0">
                <a:solidFill>
                  <a:srgbClr val="000000"/>
                </a:solidFill>
              </a:rPr>
              <a:t>A</a:t>
            </a:r>
            <a:r>
              <a:rPr lang="ru-RU" sz="1600" i="1" baseline="30000" dirty="0">
                <a:solidFill>
                  <a:srgbClr val="000000"/>
                </a:solidFill>
              </a:rPr>
              <a:t>’</a:t>
            </a:r>
            <a:r>
              <a:rPr lang="ru-RU" sz="1600" i="1" dirty="0">
                <a:solidFill>
                  <a:srgbClr val="000000"/>
                </a:solidFill>
              </a:rPr>
              <a:t>(</a:t>
            </a:r>
            <a:r>
              <a:rPr lang="en-US" sz="1600" i="1" dirty="0">
                <a:solidFill>
                  <a:srgbClr val="000000"/>
                </a:solidFill>
              </a:rPr>
              <a:t>t)</a:t>
            </a:r>
            <a:r>
              <a:rPr lang="ru-RU" sz="1600" dirty="0">
                <a:solidFill>
                  <a:srgbClr val="000000"/>
                </a:solidFill>
              </a:rPr>
              <a:t>, где </a:t>
            </a:r>
            <a:r>
              <a:rPr lang="en-US" sz="1600" i="1" dirty="0">
                <a:solidFill>
                  <a:srgbClr val="000000"/>
                </a:solidFill>
              </a:rPr>
              <a:t>A</a:t>
            </a:r>
            <a:r>
              <a:rPr lang="ru-RU" sz="1600" i="1" dirty="0">
                <a:solidFill>
                  <a:srgbClr val="000000"/>
                </a:solidFill>
              </a:rPr>
              <a:t>(</a:t>
            </a:r>
            <a:r>
              <a:rPr lang="en-US" sz="1600" i="1" dirty="0">
                <a:solidFill>
                  <a:srgbClr val="000000"/>
                </a:solidFill>
              </a:rPr>
              <a:t>t)</a:t>
            </a:r>
            <a:r>
              <a:rPr lang="ru-RU" sz="1600" dirty="0">
                <a:solidFill>
                  <a:srgbClr val="000000"/>
                </a:solidFill>
              </a:rPr>
              <a:t> - функция распределения </a:t>
            </a:r>
            <a:r>
              <a:rPr lang="ru-RU" sz="1600" dirty="0" smtClean="0">
                <a:solidFill>
                  <a:srgbClr val="000000"/>
                </a:solidFill>
              </a:rPr>
              <a:t>интервалов.</a:t>
            </a:r>
          </a:p>
          <a:p>
            <a:r>
              <a:rPr lang="ru-RU" sz="1600" dirty="0" smtClean="0">
                <a:solidFill>
                  <a:srgbClr val="000000"/>
                </a:solidFill>
              </a:rPr>
              <a:t>Пусть </a:t>
            </a:r>
            <a:r>
              <a:rPr lang="ru-RU" sz="1600" dirty="0">
                <a:solidFill>
                  <a:srgbClr val="000000"/>
                </a:solidFill>
              </a:rPr>
              <a:t>длительность обслуживания распределена по экспоненциальному </a:t>
            </a:r>
            <a:r>
              <a:rPr lang="ru-RU" sz="1600" dirty="0" smtClean="0">
                <a:solidFill>
                  <a:srgbClr val="000000"/>
                </a:solidFill>
              </a:rPr>
              <a:t>закону.</a:t>
            </a:r>
          </a:p>
          <a:p>
            <a:r>
              <a:rPr lang="ru-RU" sz="1600" dirty="0" smtClean="0">
                <a:solidFill>
                  <a:srgbClr val="000000"/>
                </a:solidFill>
              </a:rPr>
              <a:t>Тогда </a:t>
            </a:r>
            <a:r>
              <a:rPr lang="ru-RU" sz="1600" dirty="0">
                <a:solidFill>
                  <a:srgbClr val="000000"/>
                </a:solidFill>
              </a:rPr>
              <a:t>функция распределения времени ожидания определяется как</a:t>
            </a:r>
          </a:p>
          <a:p>
            <a:endParaRPr lang="ru-RU" sz="1600" dirty="0" smtClean="0">
              <a:solidFill>
                <a:srgbClr val="000000"/>
              </a:solidFill>
            </a:endParaRPr>
          </a:p>
          <a:p>
            <a:endParaRPr lang="ru-RU" sz="1600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</a:pPr>
            <a:r>
              <a:rPr lang="ru-RU" sz="1600" dirty="0" smtClean="0">
                <a:solidFill>
                  <a:srgbClr val="000000"/>
                </a:solidFill>
              </a:rPr>
              <a:t>а </a:t>
            </a:r>
            <a:r>
              <a:rPr lang="ru-RU" sz="1600" dirty="0">
                <a:solidFill>
                  <a:srgbClr val="000000"/>
                </a:solidFill>
              </a:rPr>
              <a:t>среднее время </a:t>
            </a:r>
            <a:r>
              <a:rPr lang="ru-RU" sz="1600" dirty="0" smtClean="0">
                <a:solidFill>
                  <a:srgbClr val="000000"/>
                </a:solidFill>
              </a:rPr>
              <a:t>ожидания</a:t>
            </a:r>
          </a:p>
          <a:p>
            <a:endParaRPr lang="ru-RU" sz="1600" dirty="0">
              <a:solidFill>
                <a:srgbClr val="000000"/>
              </a:solidFill>
            </a:endParaRPr>
          </a:p>
          <a:p>
            <a:endParaRPr lang="ru-RU" sz="1600" dirty="0" smtClean="0">
              <a:solidFill>
                <a:srgbClr val="000000"/>
              </a:solidFill>
            </a:endParaRPr>
          </a:p>
          <a:p>
            <a:endParaRPr lang="ru-RU" sz="1600" dirty="0" smtClean="0">
              <a:solidFill>
                <a:srgbClr val="000000"/>
              </a:solidFill>
            </a:endParaRPr>
          </a:p>
          <a:p>
            <a:endParaRPr lang="ru-RU" sz="1600" dirty="0" smtClean="0">
              <a:solidFill>
                <a:srgbClr val="000000"/>
              </a:solidFill>
            </a:endParaRPr>
          </a:p>
          <a:p>
            <a:r>
              <a:rPr lang="ru-RU" sz="1600" dirty="0" smtClean="0">
                <a:solidFill>
                  <a:srgbClr val="000000"/>
                </a:solidFill>
              </a:rPr>
              <a:t>где </a:t>
            </a:r>
            <a:r>
              <a:rPr lang="en-US" sz="1600" i="1" dirty="0" smtClean="0">
                <a:solidFill>
                  <a:srgbClr val="000000"/>
                </a:solidFill>
                <a:sym typeface="Symbol"/>
              </a:rPr>
              <a:t></a:t>
            </a:r>
            <a:r>
              <a:rPr lang="ru-RU" sz="1600" dirty="0" smtClean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- интенсивность обслуживания заявок, а </a:t>
            </a:r>
            <a:r>
              <a:rPr lang="en-US" sz="1600" dirty="0" smtClean="0">
                <a:solidFill>
                  <a:srgbClr val="000000"/>
                </a:solidFill>
                <a:sym typeface="Symbol"/>
              </a:rPr>
              <a:t></a:t>
            </a:r>
            <a:r>
              <a:rPr lang="ru-RU" sz="1600" dirty="0" smtClean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- единственный в области  корень </a:t>
            </a:r>
            <a:r>
              <a:rPr lang="ru-RU" sz="1600" dirty="0" smtClean="0">
                <a:solidFill>
                  <a:srgbClr val="000000"/>
                </a:solidFill>
              </a:rPr>
              <a:t>уравнения  </a:t>
            </a:r>
          </a:p>
          <a:p>
            <a:r>
              <a:rPr lang="ru-RU" sz="1600" dirty="0" smtClean="0">
                <a:solidFill>
                  <a:srgbClr val="000000"/>
                </a:solidFill>
              </a:rPr>
              <a:t>Здесь </a:t>
            </a:r>
            <a:r>
              <a:rPr lang="en-US" sz="1600" i="1" dirty="0">
                <a:solidFill>
                  <a:srgbClr val="000000"/>
                </a:solidFill>
              </a:rPr>
              <a:t>A</a:t>
            </a:r>
            <a:r>
              <a:rPr lang="ru-RU" sz="1600" i="1" baseline="30000" dirty="0">
                <a:solidFill>
                  <a:srgbClr val="000000"/>
                </a:solidFill>
              </a:rPr>
              <a:t>*</a:t>
            </a:r>
            <a:r>
              <a:rPr lang="ru-RU" sz="1600" i="1" dirty="0">
                <a:solidFill>
                  <a:srgbClr val="000000"/>
                </a:solidFill>
              </a:rPr>
              <a:t>(</a:t>
            </a:r>
            <a:r>
              <a:rPr lang="en-US" sz="1600" i="1" dirty="0">
                <a:solidFill>
                  <a:srgbClr val="000000"/>
                </a:solidFill>
              </a:rPr>
              <a:t>s</a:t>
            </a:r>
            <a:r>
              <a:rPr lang="ru-RU" sz="1600" i="1" dirty="0">
                <a:solidFill>
                  <a:srgbClr val="000000"/>
                </a:solidFill>
              </a:rPr>
              <a:t>)</a:t>
            </a:r>
            <a:r>
              <a:rPr lang="ru-RU" sz="1600" dirty="0">
                <a:solidFill>
                  <a:srgbClr val="000000"/>
                </a:solidFill>
              </a:rPr>
              <a:t> – преобразование Лапласа плотности распределения </a:t>
            </a:r>
            <a:r>
              <a:rPr lang="en-US" sz="1600" i="1" dirty="0">
                <a:solidFill>
                  <a:srgbClr val="000000"/>
                </a:solidFill>
              </a:rPr>
              <a:t>a</a:t>
            </a:r>
            <a:r>
              <a:rPr lang="ru-RU" sz="1600" i="1" dirty="0" smtClean="0">
                <a:solidFill>
                  <a:srgbClr val="000000"/>
                </a:solidFill>
              </a:rPr>
              <a:t>(</a:t>
            </a:r>
            <a:r>
              <a:rPr lang="en-US" sz="1600" i="1" dirty="0" smtClean="0">
                <a:solidFill>
                  <a:srgbClr val="000000"/>
                </a:solidFill>
                <a:sym typeface="Symbol"/>
              </a:rPr>
              <a:t></a:t>
            </a:r>
            <a:r>
              <a:rPr lang="ru-RU" sz="1600" i="1" dirty="0" smtClean="0">
                <a:solidFill>
                  <a:srgbClr val="000000"/>
                </a:solidFill>
              </a:rPr>
              <a:t>)</a:t>
            </a:r>
            <a:r>
              <a:rPr lang="ru-RU" sz="1600" dirty="0" smtClean="0">
                <a:solidFill>
                  <a:srgbClr val="000000"/>
                </a:solidFill>
              </a:rPr>
              <a:t>:</a:t>
            </a:r>
          </a:p>
          <a:p>
            <a:endParaRPr lang="ru-RU" sz="1600" dirty="0">
              <a:solidFill>
                <a:schemeClr val="tx1">
                  <a:lumMod val="50000"/>
                </a:schemeClr>
              </a:solidFill>
            </a:endParaRPr>
          </a:p>
          <a:p>
            <a:endParaRPr lang="ru-RU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154" y="3354509"/>
            <a:ext cx="4532812" cy="498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814" y="4007039"/>
            <a:ext cx="3126518" cy="851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741" y="5285750"/>
            <a:ext cx="12668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182" y="5839829"/>
            <a:ext cx="1994461" cy="74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Название 1"/>
          <p:cNvSpPr>
            <a:spLocks noGrp="1"/>
          </p:cNvSpPr>
          <p:nvPr>
            <p:ph type="title"/>
          </p:nvPr>
        </p:nvSpPr>
        <p:spPr>
          <a:xfrm>
            <a:off x="457200" y="823913"/>
            <a:ext cx="8229600" cy="1119187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ru-RU" altLang="ru-RU" sz="2800" dirty="0" smtClean="0"/>
              <a:t>Законы распределения интервалов времени между заявками в потоке</a:t>
            </a:r>
            <a:endParaRPr lang="ru-RU" altLang="ru-RU" sz="2800" dirty="0" smtClean="0"/>
          </a:p>
        </p:txBody>
      </p:sp>
      <p:sp>
        <p:nvSpPr>
          <p:cNvPr id="18436" name="Номер слайда 3"/>
          <p:cNvSpPr txBox="1">
            <a:spLocks/>
          </p:cNvSpPr>
          <p:nvPr/>
        </p:nvSpPr>
        <p:spPr bwMode="auto">
          <a:xfrm>
            <a:off x="6829425" y="1555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2440BC9F-57FD-4E6A-9EDF-6A870E807F17}" type="slidenum">
              <a:rPr lang="ru-RU" altLang="ru-RU">
                <a:solidFill>
                  <a:schemeClr val="bg1"/>
                </a:solidFill>
              </a:rPr>
              <a:pPr algn="r" eaLnBrk="1" hangingPunct="1"/>
              <a:t>4</a:t>
            </a:fld>
            <a:endParaRPr lang="ru-RU" altLang="ru-RU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2039816"/>
            <a:ext cx="7134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q"/>
            </a:pPr>
            <a:r>
              <a:rPr lang="ru-RU" dirty="0">
                <a:solidFill>
                  <a:srgbClr val="000000"/>
                </a:solidFill>
              </a:rPr>
              <a:t>равномерный и Эрланга для потоков с коэффициентами вариации интервалов времени между пакетами </a:t>
            </a:r>
            <a:r>
              <a:rPr lang="ru-RU" i="1" dirty="0">
                <a:solidFill>
                  <a:srgbClr val="000000"/>
                </a:solidFill>
                <a:sym typeface="Symbol"/>
              </a:rPr>
              <a:t></a:t>
            </a:r>
            <a:r>
              <a:rPr lang="en-US" i="1" baseline="-25000" dirty="0">
                <a:solidFill>
                  <a:srgbClr val="000000"/>
                </a:solidFill>
              </a:rPr>
              <a:t>a</a:t>
            </a:r>
            <a:r>
              <a:rPr lang="en-US" dirty="0">
                <a:solidFill>
                  <a:srgbClr val="000000"/>
                </a:solidFill>
                <a:sym typeface="Symbol"/>
              </a:rPr>
              <a:t></a:t>
            </a:r>
            <a:r>
              <a:rPr lang="ru-RU" dirty="0">
                <a:solidFill>
                  <a:srgbClr val="000000"/>
                </a:solidFill>
              </a:rPr>
              <a:t>1</a:t>
            </a:r>
            <a:r>
              <a:rPr lang="ru-RU" dirty="0" smtClean="0">
                <a:solidFill>
                  <a:srgbClr val="000000"/>
                </a:solidFill>
              </a:rPr>
              <a:t>;</a:t>
            </a:r>
          </a:p>
          <a:p>
            <a:pPr lvl="0"/>
            <a:endParaRPr lang="ru-RU" dirty="0">
              <a:solidFill>
                <a:srgbClr val="000000"/>
              </a:solidFill>
            </a:endParaRPr>
          </a:p>
          <a:p>
            <a:pPr marL="285750" lvl="0" indent="-285750">
              <a:buFont typeface="Wingdings" pitchFamily="2" charset="2"/>
              <a:buChar char="q"/>
            </a:pPr>
            <a:r>
              <a:rPr lang="ru-RU" dirty="0">
                <a:solidFill>
                  <a:srgbClr val="000000"/>
                </a:solidFill>
              </a:rPr>
              <a:t>различные формы представления </a:t>
            </a:r>
            <a:r>
              <a:rPr lang="ru-RU" dirty="0" err="1">
                <a:solidFill>
                  <a:srgbClr val="000000"/>
                </a:solidFill>
              </a:rPr>
              <a:t>гиперэкспоненциального</a:t>
            </a:r>
            <a:r>
              <a:rPr lang="ru-RU" dirty="0">
                <a:solidFill>
                  <a:srgbClr val="000000"/>
                </a:solidFill>
              </a:rPr>
              <a:t> закона для потоков с </a:t>
            </a:r>
            <a:r>
              <a:rPr lang="ru-RU" i="1" dirty="0">
                <a:solidFill>
                  <a:srgbClr val="000000"/>
                </a:solidFill>
                <a:sym typeface="Symbol"/>
              </a:rPr>
              <a:t></a:t>
            </a:r>
            <a:r>
              <a:rPr lang="en-US" i="1" baseline="-25000" dirty="0">
                <a:solidFill>
                  <a:srgbClr val="000000"/>
                </a:solidFill>
              </a:rPr>
              <a:t>a</a:t>
            </a:r>
            <a:r>
              <a:rPr lang="en-US" dirty="0">
                <a:solidFill>
                  <a:srgbClr val="000000"/>
                </a:solidFill>
                <a:sym typeface="Symbol"/>
              </a:rPr>
              <a:t></a:t>
            </a:r>
            <a:r>
              <a:rPr lang="ru-RU" dirty="0">
                <a:solidFill>
                  <a:srgbClr val="000000"/>
                </a:solidFill>
              </a:rPr>
              <a:t>1, различающиеся значениями третьих </a:t>
            </a:r>
            <a:r>
              <a:rPr lang="ru-RU" dirty="0" smtClean="0">
                <a:solidFill>
                  <a:srgbClr val="000000"/>
                </a:solidFill>
              </a:rPr>
              <a:t>моментов</a:t>
            </a:r>
            <a:endParaRPr lang="ru-RU" dirty="0">
              <a:solidFill>
                <a:srgbClr val="000000"/>
              </a:solidFill>
            </a:endParaRP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94787" y="3633208"/>
            <a:ext cx="69014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Для описания третьего момента интервалов времени между пакетами в потоке использовался коэффициент </a:t>
            </a:r>
            <a:r>
              <a:rPr lang="ru-RU" dirty="0" smtClean="0">
                <a:solidFill>
                  <a:srgbClr val="000000"/>
                </a:solidFill>
              </a:rPr>
              <a:t>асимметрии</a:t>
            </a:r>
          </a:p>
          <a:p>
            <a:endParaRPr lang="ru-RU" dirty="0">
              <a:solidFill>
                <a:srgbClr val="000000"/>
              </a:solidFill>
            </a:endParaRPr>
          </a:p>
          <a:p>
            <a:endParaRPr lang="ru-RU" dirty="0" smtClean="0">
              <a:solidFill>
                <a:srgbClr val="000000"/>
              </a:solidFill>
            </a:endParaRPr>
          </a:p>
          <a:p>
            <a:r>
              <a:rPr lang="ru-RU" dirty="0" smtClean="0">
                <a:solidFill>
                  <a:srgbClr val="000000"/>
                </a:solidFill>
              </a:rPr>
              <a:t>  </a:t>
            </a:r>
          </a:p>
          <a:p>
            <a:r>
              <a:rPr lang="ru-RU" dirty="0" smtClean="0">
                <a:solidFill>
                  <a:srgbClr val="000000"/>
                </a:solidFill>
              </a:rPr>
              <a:t>где         – </a:t>
            </a:r>
            <a:r>
              <a:rPr lang="ru-RU" dirty="0">
                <a:solidFill>
                  <a:srgbClr val="000000"/>
                </a:solidFill>
              </a:rPr>
              <a:t>центральный момент </a:t>
            </a:r>
            <a:r>
              <a:rPr lang="en-US" i="1" dirty="0">
                <a:solidFill>
                  <a:srgbClr val="000000"/>
                </a:solidFill>
              </a:rPr>
              <a:t>l</a:t>
            </a:r>
            <a:r>
              <a:rPr lang="ru-RU" dirty="0">
                <a:solidFill>
                  <a:srgbClr val="000000"/>
                </a:solidFill>
              </a:rPr>
              <a:t>-го порядка (</a:t>
            </a:r>
            <a:r>
              <a:rPr lang="en-US" i="1" dirty="0">
                <a:solidFill>
                  <a:srgbClr val="000000"/>
                </a:solidFill>
              </a:rPr>
              <a:t>l</a:t>
            </a:r>
            <a:r>
              <a:rPr lang="ru-RU" dirty="0">
                <a:solidFill>
                  <a:srgbClr val="000000"/>
                </a:solidFill>
              </a:rPr>
              <a:t> = 2, 3, …):  </a:t>
            </a:r>
            <a:endParaRPr lang="ru-RU" dirty="0" smtClean="0">
              <a:solidFill>
                <a:srgbClr val="000000"/>
              </a:solidFill>
            </a:endParaRPr>
          </a:p>
          <a:p>
            <a:endParaRPr lang="ru-RU" dirty="0">
              <a:solidFill>
                <a:srgbClr val="000000"/>
              </a:solidFill>
            </a:endParaRPr>
          </a:p>
          <a:p>
            <a:endParaRPr lang="ru-RU" dirty="0" smtClean="0">
              <a:solidFill>
                <a:srgbClr val="000000"/>
              </a:solidFill>
            </a:endParaRPr>
          </a:p>
          <a:p>
            <a:endParaRPr lang="ru-RU" dirty="0" smtClean="0">
              <a:solidFill>
                <a:srgbClr val="000000"/>
              </a:solidFill>
            </a:endParaRPr>
          </a:p>
          <a:p>
            <a:r>
              <a:rPr lang="ru-RU" dirty="0" smtClean="0">
                <a:solidFill>
                  <a:srgbClr val="000000"/>
                </a:solidFill>
              </a:rPr>
              <a:t>Здесь </a:t>
            </a:r>
            <a:r>
              <a:rPr lang="ru-RU" i="1" dirty="0">
                <a:solidFill>
                  <a:srgbClr val="000000"/>
                </a:solidFill>
              </a:rPr>
              <a:t>1/</a:t>
            </a:r>
            <a:r>
              <a:rPr lang="ru-RU" i="1" dirty="0">
                <a:solidFill>
                  <a:srgbClr val="000000"/>
                </a:solidFill>
                <a:sym typeface="Symbol"/>
              </a:rPr>
              <a:t></a:t>
            </a:r>
            <a:r>
              <a:rPr lang="ru-RU" dirty="0">
                <a:solidFill>
                  <a:srgbClr val="000000"/>
                </a:solidFill>
              </a:rPr>
              <a:t> - средний интервал времени между заявками.</a:t>
            </a:r>
          </a:p>
          <a:p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718" y="4491613"/>
            <a:ext cx="2942781" cy="572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888" y="5070104"/>
            <a:ext cx="3429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32" y="5311255"/>
            <a:ext cx="2562853" cy="822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Название 1"/>
          <p:cNvSpPr>
            <a:spLocks noGrp="1"/>
          </p:cNvSpPr>
          <p:nvPr>
            <p:ph type="title"/>
          </p:nvPr>
        </p:nvSpPr>
        <p:spPr>
          <a:xfrm>
            <a:off x="457200" y="823913"/>
            <a:ext cx="8229600" cy="1119187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3600" dirty="0" smtClean="0"/>
              <a:t>Средние времена ожидания заявок</a:t>
            </a:r>
            <a:r>
              <a:rPr lang="en-US" altLang="ru-RU" sz="3600" dirty="0" smtClean="0"/>
              <a:t/>
            </a:r>
            <a:br>
              <a:rPr lang="en-US" altLang="ru-RU" sz="3600" dirty="0" smtClean="0"/>
            </a:br>
            <a:r>
              <a:rPr lang="ru-RU" altLang="ru-RU" sz="3600" dirty="0" smtClean="0"/>
              <a:t> в СМО </a:t>
            </a:r>
            <a:r>
              <a:rPr lang="en-US" altLang="ru-RU" sz="3600" dirty="0" smtClean="0"/>
              <a:t>G/M/1</a:t>
            </a:r>
            <a:endParaRPr lang="ru-RU" altLang="ru-RU" sz="3600" dirty="0" smtClean="0"/>
          </a:p>
        </p:txBody>
      </p:sp>
      <p:sp>
        <p:nvSpPr>
          <p:cNvPr id="19460" name="Номер слайда 3"/>
          <p:cNvSpPr txBox="1">
            <a:spLocks/>
          </p:cNvSpPr>
          <p:nvPr/>
        </p:nvSpPr>
        <p:spPr bwMode="auto">
          <a:xfrm>
            <a:off x="6829425" y="1555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D9532E81-6618-4A40-9826-60BDB8227DAB}" type="slidenum">
              <a:rPr lang="ru-RU" altLang="ru-RU">
                <a:solidFill>
                  <a:schemeClr val="bg1"/>
                </a:solidFill>
              </a:rPr>
              <a:pPr algn="r" eaLnBrk="1" hangingPunct="1"/>
              <a:t>5</a:t>
            </a:fld>
            <a:endParaRPr lang="ru-RU" altLang="ru-RU">
              <a:solidFill>
                <a:schemeClr val="bg1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773265"/>
              </p:ext>
            </p:extLst>
          </p:nvPr>
        </p:nvGraphicFramePr>
        <p:xfrm>
          <a:off x="1185706" y="2883880"/>
          <a:ext cx="6611814" cy="25735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90212"/>
                <a:gridCol w="990212"/>
                <a:gridCol w="990212"/>
                <a:gridCol w="990212"/>
                <a:gridCol w="901061"/>
                <a:gridCol w="901061"/>
                <a:gridCol w="848844"/>
              </a:tblGrid>
              <a:tr h="321698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sym typeface="Symbol"/>
                        </a:rPr>
                        <a:t></a:t>
                      </a:r>
                      <a:r>
                        <a:rPr lang="en-US" sz="1200" baseline="-25000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sym typeface="Symbol"/>
                        </a:rPr>
                        <a:t>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sym typeface="Symbol"/>
                        </a:rPr>
                        <a:t>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2169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</a:rPr>
                        <a:t>0,1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</a:rPr>
                        <a:t>0,3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</a:rPr>
                        <a:t>0,5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</a:rPr>
                        <a:t>0,7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1698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</a:rPr>
                        <a:t>0,58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</a:rPr>
                        <a:t>0,056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</a:rPr>
                        <a:t>0,224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</a:rPr>
                        <a:t>0,564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</a:rPr>
                        <a:t>1,42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</a:rPr>
                        <a:t>66,1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169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</a:rPr>
                        <a:t>300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</a:rPr>
                        <a:t>0,013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</a:rPr>
                        <a:t>0,152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</a:rPr>
                        <a:t>0,494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</a:rPr>
                        <a:t>1,36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</a:rPr>
                        <a:t>65,8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1698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</a:rPr>
                        <a:t>2,0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</a:rPr>
                        <a:t>-1,5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</a:rPr>
                        <a:t>1,80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</a:rPr>
                        <a:t>2,60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</a:rPr>
                        <a:t>4,00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</a:rPr>
                        <a:t>7,30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</a:rPr>
                        <a:t>249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169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</a:rPr>
                        <a:t>110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</a:rPr>
                        <a:t>0,113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</a:rPr>
                        <a:t>0,438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</a:rPr>
                        <a:t>1,03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</a:rPr>
                        <a:t>2,46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</a:rPr>
                        <a:t>199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1698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</a:rPr>
                        <a:t>5,0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</a:rPr>
                        <a:t>-0,5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</a:rPr>
                        <a:t>13,4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</a:rPr>
                        <a:t>17,6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</a:rPr>
                        <a:t>25,0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</a:rPr>
                        <a:t>42,3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</a:rPr>
                        <a:t>1299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169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</a:rPr>
                        <a:t>0,131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</a:rPr>
                        <a:t>0,535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</a:rPr>
                        <a:t>1,38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</a:rPr>
                        <a:t>4,22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</a:rPr>
                        <a:t>1219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85706" y="2331218"/>
            <a:ext cx="661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/>
              <a:t>Среднее время ожидания </a:t>
            </a:r>
            <a:r>
              <a:rPr lang="en-US" i="1" dirty="0" smtClean="0"/>
              <a:t>W</a:t>
            </a:r>
            <a:r>
              <a:rPr lang="ru-RU" i="1" dirty="0" smtClean="0"/>
              <a:t> </a:t>
            </a:r>
            <a:r>
              <a:rPr lang="en-US" i="1" dirty="0" smtClean="0"/>
              <a:t>[c]</a:t>
            </a:r>
            <a:endParaRPr lang="ru-R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Название 1"/>
          <p:cNvSpPr>
            <a:spLocks noGrp="1"/>
          </p:cNvSpPr>
          <p:nvPr>
            <p:ph type="title"/>
          </p:nvPr>
        </p:nvSpPr>
        <p:spPr>
          <a:xfrm>
            <a:off x="457200" y="823913"/>
            <a:ext cx="8229600" cy="1119187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3600" dirty="0" smtClean="0"/>
              <a:t>Средние времена ожидания заявок</a:t>
            </a:r>
            <a:r>
              <a:rPr lang="en-US" altLang="ru-RU" sz="3600" dirty="0" smtClean="0"/>
              <a:t/>
            </a:r>
            <a:br>
              <a:rPr lang="en-US" altLang="ru-RU" sz="3600" dirty="0" smtClean="0"/>
            </a:br>
            <a:r>
              <a:rPr lang="ru-RU" altLang="ru-RU" sz="3600" dirty="0" smtClean="0"/>
              <a:t> в СМО </a:t>
            </a:r>
            <a:r>
              <a:rPr lang="en-US" altLang="ru-RU" sz="3600" dirty="0" smtClean="0"/>
              <a:t>G/M/1</a:t>
            </a:r>
            <a:endParaRPr lang="ru-RU" altLang="ru-RU" sz="3600" dirty="0" smtClean="0"/>
          </a:p>
        </p:txBody>
      </p:sp>
      <p:sp>
        <p:nvSpPr>
          <p:cNvPr id="19460" name="Номер слайда 3"/>
          <p:cNvSpPr txBox="1">
            <a:spLocks/>
          </p:cNvSpPr>
          <p:nvPr/>
        </p:nvSpPr>
        <p:spPr bwMode="auto">
          <a:xfrm>
            <a:off x="6829425" y="1555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D9532E81-6618-4A40-9826-60BDB8227DAB}" type="slidenum">
              <a:rPr lang="ru-RU" altLang="ru-RU">
                <a:solidFill>
                  <a:schemeClr val="bg1"/>
                </a:solidFill>
              </a:rPr>
              <a:pPr algn="r" eaLnBrk="1" hangingPunct="1"/>
              <a:t>6</a:t>
            </a:fld>
            <a:endParaRPr lang="ru-RU" altLang="ru-RU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5706" y="1961886"/>
            <a:ext cx="661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/>
              <a:t>Среднее время ожидания </a:t>
            </a:r>
            <a:r>
              <a:rPr lang="en-US" i="1" dirty="0" smtClean="0"/>
              <a:t>W</a:t>
            </a:r>
            <a:r>
              <a:rPr lang="ru-RU" i="1" dirty="0" smtClean="0"/>
              <a:t> </a:t>
            </a:r>
            <a:r>
              <a:rPr lang="en-US" i="1" dirty="0" smtClean="0"/>
              <a:t>[c]</a:t>
            </a:r>
            <a:endParaRPr lang="ru-RU" i="1" dirty="0"/>
          </a:p>
        </p:txBody>
      </p:sp>
      <p:graphicFrame>
        <p:nvGraphicFramePr>
          <p:cNvPr id="2" name="Диаграмма 1"/>
          <p:cNvGraphicFramePr/>
          <p:nvPr>
            <p:extLst>
              <p:ext uri="{D42A27DB-BD31-4B8C-83A1-F6EECF244321}">
                <p14:modId xmlns:p14="http://schemas.microsoft.com/office/powerpoint/2010/main" val="1856087429"/>
              </p:ext>
            </p:extLst>
          </p:nvPr>
        </p:nvGraphicFramePr>
        <p:xfrm>
          <a:off x="1701520" y="2429245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91389" y="4943788"/>
            <a:ext cx="2009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 – </a:t>
            </a:r>
            <a:r>
              <a:rPr lang="ru-RU" dirty="0" smtClean="0"/>
              <a:t>коэффициент асимметрии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698796" y="3516924"/>
                <a:ext cx="14787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ru-RU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0,58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796" y="3516924"/>
                <a:ext cx="1478783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829425" y="2593594"/>
            <a:ext cx="2071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Распределение Эрланга 3-го порядка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729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Название 1"/>
          <p:cNvSpPr>
            <a:spLocks noGrp="1"/>
          </p:cNvSpPr>
          <p:nvPr>
            <p:ph type="title"/>
          </p:nvPr>
        </p:nvSpPr>
        <p:spPr>
          <a:xfrm>
            <a:off x="457200" y="823913"/>
            <a:ext cx="8229600" cy="1119187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3600" dirty="0" smtClean="0"/>
              <a:t>Средние времена ожидания заявок</a:t>
            </a:r>
            <a:r>
              <a:rPr lang="en-US" altLang="ru-RU" sz="3600" dirty="0" smtClean="0"/>
              <a:t/>
            </a:r>
            <a:br>
              <a:rPr lang="en-US" altLang="ru-RU" sz="3600" dirty="0" smtClean="0"/>
            </a:br>
            <a:r>
              <a:rPr lang="ru-RU" altLang="ru-RU" sz="3600" dirty="0" smtClean="0"/>
              <a:t> в СМО </a:t>
            </a:r>
            <a:r>
              <a:rPr lang="en-US" altLang="ru-RU" sz="3600" dirty="0" smtClean="0"/>
              <a:t>G/M/1</a:t>
            </a:r>
            <a:endParaRPr lang="ru-RU" altLang="ru-RU" sz="3600" dirty="0" smtClean="0"/>
          </a:p>
        </p:txBody>
      </p:sp>
      <p:sp>
        <p:nvSpPr>
          <p:cNvPr id="19460" name="Номер слайда 3"/>
          <p:cNvSpPr txBox="1">
            <a:spLocks/>
          </p:cNvSpPr>
          <p:nvPr/>
        </p:nvSpPr>
        <p:spPr bwMode="auto">
          <a:xfrm>
            <a:off x="6829425" y="1555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D9532E81-6618-4A40-9826-60BDB8227DAB}" type="slidenum">
              <a:rPr lang="ru-RU" altLang="ru-RU">
                <a:solidFill>
                  <a:schemeClr val="bg1"/>
                </a:solidFill>
              </a:rPr>
              <a:pPr algn="r" eaLnBrk="1" hangingPunct="1"/>
              <a:t>7</a:t>
            </a:fld>
            <a:endParaRPr lang="ru-RU" altLang="ru-RU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5706" y="1961886"/>
            <a:ext cx="661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/>
              <a:t>Среднее время ожидания </a:t>
            </a:r>
            <a:r>
              <a:rPr lang="en-US" i="1" dirty="0" smtClean="0"/>
              <a:t>W</a:t>
            </a:r>
            <a:r>
              <a:rPr lang="ru-RU" i="1" dirty="0" smtClean="0"/>
              <a:t> </a:t>
            </a:r>
            <a:r>
              <a:rPr lang="en-US" i="1" dirty="0" smtClean="0"/>
              <a:t>[c]</a:t>
            </a:r>
            <a:endParaRPr lang="ru-RU" i="1" dirty="0"/>
          </a:p>
        </p:txBody>
      </p:sp>
      <p:sp>
        <p:nvSpPr>
          <p:cNvPr id="3" name="TextBox 2"/>
          <p:cNvSpPr txBox="1"/>
          <p:nvPr/>
        </p:nvSpPr>
        <p:spPr>
          <a:xfrm>
            <a:off x="6539697" y="4943787"/>
            <a:ext cx="2009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 – </a:t>
            </a:r>
            <a:r>
              <a:rPr lang="ru-RU" dirty="0" smtClean="0"/>
              <a:t>коэффициент асимметрии</a:t>
            </a:r>
            <a:endParaRPr lang="ru-RU" dirty="0"/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1514763255"/>
              </p:ext>
            </p:extLst>
          </p:nvPr>
        </p:nvGraphicFramePr>
        <p:xfrm>
          <a:off x="1312985" y="237169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73167" y="2605317"/>
            <a:ext cx="2071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Распределение Эрланга 3-го порядка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318735" y="3516924"/>
                <a:ext cx="14787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ru-RU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0,58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735" y="3516924"/>
                <a:ext cx="1478783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53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Название 1"/>
          <p:cNvSpPr>
            <a:spLocks noGrp="1"/>
          </p:cNvSpPr>
          <p:nvPr>
            <p:ph type="title"/>
          </p:nvPr>
        </p:nvSpPr>
        <p:spPr>
          <a:xfrm>
            <a:off x="457200" y="823913"/>
            <a:ext cx="8229600" cy="1119187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3600" dirty="0" smtClean="0"/>
              <a:t>Средние времена ожидания заявок</a:t>
            </a:r>
            <a:r>
              <a:rPr lang="en-US" altLang="ru-RU" sz="3600" dirty="0" smtClean="0"/>
              <a:t/>
            </a:r>
            <a:br>
              <a:rPr lang="en-US" altLang="ru-RU" sz="3600" dirty="0" smtClean="0"/>
            </a:br>
            <a:r>
              <a:rPr lang="ru-RU" altLang="ru-RU" sz="3600" dirty="0" smtClean="0"/>
              <a:t> в СМО </a:t>
            </a:r>
            <a:r>
              <a:rPr lang="en-US" altLang="ru-RU" sz="3600" dirty="0" smtClean="0"/>
              <a:t>G/M/1</a:t>
            </a:r>
            <a:endParaRPr lang="ru-RU" altLang="ru-RU" sz="3600" dirty="0" smtClean="0"/>
          </a:p>
        </p:txBody>
      </p:sp>
      <p:sp>
        <p:nvSpPr>
          <p:cNvPr id="19460" name="Номер слайда 3"/>
          <p:cNvSpPr txBox="1">
            <a:spLocks/>
          </p:cNvSpPr>
          <p:nvPr/>
        </p:nvSpPr>
        <p:spPr bwMode="auto">
          <a:xfrm>
            <a:off x="6829425" y="1555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D9532E81-6618-4A40-9826-60BDB8227DAB}" type="slidenum">
              <a:rPr lang="ru-RU" altLang="ru-RU">
                <a:solidFill>
                  <a:schemeClr val="bg1"/>
                </a:solidFill>
              </a:rPr>
              <a:pPr algn="r" eaLnBrk="1" hangingPunct="1"/>
              <a:t>8</a:t>
            </a:fld>
            <a:endParaRPr lang="ru-RU" altLang="ru-RU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5706" y="1961886"/>
            <a:ext cx="661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/>
              <a:t>Среднее время ожидания </a:t>
            </a:r>
            <a:r>
              <a:rPr lang="en-US" i="1" dirty="0" smtClean="0"/>
              <a:t>W</a:t>
            </a:r>
            <a:r>
              <a:rPr lang="ru-RU" i="1" dirty="0" smtClean="0"/>
              <a:t> </a:t>
            </a:r>
            <a:r>
              <a:rPr lang="en-US" i="1" dirty="0" smtClean="0"/>
              <a:t>[c]</a:t>
            </a:r>
            <a:endParaRPr lang="ru-RU" i="1" dirty="0"/>
          </a:p>
        </p:txBody>
      </p:sp>
      <p:sp>
        <p:nvSpPr>
          <p:cNvPr id="3" name="TextBox 2"/>
          <p:cNvSpPr txBox="1"/>
          <p:nvPr/>
        </p:nvSpPr>
        <p:spPr>
          <a:xfrm>
            <a:off x="6625944" y="4943787"/>
            <a:ext cx="2009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 – </a:t>
            </a:r>
            <a:r>
              <a:rPr lang="ru-RU" dirty="0" smtClean="0"/>
              <a:t>коэффициент асимметрии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151997" y="3456634"/>
                <a:ext cx="14787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ru-RU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2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997" y="3456634"/>
                <a:ext cx="1478783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496258" y="2593594"/>
            <a:ext cx="260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Распределение гиперэкспоненциальное</a:t>
            </a:r>
            <a:endParaRPr lang="ru-RU" dirty="0"/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104891286"/>
              </p:ext>
            </p:extLst>
          </p:nvPr>
        </p:nvGraphicFramePr>
        <p:xfrm>
          <a:off x="1443613" y="244314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4303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Название 1"/>
          <p:cNvSpPr>
            <a:spLocks noGrp="1"/>
          </p:cNvSpPr>
          <p:nvPr>
            <p:ph type="title"/>
          </p:nvPr>
        </p:nvSpPr>
        <p:spPr>
          <a:xfrm>
            <a:off x="457200" y="823913"/>
            <a:ext cx="8229600" cy="1119187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3600" dirty="0" smtClean="0"/>
              <a:t>Средние времена ожидания заявок</a:t>
            </a:r>
            <a:r>
              <a:rPr lang="en-US" altLang="ru-RU" sz="3600" dirty="0" smtClean="0"/>
              <a:t/>
            </a:r>
            <a:br>
              <a:rPr lang="en-US" altLang="ru-RU" sz="3600" dirty="0" smtClean="0"/>
            </a:br>
            <a:r>
              <a:rPr lang="ru-RU" altLang="ru-RU" sz="3600" dirty="0" smtClean="0"/>
              <a:t> в СМО </a:t>
            </a:r>
            <a:r>
              <a:rPr lang="en-US" altLang="ru-RU" sz="3600" dirty="0" smtClean="0"/>
              <a:t>G/M/1</a:t>
            </a:r>
            <a:endParaRPr lang="ru-RU" altLang="ru-RU" sz="3600" dirty="0" smtClean="0"/>
          </a:p>
        </p:txBody>
      </p:sp>
      <p:sp>
        <p:nvSpPr>
          <p:cNvPr id="19460" name="Номер слайда 3"/>
          <p:cNvSpPr txBox="1">
            <a:spLocks/>
          </p:cNvSpPr>
          <p:nvPr/>
        </p:nvSpPr>
        <p:spPr bwMode="auto">
          <a:xfrm>
            <a:off x="6829425" y="1555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D9532E81-6618-4A40-9826-60BDB8227DAB}" type="slidenum">
              <a:rPr lang="ru-RU" altLang="ru-RU">
                <a:solidFill>
                  <a:schemeClr val="bg1"/>
                </a:solidFill>
              </a:rPr>
              <a:pPr algn="r" eaLnBrk="1" hangingPunct="1"/>
              <a:t>9</a:t>
            </a:fld>
            <a:endParaRPr lang="ru-RU" altLang="ru-RU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5706" y="1961886"/>
            <a:ext cx="661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/>
              <a:t>Среднее время ожидания </a:t>
            </a:r>
            <a:r>
              <a:rPr lang="en-US" i="1" dirty="0" smtClean="0"/>
              <a:t>W</a:t>
            </a:r>
            <a:r>
              <a:rPr lang="ru-RU" i="1" dirty="0" smtClean="0"/>
              <a:t> </a:t>
            </a:r>
            <a:r>
              <a:rPr lang="en-US" i="1" dirty="0" smtClean="0"/>
              <a:t>[c]</a:t>
            </a:r>
            <a:endParaRPr lang="ru-RU" i="1" dirty="0"/>
          </a:p>
        </p:txBody>
      </p:sp>
      <p:sp>
        <p:nvSpPr>
          <p:cNvPr id="3" name="TextBox 2"/>
          <p:cNvSpPr txBox="1"/>
          <p:nvPr/>
        </p:nvSpPr>
        <p:spPr>
          <a:xfrm>
            <a:off x="6625944" y="4943787"/>
            <a:ext cx="2009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 – </a:t>
            </a:r>
            <a:r>
              <a:rPr lang="ru-RU" dirty="0" smtClean="0"/>
              <a:t>коэффициент асимметрии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151997" y="3456634"/>
                <a:ext cx="14787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ru-RU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5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997" y="3456634"/>
                <a:ext cx="1478783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496258" y="2593594"/>
            <a:ext cx="260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Распределение гиперэкспоненциальное</a:t>
            </a:r>
            <a:endParaRPr lang="ru-RU" dirty="0"/>
          </a:p>
        </p:txBody>
      </p:sp>
      <p:graphicFrame>
        <p:nvGraphicFramePr>
          <p:cNvPr id="2" name="Диаграмма 1"/>
          <p:cNvGraphicFramePr/>
          <p:nvPr>
            <p:extLst>
              <p:ext uri="{D42A27DB-BD31-4B8C-83A1-F6EECF244321}">
                <p14:modId xmlns:p14="http://schemas.microsoft.com/office/powerpoint/2010/main" val="2090929793"/>
              </p:ext>
            </p:extLst>
          </p:nvPr>
        </p:nvGraphicFramePr>
        <p:xfrm>
          <a:off x="1443613" y="2462125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5086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5257</TotalTime>
  <Words>561</Words>
  <Application>Microsoft Office PowerPoint</Application>
  <PresentationFormat>Экран (4:3)</PresentationFormat>
  <Paragraphs>120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Cover</vt:lpstr>
      <vt:lpstr>1_Cover</vt:lpstr>
      <vt:lpstr>Анализ влияния характеристик входящего трафика на характеристики систем массового обслуживания</vt:lpstr>
      <vt:lpstr>Аппроксимация закона распределения интервалов времени между заявками в потоке</vt:lpstr>
      <vt:lpstr>Одноканальная СМО с однородным потоком и длительностью обслуживания, распределенной по экспоненциальному закону</vt:lpstr>
      <vt:lpstr>Законы распределения интервалов времени между заявками в потоке</vt:lpstr>
      <vt:lpstr>Средние времена ожидания заявок  в СМО G/M/1</vt:lpstr>
      <vt:lpstr>Средние времена ожидания заявок  в СМО G/M/1</vt:lpstr>
      <vt:lpstr>Средние времена ожидания заявок  в СМО G/M/1</vt:lpstr>
      <vt:lpstr>Средние времена ожидания заявок  в СМО G/M/1</vt:lpstr>
      <vt:lpstr>Средние времена ожидания заявок  в СМО G/M/1</vt:lpstr>
      <vt:lpstr>Выводы по результатам исследования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Lada</cp:lastModifiedBy>
  <cp:revision>102</cp:revision>
  <dcterms:created xsi:type="dcterms:W3CDTF">2014-06-27T12:30:22Z</dcterms:created>
  <dcterms:modified xsi:type="dcterms:W3CDTF">2016-04-20T06:23:01Z</dcterms:modified>
</cp:coreProperties>
</file>