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76C043D-51A2-49A5-8AFB-5FE72DD3E33E}" type="datetimeFigureOut">
              <a:rPr lang="ru-RU" smtClean="0"/>
              <a:pPr/>
              <a:t>23.11.2016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52FDB6E-457E-4696-9AF4-24E04160CB34}"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C043D-51A2-49A5-8AFB-5FE72DD3E33E}" type="datetimeFigureOut">
              <a:rPr lang="ru-RU" smtClean="0"/>
              <a:pPr/>
              <a:t>23.11.2016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FDB6E-457E-4696-9AF4-24E04160CB34}"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smtClean="0"/>
              <a:t>Внедрение DLL и перехват API-вызовов</a:t>
            </a:r>
            <a:endParaRPr lang="ru-RU" dirty="0"/>
          </a:p>
        </p:txBody>
      </p:sp>
      <p:sp>
        <p:nvSpPr>
          <p:cNvPr id="3" name="Подзаголовок 2"/>
          <p:cNvSpPr>
            <a:spLocks noGrp="1"/>
          </p:cNvSpPr>
          <p:nvPr>
            <p:ph type="subTitle" idx="1"/>
          </p:nvPr>
        </p:nvSpPr>
        <p:spPr/>
        <p:txBody>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Как все это действует:</a:t>
            </a:r>
            <a:endParaRPr lang="ru-RU" dirty="0"/>
          </a:p>
        </p:txBody>
      </p:sp>
      <p:sp>
        <p:nvSpPr>
          <p:cNvPr id="3" name="Содержимое 2"/>
          <p:cNvSpPr>
            <a:spLocks noGrp="1"/>
          </p:cNvSpPr>
          <p:nvPr>
            <p:ph idx="1"/>
          </p:nvPr>
        </p:nvSpPr>
        <p:spPr>
          <a:xfrm>
            <a:off x="457200" y="1600200"/>
            <a:ext cx="8401080" cy="4829196"/>
          </a:xfrm>
        </p:spPr>
        <p:txBody>
          <a:bodyPr>
            <a:normAutofit fontScale="92500" lnSpcReduction="20000"/>
          </a:bodyPr>
          <a:lstStyle/>
          <a:p>
            <a:r>
              <a:rPr lang="ru-RU" dirty="0" smtClean="0"/>
              <a:t>1. Поток процесса В собирается направить сообщение какому-либо окну. </a:t>
            </a:r>
          </a:p>
          <a:p>
            <a:r>
              <a:rPr lang="ru-RU" dirty="0" smtClean="0"/>
              <a:t>2. Система проверяет, не установлена ли для данного потока ловушка WH_GETMESSAGE. </a:t>
            </a:r>
          </a:p>
          <a:p>
            <a:r>
              <a:rPr lang="ru-RU" dirty="0" smtClean="0"/>
              <a:t>3. Затем выясняет, спроецирована ли DLL, содержащая функцию </a:t>
            </a:r>
            <a:r>
              <a:rPr lang="ru-RU" i="1" dirty="0" smtClean="0"/>
              <a:t>G</a:t>
            </a:r>
            <a:r>
              <a:rPr lang="en-US" i="1" dirty="0" smtClean="0"/>
              <a:t>e</a:t>
            </a:r>
            <a:r>
              <a:rPr lang="ru-RU" i="1" dirty="0" err="1" smtClean="0"/>
              <a:t>tMsgProc</a:t>
            </a:r>
            <a:r>
              <a:rPr lang="ru-RU" i="1" dirty="0" smtClean="0"/>
              <a:t>, </a:t>
            </a:r>
            <a:r>
              <a:rPr lang="ru-RU" dirty="0" smtClean="0"/>
              <a:t>на адресное пространство процесса В</a:t>
            </a:r>
            <a:r>
              <a:rPr lang="en-US" dirty="0" smtClean="0"/>
              <a:t>.</a:t>
            </a:r>
            <a:endParaRPr lang="ru-RU" dirty="0" smtClean="0"/>
          </a:p>
          <a:p>
            <a:r>
              <a:rPr lang="ru-RU" dirty="0" smtClean="0"/>
              <a:t>4. Если указанная DLL еще не спроецирована, система отображает ее на адресное пространство процесса В и увеличивает счетчик блокировок (</a:t>
            </a:r>
            <a:r>
              <a:rPr lang="ru-RU" dirty="0" err="1" smtClean="0"/>
              <a:t>lock</a:t>
            </a:r>
            <a:r>
              <a:rPr lang="ru-RU" dirty="0" smtClean="0"/>
              <a:t> </a:t>
            </a:r>
            <a:r>
              <a:rPr lang="ru-RU" dirty="0" err="1" smtClean="0"/>
              <a:t>count</a:t>
            </a:r>
            <a:r>
              <a:rPr lang="ru-RU" dirty="0" smtClean="0"/>
              <a:t>) проекции DLL в процессе В на 1.</a:t>
            </a:r>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214290"/>
            <a:ext cx="8472518" cy="6500858"/>
          </a:xfrm>
        </p:spPr>
        <p:txBody>
          <a:bodyPr>
            <a:normAutofit fontScale="70000" lnSpcReduction="20000"/>
          </a:bodyPr>
          <a:lstStyle/>
          <a:p>
            <a:r>
              <a:rPr lang="ru-RU" dirty="0" smtClean="0"/>
              <a:t>5. Система проверяет, не совпадают ли значения </a:t>
            </a:r>
            <a:r>
              <a:rPr lang="ru-RU" i="1" dirty="0" err="1" smtClean="0"/>
              <a:t>hinstDll</a:t>
            </a:r>
            <a:r>
              <a:rPr lang="ru-RU" i="1" dirty="0" smtClean="0"/>
              <a:t> </a:t>
            </a:r>
            <a:r>
              <a:rPr lang="ru-RU" dirty="0" smtClean="0"/>
              <a:t>этой DLL, относящиеся к процессам А и В Если </a:t>
            </a:r>
            <a:r>
              <a:rPr lang="ru-RU" i="1" dirty="0" err="1" smtClean="0"/>
              <a:t>hinstD</a:t>
            </a:r>
            <a:r>
              <a:rPr lang="en-US" i="1" dirty="0" smtClean="0"/>
              <a:t>l</a:t>
            </a:r>
            <a:r>
              <a:rPr lang="ru-RU" i="1" dirty="0" err="1" smtClean="0"/>
              <a:t>l</a:t>
            </a:r>
            <a:r>
              <a:rPr lang="ru-RU" i="1" dirty="0" smtClean="0"/>
              <a:t> </a:t>
            </a:r>
            <a:r>
              <a:rPr lang="ru-RU" dirty="0" smtClean="0"/>
              <a:t>в обоих процессах одинаковы, то и адрес </a:t>
            </a:r>
            <a:r>
              <a:rPr lang="ru-RU" i="1" dirty="0" err="1" smtClean="0"/>
              <a:t>GetMsgProc</a:t>
            </a:r>
            <a:r>
              <a:rPr lang="ru-RU" i="1" dirty="0" smtClean="0"/>
              <a:t> </a:t>
            </a:r>
            <a:r>
              <a:rPr lang="ru-RU" dirty="0" smtClean="0"/>
              <a:t>в этих процессах тоже одинаков Тогда система может просто вызвать </a:t>
            </a:r>
            <a:r>
              <a:rPr lang="ru-RU" i="1" dirty="0" err="1" smtClean="0"/>
              <a:t>GetMsgProc</a:t>
            </a:r>
            <a:r>
              <a:rPr lang="ru-RU" i="1" dirty="0" smtClean="0"/>
              <a:t> </a:t>
            </a:r>
            <a:r>
              <a:rPr lang="ru-RU" dirty="0" smtClean="0"/>
              <a:t>в адресном пространстве процесса А. Если же </a:t>
            </a:r>
            <a:r>
              <a:rPr lang="ru-RU" i="1" dirty="0" err="1" smtClean="0"/>
              <a:t>hinstDll</a:t>
            </a:r>
            <a:r>
              <a:rPr lang="ru-RU" i="1" dirty="0" smtClean="0"/>
              <a:t> </a:t>
            </a:r>
            <a:r>
              <a:rPr lang="ru-RU" dirty="0" smtClean="0"/>
              <a:t>различны, система определяет адрес функции </a:t>
            </a:r>
            <a:r>
              <a:rPr lang="ru-RU" i="1" dirty="0" err="1" smtClean="0"/>
              <a:t>GetMsgProc</a:t>
            </a:r>
            <a:r>
              <a:rPr lang="ru-RU" i="1" dirty="0" smtClean="0"/>
              <a:t> </a:t>
            </a:r>
            <a:r>
              <a:rPr lang="ru-RU" dirty="0" smtClean="0"/>
              <a:t>в адресном пространстве процесса В по формуле: </a:t>
            </a:r>
            <a:endParaRPr lang="en-US" dirty="0" smtClean="0"/>
          </a:p>
          <a:p>
            <a:endParaRPr lang="ru-RU" dirty="0" smtClean="0"/>
          </a:p>
          <a:p>
            <a:pPr>
              <a:buNone/>
            </a:pPr>
            <a:r>
              <a:rPr lang="ru-RU" dirty="0" err="1" smtClean="0"/>
              <a:t>GetMsgProc</a:t>
            </a:r>
            <a:r>
              <a:rPr lang="ru-RU" dirty="0" smtClean="0"/>
              <a:t> В = </a:t>
            </a:r>
            <a:r>
              <a:rPr lang="ru-RU" dirty="0" err="1" smtClean="0"/>
              <a:t>histDll</a:t>
            </a:r>
            <a:r>
              <a:rPr lang="ru-RU" dirty="0" smtClean="0"/>
              <a:t> В + (</a:t>
            </a:r>
            <a:r>
              <a:rPr lang="ru-RU" dirty="0" err="1" smtClean="0"/>
              <a:t>GetMsgProc</a:t>
            </a:r>
            <a:r>
              <a:rPr lang="ru-RU" dirty="0" smtClean="0"/>
              <a:t> А - </a:t>
            </a:r>
            <a:r>
              <a:rPr lang="ru-RU" dirty="0" err="1" smtClean="0"/>
              <a:t>hinstDll</a:t>
            </a:r>
            <a:r>
              <a:rPr lang="ru-RU" dirty="0" smtClean="0"/>
              <a:t> А) </a:t>
            </a:r>
            <a:endParaRPr lang="en-US" dirty="0" smtClean="0"/>
          </a:p>
          <a:p>
            <a:pPr>
              <a:buNone/>
            </a:pPr>
            <a:endParaRPr lang="ru-RU" dirty="0" smtClean="0"/>
          </a:p>
          <a:p>
            <a:pPr>
              <a:buNone/>
            </a:pPr>
            <a:r>
              <a:rPr lang="ru-RU" dirty="0" smtClean="0"/>
              <a:t>Вычитая </a:t>
            </a:r>
            <a:r>
              <a:rPr lang="ru-RU" i="1" dirty="0" err="1" smtClean="0"/>
              <a:t>hinstDll</a:t>
            </a:r>
            <a:r>
              <a:rPr lang="ru-RU" i="1" dirty="0" smtClean="0"/>
              <a:t> </a:t>
            </a:r>
            <a:r>
              <a:rPr lang="ru-RU" dirty="0" smtClean="0"/>
              <a:t>из </a:t>
            </a:r>
            <a:r>
              <a:rPr lang="ru-RU" i="1" dirty="0" err="1" smtClean="0"/>
              <a:t>GetMsgProcA</a:t>
            </a:r>
            <a:r>
              <a:rPr lang="ru-RU" i="1" dirty="0" smtClean="0"/>
              <a:t>, </a:t>
            </a:r>
            <a:r>
              <a:rPr lang="ru-RU" dirty="0" smtClean="0"/>
              <a:t>Вы получаете смещение (в </a:t>
            </a:r>
            <a:endParaRPr lang="en-US" dirty="0" smtClean="0"/>
          </a:p>
          <a:p>
            <a:pPr>
              <a:buNone/>
            </a:pPr>
            <a:r>
              <a:rPr lang="ru-RU" dirty="0" smtClean="0"/>
              <a:t>байтах) адреса функции </a:t>
            </a:r>
            <a:r>
              <a:rPr lang="ru-RU" i="1" dirty="0" err="1" smtClean="0"/>
              <a:t>GetMsgProc</a:t>
            </a:r>
            <a:r>
              <a:rPr lang="ru-RU" i="1" dirty="0" smtClean="0"/>
              <a:t>. </a:t>
            </a:r>
            <a:endParaRPr lang="en-US" i="1" dirty="0" smtClean="0"/>
          </a:p>
          <a:p>
            <a:pPr>
              <a:buNone/>
            </a:pPr>
            <a:r>
              <a:rPr lang="ru-RU" dirty="0" smtClean="0"/>
              <a:t>Добавляя это смещение к </a:t>
            </a:r>
            <a:r>
              <a:rPr lang="ru-RU" i="1" dirty="0" err="1" smtClean="0"/>
              <a:t>hinstDll</a:t>
            </a:r>
            <a:r>
              <a:rPr lang="ru-RU" i="1" dirty="0" smtClean="0"/>
              <a:t> В, </a:t>
            </a:r>
            <a:r>
              <a:rPr lang="ru-RU" dirty="0" smtClean="0"/>
              <a:t>Вы получаете адрес </a:t>
            </a:r>
            <a:r>
              <a:rPr lang="ru-RU" i="1" dirty="0" err="1" smtClean="0"/>
              <a:t>GetMsgProc</a:t>
            </a:r>
            <a:r>
              <a:rPr lang="ru-RU" i="1" dirty="0" smtClean="0"/>
              <a:t>, </a:t>
            </a:r>
            <a:r>
              <a:rPr lang="ru-RU" dirty="0" smtClean="0"/>
              <a:t>соответствующий проекции DLL в адресном пространстве процесса В </a:t>
            </a:r>
            <a:endParaRPr lang="en-US" dirty="0" smtClean="0"/>
          </a:p>
          <a:p>
            <a:pPr>
              <a:buNone/>
            </a:pPr>
            <a:endParaRPr lang="ru-RU" dirty="0" smtClean="0"/>
          </a:p>
          <a:p>
            <a:r>
              <a:rPr lang="ru-RU" dirty="0" smtClean="0"/>
              <a:t>6. Счетчик блокировок проекции DLL в процессе В увеличивается на 1. </a:t>
            </a:r>
          </a:p>
          <a:p>
            <a:r>
              <a:rPr lang="ru-RU" dirty="0" smtClean="0"/>
              <a:t>7. Вызывается </a:t>
            </a:r>
            <a:r>
              <a:rPr lang="ru-RU" i="1" dirty="0" err="1" smtClean="0"/>
              <a:t>GetMsgProc</a:t>
            </a:r>
            <a:r>
              <a:rPr lang="ru-RU" i="1" dirty="0" smtClean="0"/>
              <a:t> </a:t>
            </a:r>
            <a:r>
              <a:rPr lang="ru-RU" dirty="0" smtClean="0"/>
              <a:t>в адресном пространстве процесса В. </a:t>
            </a:r>
          </a:p>
          <a:p>
            <a:r>
              <a:rPr lang="ru-RU" dirty="0" smtClean="0"/>
              <a:t>8. После возврата из </a:t>
            </a:r>
            <a:r>
              <a:rPr lang="ru-RU" i="1" dirty="0" err="1" smtClean="0"/>
              <a:t>GetMsgProc</a:t>
            </a:r>
            <a:r>
              <a:rPr lang="ru-RU" i="1" dirty="0" smtClean="0"/>
              <a:t> </a:t>
            </a:r>
            <a:r>
              <a:rPr lang="ru-RU" dirty="0" smtClean="0"/>
              <a:t>счетчик блокировок проекции DLL в адресном пространстве процесса В уменьшается на 1.</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457200" y="1500174"/>
            <a:ext cx="8229600" cy="4625989"/>
          </a:xfrm>
        </p:spPr>
        <p:txBody>
          <a:bodyPr>
            <a:normAutofit fontScale="70000" lnSpcReduction="20000"/>
          </a:bodyPr>
          <a:lstStyle/>
          <a:p>
            <a:r>
              <a:rPr lang="ru-RU" dirty="0" smtClean="0"/>
              <a:t>К</a:t>
            </a:r>
            <a:r>
              <a:rPr lang="ru-RU" dirty="0" smtClean="0"/>
              <a:t>огда </a:t>
            </a:r>
            <a:r>
              <a:rPr lang="ru-RU" dirty="0" smtClean="0"/>
              <a:t>система внедряет или проецирует DLL, содержащую функцию фильтра ловушки, проецируется вся DLL, а не только эта функция. А значит, потокам, выполняемым в контексте процесса В, теперь доступны все функции такой DLL. </a:t>
            </a:r>
          </a:p>
          <a:p>
            <a:r>
              <a:rPr lang="ru-RU" dirty="0" smtClean="0"/>
              <a:t>Итак, чтобы создать подкласс окна, сформированного потоком другого процесса, можно сначала установить ловушку WH_GETMESSAGE для этого потока, а затем — когда будет вызвана функция </a:t>
            </a:r>
            <a:r>
              <a:rPr lang="ru-RU" i="1" dirty="0" err="1" smtClean="0"/>
              <a:t>GetMsgProc</a:t>
            </a:r>
            <a:r>
              <a:rPr lang="ru-RU" i="1" dirty="0" smtClean="0"/>
              <a:t> - </a:t>
            </a:r>
            <a:r>
              <a:rPr lang="ru-RU" dirty="0" smtClean="0"/>
              <a:t>обратиться к </a:t>
            </a:r>
            <a:r>
              <a:rPr lang="ru-RU" i="1" dirty="0" err="1" smtClean="0"/>
              <a:t>SetWtndowLongPtr</a:t>
            </a:r>
            <a:r>
              <a:rPr lang="ru-RU" i="1" dirty="0" smtClean="0"/>
              <a:t> </a:t>
            </a:r>
            <a:r>
              <a:rPr lang="ru-RU" dirty="0" smtClean="0"/>
              <a:t>и создать подкласс Разумеется, процедура подкласса должна быть в той же DLL, что и </a:t>
            </a:r>
            <a:r>
              <a:rPr lang="ru-RU" i="1" dirty="0" err="1" smtClean="0"/>
              <a:t>GetMsgProc</a:t>
            </a:r>
            <a:r>
              <a:rPr lang="ru-RU" i="1" dirty="0" smtClean="0"/>
              <a:t>.</a:t>
            </a:r>
            <a:r>
              <a:rPr lang="ru-RU" dirty="0" smtClean="0"/>
              <a:t> </a:t>
            </a:r>
          </a:p>
          <a:p>
            <a:r>
              <a:rPr lang="ru-RU" dirty="0" smtClean="0"/>
              <a:t>В отличие от внедрения DLL с помощью реестра этот способ позволяет в любой момент отключить DLL от адресного пространства процесса, для чего достаточно вызвать: </a:t>
            </a:r>
          </a:p>
          <a:p>
            <a:endParaRPr lang="en-US" dirty="0" smtClean="0"/>
          </a:p>
          <a:p>
            <a:r>
              <a:rPr lang="ru-RU" dirty="0" smtClean="0"/>
              <a:t>BOOL </a:t>
            </a:r>
            <a:r>
              <a:rPr lang="ru-RU" dirty="0" err="1" smtClean="0"/>
              <a:t>UnhookWindowsHookEx</a:t>
            </a:r>
            <a:r>
              <a:rPr lang="ru-RU" dirty="0" smtClean="0"/>
              <a:t>(HHOOK </a:t>
            </a:r>
            <a:r>
              <a:rPr lang="ru-RU" dirty="0" err="1" smtClean="0"/>
              <a:t>hHook</a:t>
            </a:r>
            <a:r>
              <a:rPr lang="ru-RU" dirty="0" smtClean="0"/>
              <a:t>); </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77500" lnSpcReduction="20000"/>
          </a:bodyPr>
          <a:lstStyle/>
          <a:p>
            <a:r>
              <a:rPr lang="ru-RU" dirty="0" smtClean="0"/>
              <a:t>Когда поток обращается к этой функции, система просматривает внутренний список процессов, в которые ей пришлось внедрить данную DLL, и уменьшает счетчик ее блокировок на 1 Как только этот счетчик обнуляется, DLL автоматически выгружается. Вспомните: система увеличивает его непосредственно перед вызовом </a:t>
            </a:r>
            <a:r>
              <a:rPr lang="ru-RU" i="1" dirty="0" err="1" smtClean="0"/>
              <a:t>GetMsgProc</a:t>
            </a:r>
            <a:r>
              <a:rPr lang="ru-RU" i="1" dirty="0" smtClean="0"/>
              <a:t> </a:t>
            </a:r>
            <a:r>
              <a:rPr lang="ru-RU" dirty="0" smtClean="0"/>
              <a:t>(см. выше п. 6). Это позволяет избежать нарушения доступа к памяти Если бы счетчик не увеличивался, то другой поток мог бы вызвать </a:t>
            </a:r>
            <a:r>
              <a:rPr lang="ru-RU" i="1" dirty="0" err="1" smtClean="0"/>
              <a:t>UnhookWindowsHookEx</a:t>
            </a:r>
            <a:r>
              <a:rPr lang="ru-RU" i="1" dirty="0" smtClean="0"/>
              <a:t> </a:t>
            </a:r>
            <a:r>
              <a:rPr lang="ru-RU" dirty="0" smtClean="0"/>
              <a:t>в тот момент, когда поток процесса В пытается выполнить код </a:t>
            </a:r>
            <a:r>
              <a:rPr lang="ru-RU" i="1" dirty="0" err="1" smtClean="0"/>
              <a:t>GetMsgProc</a:t>
            </a:r>
            <a:r>
              <a:rPr lang="ru-RU" i="1" dirty="0" smtClean="0"/>
              <a:t>,</a:t>
            </a:r>
            <a:r>
              <a:rPr lang="ru-RU" dirty="0" smtClean="0"/>
              <a:t> </a:t>
            </a:r>
          </a:p>
          <a:p>
            <a:r>
              <a:rPr lang="ru-RU" dirty="0" smtClean="0"/>
              <a:t>Все это означает, что нельзя создать подкласс окна и тут же убрать ловушку — она должна действовать в течение всей жизни подкласса. </a:t>
            </a:r>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Внедрение DLL с помощью удаленных потоков</a:t>
            </a:r>
            <a:endParaRPr lang="ru-RU" dirty="0"/>
          </a:p>
        </p:txBody>
      </p:sp>
      <p:sp>
        <p:nvSpPr>
          <p:cNvPr id="3" name="Содержимое 2"/>
          <p:cNvSpPr>
            <a:spLocks noGrp="1"/>
          </p:cNvSpPr>
          <p:nvPr>
            <p:ph idx="1"/>
          </p:nvPr>
        </p:nvSpPr>
        <p:spPr>
          <a:xfrm>
            <a:off x="457200" y="1643050"/>
            <a:ext cx="8229600" cy="4972072"/>
          </a:xfrm>
        </p:spPr>
        <p:txBody>
          <a:bodyPr>
            <a:normAutofit fontScale="85000" lnSpcReduction="20000"/>
          </a:bodyPr>
          <a:lstStyle/>
          <a:p>
            <a:r>
              <a:rPr lang="ru-RU" dirty="0" smtClean="0"/>
              <a:t>Третий способ внедрения DLL — самый гибкий. В нем используются многие особенности </a:t>
            </a:r>
            <a:r>
              <a:rPr lang="ru-RU" dirty="0" err="1" smtClean="0"/>
              <a:t>Windows</a:t>
            </a:r>
            <a:r>
              <a:rPr lang="ru-RU" dirty="0" smtClean="0"/>
              <a:t>: процессы, потоки, синхронизация потоков, управление виртуальной памятью, поддержка DLL и </a:t>
            </a:r>
            <a:r>
              <a:rPr lang="ru-RU" dirty="0" err="1" smtClean="0"/>
              <a:t>Unicode</a:t>
            </a:r>
            <a:r>
              <a:rPr lang="ru-RU" dirty="0" smtClean="0"/>
              <a:t>. </a:t>
            </a:r>
            <a:endParaRPr lang="en-US" dirty="0" smtClean="0"/>
          </a:p>
          <a:p>
            <a:r>
              <a:rPr lang="ru-RU" dirty="0" smtClean="0"/>
              <a:t>Большинство Windows-функций позволяет процессу управлять лишь самим собой, исключая тем самым риск повреждения одного процесса другим. Однако есть и такие функции, которые дают возможность управлять чужим </a:t>
            </a:r>
            <a:r>
              <a:rPr lang="ru-RU" dirty="0" smtClean="0"/>
              <a:t>процессом</a:t>
            </a:r>
          </a:p>
          <a:p>
            <a:r>
              <a:rPr lang="ru-RU" dirty="0" smtClean="0"/>
              <a:t> </a:t>
            </a:r>
            <a:r>
              <a:rPr lang="ru-RU" dirty="0" smtClean="0"/>
              <a:t>Изначально многие из них были рассчитаны на применение в отладчиках и других инструментальных средствах. Но ничто не мешает использовать их и в обычном приложении.</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85728"/>
            <a:ext cx="8229600" cy="6286544"/>
          </a:xfrm>
        </p:spPr>
        <p:txBody>
          <a:bodyPr>
            <a:normAutofit fontScale="85000" lnSpcReduction="20000"/>
          </a:bodyPr>
          <a:lstStyle/>
          <a:p>
            <a:r>
              <a:rPr lang="ru-RU" dirty="0" smtClean="0"/>
              <a:t>Внедрение DLL этим способом предполагает вызов функции </a:t>
            </a:r>
            <a:r>
              <a:rPr lang="ru-RU" i="1" dirty="0" err="1" smtClean="0"/>
              <a:t>LoadLibrary</a:t>
            </a:r>
            <a:r>
              <a:rPr lang="ru-RU" i="1" dirty="0" smtClean="0"/>
              <a:t> </a:t>
            </a:r>
            <a:r>
              <a:rPr lang="ru-RU" dirty="0" smtClean="0"/>
              <a:t>потоком целевого процесса для загрузки нужной DLL.</a:t>
            </a:r>
          </a:p>
          <a:p>
            <a:r>
              <a:rPr lang="ru-RU" dirty="0" smtClean="0"/>
              <a:t> Так как управление потоками чужого процесса сильно затруднено, Вы должны создать в нем свой поток. </a:t>
            </a:r>
          </a:p>
          <a:p>
            <a:r>
              <a:rPr lang="ru-RU" dirty="0" smtClean="0"/>
              <a:t>Windows-функция </a:t>
            </a:r>
            <a:r>
              <a:rPr lang="ru-RU" i="1" dirty="0" err="1" smtClean="0"/>
              <a:t>CreateRemoteThread</a:t>
            </a:r>
            <a:r>
              <a:rPr lang="ru-RU" i="1" dirty="0" smtClean="0"/>
              <a:t> </a:t>
            </a:r>
            <a:r>
              <a:rPr lang="ru-RU" dirty="0" smtClean="0"/>
              <a:t>делает</a:t>
            </a:r>
            <a:r>
              <a:rPr lang="ru-RU" i="1" dirty="0" smtClean="0"/>
              <a:t> </a:t>
            </a:r>
            <a:r>
              <a:rPr lang="ru-RU" dirty="0" smtClean="0"/>
              <a:t>эту задачу несложной: </a:t>
            </a:r>
          </a:p>
          <a:p>
            <a:endParaRPr lang="ru-RU" dirty="0" smtClean="0"/>
          </a:p>
          <a:p>
            <a:pPr>
              <a:buNone/>
            </a:pPr>
            <a:r>
              <a:rPr lang="en-US" dirty="0" smtClean="0"/>
              <a:t>HANDLE </a:t>
            </a:r>
            <a:r>
              <a:rPr lang="en-US" dirty="0" err="1" smtClean="0"/>
              <a:t>CreateRemoteThread</a:t>
            </a:r>
            <a:r>
              <a:rPr lang="en-US" dirty="0" smtClean="0"/>
              <a:t>( HANDLE </a:t>
            </a:r>
            <a:r>
              <a:rPr lang="en-US" dirty="0" err="1" smtClean="0"/>
              <a:t>hProcess</a:t>
            </a:r>
            <a:r>
              <a:rPr lang="en-US" dirty="0" smtClean="0"/>
              <a:t>,</a:t>
            </a:r>
            <a:endParaRPr lang="ru-RU" dirty="0" smtClean="0"/>
          </a:p>
          <a:p>
            <a:pPr>
              <a:buNone/>
            </a:pPr>
            <a:r>
              <a:rPr lang="en-US" dirty="0" smtClean="0"/>
              <a:t> </a:t>
            </a:r>
            <a:r>
              <a:rPr lang="en-US" dirty="0" smtClean="0"/>
              <a:t>PSECURITY_ATTRIBUTES </a:t>
            </a:r>
            <a:r>
              <a:rPr lang="en-US" dirty="0" err="1" smtClean="0"/>
              <a:t>psa</a:t>
            </a:r>
            <a:r>
              <a:rPr lang="en-US" dirty="0" smtClean="0"/>
              <a:t>,</a:t>
            </a:r>
            <a:endParaRPr lang="ru-RU" dirty="0" smtClean="0"/>
          </a:p>
          <a:p>
            <a:pPr>
              <a:buNone/>
            </a:pPr>
            <a:r>
              <a:rPr lang="en-US" dirty="0" smtClean="0"/>
              <a:t> </a:t>
            </a:r>
            <a:r>
              <a:rPr lang="en-US" dirty="0" smtClean="0"/>
              <a:t>DWORD </a:t>
            </a:r>
            <a:r>
              <a:rPr lang="en-US" dirty="0" err="1" smtClean="0"/>
              <a:t>dwStackSize</a:t>
            </a:r>
            <a:r>
              <a:rPr lang="en-US" dirty="0" smtClean="0"/>
              <a:t>,</a:t>
            </a:r>
            <a:endParaRPr lang="ru-RU" dirty="0" smtClean="0"/>
          </a:p>
          <a:p>
            <a:pPr>
              <a:buNone/>
            </a:pPr>
            <a:r>
              <a:rPr lang="en-US" dirty="0" smtClean="0"/>
              <a:t> </a:t>
            </a:r>
            <a:r>
              <a:rPr lang="en-US" dirty="0" smtClean="0"/>
              <a:t>PTHREAD_START_ROUTINE </a:t>
            </a:r>
            <a:r>
              <a:rPr lang="en-US" dirty="0" err="1" smtClean="0"/>
              <a:t>pfnStartAddr</a:t>
            </a:r>
            <a:r>
              <a:rPr lang="en-US" dirty="0" smtClean="0"/>
              <a:t>,</a:t>
            </a:r>
            <a:endParaRPr lang="ru-RU" dirty="0" smtClean="0"/>
          </a:p>
          <a:p>
            <a:pPr>
              <a:buNone/>
            </a:pPr>
            <a:r>
              <a:rPr lang="en-US" dirty="0" smtClean="0"/>
              <a:t> </a:t>
            </a:r>
            <a:r>
              <a:rPr lang="en-US" dirty="0" smtClean="0"/>
              <a:t>PVOID </a:t>
            </a:r>
            <a:r>
              <a:rPr lang="en-US" dirty="0" err="1" smtClean="0"/>
              <a:t>pvParam</a:t>
            </a:r>
            <a:r>
              <a:rPr lang="en-US" dirty="0" smtClean="0"/>
              <a:t>,</a:t>
            </a:r>
            <a:endParaRPr lang="ru-RU" dirty="0" smtClean="0"/>
          </a:p>
          <a:p>
            <a:pPr>
              <a:buNone/>
            </a:pPr>
            <a:r>
              <a:rPr lang="en-US" dirty="0" smtClean="0"/>
              <a:t> </a:t>
            </a:r>
            <a:r>
              <a:rPr lang="en-US" dirty="0" smtClean="0"/>
              <a:t>DWORD </a:t>
            </a:r>
            <a:r>
              <a:rPr lang="en-US" dirty="0" err="1" smtClean="0"/>
              <a:t>fdwCreate</a:t>
            </a:r>
            <a:r>
              <a:rPr lang="en-US" dirty="0" smtClean="0"/>
              <a:t>, </a:t>
            </a:r>
            <a:endParaRPr lang="ru-RU" dirty="0" smtClean="0"/>
          </a:p>
          <a:p>
            <a:pPr>
              <a:buNone/>
            </a:pPr>
            <a:r>
              <a:rPr lang="en-US" dirty="0" smtClean="0"/>
              <a:t>PDWORD </a:t>
            </a:r>
            <a:r>
              <a:rPr lang="en-US" dirty="0" err="1" smtClean="0"/>
              <a:t>pdwThreadId</a:t>
            </a:r>
            <a:r>
              <a:rPr lang="en-US" dirty="0" smtClean="0"/>
              <a:t>);</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lnSpcReduction="10000"/>
          </a:bodyPr>
          <a:lstStyle/>
          <a:p>
            <a:r>
              <a:rPr lang="ru-RU" dirty="0" smtClean="0"/>
              <a:t>Имеет дополнительный параметр </a:t>
            </a:r>
            <a:r>
              <a:rPr lang="ru-RU" i="1" dirty="0" err="1" smtClean="0"/>
              <a:t>hProcess</a:t>
            </a:r>
            <a:r>
              <a:rPr lang="ru-RU" i="1" dirty="0" smtClean="0"/>
              <a:t>, </a:t>
            </a:r>
            <a:r>
              <a:rPr lang="ru-RU" dirty="0" smtClean="0"/>
              <a:t>идентифицирующий процесс, которому будет принадлежать новый поток. Параметр </a:t>
            </a:r>
            <a:r>
              <a:rPr lang="ru-RU" i="1" dirty="0" err="1" smtClean="0"/>
              <a:t>pfnStartAddr</a:t>
            </a:r>
            <a:r>
              <a:rPr lang="ru-RU" i="1" dirty="0" smtClean="0"/>
              <a:t> </a:t>
            </a:r>
            <a:r>
              <a:rPr lang="ru-RU" dirty="0" smtClean="0"/>
              <a:t>определяет адрес функции потока.</a:t>
            </a:r>
          </a:p>
          <a:p>
            <a:r>
              <a:rPr lang="ru-RU" dirty="0" smtClean="0"/>
              <a:t> Этот адрес, разумеется, относится к удаленному процессу — функция потока не может находиться в адресном пространстве Вашего процесса.</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785794"/>
            <a:ext cx="8229600" cy="5715040"/>
          </a:xfrm>
        </p:spPr>
        <p:txBody>
          <a:bodyPr>
            <a:normAutofit fontScale="85000" lnSpcReduction="10000"/>
          </a:bodyPr>
          <a:lstStyle/>
          <a:p>
            <a:r>
              <a:rPr lang="ru-RU" dirty="0" smtClean="0"/>
              <a:t>Теперь создан поток в другом процессе. Но как заставить этот поток загрузить нашу DLL?</a:t>
            </a:r>
          </a:p>
          <a:p>
            <a:r>
              <a:rPr lang="ru-RU" dirty="0" smtClean="0"/>
              <a:t>Нужно, чтобы он вызвал функцию </a:t>
            </a:r>
            <a:r>
              <a:rPr lang="ru-RU" i="1" dirty="0" err="1" smtClean="0"/>
              <a:t>LoadLibrary</a:t>
            </a:r>
            <a:r>
              <a:rPr lang="ru-RU" i="1" dirty="0" smtClean="0"/>
              <a:t>:</a:t>
            </a:r>
            <a:r>
              <a:rPr lang="ru-RU" dirty="0" smtClean="0"/>
              <a:t> </a:t>
            </a:r>
          </a:p>
          <a:p>
            <a:endParaRPr lang="ru-RU" dirty="0" smtClean="0"/>
          </a:p>
          <a:p>
            <a:pPr>
              <a:buNone/>
            </a:pPr>
            <a:r>
              <a:rPr lang="ru-RU" dirty="0" smtClean="0"/>
              <a:t>HINSTANCE </a:t>
            </a:r>
            <a:r>
              <a:rPr lang="ru-RU" dirty="0" err="1" smtClean="0"/>
              <a:t>LoadLibrary</a:t>
            </a:r>
            <a:r>
              <a:rPr lang="ru-RU" dirty="0" smtClean="0"/>
              <a:t>(PCTSTR </a:t>
            </a:r>
            <a:r>
              <a:rPr lang="ru-RU" dirty="0" err="1" smtClean="0"/>
              <a:t>pszlibFile</a:t>
            </a:r>
            <a:r>
              <a:rPr lang="ru-RU" dirty="0" smtClean="0"/>
              <a:t>); </a:t>
            </a:r>
          </a:p>
          <a:p>
            <a:pPr>
              <a:buNone/>
            </a:pPr>
            <a:endParaRPr lang="ru-RU" dirty="0" smtClean="0"/>
          </a:p>
          <a:p>
            <a:r>
              <a:rPr lang="ru-RU" dirty="0" smtClean="0"/>
              <a:t>Заглянув в заголовочный файл </a:t>
            </a:r>
            <a:r>
              <a:rPr lang="ru-RU" dirty="0" err="1" smtClean="0"/>
              <a:t>WinBase.h</a:t>
            </a:r>
            <a:r>
              <a:rPr lang="ru-RU" dirty="0" smtClean="0"/>
              <a:t>, Вы увидите, что для </a:t>
            </a:r>
            <a:r>
              <a:rPr lang="ru-RU" i="1" dirty="0" err="1" smtClean="0"/>
              <a:t>LoadLibrary</a:t>
            </a:r>
            <a:r>
              <a:rPr lang="ru-RU" i="1" dirty="0" smtClean="0"/>
              <a:t> </a:t>
            </a:r>
            <a:r>
              <a:rPr lang="ru-RU" dirty="0" smtClean="0"/>
              <a:t>там есть такие строки: </a:t>
            </a:r>
            <a:endParaRPr lang="en-US" dirty="0" smtClean="0"/>
          </a:p>
          <a:p>
            <a:endParaRPr lang="ru-RU" dirty="0" smtClean="0"/>
          </a:p>
          <a:p>
            <a:r>
              <a:rPr lang="en-US" dirty="0" smtClean="0"/>
              <a:t>HINSTANCE WINAPI </a:t>
            </a:r>
            <a:r>
              <a:rPr lang="en-US" dirty="0" err="1" smtClean="0"/>
              <a:t>LoadLibraryA</a:t>
            </a:r>
            <a:r>
              <a:rPr lang="en-US" dirty="0" smtClean="0"/>
              <a:t>(LPCSTR </a:t>
            </a:r>
            <a:r>
              <a:rPr lang="en-US" dirty="0" err="1" smtClean="0"/>
              <a:t>pszLibFileName</a:t>
            </a:r>
            <a:r>
              <a:rPr lang="en-US" dirty="0" smtClean="0"/>
              <a:t>); </a:t>
            </a:r>
          </a:p>
          <a:p>
            <a:r>
              <a:rPr lang="en-US" dirty="0" smtClean="0"/>
              <a:t>HINSTANCE WINAPI </a:t>
            </a:r>
            <a:r>
              <a:rPr lang="en-US" dirty="0" err="1" smtClean="0"/>
              <a:t>LoadLibraryW</a:t>
            </a:r>
            <a:r>
              <a:rPr lang="en-US" dirty="0" smtClean="0"/>
              <a:t>(LPCWSTR </a:t>
            </a:r>
            <a:r>
              <a:rPr lang="en-US" dirty="0" err="1" smtClean="0"/>
              <a:t>pszLibFileName</a:t>
            </a:r>
            <a:r>
              <a:rPr lang="en-US" dirty="0" smtClean="0"/>
              <a:t>);</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457200" y="1600200"/>
            <a:ext cx="8229600" cy="4757758"/>
          </a:xfrm>
        </p:spPr>
        <p:txBody>
          <a:bodyPr>
            <a:normAutofit fontScale="92500" lnSpcReduction="20000"/>
          </a:bodyPr>
          <a:lstStyle/>
          <a:p>
            <a:r>
              <a:rPr lang="ru-RU" dirty="0" smtClean="0"/>
              <a:t>В действительности существует две функции </a:t>
            </a:r>
            <a:r>
              <a:rPr lang="en-US" i="1" dirty="0" err="1" smtClean="0"/>
              <a:t>LoadLibrary</a:t>
            </a:r>
            <a:r>
              <a:rPr lang="en-US" i="1" dirty="0" smtClean="0"/>
              <a:t> </a:t>
            </a:r>
            <a:r>
              <a:rPr lang="en-US" i="1" dirty="0" err="1" smtClean="0"/>
              <a:t>LoadLibraryA</a:t>
            </a:r>
            <a:r>
              <a:rPr lang="en-US" i="1" dirty="0" smtClean="0"/>
              <a:t> </a:t>
            </a:r>
            <a:r>
              <a:rPr lang="ru-RU" dirty="0" smtClean="0"/>
              <a:t>и </a:t>
            </a:r>
            <a:r>
              <a:rPr lang="en-US" i="1" dirty="0" err="1" smtClean="0"/>
              <a:t>LoadLibraryW</a:t>
            </a:r>
            <a:r>
              <a:rPr lang="ru-RU" i="1" dirty="0" smtClean="0"/>
              <a:t>.</a:t>
            </a:r>
          </a:p>
          <a:p>
            <a:r>
              <a:rPr lang="ru-RU" i="1" dirty="0" smtClean="0"/>
              <a:t> </a:t>
            </a:r>
            <a:r>
              <a:rPr lang="ru-RU" dirty="0" smtClean="0"/>
              <a:t>Они различаются только типом передаваемого параметра. Если имя </a:t>
            </a:r>
            <a:r>
              <a:rPr lang="ru-RU" dirty="0" err="1" smtClean="0"/>
              <a:t>фаЙла</a:t>
            </a:r>
            <a:r>
              <a:rPr lang="ru-RU" dirty="0" smtClean="0"/>
              <a:t> библиотеки хранится как ANSI-строка, вызывайте </a:t>
            </a:r>
            <a:r>
              <a:rPr lang="ru-RU" i="1" dirty="0" err="1" smtClean="0"/>
              <a:t>LoadLibraryA</a:t>
            </a:r>
            <a:r>
              <a:rPr lang="ru-RU" i="1" dirty="0" smtClean="0"/>
              <a:t>; </a:t>
            </a:r>
            <a:r>
              <a:rPr lang="ru-RU" dirty="0" smtClean="0"/>
              <a:t>если же имя файла представлено Unicode-строкой — </a:t>
            </a:r>
            <a:r>
              <a:rPr lang="ru-RU" i="1" dirty="0" err="1" smtClean="0"/>
              <a:t>LoadLibraryW</a:t>
            </a:r>
            <a:r>
              <a:rPr lang="ru-RU" i="1" dirty="0" smtClean="0"/>
              <a:t>.</a:t>
            </a:r>
          </a:p>
          <a:p>
            <a:r>
              <a:rPr lang="ru-RU" i="1" dirty="0" smtClean="0"/>
              <a:t> </a:t>
            </a:r>
            <a:r>
              <a:rPr lang="ru-RU" dirty="0" smtClean="0"/>
              <a:t>Самой функции </a:t>
            </a:r>
            <a:r>
              <a:rPr lang="ru-RU" i="1" dirty="0" err="1" smtClean="0"/>
              <a:t>LoadLibrary</a:t>
            </a:r>
            <a:r>
              <a:rPr lang="ru-RU" i="1" dirty="0" smtClean="0"/>
              <a:t> </a:t>
            </a:r>
            <a:r>
              <a:rPr lang="ru-RU" dirty="0" smtClean="0"/>
              <a:t>нет.</a:t>
            </a:r>
          </a:p>
          <a:p>
            <a:r>
              <a:rPr lang="ru-RU" dirty="0" smtClean="0"/>
              <a:t> </a:t>
            </a:r>
            <a:r>
              <a:rPr lang="ru-RU" dirty="0" smtClean="0"/>
              <a:t>В большинстве программ макрос </a:t>
            </a:r>
            <a:r>
              <a:rPr lang="ru-RU" i="1" dirty="0" err="1" smtClean="0"/>
              <a:t>LoadLibrary</a:t>
            </a:r>
            <a:r>
              <a:rPr lang="ru-RU" i="1" dirty="0" smtClean="0"/>
              <a:t> </a:t>
            </a:r>
            <a:r>
              <a:rPr lang="ru-RU" dirty="0" smtClean="0"/>
              <a:t>раскрывается в </a:t>
            </a:r>
            <a:r>
              <a:rPr lang="en-US" i="1" dirty="0" smtClean="0"/>
              <a:t>L</a:t>
            </a:r>
            <a:r>
              <a:rPr lang="ru-RU" i="1" dirty="0" err="1" smtClean="0"/>
              <a:t>oadLibraryA</a:t>
            </a:r>
            <a:r>
              <a:rPr lang="ru-RU" i="1" dirty="0" smtClean="0"/>
              <a:t>.</a:t>
            </a:r>
            <a:r>
              <a:rPr lang="ru-RU" dirty="0" smtClean="0"/>
              <a:t> </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457200" y="1600200"/>
            <a:ext cx="8229600" cy="5257800"/>
          </a:xfrm>
        </p:spPr>
        <p:txBody>
          <a:bodyPr>
            <a:normAutofit fontScale="85000" lnSpcReduction="20000"/>
          </a:bodyPr>
          <a:lstStyle/>
          <a:p>
            <a:r>
              <a:rPr lang="ru-RU" dirty="0" smtClean="0"/>
              <a:t>По сути, требуется выполнить примерно такую строку кода </a:t>
            </a:r>
          </a:p>
          <a:p>
            <a:r>
              <a:rPr lang="en-US" dirty="0" smtClean="0">
                <a:solidFill>
                  <a:srgbClr val="0070C0"/>
                </a:solidFill>
              </a:rPr>
              <a:t>HANDLE </a:t>
            </a:r>
            <a:r>
              <a:rPr lang="en-US" dirty="0" err="1" smtClean="0">
                <a:solidFill>
                  <a:srgbClr val="0070C0"/>
                </a:solidFill>
              </a:rPr>
              <a:t>hThread</a:t>
            </a:r>
            <a:r>
              <a:rPr lang="en-US" dirty="0" smtClean="0">
                <a:solidFill>
                  <a:srgbClr val="0070C0"/>
                </a:solidFill>
              </a:rPr>
              <a:t> = </a:t>
            </a:r>
            <a:r>
              <a:rPr lang="en-US" dirty="0" err="1" smtClean="0">
                <a:solidFill>
                  <a:srgbClr val="0070C0"/>
                </a:solidFill>
              </a:rPr>
              <a:t>CreateRemoteThread</a:t>
            </a:r>
            <a:r>
              <a:rPr lang="en-US" dirty="0" smtClean="0">
                <a:solidFill>
                  <a:srgbClr val="0070C0"/>
                </a:solidFill>
              </a:rPr>
              <a:t>(</a:t>
            </a:r>
            <a:r>
              <a:rPr lang="en-US" dirty="0" err="1" smtClean="0">
                <a:solidFill>
                  <a:srgbClr val="0070C0"/>
                </a:solidFill>
              </a:rPr>
              <a:t>hProcessRemote</a:t>
            </a:r>
            <a:r>
              <a:rPr lang="en-US" dirty="0" smtClean="0">
                <a:solidFill>
                  <a:srgbClr val="0070C0"/>
                </a:solidFill>
              </a:rPr>
              <a:t>, NULL, 0, </a:t>
            </a:r>
            <a:r>
              <a:rPr lang="en-US" dirty="0" err="1" smtClean="0">
                <a:solidFill>
                  <a:srgbClr val="0070C0"/>
                </a:solidFill>
              </a:rPr>
              <a:t>LoadlibraryA</a:t>
            </a:r>
            <a:r>
              <a:rPr lang="en-US" dirty="0" smtClean="0">
                <a:solidFill>
                  <a:srgbClr val="0070C0"/>
                </a:solidFill>
              </a:rPr>
              <a:t>, "C</a:t>
            </a:r>
            <a:r>
              <a:rPr lang="ru-RU" dirty="0" smtClean="0">
                <a:solidFill>
                  <a:srgbClr val="0070C0"/>
                </a:solidFill>
              </a:rPr>
              <a:t>:</a:t>
            </a:r>
            <a:r>
              <a:rPr lang="en-US" dirty="0" smtClean="0">
                <a:solidFill>
                  <a:srgbClr val="0070C0"/>
                </a:solidFill>
              </a:rPr>
              <a:t>\\</a:t>
            </a:r>
            <a:r>
              <a:rPr lang="en-US" dirty="0" smtClean="0">
                <a:solidFill>
                  <a:srgbClr val="0070C0"/>
                </a:solidFill>
              </a:rPr>
              <a:t>MyLib.dll</a:t>
            </a:r>
            <a:r>
              <a:rPr lang="en-US" dirty="0" smtClean="0">
                <a:solidFill>
                  <a:srgbClr val="0070C0"/>
                </a:solidFill>
              </a:rPr>
              <a:t>", 0, NULL); </a:t>
            </a:r>
            <a:endParaRPr lang="ru-RU" dirty="0" smtClean="0">
              <a:solidFill>
                <a:srgbClr val="0070C0"/>
              </a:solidFill>
            </a:endParaRPr>
          </a:p>
          <a:p>
            <a:endParaRPr lang="en-US" dirty="0" smtClean="0"/>
          </a:p>
          <a:p>
            <a:r>
              <a:rPr lang="ru-RU" dirty="0" smtClean="0"/>
              <a:t>Или</a:t>
            </a:r>
            <a:r>
              <a:rPr lang="en-US" dirty="0" smtClean="0"/>
              <a:t>, </a:t>
            </a:r>
            <a:r>
              <a:rPr lang="ru-RU" dirty="0" smtClean="0"/>
              <a:t>если Вы предпочитаете</a:t>
            </a:r>
            <a:r>
              <a:rPr lang="en-US" dirty="0" smtClean="0"/>
              <a:t> Unicode </a:t>
            </a:r>
            <a:endParaRPr lang="ru-RU" dirty="0" smtClean="0"/>
          </a:p>
          <a:p>
            <a:r>
              <a:rPr lang="en-US" dirty="0" smtClean="0">
                <a:solidFill>
                  <a:srgbClr val="0070C0"/>
                </a:solidFill>
              </a:rPr>
              <a:t>HANDLE </a:t>
            </a:r>
            <a:r>
              <a:rPr lang="en-US" dirty="0" err="1" smtClean="0">
                <a:solidFill>
                  <a:srgbClr val="0070C0"/>
                </a:solidFill>
              </a:rPr>
              <a:t>hThread</a:t>
            </a:r>
            <a:r>
              <a:rPr lang="en-US" dirty="0" smtClean="0">
                <a:solidFill>
                  <a:srgbClr val="0070C0"/>
                </a:solidFill>
              </a:rPr>
              <a:t> = </a:t>
            </a:r>
            <a:r>
              <a:rPr lang="en-US" dirty="0" err="1" smtClean="0">
                <a:solidFill>
                  <a:srgbClr val="0070C0"/>
                </a:solidFill>
              </a:rPr>
              <a:t>CreateRemoteThread</a:t>
            </a:r>
            <a:r>
              <a:rPr lang="en-US" dirty="0" smtClean="0">
                <a:solidFill>
                  <a:srgbClr val="0070C0"/>
                </a:solidFill>
              </a:rPr>
              <a:t>(</a:t>
            </a:r>
            <a:r>
              <a:rPr lang="en-US" dirty="0" err="1" smtClean="0">
                <a:solidFill>
                  <a:srgbClr val="0070C0"/>
                </a:solidFill>
              </a:rPr>
              <a:t>hProcessRemote</a:t>
            </a:r>
            <a:r>
              <a:rPr lang="en-US" dirty="0" smtClean="0">
                <a:solidFill>
                  <a:srgbClr val="0070C0"/>
                </a:solidFill>
              </a:rPr>
              <a:t>, NULL, 0, </a:t>
            </a:r>
            <a:r>
              <a:rPr lang="en-US" dirty="0" err="1" smtClean="0">
                <a:solidFill>
                  <a:srgbClr val="0070C0"/>
                </a:solidFill>
              </a:rPr>
              <a:t>LoadLibraryW</a:t>
            </a:r>
            <a:r>
              <a:rPr lang="en-US" dirty="0" smtClean="0">
                <a:solidFill>
                  <a:srgbClr val="0070C0"/>
                </a:solidFill>
              </a:rPr>
              <a:t>, L"C </a:t>
            </a:r>
            <a:r>
              <a:rPr lang="ru-RU" dirty="0" smtClean="0">
                <a:solidFill>
                  <a:srgbClr val="0070C0"/>
                </a:solidFill>
              </a:rPr>
              <a:t>:</a:t>
            </a:r>
            <a:r>
              <a:rPr lang="en-US" dirty="0" smtClean="0">
                <a:solidFill>
                  <a:srgbClr val="0070C0"/>
                </a:solidFill>
              </a:rPr>
              <a:t>\\MyLib.dll" , 0, NULL); </a:t>
            </a:r>
            <a:endParaRPr lang="ru-RU" dirty="0" smtClean="0">
              <a:solidFill>
                <a:srgbClr val="0070C0"/>
              </a:solidFill>
            </a:endParaRPr>
          </a:p>
          <a:p>
            <a:endParaRPr lang="en-US" dirty="0" smtClean="0"/>
          </a:p>
          <a:p>
            <a:r>
              <a:rPr lang="ru-RU" dirty="0" smtClean="0"/>
              <a:t>Новый </a:t>
            </a:r>
            <a:r>
              <a:rPr lang="ru-RU" dirty="0" smtClean="0"/>
              <a:t>поток в удаленном процессе немедленно вызывает </a:t>
            </a:r>
            <a:r>
              <a:rPr lang="ru-RU" i="1" dirty="0" err="1" smtClean="0"/>
              <a:t>LoadLibraryA</a:t>
            </a:r>
            <a:r>
              <a:rPr lang="ru-RU" i="1" dirty="0" smtClean="0"/>
              <a:t> </a:t>
            </a:r>
            <a:r>
              <a:rPr lang="ru-RU" dirty="0" smtClean="0"/>
              <a:t>(или </a:t>
            </a:r>
            <a:r>
              <a:rPr lang="ru-RU" i="1" dirty="0" err="1" smtClean="0"/>
              <a:t>LoadLibraryW</a:t>
            </a:r>
            <a:r>
              <a:rPr lang="ru-RU" i="1" dirty="0" smtClean="0"/>
              <a:t>), </a:t>
            </a:r>
            <a:r>
              <a:rPr lang="ru-RU" dirty="0" smtClean="0"/>
              <a:t>передавая ей адрес полного имени DLL.</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85000" lnSpcReduction="10000"/>
          </a:bodyPr>
          <a:lstStyle/>
          <a:p>
            <a:r>
              <a:rPr lang="ru-RU" dirty="0" smtClean="0"/>
              <a:t>О среде </a:t>
            </a:r>
            <a:r>
              <a:rPr lang="ru-RU" dirty="0" err="1" smtClean="0"/>
              <a:t>Windows</a:t>
            </a:r>
            <a:r>
              <a:rPr lang="ru-RU" dirty="0" smtClean="0"/>
              <a:t> каждый процесс получает свое адресное пространство. </a:t>
            </a:r>
            <a:endParaRPr lang="en-US" dirty="0" smtClean="0"/>
          </a:p>
          <a:p>
            <a:r>
              <a:rPr lang="ru-RU" dirty="0" smtClean="0"/>
              <a:t>Указатели, используемые Вами для ссылки на определенные участки памяти, — это адреса в адресном пространстве Вашего процесса, и в нем нельзя создать указатель, ссылающийся на память, принадлежащую другому процессу</a:t>
            </a:r>
            <a:r>
              <a:rPr lang="en-US" dirty="0" smtClean="0"/>
              <a:t>.</a:t>
            </a:r>
          </a:p>
          <a:p>
            <a:r>
              <a:rPr lang="ru-RU" dirty="0" smtClean="0"/>
              <a:t> Так, если в Вашей программе есть «жучок», из-за которого происходит запись по случайному адресу, он не разрушит содержимое памяти, отведенной другим процессам.</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214290"/>
            <a:ext cx="8715436" cy="6429420"/>
          </a:xfrm>
        </p:spPr>
        <p:txBody>
          <a:bodyPr>
            <a:normAutofit fontScale="85000" lnSpcReduction="20000"/>
          </a:bodyPr>
          <a:lstStyle/>
          <a:p>
            <a:pPr>
              <a:buNone/>
            </a:pPr>
            <a:r>
              <a:rPr lang="ru-RU" dirty="0" smtClean="0"/>
              <a:t>Так что </a:t>
            </a:r>
            <a:r>
              <a:rPr lang="ru-RU" i="1" dirty="0" err="1" smtClean="0"/>
              <a:t>CreateRemoteThread</a:t>
            </a:r>
            <a:r>
              <a:rPr lang="ru-RU" i="1" dirty="0" smtClean="0"/>
              <a:t> </a:t>
            </a:r>
            <a:r>
              <a:rPr lang="ru-RU" dirty="0" smtClean="0"/>
              <a:t>надо вызвать так: </a:t>
            </a:r>
          </a:p>
          <a:p>
            <a:pPr>
              <a:buNone/>
            </a:pPr>
            <a:r>
              <a:rPr lang="ru-RU" dirty="0" smtClean="0">
                <a:solidFill>
                  <a:srgbClr val="0070C0"/>
                </a:solidFill>
              </a:rPr>
              <a:t>// получаем истинный адрес </a:t>
            </a:r>
            <a:r>
              <a:rPr lang="ru-RU" dirty="0" err="1" smtClean="0">
                <a:solidFill>
                  <a:srgbClr val="0070C0"/>
                </a:solidFill>
              </a:rPr>
              <a:t>LoadLibraryA</a:t>
            </a:r>
            <a:r>
              <a:rPr lang="ru-RU" dirty="0" smtClean="0">
                <a:solidFill>
                  <a:srgbClr val="0070C0"/>
                </a:solidFill>
              </a:rPr>
              <a:t> в Kernel32 </a:t>
            </a:r>
            <a:r>
              <a:rPr lang="ru-RU" dirty="0" err="1" smtClean="0">
                <a:solidFill>
                  <a:srgbClr val="0070C0"/>
                </a:solidFill>
              </a:rPr>
              <a:t>dll</a:t>
            </a:r>
            <a:r>
              <a:rPr lang="ru-RU" dirty="0" smtClean="0">
                <a:solidFill>
                  <a:srgbClr val="0070C0"/>
                </a:solidFill>
              </a:rPr>
              <a:t> PTHREAD_START_ROUTIHE </a:t>
            </a:r>
            <a:r>
              <a:rPr lang="ru-RU" dirty="0" err="1" smtClean="0">
                <a:solidFill>
                  <a:srgbClr val="0070C0"/>
                </a:solidFill>
              </a:rPr>
              <a:t>pfnThreadRtn</a:t>
            </a:r>
            <a:r>
              <a:rPr lang="ru-RU" dirty="0" smtClean="0">
                <a:solidFill>
                  <a:srgbClr val="0070C0"/>
                </a:solidFill>
              </a:rPr>
              <a:t> = (PTHREAD_START_ROUTINE) </a:t>
            </a:r>
          </a:p>
          <a:p>
            <a:pPr>
              <a:buNone/>
            </a:pPr>
            <a:r>
              <a:rPr lang="en-US" dirty="0" err="1" smtClean="0">
                <a:solidFill>
                  <a:srgbClr val="0070C0"/>
                </a:solidFill>
              </a:rPr>
              <a:t>GetProcAddress</a:t>
            </a:r>
            <a:r>
              <a:rPr lang="en-US" dirty="0" smtClean="0">
                <a:solidFill>
                  <a:srgbClr val="0070C0"/>
                </a:solidFill>
              </a:rPr>
              <a:t>(</a:t>
            </a:r>
            <a:r>
              <a:rPr lang="en-US" dirty="0" err="1" smtClean="0">
                <a:solidFill>
                  <a:srgbClr val="0070C0"/>
                </a:solidFill>
              </a:rPr>
              <a:t>GetModuleHandle</a:t>
            </a:r>
            <a:r>
              <a:rPr lang="en-US" dirty="0" smtClean="0">
                <a:solidFill>
                  <a:srgbClr val="0070C0"/>
                </a:solidFill>
              </a:rPr>
              <a:t>(TEXT("Kernel32")), "</a:t>
            </a:r>
            <a:r>
              <a:rPr lang="en-US" dirty="0" err="1" smtClean="0">
                <a:solidFill>
                  <a:srgbClr val="0070C0"/>
                </a:solidFill>
              </a:rPr>
              <a:t>LoadLibraryA</a:t>
            </a:r>
            <a:r>
              <a:rPr lang="en-US" dirty="0" smtClean="0">
                <a:solidFill>
                  <a:srgbClr val="0070C0"/>
                </a:solidFill>
              </a:rPr>
              <a:t>"); </a:t>
            </a:r>
            <a:endParaRPr lang="ru-RU" dirty="0" smtClean="0">
              <a:solidFill>
                <a:srgbClr val="0070C0"/>
              </a:solidFill>
            </a:endParaRPr>
          </a:p>
          <a:p>
            <a:pPr>
              <a:buNone/>
            </a:pPr>
            <a:r>
              <a:rPr lang="en-US" dirty="0" smtClean="0">
                <a:solidFill>
                  <a:srgbClr val="0070C0"/>
                </a:solidFill>
              </a:rPr>
              <a:t>HANDLE </a:t>
            </a:r>
            <a:r>
              <a:rPr lang="en-US" dirty="0" err="1" smtClean="0">
                <a:solidFill>
                  <a:srgbClr val="0070C0"/>
                </a:solidFill>
              </a:rPr>
              <a:t>hThread</a:t>
            </a:r>
            <a:r>
              <a:rPr lang="en-US" dirty="0" smtClean="0">
                <a:solidFill>
                  <a:srgbClr val="0070C0"/>
                </a:solidFill>
              </a:rPr>
              <a:t> = </a:t>
            </a:r>
            <a:r>
              <a:rPr lang="en-US" dirty="0" err="1" smtClean="0">
                <a:solidFill>
                  <a:srgbClr val="0070C0"/>
                </a:solidFill>
              </a:rPr>
              <a:t>CreateRemoteThread</a:t>
            </a:r>
            <a:r>
              <a:rPr lang="en-US" dirty="0" smtClean="0">
                <a:solidFill>
                  <a:srgbClr val="0070C0"/>
                </a:solidFill>
              </a:rPr>
              <a:t>(</a:t>
            </a:r>
            <a:r>
              <a:rPr lang="en-US" dirty="0" err="1" smtClean="0">
                <a:solidFill>
                  <a:srgbClr val="0070C0"/>
                </a:solidFill>
              </a:rPr>
              <a:t>hProcessRemote</a:t>
            </a:r>
            <a:r>
              <a:rPr lang="en-US" dirty="0" smtClean="0">
                <a:solidFill>
                  <a:srgbClr val="0070C0"/>
                </a:solidFill>
              </a:rPr>
              <a:t>, NULL, 0, </a:t>
            </a:r>
            <a:r>
              <a:rPr lang="en-US" dirty="0" err="1" smtClean="0">
                <a:solidFill>
                  <a:srgbClr val="0070C0"/>
                </a:solidFill>
              </a:rPr>
              <a:t>pfnThreadRtn</a:t>
            </a:r>
            <a:r>
              <a:rPr lang="en-US" dirty="0" smtClean="0">
                <a:solidFill>
                  <a:srgbClr val="0070C0"/>
                </a:solidFill>
              </a:rPr>
              <a:t>, "C.\\MyLib.dll", 0, NULL); </a:t>
            </a:r>
            <a:endParaRPr lang="ru-RU" dirty="0" smtClean="0">
              <a:solidFill>
                <a:srgbClr val="0070C0"/>
              </a:solidFill>
            </a:endParaRPr>
          </a:p>
          <a:p>
            <a:pPr>
              <a:buNone/>
            </a:pPr>
            <a:r>
              <a:rPr lang="ru-RU" dirty="0" smtClean="0"/>
              <a:t>Или, если Вы предпочитаете </a:t>
            </a:r>
            <a:r>
              <a:rPr lang="ru-RU" dirty="0" err="1" smtClean="0"/>
              <a:t>Unicode</a:t>
            </a:r>
            <a:r>
              <a:rPr lang="ru-RU" dirty="0" smtClean="0"/>
              <a:t>: </a:t>
            </a:r>
          </a:p>
          <a:p>
            <a:pPr>
              <a:buNone/>
            </a:pPr>
            <a:r>
              <a:rPr lang="en-US" dirty="0" smtClean="0">
                <a:solidFill>
                  <a:srgbClr val="0070C0"/>
                </a:solidFill>
              </a:rPr>
              <a:t>// </a:t>
            </a:r>
            <a:r>
              <a:rPr lang="ru-RU" dirty="0" smtClean="0">
                <a:solidFill>
                  <a:srgbClr val="0070C0"/>
                </a:solidFill>
              </a:rPr>
              <a:t>получаем истинный адрес</a:t>
            </a:r>
            <a:r>
              <a:rPr lang="en-US" dirty="0" smtClean="0">
                <a:solidFill>
                  <a:srgbClr val="0070C0"/>
                </a:solidFill>
              </a:rPr>
              <a:t> </a:t>
            </a:r>
            <a:r>
              <a:rPr lang="en-US" dirty="0" err="1" smtClean="0">
                <a:solidFill>
                  <a:srgbClr val="0070C0"/>
                </a:solidFill>
              </a:rPr>
              <a:t>LoadLibraryA</a:t>
            </a:r>
            <a:r>
              <a:rPr lang="en-US" dirty="0" smtClean="0">
                <a:solidFill>
                  <a:srgbClr val="0070C0"/>
                </a:solidFill>
              </a:rPr>
              <a:t> </a:t>
            </a:r>
            <a:r>
              <a:rPr lang="ru-RU" dirty="0" smtClean="0">
                <a:solidFill>
                  <a:srgbClr val="0070C0"/>
                </a:solidFill>
              </a:rPr>
              <a:t>в</a:t>
            </a:r>
            <a:r>
              <a:rPr lang="en-US" dirty="0" smtClean="0">
                <a:solidFill>
                  <a:srgbClr val="0070C0"/>
                </a:solidFill>
              </a:rPr>
              <a:t> Kernel32.dll </a:t>
            </a:r>
            <a:r>
              <a:rPr lang="en-US" dirty="0" smtClean="0">
                <a:solidFill>
                  <a:srgbClr val="0070C0"/>
                </a:solidFill>
              </a:rPr>
              <a:t>PTHREAD_START_ROUTINE </a:t>
            </a:r>
            <a:r>
              <a:rPr lang="en-US" dirty="0" err="1" smtClean="0">
                <a:solidFill>
                  <a:srgbClr val="0070C0"/>
                </a:solidFill>
              </a:rPr>
              <a:t>pfnThreadRtn</a:t>
            </a:r>
            <a:r>
              <a:rPr lang="en-US" dirty="0" smtClean="0">
                <a:solidFill>
                  <a:srgbClr val="0070C0"/>
                </a:solidFill>
              </a:rPr>
              <a:t> = (PTHREAD_START ROUTINE) </a:t>
            </a:r>
            <a:endParaRPr lang="ru-RU" dirty="0" smtClean="0">
              <a:solidFill>
                <a:srgbClr val="0070C0"/>
              </a:solidFill>
            </a:endParaRPr>
          </a:p>
          <a:p>
            <a:pPr>
              <a:buNone/>
            </a:pPr>
            <a:r>
              <a:rPr lang="en-US" dirty="0" err="1" smtClean="0">
                <a:solidFill>
                  <a:srgbClr val="0070C0"/>
                </a:solidFill>
              </a:rPr>
              <a:t>GetProcAddress</a:t>
            </a:r>
            <a:r>
              <a:rPr lang="en-US" dirty="0" smtClean="0">
                <a:solidFill>
                  <a:srgbClr val="0070C0"/>
                </a:solidFill>
              </a:rPr>
              <a:t>(</a:t>
            </a:r>
            <a:r>
              <a:rPr lang="en-US" dirty="0" err="1" smtClean="0">
                <a:solidFill>
                  <a:srgbClr val="0070C0"/>
                </a:solidFill>
              </a:rPr>
              <a:t>GetModuleHandle</a:t>
            </a:r>
            <a:r>
              <a:rPr lang="en-US" dirty="0" smtClean="0">
                <a:solidFill>
                  <a:srgbClr val="0070C0"/>
                </a:solidFill>
              </a:rPr>
              <a:t>(TEXT("Kernel32")), "</a:t>
            </a:r>
            <a:r>
              <a:rPr lang="en-US" dirty="0" err="1" smtClean="0">
                <a:solidFill>
                  <a:srgbClr val="0070C0"/>
                </a:solidFill>
              </a:rPr>
              <a:t>LoadLibraryW</a:t>
            </a:r>
            <a:r>
              <a:rPr lang="en-US" dirty="0" smtClean="0">
                <a:solidFill>
                  <a:srgbClr val="0070C0"/>
                </a:solidFill>
              </a:rPr>
              <a:t>"); </a:t>
            </a:r>
            <a:endParaRPr lang="ru-RU" dirty="0" smtClean="0">
              <a:solidFill>
                <a:srgbClr val="0070C0"/>
              </a:solidFill>
            </a:endParaRPr>
          </a:p>
          <a:p>
            <a:pPr>
              <a:buNone/>
            </a:pPr>
            <a:r>
              <a:rPr lang="en-US" dirty="0" smtClean="0">
                <a:solidFill>
                  <a:srgbClr val="0070C0"/>
                </a:solidFill>
              </a:rPr>
              <a:t>HANDLE </a:t>
            </a:r>
            <a:r>
              <a:rPr lang="en-US" dirty="0" err="1" smtClean="0">
                <a:solidFill>
                  <a:srgbClr val="0070C0"/>
                </a:solidFill>
              </a:rPr>
              <a:t>hThread</a:t>
            </a:r>
            <a:r>
              <a:rPr lang="en-US" dirty="0" smtClean="0">
                <a:solidFill>
                  <a:srgbClr val="0070C0"/>
                </a:solidFill>
              </a:rPr>
              <a:t> = </a:t>
            </a:r>
            <a:r>
              <a:rPr lang="en-US" dirty="0" err="1" smtClean="0">
                <a:solidFill>
                  <a:srgbClr val="0070C0"/>
                </a:solidFill>
              </a:rPr>
              <a:t>CreateRemoteThread</a:t>
            </a:r>
            <a:r>
              <a:rPr lang="en-US" dirty="0" smtClean="0">
                <a:solidFill>
                  <a:srgbClr val="0070C0"/>
                </a:solidFill>
              </a:rPr>
              <a:t>(</a:t>
            </a:r>
            <a:r>
              <a:rPr lang="en-US" dirty="0" err="1" smtClean="0">
                <a:solidFill>
                  <a:srgbClr val="0070C0"/>
                </a:solidFill>
              </a:rPr>
              <a:t>hProcessRemote</a:t>
            </a:r>
            <a:r>
              <a:rPr lang="en-US" dirty="0" smtClean="0">
                <a:solidFill>
                  <a:srgbClr val="0070C0"/>
                </a:solidFill>
              </a:rPr>
              <a:t>, NULL, 0, </a:t>
            </a:r>
            <a:r>
              <a:rPr lang="en-US" dirty="0" err="1" smtClean="0">
                <a:solidFill>
                  <a:srgbClr val="0070C0"/>
                </a:solidFill>
              </a:rPr>
              <a:t>pfnThreadRtn</a:t>
            </a:r>
            <a:r>
              <a:rPr lang="en-US" dirty="0" smtClean="0">
                <a:solidFill>
                  <a:srgbClr val="0070C0"/>
                </a:solidFill>
              </a:rPr>
              <a:t>, L"C:\\MyLib.dll", 0, NULL); </a:t>
            </a:r>
            <a:endParaRPr lang="ru-RU" dirty="0" smtClean="0">
              <a:solidFill>
                <a:srgbClr val="0070C0"/>
              </a:solidFill>
            </a:endParaRP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457200" y="1600200"/>
            <a:ext cx="8229600" cy="4829196"/>
          </a:xfrm>
        </p:spPr>
        <p:txBody>
          <a:bodyPr>
            <a:normAutofit fontScale="77500" lnSpcReduction="20000"/>
          </a:bodyPr>
          <a:lstStyle/>
          <a:p>
            <a:r>
              <a:rPr lang="ru-RU" dirty="0" smtClean="0"/>
              <a:t>Проблема связана со строкой, в которой содержится полное имя файла DLL. Строка «</a:t>
            </a:r>
            <a:r>
              <a:rPr lang="ru-RU" dirty="0" err="1" smtClean="0"/>
              <a:t>C:\\MyLib.dll</a:t>
            </a:r>
            <a:r>
              <a:rPr lang="ru-RU" dirty="0" smtClean="0"/>
              <a:t>» находится в адресном пространстве вызывающего процесса.</a:t>
            </a:r>
          </a:p>
          <a:p>
            <a:r>
              <a:rPr lang="ru-RU" dirty="0" smtClean="0"/>
              <a:t> Ее адрес передается только что созданному потоку, который в свою очередь передает его в </a:t>
            </a:r>
            <a:r>
              <a:rPr lang="ru-RU" i="1" dirty="0" err="1" smtClean="0"/>
              <a:t>LoadLibraryA</a:t>
            </a:r>
            <a:r>
              <a:rPr lang="ru-RU" i="1" dirty="0" smtClean="0"/>
              <a:t>.</a:t>
            </a:r>
          </a:p>
          <a:p>
            <a:r>
              <a:rPr lang="ru-RU" i="1" dirty="0" smtClean="0"/>
              <a:t> </a:t>
            </a:r>
            <a:r>
              <a:rPr lang="ru-RU" dirty="0" smtClean="0"/>
              <a:t>Но, когда </a:t>
            </a:r>
            <a:r>
              <a:rPr lang="ru-RU" i="1" dirty="0" err="1" smtClean="0"/>
              <a:t>LoadLibraryA</a:t>
            </a:r>
            <a:r>
              <a:rPr lang="ru-RU" i="1" dirty="0" smtClean="0"/>
              <a:t> </a:t>
            </a:r>
            <a:r>
              <a:rPr lang="ru-RU" dirty="0" smtClean="0"/>
              <a:t>будет проводить разыменование (</a:t>
            </a:r>
            <a:r>
              <a:rPr lang="ru-RU" dirty="0" err="1" smtClean="0"/>
              <a:t>dereferencing</a:t>
            </a:r>
            <a:r>
              <a:rPr lang="ru-RU" dirty="0" smtClean="0"/>
              <a:t>) этого адреса, она не найдет по нему строку с полным именем файла DLL и скорее всего вызовет нарушение доступа в потоке удаленного процесса;</a:t>
            </a:r>
          </a:p>
          <a:p>
            <a:r>
              <a:rPr lang="ru-RU" dirty="0" smtClean="0"/>
              <a:t> пользователь увидит сообщение о необрабатываемом исключении, и удаленный процесс будет закрыт.</a:t>
            </a:r>
          </a:p>
          <a:p>
            <a:r>
              <a:rPr lang="ru-RU" dirty="0" smtClean="0"/>
              <a:t> Все верно: Вы благополучно угробили чужой процесс, сохранив свой в целости и сохранности.</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28604"/>
            <a:ext cx="8229600" cy="6000792"/>
          </a:xfrm>
        </p:spPr>
        <p:txBody>
          <a:bodyPr>
            <a:normAutofit fontScale="85000" lnSpcReduction="20000"/>
          </a:bodyPr>
          <a:lstStyle/>
          <a:p>
            <a:r>
              <a:rPr lang="ru-RU" dirty="0" smtClean="0"/>
              <a:t>Эта проблема решается размещением строки с полным именем файла DLL в адресном пространстве удаленного процесса.</a:t>
            </a:r>
            <a:endParaRPr lang="en-US" dirty="0" smtClean="0"/>
          </a:p>
          <a:p>
            <a:r>
              <a:rPr lang="ru-RU" dirty="0" smtClean="0"/>
              <a:t> Впоследствии, вызывая </a:t>
            </a:r>
            <a:r>
              <a:rPr lang="ru-RU" i="1" dirty="0" err="1" smtClean="0"/>
              <a:t>CreateRemoteThread</a:t>
            </a:r>
            <a:r>
              <a:rPr lang="ru-RU" i="1" dirty="0" smtClean="0"/>
              <a:t>, </a:t>
            </a:r>
            <a:r>
              <a:rPr lang="ru-RU" dirty="0" smtClean="0"/>
              <a:t>мы передадим ее адрес (в удаленном процессе).</a:t>
            </a:r>
            <a:endParaRPr lang="en-US" dirty="0" smtClean="0"/>
          </a:p>
          <a:p>
            <a:r>
              <a:rPr lang="ru-RU" dirty="0" smtClean="0"/>
              <a:t> На этот случай в </a:t>
            </a:r>
            <a:r>
              <a:rPr lang="ru-RU" dirty="0" err="1" smtClean="0"/>
              <a:t>Windows</a:t>
            </a:r>
            <a:r>
              <a:rPr lang="ru-RU" dirty="0" smtClean="0"/>
              <a:t> предусмотрена функция </a:t>
            </a:r>
            <a:r>
              <a:rPr lang="ru-RU" i="1" dirty="0" err="1" smtClean="0"/>
              <a:t>VirtualAllocEx</a:t>
            </a:r>
            <a:r>
              <a:rPr lang="ru-RU" i="1" dirty="0" smtClean="0"/>
              <a:t>, </a:t>
            </a:r>
            <a:r>
              <a:rPr lang="ru-RU" dirty="0" smtClean="0"/>
              <a:t>которая позволяет процессу выделять память в чужом адресном пространстве: </a:t>
            </a:r>
          </a:p>
          <a:p>
            <a:pPr>
              <a:buNone/>
            </a:pPr>
            <a:r>
              <a:rPr lang="en-US" dirty="0" smtClean="0">
                <a:solidFill>
                  <a:srgbClr val="0070C0"/>
                </a:solidFill>
              </a:rPr>
              <a:t>PVOID </a:t>
            </a:r>
            <a:r>
              <a:rPr lang="en-US" dirty="0" err="1" smtClean="0">
                <a:solidFill>
                  <a:srgbClr val="0070C0"/>
                </a:solidFill>
              </a:rPr>
              <a:t>VirtualAllocEx</a:t>
            </a:r>
            <a:r>
              <a:rPr lang="en-US" dirty="0" smtClean="0">
                <a:solidFill>
                  <a:srgbClr val="0070C0"/>
                </a:solidFill>
              </a:rPr>
              <a:t>( HANDLE </a:t>
            </a:r>
            <a:r>
              <a:rPr lang="en-US" dirty="0" err="1" smtClean="0">
                <a:solidFill>
                  <a:srgbClr val="0070C0"/>
                </a:solidFill>
              </a:rPr>
              <a:t>hProcess</a:t>
            </a:r>
            <a:r>
              <a:rPr lang="en-US" dirty="0" smtClean="0">
                <a:solidFill>
                  <a:srgbClr val="0070C0"/>
                </a:solidFill>
              </a:rPr>
              <a:t>, PVOIO </a:t>
            </a:r>
            <a:r>
              <a:rPr lang="en-US" dirty="0" err="1" smtClean="0">
                <a:solidFill>
                  <a:srgbClr val="0070C0"/>
                </a:solidFill>
              </a:rPr>
              <a:t>pvAddress</a:t>
            </a:r>
            <a:r>
              <a:rPr lang="en-US" dirty="0" smtClean="0">
                <a:solidFill>
                  <a:srgbClr val="0070C0"/>
                </a:solidFill>
              </a:rPr>
              <a:t>, SIZE_T </a:t>
            </a:r>
            <a:r>
              <a:rPr lang="en-US" dirty="0" err="1" smtClean="0">
                <a:solidFill>
                  <a:srgbClr val="0070C0"/>
                </a:solidFill>
              </a:rPr>
              <a:t>dwSize</a:t>
            </a:r>
            <a:r>
              <a:rPr lang="en-US" dirty="0" smtClean="0">
                <a:solidFill>
                  <a:srgbClr val="0070C0"/>
                </a:solidFill>
              </a:rPr>
              <a:t>, DWORD </a:t>
            </a:r>
            <a:r>
              <a:rPr lang="en-US" dirty="0" err="1" smtClean="0">
                <a:solidFill>
                  <a:srgbClr val="0070C0"/>
                </a:solidFill>
              </a:rPr>
              <a:t>flAllocationType</a:t>
            </a:r>
            <a:r>
              <a:rPr lang="en-US" dirty="0" smtClean="0">
                <a:solidFill>
                  <a:srgbClr val="0070C0"/>
                </a:solidFill>
              </a:rPr>
              <a:t>, DWORD </a:t>
            </a:r>
            <a:r>
              <a:rPr lang="en-US" dirty="0" err="1" smtClean="0">
                <a:solidFill>
                  <a:srgbClr val="0070C0"/>
                </a:solidFill>
              </a:rPr>
              <a:t>flProtect</a:t>
            </a:r>
            <a:r>
              <a:rPr lang="en-US" dirty="0" smtClean="0">
                <a:solidFill>
                  <a:srgbClr val="0070C0"/>
                </a:solidFill>
              </a:rPr>
              <a:t>); </a:t>
            </a:r>
            <a:endParaRPr lang="ru-RU" dirty="0" smtClean="0">
              <a:solidFill>
                <a:srgbClr val="0070C0"/>
              </a:solidFill>
            </a:endParaRPr>
          </a:p>
          <a:p>
            <a:r>
              <a:rPr lang="ru-RU" dirty="0" smtClean="0"/>
              <a:t>А освободить эту память можно с помощью функции </a:t>
            </a:r>
            <a:r>
              <a:rPr lang="ru-RU" i="1" dirty="0" err="1" smtClean="0"/>
              <a:t>VirtualFreeEx</a:t>
            </a:r>
            <a:r>
              <a:rPr lang="ru-RU" i="1" dirty="0" smtClean="0"/>
              <a:t>.</a:t>
            </a:r>
            <a:r>
              <a:rPr lang="ru-RU" dirty="0" smtClean="0"/>
              <a:t> </a:t>
            </a:r>
            <a:endParaRPr lang="en-US" dirty="0" smtClean="0"/>
          </a:p>
          <a:p>
            <a:endParaRPr lang="ru-RU" dirty="0" smtClean="0"/>
          </a:p>
          <a:p>
            <a:pPr>
              <a:buNone/>
            </a:pPr>
            <a:r>
              <a:rPr lang="en-US" dirty="0" smtClean="0">
                <a:solidFill>
                  <a:srgbClr val="0070C0"/>
                </a:solidFill>
              </a:rPr>
              <a:t>BOOL </a:t>
            </a:r>
            <a:r>
              <a:rPr lang="en-US" dirty="0" err="1" smtClean="0">
                <a:solidFill>
                  <a:srgbClr val="0070C0"/>
                </a:solidFill>
              </a:rPr>
              <a:t>VirtualFreeEx</a:t>
            </a:r>
            <a:r>
              <a:rPr lang="en-US" dirty="0" smtClean="0">
                <a:solidFill>
                  <a:srgbClr val="0070C0"/>
                </a:solidFill>
              </a:rPr>
              <a:t>( HANDLE </a:t>
            </a:r>
            <a:r>
              <a:rPr lang="en-US" dirty="0" err="1" smtClean="0">
                <a:solidFill>
                  <a:srgbClr val="0070C0"/>
                </a:solidFill>
              </a:rPr>
              <a:t>hProcess</a:t>
            </a:r>
            <a:r>
              <a:rPr lang="en-US" dirty="0" smtClean="0">
                <a:solidFill>
                  <a:srgbClr val="0070C0"/>
                </a:solidFill>
              </a:rPr>
              <a:t>, PVOID </a:t>
            </a:r>
            <a:r>
              <a:rPr lang="en-US" dirty="0" err="1" smtClean="0">
                <a:solidFill>
                  <a:srgbClr val="0070C0"/>
                </a:solidFill>
              </a:rPr>
              <a:t>pvAddress</a:t>
            </a:r>
            <a:r>
              <a:rPr lang="en-US" dirty="0" smtClean="0">
                <a:solidFill>
                  <a:srgbClr val="0070C0"/>
                </a:solidFill>
              </a:rPr>
              <a:t>, SIZE_T </a:t>
            </a:r>
            <a:r>
              <a:rPr lang="en-US" dirty="0" err="1" smtClean="0">
                <a:solidFill>
                  <a:srgbClr val="0070C0"/>
                </a:solidFill>
              </a:rPr>
              <a:t>dwSize</a:t>
            </a:r>
            <a:r>
              <a:rPr lang="en-US" dirty="0" smtClean="0">
                <a:solidFill>
                  <a:srgbClr val="0070C0"/>
                </a:solidFill>
              </a:rPr>
              <a:t>, DWORD </a:t>
            </a:r>
            <a:r>
              <a:rPr lang="en-US" dirty="0" err="1" smtClean="0">
                <a:solidFill>
                  <a:srgbClr val="0070C0"/>
                </a:solidFill>
              </a:rPr>
              <a:t>dwFreeType</a:t>
            </a:r>
            <a:r>
              <a:rPr lang="en-US" dirty="0" smtClean="0">
                <a:solidFill>
                  <a:srgbClr val="0070C0"/>
                </a:solidFill>
              </a:rPr>
              <a:t>); </a:t>
            </a:r>
            <a:endParaRPr lang="ru-RU" dirty="0" smtClean="0">
              <a:solidFill>
                <a:srgbClr val="0070C0"/>
              </a:solidFill>
            </a:endParaRPr>
          </a:p>
          <a:p>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85728"/>
            <a:ext cx="8229600" cy="6572272"/>
          </a:xfrm>
        </p:spPr>
        <p:txBody>
          <a:bodyPr>
            <a:normAutofit fontScale="70000" lnSpcReduction="20000"/>
          </a:bodyPr>
          <a:lstStyle/>
          <a:p>
            <a:r>
              <a:rPr lang="ru-RU" dirty="0" smtClean="0"/>
              <a:t>Выделив память, мы должны каким-то образом скопировать строку из локального адресного пространства в удаленное.</a:t>
            </a:r>
            <a:endParaRPr lang="en-US" dirty="0" smtClean="0"/>
          </a:p>
          <a:p>
            <a:r>
              <a:rPr lang="ru-RU" dirty="0" smtClean="0"/>
              <a:t> Для этого в </a:t>
            </a:r>
            <a:r>
              <a:rPr lang="ru-RU" dirty="0" err="1" smtClean="0"/>
              <a:t>Windows</a:t>
            </a:r>
            <a:r>
              <a:rPr lang="ru-RU" dirty="0" smtClean="0"/>
              <a:t> есть две функции </a:t>
            </a:r>
            <a:endParaRPr lang="en-US" dirty="0" smtClean="0"/>
          </a:p>
          <a:p>
            <a:endParaRPr lang="ru-RU" dirty="0" smtClean="0"/>
          </a:p>
          <a:p>
            <a:pPr>
              <a:buNone/>
            </a:pPr>
            <a:r>
              <a:rPr lang="en-US" dirty="0" smtClean="0">
                <a:solidFill>
                  <a:srgbClr val="0070C0"/>
                </a:solidFill>
              </a:rPr>
              <a:t>BOOL </a:t>
            </a:r>
            <a:r>
              <a:rPr lang="en-US" dirty="0" err="1" smtClean="0">
                <a:solidFill>
                  <a:srgbClr val="0070C0"/>
                </a:solidFill>
              </a:rPr>
              <a:t>ReadProcessMemory</a:t>
            </a:r>
            <a:r>
              <a:rPr lang="en-US" dirty="0" smtClean="0">
                <a:solidFill>
                  <a:srgbClr val="0070C0"/>
                </a:solidFill>
              </a:rPr>
              <a:t>( HANDLE </a:t>
            </a:r>
            <a:r>
              <a:rPr lang="en-US" dirty="0" err="1" smtClean="0">
                <a:solidFill>
                  <a:srgbClr val="0070C0"/>
                </a:solidFill>
              </a:rPr>
              <a:t>hProcess</a:t>
            </a:r>
            <a:r>
              <a:rPr lang="en-US" dirty="0" smtClean="0">
                <a:solidFill>
                  <a:srgbClr val="0070C0"/>
                </a:solidFill>
              </a:rPr>
              <a:t>, PVOID </a:t>
            </a:r>
            <a:r>
              <a:rPr lang="en-US" dirty="0" err="1" smtClean="0">
                <a:solidFill>
                  <a:srgbClr val="0070C0"/>
                </a:solidFill>
              </a:rPr>
              <a:t>pvAddressRemote</a:t>
            </a:r>
            <a:r>
              <a:rPr lang="en-US" dirty="0" smtClean="0">
                <a:solidFill>
                  <a:srgbClr val="0070C0"/>
                </a:solidFill>
              </a:rPr>
              <a:t>, PVOID </a:t>
            </a:r>
            <a:r>
              <a:rPr lang="en-US" dirty="0" err="1" smtClean="0">
                <a:solidFill>
                  <a:srgbClr val="0070C0"/>
                </a:solidFill>
              </a:rPr>
              <a:t>pvBufferLocal</a:t>
            </a:r>
            <a:r>
              <a:rPr lang="en-US" dirty="0" smtClean="0">
                <a:solidFill>
                  <a:srgbClr val="0070C0"/>
                </a:solidFill>
              </a:rPr>
              <a:t>, DWORD </a:t>
            </a:r>
            <a:r>
              <a:rPr lang="en-US" dirty="0" err="1" smtClean="0">
                <a:solidFill>
                  <a:srgbClr val="0070C0"/>
                </a:solidFill>
              </a:rPr>
              <a:t>dwSize</a:t>
            </a:r>
            <a:r>
              <a:rPr lang="en-US" dirty="0" smtClean="0">
                <a:solidFill>
                  <a:srgbClr val="0070C0"/>
                </a:solidFill>
              </a:rPr>
              <a:t>, PDWORD </a:t>
            </a:r>
            <a:r>
              <a:rPr lang="en-US" dirty="0" err="1" smtClean="0">
                <a:solidFill>
                  <a:srgbClr val="0070C0"/>
                </a:solidFill>
              </a:rPr>
              <a:t>pdwNumBytesRead</a:t>
            </a:r>
            <a:r>
              <a:rPr lang="en-US" dirty="0" smtClean="0">
                <a:solidFill>
                  <a:srgbClr val="0070C0"/>
                </a:solidFill>
              </a:rPr>
              <a:t>); </a:t>
            </a:r>
          </a:p>
          <a:p>
            <a:pPr>
              <a:buNone/>
            </a:pPr>
            <a:endParaRPr lang="ru-RU" dirty="0" smtClean="0">
              <a:solidFill>
                <a:srgbClr val="0070C0"/>
              </a:solidFill>
            </a:endParaRPr>
          </a:p>
          <a:p>
            <a:pPr>
              <a:buNone/>
            </a:pPr>
            <a:r>
              <a:rPr lang="en-US" dirty="0" smtClean="0">
                <a:solidFill>
                  <a:srgbClr val="0070C0"/>
                </a:solidFill>
              </a:rPr>
              <a:t>BOOL </a:t>
            </a:r>
            <a:r>
              <a:rPr lang="en-US" dirty="0" err="1" smtClean="0">
                <a:solidFill>
                  <a:srgbClr val="0070C0"/>
                </a:solidFill>
              </a:rPr>
              <a:t>WriteProcessMemory</a:t>
            </a:r>
            <a:r>
              <a:rPr lang="en-US" dirty="0" smtClean="0">
                <a:solidFill>
                  <a:srgbClr val="0070C0"/>
                </a:solidFill>
              </a:rPr>
              <a:t>( HANDLE </a:t>
            </a:r>
            <a:r>
              <a:rPr lang="en-US" dirty="0" err="1" smtClean="0">
                <a:solidFill>
                  <a:srgbClr val="0070C0"/>
                </a:solidFill>
              </a:rPr>
              <a:t>hProcess</a:t>
            </a:r>
            <a:r>
              <a:rPr lang="en-US" dirty="0" smtClean="0">
                <a:solidFill>
                  <a:srgbClr val="0070C0"/>
                </a:solidFill>
              </a:rPr>
              <a:t>, PVOID </a:t>
            </a:r>
            <a:r>
              <a:rPr lang="en-US" dirty="0" err="1" smtClean="0">
                <a:solidFill>
                  <a:srgbClr val="0070C0"/>
                </a:solidFill>
              </a:rPr>
              <a:t>pvAddressRemote</a:t>
            </a:r>
            <a:r>
              <a:rPr lang="en-US" dirty="0" smtClean="0">
                <a:solidFill>
                  <a:srgbClr val="0070C0"/>
                </a:solidFill>
              </a:rPr>
              <a:t>, PVOTD </a:t>
            </a:r>
            <a:r>
              <a:rPr lang="en-US" dirty="0" err="1" smtClean="0">
                <a:solidFill>
                  <a:srgbClr val="0070C0"/>
                </a:solidFill>
              </a:rPr>
              <a:t>pvBufferLocal</a:t>
            </a:r>
            <a:r>
              <a:rPr lang="en-US" dirty="0" smtClean="0">
                <a:solidFill>
                  <a:srgbClr val="0070C0"/>
                </a:solidFill>
              </a:rPr>
              <a:t>, DWOHD </a:t>
            </a:r>
            <a:r>
              <a:rPr lang="en-US" dirty="0" err="1" smtClean="0">
                <a:solidFill>
                  <a:srgbClr val="0070C0"/>
                </a:solidFill>
              </a:rPr>
              <a:t>dwSize</a:t>
            </a:r>
            <a:r>
              <a:rPr lang="en-US" dirty="0" smtClean="0">
                <a:solidFill>
                  <a:srgbClr val="0070C0"/>
                </a:solidFill>
              </a:rPr>
              <a:t>, PDWORD </a:t>
            </a:r>
            <a:r>
              <a:rPr lang="en-US" dirty="0" err="1" smtClean="0">
                <a:solidFill>
                  <a:srgbClr val="0070C0"/>
                </a:solidFill>
              </a:rPr>
              <a:t>pdwNumBytesWritten</a:t>
            </a:r>
            <a:r>
              <a:rPr lang="en-US" dirty="0" smtClean="0">
                <a:solidFill>
                  <a:srgbClr val="0070C0"/>
                </a:solidFill>
              </a:rPr>
              <a:t>); </a:t>
            </a:r>
          </a:p>
          <a:p>
            <a:pPr>
              <a:buNone/>
            </a:pPr>
            <a:endParaRPr lang="ru-RU" dirty="0" smtClean="0">
              <a:solidFill>
                <a:srgbClr val="0070C0"/>
              </a:solidFill>
            </a:endParaRPr>
          </a:p>
          <a:p>
            <a:r>
              <a:rPr lang="ru-RU" dirty="0" smtClean="0"/>
              <a:t>Параметр </a:t>
            </a:r>
            <a:r>
              <a:rPr lang="ru-RU" i="1" dirty="0" err="1" smtClean="0"/>
              <a:t>hProcess</a:t>
            </a:r>
            <a:r>
              <a:rPr lang="ru-RU" i="1" dirty="0" smtClean="0"/>
              <a:t> </a:t>
            </a:r>
            <a:r>
              <a:rPr lang="ru-RU" dirty="0" smtClean="0"/>
              <a:t>идентифицирует удаленный процесс, </a:t>
            </a:r>
            <a:r>
              <a:rPr lang="ru-RU" i="1" dirty="0" err="1" smtClean="0"/>
              <a:t>pvAddressRemote</a:t>
            </a:r>
            <a:r>
              <a:rPr lang="ru-RU" dirty="0" smtClean="0"/>
              <a:t> и </a:t>
            </a:r>
            <a:r>
              <a:rPr lang="ru-RU" i="1" dirty="0" err="1" smtClean="0"/>
              <a:t>pvBufferLocal</a:t>
            </a:r>
            <a:r>
              <a:rPr lang="ru-RU" i="1" dirty="0" smtClean="0"/>
              <a:t> </a:t>
            </a:r>
            <a:r>
              <a:rPr lang="ru-RU" dirty="0" smtClean="0"/>
              <a:t>определяют адреса в адресных пространствах удаленного и локального процесса, </a:t>
            </a:r>
            <a:r>
              <a:rPr lang="ru-RU" dirty="0" err="1" smtClean="0"/>
              <a:t>a</a:t>
            </a:r>
            <a:r>
              <a:rPr lang="ru-RU" dirty="0" smtClean="0"/>
              <a:t> </a:t>
            </a:r>
            <a:r>
              <a:rPr lang="ru-RU" i="1" dirty="0" err="1" smtClean="0"/>
              <a:t>dwSize</a:t>
            </a:r>
            <a:r>
              <a:rPr lang="ru-RU" i="1" dirty="0" smtClean="0"/>
              <a:t> — </a:t>
            </a:r>
            <a:r>
              <a:rPr lang="ru-RU" dirty="0" smtClean="0"/>
              <a:t>число передаваемых байтов.</a:t>
            </a:r>
            <a:endParaRPr lang="en-US" dirty="0" smtClean="0"/>
          </a:p>
          <a:p>
            <a:r>
              <a:rPr lang="ru-RU" dirty="0" smtClean="0"/>
              <a:t> По адресу, на который указывает параметр </a:t>
            </a:r>
            <a:r>
              <a:rPr lang="ru-RU" i="1" dirty="0" err="1" smtClean="0"/>
              <a:t>pdwNumBytesRead</a:t>
            </a:r>
            <a:r>
              <a:rPr lang="ru-RU" dirty="0" smtClean="0"/>
              <a:t> или </a:t>
            </a:r>
            <a:r>
              <a:rPr lang="ru-RU" i="1" dirty="0" err="1" smtClean="0"/>
              <a:t>pdwNumBytesWritten</a:t>
            </a:r>
            <a:r>
              <a:rPr lang="ru-RU" i="1" dirty="0" smtClean="0"/>
              <a:t>, </a:t>
            </a:r>
            <a:r>
              <a:rPr lang="ru-RU" dirty="0" smtClean="0"/>
              <a:t>возвращается число фактически считанных или записанных байтов</a:t>
            </a:r>
            <a:r>
              <a:rPr lang="en-US" dirty="0" smtClean="0"/>
              <a:t>.</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Итак:</a:t>
            </a:r>
            <a:endParaRPr lang="ru-RU" dirty="0"/>
          </a:p>
        </p:txBody>
      </p:sp>
      <p:sp>
        <p:nvSpPr>
          <p:cNvPr id="3" name="Содержимое 2"/>
          <p:cNvSpPr>
            <a:spLocks noGrp="1"/>
          </p:cNvSpPr>
          <p:nvPr>
            <p:ph idx="1"/>
          </p:nvPr>
        </p:nvSpPr>
        <p:spPr/>
        <p:txBody>
          <a:bodyPr>
            <a:normAutofit fontScale="85000" lnSpcReduction="20000"/>
          </a:bodyPr>
          <a:lstStyle/>
          <a:p>
            <a:pPr marL="514350" lvl="0" indent="-514350">
              <a:buFont typeface="+mj-lt"/>
              <a:buAutoNum type="arabicPeriod"/>
            </a:pPr>
            <a:r>
              <a:rPr lang="ru-RU" dirty="0" smtClean="0"/>
              <a:t>Выделите блок памяти в адресном пространстве удаленного процесса через </a:t>
            </a:r>
            <a:r>
              <a:rPr lang="ru-RU" i="1" dirty="0" err="1" smtClean="0"/>
              <a:t>VirtualAllocEx</a:t>
            </a:r>
            <a:r>
              <a:rPr lang="ru-RU" i="1" dirty="0" smtClean="0"/>
              <a:t>.</a:t>
            </a:r>
            <a:r>
              <a:rPr lang="ru-RU" dirty="0" smtClean="0"/>
              <a:t> </a:t>
            </a:r>
          </a:p>
          <a:p>
            <a:pPr marL="514350" lvl="0" indent="-514350">
              <a:buFont typeface="+mj-lt"/>
              <a:buAutoNum type="arabicPeriod"/>
            </a:pPr>
            <a:r>
              <a:rPr lang="ru-RU" dirty="0" smtClean="0"/>
              <a:t>Вызвав </a:t>
            </a:r>
            <a:r>
              <a:rPr lang="ru-RU" i="1" dirty="0" err="1" smtClean="0"/>
              <a:t>WriteProcessMemory</a:t>
            </a:r>
            <a:r>
              <a:rPr lang="ru-RU" i="1" dirty="0" smtClean="0"/>
              <a:t>, </a:t>
            </a:r>
            <a:r>
              <a:rPr lang="ru-RU" dirty="0" smtClean="0"/>
              <a:t>скопируйте строку с полным именем файла DLL в блок памяти, выделенный в п. 1 </a:t>
            </a:r>
          </a:p>
          <a:p>
            <a:pPr marL="514350" lvl="0" indent="-514350">
              <a:buFont typeface="+mj-lt"/>
              <a:buAutoNum type="arabicPeriod"/>
            </a:pPr>
            <a:r>
              <a:rPr lang="ru-RU" dirty="0" smtClean="0"/>
              <a:t>Используя </a:t>
            </a:r>
            <a:r>
              <a:rPr lang="ru-RU" i="1" dirty="0" err="1" smtClean="0"/>
              <a:t>GetProcAddress</a:t>
            </a:r>
            <a:r>
              <a:rPr lang="ru-RU" i="1" dirty="0" smtClean="0"/>
              <a:t>, </a:t>
            </a:r>
            <a:r>
              <a:rPr lang="ru-RU" dirty="0" smtClean="0"/>
              <a:t>получите истинный адрес функции </a:t>
            </a:r>
            <a:r>
              <a:rPr lang="ru-RU" i="1" dirty="0" err="1" smtClean="0"/>
              <a:t>LoadLibraryA</a:t>
            </a:r>
            <a:r>
              <a:rPr lang="ru-RU" i="1" dirty="0" smtClean="0"/>
              <a:t> </a:t>
            </a:r>
            <a:r>
              <a:rPr lang="ru-RU" dirty="0" smtClean="0"/>
              <a:t>или </a:t>
            </a:r>
            <a:r>
              <a:rPr lang="ru-RU" i="1" dirty="0" err="1" smtClean="0"/>
              <a:t>LoadLibraryW</a:t>
            </a:r>
            <a:r>
              <a:rPr lang="ru-RU" i="1" dirty="0" smtClean="0"/>
              <a:t> </a:t>
            </a:r>
            <a:r>
              <a:rPr lang="ru-RU" dirty="0" smtClean="0"/>
              <a:t>внутри</a:t>
            </a:r>
            <a:r>
              <a:rPr lang="ru-RU" i="1" dirty="0" smtClean="0"/>
              <a:t> </a:t>
            </a:r>
            <a:r>
              <a:rPr lang="ru-RU" dirty="0" smtClean="0"/>
              <a:t>Kernel32.dll. </a:t>
            </a:r>
          </a:p>
          <a:p>
            <a:pPr marL="514350" lvl="0" indent="-514350">
              <a:buFont typeface="+mj-lt"/>
              <a:buAutoNum type="arabicPeriod"/>
            </a:pPr>
            <a:r>
              <a:rPr lang="ru-RU" dirty="0" smtClean="0"/>
              <a:t>Вызвав </a:t>
            </a:r>
            <a:r>
              <a:rPr lang="ru-RU" i="1" dirty="0" err="1" smtClean="0"/>
              <a:t>CreateRemoteThread</a:t>
            </a:r>
            <a:r>
              <a:rPr lang="ru-RU" i="1" dirty="0" smtClean="0"/>
              <a:t>, </a:t>
            </a:r>
            <a:r>
              <a:rPr lang="ru-RU" dirty="0" smtClean="0"/>
              <a:t>создайте поток в удаленном процессе, который вызовет соответствующую функцию </a:t>
            </a:r>
            <a:r>
              <a:rPr lang="ru-RU" i="1" dirty="0" err="1" smtClean="0"/>
              <a:t>LoadLibrary</a:t>
            </a:r>
            <a:r>
              <a:rPr lang="ru-RU" i="1" dirty="0" smtClean="0"/>
              <a:t>, </a:t>
            </a:r>
            <a:r>
              <a:rPr lang="ru-RU" dirty="0" smtClean="0"/>
              <a:t>передав ей адрес блока памяти, выделенного в п. 1. </a:t>
            </a:r>
          </a:p>
          <a:p>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457200" y="1428736"/>
            <a:ext cx="8229600" cy="4697427"/>
          </a:xfrm>
        </p:spPr>
        <p:txBody>
          <a:bodyPr>
            <a:normAutofit fontScale="77500" lnSpcReduction="20000"/>
          </a:bodyPr>
          <a:lstStyle/>
          <a:p>
            <a:r>
              <a:rPr lang="ru-RU" dirty="0" smtClean="0"/>
              <a:t>Теперь в удаленном процессе имеется блок памяти, выделенный в п. 1, и DLL, все еще «сидящая» в его адресном пространстве.</a:t>
            </a:r>
          </a:p>
          <a:p>
            <a:r>
              <a:rPr lang="ru-RU" dirty="0" smtClean="0"/>
              <a:t> Для очистки после завершения удаленного потока потребуется несколько дополнительных операций. </a:t>
            </a:r>
          </a:p>
          <a:p>
            <a:endParaRPr lang="ru-RU" dirty="0" smtClean="0"/>
          </a:p>
          <a:p>
            <a:pPr marL="514350" lvl="0" indent="-514350">
              <a:buFont typeface="+mj-lt"/>
              <a:buAutoNum type="arabicPeriod"/>
            </a:pPr>
            <a:r>
              <a:rPr lang="ru-RU" dirty="0" smtClean="0"/>
              <a:t>Вызовом </a:t>
            </a:r>
            <a:r>
              <a:rPr lang="ru-RU" i="1" dirty="0" err="1" smtClean="0"/>
              <a:t>VirtualFreeEx</a:t>
            </a:r>
            <a:r>
              <a:rPr lang="ru-RU" i="1" dirty="0" smtClean="0"/>
              <a:t> </a:t>
            </a:r>
            <a:r>
              <a:rPr lang="ru-RU" dirty="0" smtClean="0"/>
              <a:t>освободите блок памяти, выделенный в п. 1. </a:t>
            </a:r>
          </a:p>
          <a:p>
            <a:pPr marL="514350" lvl="0" indent="-514350">
              <a:buFont typeface="+mj-lt"/>
              <a:buAutoNum type="arabicPeriod"/>
            </a:pPr>
            <a:r>
              <a:rPr lang="ru-RU" dirty="0" smtClean="0"/>
              <a:t>С помощью </a:t>
            </a:r>
            <a:r>
              <a:rPr lang="ru-RU" i="1" dirty="0" err="1" smtClean="0"/>
              <a:t>GetProcAddress</a:t>
            </a:r>
            <a:r>
              <a:rPr lang="ru-RU" i="1" dirty="0" smtClean="0"/>
              <a:t> </a:t>
            </a:r>
            <a:r>
              <a:rPr lang="ru-RU" dirty="0" smtClean="0"/>
              <a:t>определите истинный адрес функции </a:t>
            </a:r>
            <a:r>
              <a:rPr lang="ru-RU" i="1" dirty="0" err="1" smtClean="0"/>
              <a:t>FreeLibrary</a:t>
            </a:r>
            <a:r>
              <a:rPr lang="ru-RU" i="1" dirty="0" smtClean="0"/>
              <a:t> </a:t>
            </a:r>
            <a:r>
              <a:rPr lang="ru-RU" dirty="0" smtClean="0"/>
              <a:t>внутри Kernel32.dll. </a:t>
            </a:r>
          </a:p>
          <a:p>
            <a:pPr marL="514350" indent="-514350">
              <a:buFont typeface="+mj-lt"/>
              <a:buAutoNum type="arabicPeriod"/>
            </a:pPr>
            <a:r>
              <a:rPr lang="ru-RU" dirty="0" smtClean="0"/>
              <a:t>Используя </a:t>
            </a:r>
            <a:r>
              <a:rPr lang="ru-RU" i="1" dirty="0" err="1" smtClean="0"/>
              <a:t>CreateRemoteThtead</a:t>
            </a:r>
            <a:r>
              <a:rPr lang="ru-RU" i="1" dirty="0" smtClean="0"/>
              <a:t>, </a:t>
            </a:r>
            <a:r>
              <a:rPr lang="ru-RU" dirty="0" smtClean="0"/>
              <a:t>создайте в удаленном процессе поток, который вызовет </a:t>
            </a:r>
            <a:r>
              <a:rPr lang="ru-RU" i="1" dirty="0" err="1" smtClean="0"/>
              <a:t>FreeLibrary</a:t>
            </a:r>
            <a:r>
              <a:rPr lang="ru-RU" i="1" dirty="0" smtClean="0"/>
              <a:t> с </a:t>
            </a:r>
            <a:r>
              <a:rPr lang="ru-RU" dirty="0" smtClean="0"/>
              <a:t>передачей HINSTANCE внедренной DLL.</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Перехват </a:t>
            </a:r>
            <a:r>
              <a:rPr lang="en-US" b="1" dirty="0" smtClean="0"/>
              <a:t>API-</a:t>
            </a:r>
            <a:r>
              <a:rPr lang="ru-RU" b="1" dirty="0" smtClean="0"/>
              <a:t>вызовов подменой кода</a:t>
            </a:r>
            <a:endParaRPr lang="ru-RU" dirty="0"/>
          </a:p>
        </p:txBody>
      </p:sp>
      <p:sp>
        <p:nvSpPr>
          <p:cNvPr id="3" name="Содержимое 2"/>
          <p:cNvSpPr>
            <a:spLocks noGrp="1"/>
          </p:cNvSpPr>
          <p:nvPr>
            <p:ph idx="1"/>
          </p:nvPr>
        </p:nvSpPr>
        <p:spPr>
          <a:xfrm>
            <a:off x="142844" y="1285860"/>
            <a:ext cx="8858312" cy="5572140"/>
          </a:xfrm>
        </p:spPr>
        <p:txBody>
          <a:bodyPr>
            <a:noAutofit/>
          </a:bodyPr>
          <a:lstStyle/>
          <a:p>
            <a:pPr>
              <a:buNone/>
            </a:pPr>
            <a:r>
              <a:rPr lang="ru-RU" sz="2200" dirty="0" smtClean="0"/>
              <a:t>1. Найдите адрес функции, вызов которой вы хотите перехватывать (например, </a:t>
            </a:r>
            <a:r>
              <a:rPr lang="en-US" sz="2200" i="1" dirty="0" err="1" smtClean="0"/>
              <a:t>ExitProcess</a:t>
            </a:r>
            <a:r>
              <a:rPr lang="en-US" sz="2200" i="1" dirty="0" smtClean="0"/>
              <a:t> </a:t>
            </a:r>
            <a:r>
              <a:rPr lang="ru-RU" sz="2200" i="1" dirty="0" smtClean="0"/>
              <a:t>в </a:t>
            </a:r>
            <a:r>
              <a:rPr lang="en-US" sz="2200" i="1" dirty="0" smtClean="0"/>
              <a:t>Kernel32.dll).</a:t>
            </a:r>
          </a:p>
          <a:p>
            <a:pPr>
              <a:buNone/>
            </a:pPr>
            <a:r>
              <a:rPr lang="ru-RU" sz="2200" dirty="0" smtClean="0"/>
              <a:t>2. Сохраните несколько первых байтов этой функции в другом участке памяти.  На их место вставьте машинную команду JUMP для перехода по адресу подставной функции. Естественно, сигнатура вашей функции должна быть такой же, как и исходной, т. е. все параметры, возвращаемое значение и правила вызова должны совпадать. Теперь, когда поток вызовет перехватываемую функцию, команда JUMP перенаправит его к вашей функции. На этом этапе вы можете выполнить любой нужный код.</a:t>
            </a:r>
          </a:p>
          <a:p>
            <a:pPr>
              <a:buNone/>
            </a:pPr>
            <a:r>
              <a:rPr lang="ru-RU" sz="2200" dirty="0" smtClean="0"/>
              <a:t>3. Снимите ловушку, восстановив ранее сохраненные (в п. 2) байты.</a:t>
            </a:r>
          </a:p>
          <a:p>
            <a:pPr>
              <a:buNone/>
            </a:pPr>
            <a:endParaRPr lang="ru-RU" sz="2200" dirty="0" smtClean="0"/>
          </a:p>
          <a:p>
            <a:pPr>
              <a:buNone/>
            </a:pPr>
            <a:r>
              <a:rPr lang="ru-RU" sz="2200" dirty="0" smtClean="0"/>
              <a:t> Если теперь вызвать перехватываемую функцию (таковой больше не являющуюся), она будет работать так, как работала до установки ловушки.</a:t>
            </a:r>
          </a:p>
          <a:p>
            <a:pPr>
              <a:buNone/>
            </a:pPr>
            <a:endParaRPr lang="ru-RU"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00034" y="500042"/>
            <a:ext cx="8186766" cy="5357850"/>
          </a:xfrm>
        </p:spPr>
        <p:txBody>
          <a:bodyPr>
            <a:normAutofit fontScale="70000" lnSpcReduction="20000"/>
          </a:bodyPr>
          <a:lstStyle/>
          <a:p>
            <a:r>
              <a:rPr lang="ru-RU" dirty="0" smtClean="0"/>
              <a:t>Раздельные адресные пространства очень выгодны и разработчикам, и пользователям. Первым важно, что </a:t>
            </a:r>
            <a:r>
              <a:rPr lang="ru-RU" dirty="0" err="1" smtClean="0"/>
              <a:t>Windows</a:t>
            </a:r>
            <a:r>
              <a:rPr lang="ru-RU" dirty="0" smtClean="0"/>
              <a:t> перехватывает обращения к памяти по случайным адресам, вторым — что операционная система более устойчива и сбой одного приложения не приведет к краху другого или самой системы.</a:t>
            </a:r>
            <a:endParaRPr lang="en-US" dirty="0" smtClean="0"/>
          </a:p>
          <a:p>
            <a:r>
              <a:rPr lang="ru-RU" dirty="0" smtClean="0"/>
              <a:t> Но, конечно, за надежность приходится платить: написать программу, способную взаимодействовать с другими программами или манипулировать другими процессами, теперь гораздо сложнее. </a:t>
            </a:r>
          </a:p>
          <a:p>
            <a:r>
              <a:rPr lang="ru-RU" dirty="0" smtClean="0"/>
              <a:t>Вот ситуации, в которых требуется прорыв за границы процессов и доступ к адресному пространству другого процесса: </a:t>
            </a:r>
          </a:p>
          <a:p>
            <a:pPr marL="514350" indent="-514350">
              <a:buFont typeface="+mj-lt"/>
              <a:buAutoNum type="arabicPeriod"/>
            </a:pPr>
            <a:r>
              <a:rPr lang="ru-RU" dirty="0" smtClean="0"/>
              <a:t>создание подкласса окна, порожденного другим процессом; </a:t>
            </a:r>
          </a:p>
          <a:p>
            <a:pPr marL="514350" indent="-514350">
              <a:buFont typeface="+mj-lt"/>
              <a:buAutoNum type="arabicPeriod"/>
            </a:pPr>
            <a:r>
              <a:rPr lang="ru-RU" dirty="0" smtClean="0"/>
              <a:t>получение информации для отладки (например, чтобы определить, какие DLL используются другим процессом); </a:t>
            </a:r>
          </a:p>
          <a:p>
            <a:pPr marL="514350" indent="-514350">
              <a:buFont typeface="+mj-lt"/>
              <a:buAutoNum type="arabicPeriod"/>
            </a:pPr>
            <a:r>
              <a:rPr lang="ru-RU" dirty="0" smtClean="0"/>
              <a:t>установка ловушек (</a:t>
            </a:r>
            <a:r>
              <a:rPr lang="ru-RU" dirty="0" err="1" smtClean="0"/>
              <a:t>hooks</a:t>
            </a:r>
            <a:r>
              <a:rPr lang="ru-RU" dirty="0" smtClean="0"/>
              <a:t>) в других процессах. </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77500" lnSpcReduction="20000"/>
          </a:bodyPr>
          <a:lstStyle/>
          <a:p>
            <a:r>
              <a:rPr lang="ru-RU" dirty="0" smtClean="0"/>
              <a:t>Порождение подкласса окна, созданного чужим процессом, возможно.</a:t>
            </a:r>
          </a:p>
          <a:p>
            <a:r>
              <a:rPr lang="ru-RU" dirty="0" smtClean="0"/>
              <a:t> Проблема не столько в создании подкласса, сколько в закрытости адресного пространства процесса.</a:t>
            </a:r>
          </a:p>
          <a:p>
            <a:r>
              <a:rPr lang="ru-RU" dirty="0" smtClean="0"/>
              <a:t> Если бы можно было как-то поместить код своей оконной процедуры в адресное пространство процесса А, это позволило бы вызвать </a:t>
            </a:r>
            <a:r>
              <a:rPr lang="ru-RU" i="1" dirty="0" err="1" smtClean="0"/>
              <a:t>SetWindowLongPtr</a:t>
            </a:r>
            <a:r>
              <a:rPr lang="ru-RU" i="1" dirty="0" smtClean="0"/>
              <a:t> </a:t>
            </a:r>
            <a:r>
              <a:rPr lang="ru-RU" dirty="0" smtClean="0"/>
              <a:t>и передать ей адрес </a:t>
            </a:r>
            <a:r>
              <a:rPr lang="ru-RU" i="1" dirty="0" err="1" smtClean="0"/>
              <a:t>MySubclassProс</a:t>
            </a:r>
            <a:r>
              <a:rPr lang="ru-RU" i="1" dirty="0" smtClean="0"/>
              <a:t>, </a:t>
            </a:r>
            <a:r>
              <a:rPr lang="ru-RU" dirty="0" smtClean="0"/>
              <a:t>в процессе А.</a:t>
            </a:r>
          </a:p>
          <a:p>
            <a:r>
              <a:rPr lang="ru-RU" dirty="0" smtClean="0"/>
              <a:t>Называется такой прием внедрением (</a:t>
            </a:r>
            <a:r>
              <a:rPr lang="ru-RU" dirty="0" err="1" smtClean="0"/>
              <a:t>injecting</a:t>
            </a:r>
            <a:r>
              <a:rPr lang="ru-RU" dirty="0" smtClean="0"/>
              <a:t>) DLL в адресное пространство процесса. Существует несколько способов подобного внедрения</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Внедрение DLL </a:t>
            </a:r>
            <a:r>
              <a:rPr lang="ru-RU" b="1" dirty="0" err="1" smtClean="0"/>
              <a:t>c</a:t>
            </a:r>
            <a:r>
              <a:rPr lang="ru-RU" b="1" dirty="0" smtClean="0"/>
              <a:t> использованием реестра</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solidFill>
                  <a:srgbClr val="00B050"/>
                </a:solidFill>
              </a:rPr>
              <a:t>HKEY_LOCAL_MACHINE\Software\Microsoft\Windows_NT\CurrentVersion\Windows\AppI</a:t>
            </a:r>
            <a:r>
              <a:rPr lang="en-US" dirty="0" err="1" smtClean="0">
                <a:solidFill>
                  <a:srgbClr val="00B050"/>
                </a:solidFill>
              </a:rPr>
              <a:t>ni</a:t>
            </a:r>
            <a:r>
              <a:rPr lang="ru-RU" dirty="0" err="1" smtClean="0">
                <a:solidFill>
                  <a:srgbClr val="00B050"/>
                </a:solidFill>
              </a:rPr>
              <a:t>t_DLLs</a:t>
            </a:r>
            <a:endParaRPr lang="ru-RU" dirty="0" smtClean="0">
              <a:solidFill>
                <a:srgbClr val="00B050"/>
              </a:solidFill>
            </a:endParaRPr>
          </a:p>
          <a:p>
            <a:endParaRPr lang="ru-RU" dirty="0" smtClean="0">
              <a:solidFill>
                <a:srgbClr val="00B050"/>
              </a:solidFill>
            </a:endParaRPr>
          </a:p>
          <a:p>
            <a:r>
              <a:rPr lang="ru-RU" dirty="0" smtClean="0"/>
              <a:t>Значением параметра </a:t>
            </a:r>
            <a:r>
              <a:rPr lang="ru-RU" dirty="0" err="1" smtClean="0"/>
              <a:t>AppInit_DLLs</a:t>
            </a:r>
            <a:r>
              <a:rPr lang="ru-RU" dirty="0" smtClean="0"/>
              <a:t> может быть как имя одной DLL (</a:t>
            </a:r>
            <a:r>
              <a:rPr lang="ru-RU" dirty="0" err="1" smtClean="0"/>
              <a:t>c</a:t>
            </a:r>
            <a:r>
              <a:rPr lang="ru-RU" dirty="0" smtClean="0"/>
              <a:t> указанием пути доступа), так и имена нескольких DLL, разделенных пробелами или запятыми.</a:t>
            </a:r>
          </a:p>
          <a:p>
            <a:r>
              <a:rPr lang="ru-RU" dirty="0" smtClean="0"/>
              <a:t> Поскольку пробел используется здесь в качестве разделителя, в именах файлов не должно быть пробелов. Система считывает путь только первой DLL в списке — пути остальных DLL игнорируются, поэтому лучше размещать свои DLL в системном каталоге </a:t>
            </a:r>
            <a:r>
              <a:rPr lang="ru-RU" dirty="0" err="1" smtClean="0"/>
              <a:t>Windows</a:t>
            </a:r>
            <a:r>
              <a:rPr lang="ru-RU" dirty="0" smtClean="0"/>
              <a:t>, чтобы не указывать пути.</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428604"/>
            <a:ext cx="8229600" cy="6215106"/>
          </a:xfrm>
        </p:spPr>
        <p:txBody>
          <a:bodyPr>
            <a:normAutofit fontScale="77500" lnSpcReduction="20000"/>
          </a:bodyPr>
          <a:lstStyle/>
          <a:p>
            <a:r>
              <a:rPr lang="ru-RU" dirty="0" smtClean="0"/>
              <a:t>При следующей перезагрузке компьютера </a:t>
            </a:r>
            <a:r>
              <a:rPr lang="ru-RU" dirty="0" err="1" smtClean="0"/>
              <a:t>Windows</a:t>
            </a:r>
            <a:r>
              <a:rPr lang="ru-RU" dirty="0" smtClean="0"/>
              <a:t> сохранит значение этого параметра. Далее, когда User32.dll будет спроецирован на адресное пространство процесса, этот модуль получит уведомление DLL_PROCESS_ ATTACH и после его обработки вызовет </a:t>
            </a:r>
            <a:r>
              <a:rPr lang="ru-RU" i="1" dirty="0" err="1" smtClean="0"/>
              <a:t>LoadLibrary</a:t>
            </a:r>
            <a:r>
              <a:rPr lang="ru-RU" i="1" dirty="0" smtClean="0"/>
              <a:t> </a:t>
            </a:r>
            <a:r>
              <a:rPr lang="ru-RU" dirty="0" smtClean="0"/>
              <a:t>для всех DLL, указанных в параметре </a:t>
            </a:r>
            <a:r>
              <a:rPr lang="ru-RU" dirty="0" err="1" smtClean="0"/>
              <a:t>AppInit_</a:t>
            </a:r>
            <a:r>
              <a:rPr lang="ru-RU" dirty="0" smtClean="0"/>
              <a:t> </a:t>
            </a:r>
            <a:r>
              <a:rPr lang="ru-RU" dirty="0" err="1" smtClean="0"/>
              <a:t>DLLs</a:t>
            </a:r>
            <a:r>
              <a:rPr lang="ru-RU" dirty="0" smtClean="0"/>
              <a:t>.</a:t>
            </a:r>
            <a:endParaRPr lang="en-US" dirty="0" smtClean="0"/>
          </a:p>
          <a:p>
            <a:r>
              <a:rPr lang="ru-RU" dirty="0" smtClean="0"/>
              <a:t> В момент загрузки каждая DLL инициализируется вызовом ее функции </a:t>
            </a:r>
            <a:r>
              <a:rPr lang="ru-RU" dirty="0" err="1" smtClean="0"/>
              <a:t>DllMain</a:t>
            </a:r>
            <a:r>
              <a:rPr lang="ru-RU" dirty="0" smtClean="0"/>
              <a:t> с параметром </a:t>
            </a:r>
            <a:r>
              <a:rPr lang="ru-RU" dirty="0" err="1" smtClean="0"/>
              <a:t>fwdReason</a:t>
            </a:r>
            <a:r>
              <a:rPr lang="ru-RU" dirty="0" smtClean="0"/>
              <a:t>, равным DLL_PROCESS_ATTACH. Поскольку внедряемая DLL загружается на такой ранней стадии создания процесса, будьте особенно осторожны при вызове функций. Проблем с вызовом функций Kernel32. </a:t>
            </a:r>
            <a:r>
              <a:rPr lang="ru-RU" dirty="0" err="1" smtClean="0"/>
              <a:t>dll</a:t>
            </a:r>
            <a:r>
              <a:rPr lang="ru-RU" dirty="0" smtClean="0"/>
              <a:t> не должно быть, но в случае других DLL они вполне вероятны — User32. </a:t>
            </a:r>
            <a:r>
              <a:rPr lang="ru-RU" dirty="0" err="1" smtClean="0"/>
              <a:t>dll</a:t>
            </a:r>
            <a:r>
              <a:rPr lang="ru-RU" dirty="0" smtClean="0"/>
              <a:t> не проверяет, успешно ли загружены и инициализированы эти DLL.</a:t>
            </a:r>
            <a:endParaRPr lang="en-US" dirty="0" smtClean="0"/>
          </a:p>
          <a:p>
            <a:r>
              <a:rPr lang="ru-RU" dirty="0" smtClean="0"/>
              <a:t> Это простейший способ внедрения DLL. Все, что от вас требуется, — добавить значение в уже существующий параметр реестра. </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Недо</a:t>
            </a:r>
            <a:r>
              <a:rPr lang="en-US" dirty="0" smtClean="0"/>
              <a:t>c</a:t>
            </a:r>
            <a:r>
              <a:rPr lang="ru-RU" dirty="0" smtClean="0"/>
              <a:t>татки способа</a:t>
            </a:r>
            <a:endParaRPr lang="ru-RU" dirty="0"/>
          </a:p>
        </p:txBody>
      </p:sp>
      <p:sp>
        <p:nvSpPr>
          <p:cNvPr id="3" name="Содержимое 2"/>
          <p:cNvSpPr>
            <a:spLocks noGrp="1"/>
          </p:cNvSpPr>
          <p:nvPr>
            <p:ph idx="1"/>
          </p:nvPr>
        </p:nvSpPr>
        <p:spPr>
          <a:xfrm>
            <a:off x="457200" y="1600200"/>
            <a:ext cx="8229600" cy="4900634"/>
          </a:xfrm>
        </p:spPr>
        <p:txBody>
          <a:bodyPr>
            <a:normAutofit fontScale="70000" lnSpcReduction="20000"/>
          </a:bodyPr>
          <a:lstStyle/>
          <a:p>
            <a:pPr marL="514350" lvl="0" indent="-514350">
              <a:buFont typeface="+mj-lt"/>
              <a:buAutoNum type="arabicPeriod"/>
            </a:pPr>
            <a:r>
              <a:rPr lang="ru-RU" dirty="0" smtClean="0"/>
              <a:t>Ваша DLL проецируется на адресные пространства только тех процессов, на которые спроецирован и модуль </a:t>
            </a:r>
            <a:r>
              <a:rPr lang="en-US" dirty="0" smtClean="0"/>
              <a:t>U</a:t>
            </a:r>
            <a:r>
              <a:rPr lang="ru-RU" dirty="0" smtClean="0"/>
              <a:t>ser32</a:t>
            </a:r>
            <a:r>
              <a:rPr lang="en-US" dirty="0" smtClean="0"/>
              <a:t>.</a:t>
            </a:r>
            <a:r>
              <a:rPr lang="ru-RU" dirty="0" err="1" smtClean="0"/>
              <a:t>dll</a:t>
            </a:r>
            <a:r>
              <a:rPr lang="en-US" dirty="0" smtClean="0"/>
              <a:t>.</a:t>
            </a:r>
            <a:r>
              <a:rPr lang="ru-RU" dirty="0" smtClean="0"/>
              <a:t> Его используют все G</a:t>
            </a:r>
            <a:r>
              <a:rPr lang="en-US" dirty="0" smtClean="0"/>
              <a:t>U</a:t>
            </a:r>
            <a:r>
              <a:rPr lang="ru-RU" dirty="0" smtClean="0"/>
              <a:t>I-приложения, но большинство программ консольного типа — нет. Поэтому такой метод не годится для внедрения DLL, например, в компилятор или компоновщик. </a:t>
            </a:r>
          </a:p>
          <a:p>
            <a:pPr marL="514350" indent="-514350">
              <a:buFont typeface="+mj-lt"/>
              <a:buAutoNum type="arabicPeriod"/>
            </a:pPr>
            <a:r>
              <a:rPr lang="ru-RU" dirty="0" smtClean="0"/>
              <a:t>Ваша DLL проецируется на адресные пространства всех GUI-процессов. Но Вам-то почти наверняка надо внедрить DLL только в один или несколько определенных процессов. Чем больше процессов попадет "под тень" такой DLL, тем выше вероятность аварийной ситуации. Ваш код выполняется потоками этих процессов, и, если он зациклится или некорректно обратится к памяти, Вы повлияете на поведение и устойчивость соответствующих процессов.</a:t>
            </a:r>
          </a:p>
          <a:p>
            <a:pPr marL="514350" indent="-514350">
              <a:buNone/>
            </a:pPr>
            <a:endParaRPr lang="ru-RU" dirty="0" smtClean="0"/>
          </a:p>
          <a:p>
            <a:pPr marL="514350" indent="-514350">
              <a:buNone/>
            </a:pPr>
            <a:r>
              <a:rPr lang="ru-RU" dirty="0" smtClean="0"/>
              <a:t> Поэтому лучше внедрять свою DLL в как можно меньшее число процессов</a:t>
            </a:r>
            <a:r>
              <a:rPr lang="en-US" dirty="0" smtClean="0"/>
              <a:t>.</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Недо</a:t>
            </a:r>
            <a:r>
              <a:rPr lang="en-US" dirty="0" smtClean="0"/>
              <a:t>c</a:t>
            </a:r>
            <a:r>
              <a:rPr lang="ru-RU" dirty="0" smtClean="0"/>
              <a:t>татки способа</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3. Ваша DLL проецируется на адресное пространство каждого GUI-процесса в течение всей его жизни.</a:t>
            </a:r>
          </a:p>
          <a:p>
            <a:r>
              <a:rPr lang="ru-RU" dirty="0" smtClean="0"/>
              <a:t> Тут есть некоторое сходство с предыдущей проблемой. Желательно не только внедрять DLL в минимальное число процессов, но и проецировать ее на эти процессы как можно меньшее время.</a:t>
            </a:r>
          </a:p>
          <a:p>
            <a:r>
              <a:rPr lang="ru-RU" dirty="0" smtClean="0"/>
              <a:t> Так что лучшее решение — внедрять DLL только на то время, в течение которого она действительно нужна конкретной программе.</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Внедрение DLL с помощью ловушек</a:t>
            </a:r>
            <a:endParaRPr lang="ru-RU" dirty="0"/>
          </a:p>
        </p:txBody>
      </p:sp>
      <p:sp>
        <p:nvSpPr>
          <p:cNvPr id="3" name="Содержимое 2"/>
          <p:cNvSpPr>
            <a:spLocks noGrp="1"/>
          </p:cNvSpPr>
          <p:nvPr>
            <p:ph idx="1"/>
          </p:nvPr>
        </p:nvSpPr>
        <p:spPr>
          <a:xfrm>
            <a:off x="457200" y="1600200"/>
            <a:ext cx="8229600" cy="5043510"/>
          </a:xfrm>
        </p:spPr>
        <p:txBody>
          <a:bodyPr>
            <a:normAutofit fontScale="77500" lnSpcReduction="20000"/>
          </a:bodyPr>
          <a:lstStyle/>
          <a:p>
            <a:r>
              <a:rPr lang="ru-RU" dirty="0" smtClean="0"/>
              <a:t>Внедрение DLL в адресное пространство процесса возможно и с применением ловушек. Чтобы они работали так же, как и в 16-разрядной </a:t>
            </a:r>
            <a:r>
              <a:rPr lang="ru-RU" dirty="0" err="1" smtClean="0"/>
              <a:t>Windows</a:t>
            </a:r>
            <a:r>
              <a:rPr lang="ru-RU" dirty="0" smtClean="0"/>
              <a:t>, </a:t>
            </a:r>
            <a:r>
              <a:rPr lang="ru-RU" dirty="0" err="1" smtClean="0"/>
              <a:t>Microsoft</a:t>
            </a:r>
            <a:r>
              <a:rPr lang="ru-RU" dirty="0" smtClean="0"/>
              <a:t> пришлось создать механизм, позволяющий внедрять DLL в адресное пространство другого процесса </a:t>
            </a:r>
          </a:p>
          <a:p>
            <a:pPr>
              <a:buNone/>
            </a:pPr>
            <a:r>
              <a:rPr lang="ru-RU" dirty="0" smtClean="0"/>
              <a:t>Рассмотрим его на примере </a:t>
            </a:r>
          </a:p>
          <a:p>
            <a:r>
              <a:rPr lang="ru-RU" dirty="0" smtClean="0"/>
              <a:t>Процесс А (вроде утилиты </a:t>
            </a:r>
            <a:r>
              <a:rPr lang="ru-RU" dirty="0" err="1" smtClean="0"/>
              <a:t>Spy++</a:t>
            </a:r>
            <a:r>
              <a:rPr lang="ru-RU" dirty="0" smtClean="0"/>
              <a:t>) устанавливает ловушку WH_GETMESSAGE и наблюдает за сообщениями, которые обрабатываются окнами в системе. Ловушка устанавливается вызовом </a:t>
            </a:r>
            <a:r>
              <a:rPr lang="ru-RU" i="1" dirty="0" err="1" smtClean="0"/>
              <a:t>SetWindowsHookEx</a:t>
            </a:r>
            <a:r>
              <a:rPr lang="ru-RU" dirty="0" smtClean="0"/>
              <a:t> </a:t>
            </a:r>
            <a:endParaRPr lang="en-US" dirty="0" smtClean="0"/>
          </a:p>
          <a:p>
            <a:endParaRPr lang="ru-RU" dirty="0" smtClean="0"/>
          </a:p>
          <a:p>
            <a:r>
              <a:rPr lang="ru-RU" dirty="0" smtClean="0"/>
              <a:t>HHOOK </a:t>
            </a:r>
            <a:r>
              <a:rPr lang="ru-RU" dirty="0" err="1" smtClean="0"/>
              <a:t>hHook</a:t>
            </a:r>
            <a:r>
              <a:rPr lang="ru-RU" dirty="0" smtClean="0"/>
              <a:t> = </a:t>
            </a:r>
            <a:r>
              <a:rPr lang="ru-RU" dirty="0" err="1" smtClean="0"/>
              <a:t>SetWindowsHookEx</a:t>
            </a:r>
            <a:r>
              <a:rPr lang="ru-RU" dirty="0" smtClean="0"/>
              <a:t>(WH_GETMESSAGE, </a:t>
            </a:r>
            <a:r>
              <a:rPr lang="ru-RU" dirty="0" err="1" smtClean="0"/>
              <a:t>GetM</a:t>
            </a:r>
            <a:r>
              <a:rPr lang="en-US" dirty="0" smtClean="0"/>
              <a:t>s</a:t>
            </a:r>
            <a:r>
              <a:rPr lang="ru-RU" dirty="0" err="1" smtClean="0"/>
              <a:t>gProc</a:t>
            </a:r>
            <a:r>
              <a:rPr lang="ru-RU" dirty="0" smtClean="0"/>
              <a:t>, </a:t>
            </a:r>
            <a:r>
              <a:rPr lang="ru-RU" dirty="0" err="1" smtClean="0"/>
              <a:t>h</a:t>
            </a:r>
            <a:r>
              <a:rPr lang="en-US" dirty="0" smtClean="0"/>
              <a:t>Inst</a:t>
            </a:r>
            <a:r>
              <a:rPr lang="ru-RU" dirty="0" err="1" smtClean="0"/>
              <a:t>Dll</a:t>
            </a:r>
            <a:r>
              <a:rPr lang="ru-RU" dirty="0" smtClean="0"/>
              <a:t>, 0);</a:t>
            </a: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2359</Words>
  <Application>Microsoft Office PowerPoint</Application>
  <PresentationFormat>Экран (4:3)</PresentationFormat>
  <Paragraphs>143</Paragraphs>
  <Slides>26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Тема Office</vt:lpstr>
      <vt:lpstr>Внедрение DLL и перехват API-вызовов</vt:lpstr>
      <vt:lpstr>Слайд 2</vt:lpstr>
      <vt:lpstr>Слайд 3</vt:lpstr>
      <vt:lpstr>Слайд 4</vt:lpstr>
      <vt:lpstr>Внедрение DLL c использованием реестра</vt:lpstr>
      <vt:lpstr>Слайд 6</vt:lpstr>
      <vt:lpstr>Недоcтатки способа</vt:lpstr>
      <vt:lpstr>Недоcтатки способа</vt:lpstr>
      <vt:lpstr>Внедрение DLL с помощью ловушек</vt:lpstr>
      <vt:lpstr>Как все это действует:</vt:lpstr>
      <vt:lpstr>Слайд 11</vt:lpstr>
      <vt:lpstr>Слайд 12</vt:lpstr>
      <vt:lpstr>Слайд 13</vt:lpstr>
      <vt:lpstr>Внедрение DLL с помощью удаленных потоков</vt:lpstr>
      <vt:lpstr>Слайд 15</vt:lpstr>
      <vt:lpstr>Слайд 16</vt:lpstr>
      <vt:lpstr>Слайд 17</vt:lpstr>
      <vt:lpstr>Слайд 18</vt:lpstr>
      <vt:lpstr>Слайд 19</vt:lpstr>
      <vt:lpstr>Слайд 20</vt:lpstr>
      <vt:lpstr>Слайд 21</vt:lpstr>
      <vt:lpstr>Слайд 22</vt:lpstr>
      <vt:lpstr>Слайд 23</vt:lpstr>
      <vt:lpstr>Итак:</vt:lpstr>
      <vt:lpstr>Слайд 25</vt:lpstr>
      <vt:lpstr>Перехват API-вызовов подменой кода</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Внедрение DLL и перехват API-вызовов</dc:title>
  <dc:creator>Alexander</dc:creator>
  <cp:lastModifiedBy>1</cp:lastModifiedBy>
  <cp:revision>49</cp:revision>
  <dcterms:created xsi:type="dcterms:W3CDTF">2014-03-13T17:30:20Z</dcterms:created>
  <dcterms:modified xsi:type="dcterms:W3CDTF">2016-11-23T12:31:27Z</dcterms:modified>
</cp:coreProperties>
</file>