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86" r:id="rId5"/>
    <p:sldId id="287" r:id="rId6"/>
    <p:sldId id="265" r:id="rId7"/>
    <p:sldId id="288" r:id="rId8"/>
    <p:sldId id="289" r:id="rId9"/>
    <p:sldId id="259" r:id="rId10"/>
    <p:sldId id="260" r:id="rId11"/>
    <p:sldId id="261" r:id="rId12"/>
    <p:sldId id="262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B19A-0B32-49D7-B515-86D83D4C0D53}" type="datetimeFigureOut">
              <a:rPr lang="ru-RU" smtClean="0"/>
              <a:pPr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3FAE-8571-43C7-9C53-A4265E5D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1083;&#1077;&#1082;&#1094;&#1080;&#1103;%205%20&#1082;&#1086;&#1076;2.doc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1083;&#1077;&#1082;&#1094;&#1080;&#1103;%205%20&#1082;&#1086;&#1076;1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Все работает замечательно, за исключением одной детали. Дело в том, что вращающийся мячик </a:t>
            </a:r>
            <a:r>
              <a:rPr lang="ru-RU" dirty="0" smtClean="0"/>
              <a:t>мерцает.</a:t>
            </a:r>
          </a:p>
          <a:p>
            <a:r>
              <a:rPr lang="ru-RU" dirty="0" smtClean="0"/>
              <a:t> </a:t>
            </a:r>
            <a:r>
              <a:rPr lang="ru-RU" dirty="0"/>
              <a:t>Причиной этого является </a:t>
            </a:r>
            <a:r>
              <a:rPr lang="ru-RU" dirty="0" smtClean="0"/>
              <a:t>быстрое </a:t>
            </a:r>
            <a:r>
              <a:rPr lang="ru-RU" dirty="0"/>
              <a:t>последовательное выполнение двух операций с контекстом дисплея: стира­ние прежнего изображения мяча (</a:t>
            </a:r>
            <a:r>
              <a:rPr lang="en-US" dirty="0" err="1"/>
              <a:t>FillRect</a:t>
            </a:r>
            <a:r>
              <a:rPr lang="ru-RU" dirty="0"/>
              <a:t>) и вывод нового изображения (</a:t>
            </a:r>
            <a:r>
              <a:rPr lang="en-US" dirty="0" err="1"/>
              <a:t>BitBlt</a:t>
            </a:r>
            <a:r>
              <a:rPr lang="ru-RU" dirty="0" smtClean="0"/>
              <a:t>).</a:t>
            </a:r>
          </a:p>
          <a:p>
            <a:r>
              <a:rPr lang="ru-RU" dirty="0" smtClean="0"/>
              <a:t> </a:t>
            </a:r>
            <a:r>
              <a:rPr lang="ru-RU" dirty="0"/>
              <a:t>Вы можете убедиться в этом, закомментировав вызов функции </a:t>
            </a:r>
            <a:r>
              <a:rPr lang="en-US" dirty="0" err="1"/>
              <a:t>FillRect</a:t>
            </a:r>
            <a:r>
              <a:rPr lang="ru-RU" dirty="0"/>
              <a:t>. После этого изображение перестанет мерцать, но вместо летающего мячика получится что-то вроде червя, прогрызающего тоннель в камне.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Двойная буферизация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Неприятное мерцание изображения в анимационном приложении можно </a:t>
            </a:r>
            <a:r>
              <a:rPr lang="ru-RU" dirty="0" smtClean="0"/>
              <a:t>устранить</a:t>
            </a:r>
            <a:r>
              <a:rPr lang="ru-RU" dirty="0"/>
              <a:t>, если сформировать очередную фазу картинки в </a:t>
            </a:r>
            <a:r>
              <a:rPr lang="ru-RU" i="1" dirty="0"/>
              <a:t>виртуальном контексте </a:t>
            </a:r>
            <a:r>
              <a:rPr lang="ru-RU" i="1" dirty="0" smtClean="0"/>
              <a:t>устройства.</a:t>
            </a:r>
          </a:p>
          <a:p>
            <a:r>
              <a:rPr lang="ru-RU" dirty="0" smtClean="0"/>
              <a:t> </a:t>
            </a:r>
            <a:r>
              <a:rPr lang="ru-RU" dirty="0"/>
              <a:t>Для этого используется контекст в памяти, совместимый с контекстом дисплея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 нашем случае очередная фаза содержит две операции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а) стереть </a:t>
            </a:r>
            <a:r>
              <a:rPr lang="ru-RU" dirty="0" smtClean="0"/>
              <a:t>предшествующее </a:t>
            </a:r>
            <a:r>
              <a:rPr lang="ru-RU" dirty="0"/>
              <a:t>изображение мяча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/>
              <a:t>б) нарисовать новое изображение мяча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После этого содержимое совместимого контекста копируется в контекст дисплея.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Двойная буферизация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Двойная буферизация в программе реализована на основе контекста в памяти </a:t>
            </a:r>
            <a:r>
              <a:rPr lang="en-US" dirty="0" err="1"/>
              <a:t>hMemDcFrame</a:t>
            </a:r>
            <a:r>
              <a:rPr lang="ru-RU" dirty="0"/>
              <a:t>, совместимого с контекстом дисплея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Виртуальный контекст </a:t>
            </a:r>
            <a:r>
              <a:rPr lang="ru-RU" dirty="0" smtClean="0"/>
              <a:t>создается </a:t>
            </a:r>
            <a:r>
              <a:rPr lang="ru-RU" dirty="0"/>
              <a:t>вызовом функции </a:t>
            </a:r>
            <a:r>
              <a:rPr lang="en-US" dirty="0" err="1"/>
              <a:t>CreateCompatibleDC</a:t>
            </a:r>
            <a:r>
              <a:rPr lang="ru-RU" dirty="0"/>
              <a:t>, после чего в него выбирается при по­мощи функции </a:t>
            </a:r>
            <a:r>
              <a:rPr lang="en-US" dirty="0" err="1"/>
              <a:t>SelectObject</a:t>
            </a:r>
            <a:r>
              <a:rPr lang="en-US" dirty="0"/>
              <a:t> </a:t>
            </a:r>
            <a:r>
              <a:rPr lang="ru-RU" dirty="0"/>
              <a:t>растр </a:t>
            </a:r>
            <a:r>
              <a:rPr lang="en-US" dirty="0" err="1"/>
              <a:t>hBmpFrame</a:t>
            </a:r>
            <a:r>
              <a:rPr lang="ru-RU" dirty="0"/>
              <a:t>, также совместимый с контекстом дисплея и имеющий размеры клиентской области окна приложения.</a:t>
            </a:r>
          </a:p>
          <a:p>
            <a:r>
              <a:rPr lang="ru-RU" dirty="0"/>
              <a:t>Инициализация контекста </a:t>
            </a:r>
            <a:r>
              <a:rPr lang="en-US" dirty="0" err="1"/>
              <a:t>hMemDcFrame</a:t>
            </a:r>
            <a:r>
              <a:rPr lang="en-US" dirty="0"/>
              <a:t> </a:t>
            </a:r>
            <a:r>
              <a:rPr lang="ru-RU" dirty="0"/>
              <a:t>для копирования в него изображения фона осуществляется в блоке обработки сообщения </a:t>
            </a:r>
            <a:r>
              <a:rPr lang="en-US" dirty="0"/>
              <a:t>WM</a:t>
            </a:r>
            <a:r>
              <a:rPr lang="ru-RU" dirty="0"/>
              <a:t>_</a:t>
            </a:r>
            <a:r>
              <a:rPr lang="en-US" dirty="0"/>
              <a:t>TIMER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Чтобы </a:t>
            </a:r>
            <a:r>
              <a:rPr lang="ru-RU" dirty="0" smtClean="0"/>
              <a:t>инициализация </a:t>
            </a:r>
            <a:r>
              <a:rPr lang="ru-RU" dirty="0"/>
              <a:t>была однократной, мы используем счетчик </a:t>
            </a:r>
            <a:r>
              <a:rPr lang="en-US" dirty="0"/>
              <a:t>count </a:t>
            </a:r>
            <a:r>
              <a:rPr lang="ru-RU" dirty="0"/>
              <a:t>и вызываем функцию </a:t>
            </a:r>
            <a:r>
              <a:rPr lang="en-US" dirty="0" err="1"/>
              <a:t>BitBlt</a:t>
            </a:r>
            <a:r>
              <a:rPr lang="en-US" dirty="0"/>
              <a:t> </a:t>
            </a:r>
            <a:r>
              <a:rPr lang="ru-RU" dirty="0"/>
              <a:t>только при нулевом значении счетчика.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1504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Также нужно позаботиться о </a:t>
            </a:r>
            <a:r>
              <a:rPr lang="ru-RU" dirty="0" smtClean="0"/>
              <a:t>новой инициализации </a:t>
            </a:r>
            <a:r>
              <a:rPr lang="ru-RU" dirty="0"/>
              <a:t>контекста </a:t>
            </a:r>
            <a:r>
              <a:rPr lang="en-US" dirty="0" err="1"/>
              <a:t>hMemDcFrame</a:t>
            </a:r>
            <a:r>
              <a:rPr lang="en-US" dirty="0"/>
              <a:t> </a:t>
            </a:r>
            <a:r>
              <a:rPr lang="ru-RU" dirty="0"/>
              <a:t>в случае изменения размеров окна. Для этого добавлен код обработки сообщения </a:t>
            </a:r>
            <a:r>
              <a:rPr lang="en-US" dirty="0"/>
              <a:t>WM</a:t>
            </a:r>
            <a:r>
              <a:rPr lang="ru-RU" dirty="0"/>
              <a:t>_</a:t>
            </a:r>
            <a:r>
              <a:rPr lang="en-US" dirty="0"/>
              <a:t>SIZE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Стирание </a:t>
            </a:r>
            <a:r>
              <a:rPr lang="ru-RU" dirty="0"/>
              <a:t>прежней картинки мяча в </a:t>
            </a:r>
            <a:r>
              <a:rPr lang="ru-RU" dirty="0" smtClean="0"/>
              <a:t>виртуальном </a:t>
            </a:r>
            <a:r>
              <a:rPr lang="ru-RU" dirty="0"/>
              <a:t>контексте происходит в блоке обработки сообщения </a:t>
            </a:r>
            <a:r>
              <a:rPr lang="en-US" dirty="0"/>
              <a:t>WM</a:t>
            </a:r>
            <a:r>
              <a:rPr lang="ru-RU" dirty="0"/>
              <a:t>_</a:t>
            </a:r>
            <a:r>
              <a:rPr lang="en-US" dirty="0"/>
              <a:t>TIMER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вычисления новых координат мяча вызывается функция </a:t>
            </a:r>
            <a:r>
              <a:rPr lang="en-US" dirty="0" err="1"/>
              <a:t>DrawBall</a:t>
            </a:r>
            <a:r>
              <a:rPr lang="ru-RU" dirty="0"/>
              <a:t>, и ей передается виртуальный контекст в качестве параметра </a:t>
            </a:r>
            <a:r>
              <a:rPr lang="en-US" dirty="0" err="1"/>
              <a:t>hMemFrameDC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 теле функции </a:t>
            </a:r>
            <a:r>
              <a:rPr lang="en-US" dirty="0" err="1"/>
              <a:t>DrawBall</a:t>
            </a:r>
            <a:r>
              <a:rPr lang="en-US" dirty="0"/>
              <a:t> </a:t>
            </a:r>
            <a:r>
              <a:rPr lang="ru-RU" dirty="0"/>
              <a:t>завершается формирование очередной фазы картинки, когда вызывается </a:t>
            </a:r>
            <a:r>
              <a:rPr lang="ru-RU" dirty="0" smtClean="0"/>
              <a:t>функция </a:t>
            </a:r>
            <a:r>
              <a:rPr lang="en-US" dirty="0" err="1"/>
              <a:t>BitBlt</a:t>
            </a:r>
            <a:r>
              <a:rPr lang="en-US" dirty="0"/>
              <a:t> </a:t>
            </a:r>
            <a:r>
              <a:rPr lang="ru-RU" dirty="0"/>
              <a:t>для вывода изображения мяча в виртуальный контекст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Только после этого вся картинка копируется при помощи второго вызова </a:t>
            </a:r>
            <a:r>
              <a:rPr lang="en-US" dirty="0" err="1"/>
              <a:t>BitBlt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hMemFrameDC</a:t>
            </a:r>
            <a:r>
              <a:rPr lang="en-US" dirty="0"/>
              <a:t> </a:t>
            </a:r>
            <a:r>
              <a:rPr lang="ru-RU" dirty="0"/>
              <a:t>в контекст дисплея.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85728"/>
            <a:ext cx="8472518" cy="62151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400" dirty="0" smtClean="0"/>
              <a:t>Полный код </a:t>
            </a:r>
            <a:r>
              <a:rPr lang="ru-RU" sz="3400" dirty="0" smtClean="0">
                <a:hlinkClick r:id="rId2" action="ppaction://hlinkfile"/>
              </a:rPr>
              <a:t>лекция 5 код2.</a:t>
            </a:r>
            <a:r>
              <a:rPr lang="en-US" sz="3400" dirty="0" err="1" smtClean="0">
                <a:hlinkClick r:id="rId2" action="ppaction://hlinkfile"/>
              </a:rPr>
              <a:t>docx</a:t>
            </a:r>
            <a:endParaRPr lang="en-US" sz="3400" dirty="0" smtClean="0"/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case </a:t>
            </a:r>
            <a:r>
              <a:rPr lang="en-US" sz="3400" dirty="0"/>
              <a:t>WM_CREATE: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hDC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dirty="0" err="1"/>
              <a:t>GetDC</a:t>
            </a:r>
            <a:r>
              <a:rPr lang="en-US" sz="3400" dirty="0"/>
              <a:t>(</a:t>
            </a:r>
            <a:r>
              <a:rPr lang="en-US" sz="3400" dirty="0" err="1"/>
              <a:t>hWnd</a:t>
            </a:r>
            <a:r>
              <a:rPr lang="en-US" sz="3400" dirty="0"/>
              <a:t>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/>
              <a:t>GetClientRect</a:t>
            </a:r>
            <a:r>
              <a:rPr lang="en-US" sz="3400" dirty="0"/>
              <a:t>(</a:t>
            </a:r>
            <a:r>
              <a:rPr lang="en-US" sz="3400" dirty="0" err="1"/>
              <a:t>hWnd</a:t>
            </a:r>
            <a:r>
              <a:rPr lang="en-US" sz="3400" dirty="0"/>
              <a:t>, &amp;</a:t>
            </a:r>
            <a:r>
              <a:rPr lang="en-US" sz="3400" dirty="0" err="1"/>
              <a:t>rect</a:t>
            </a:r>
            <a:r>
              <a:rPr lang="en-US" sz="3400" dirty="0" smtClean="0"/>
              <a:t>);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dX</a:t>
            </a:r>
            <a:r>
              <a:rPr lang="en-US" sz="3400" dirty="0" smtClean="0"/>
              <a:t> = </a:t>
            </a:r>
            <a:r>
              <a:rPr lang="en-US" sz="3400" dirty="0" err="1" smtClean="0"/>
              <a:t>rect.right</a:t>
            </a:r>
            <a:r>
              <a:rPr lang="en-US" sz="3400" dirty="0" smtClean="0"/>
              <a:t> / 100.;</a:t>
            </a:r>
            <a:endParaRPr lang="ru-RU" sz="3400" dirty="0" smtClean="0"/>
          </a:p>
          <a:p>
            <a:pPr>
              <a:buNone/>
            </a:pPr>
            <a:r>
              <a:rPr lang="en-US" sz="3400" dirty="0"/>
              <a:t>	</a:t>
            </a:r>
            <a:r>
              <a:rPr lang="ru-RU" sz="3400" dirty="0" err="1"/>
              <a:t>dY</a:t>
            </a:r>
            <a:r>
              <a:rPr lang="ru-RU" sz="3400" dirty="0"/>
              <a:t> = </a:t>
            </a:r>
            <a:r>
              <a:rPr lang="ru-RU" sz="3400" dirty="0" err="1"/>
              <a:t>rect.bottom</a:t>
            </a:r>
            <a:r>
              <a:rPr lang="ru-RU" sz="3400" dirty="0"/>
              <a:t> / 50</a:t>
            </a:r>
            <a:r>
              <a:rPr lang="ru-RU" sz="3400" dirty="0" smtClean="0"/>
              <a:t>.;</a:t>
            </a:r>
          </a:p>
          <a:p>
            <a:pPr>
              <a:buNone/>
            </a:pPr>
            <a:endParaRPr lang="ru-RU" sz="3400" dirty="0"/>
          </a:p>
          <a:p>
            <a:pPr>
              <a:buNone/>
            </a:pPr>
            <a:r>
              <a:rPr lang="ru-RU" sz="3400" dirty="0"/>
              <a:t>	</a:t>
            </a:r>
            <a:r>
              <a:rPr lang="ru-RU" sz="3400" dirty="0">
                <a:solidFill>
                  <a:srgbClr val="0070C0"/>
                </a:solidFill>
              </a:rPr>
              <a:t>// Создать таймер (0.1 сек)</a:t>
            </a:r>
          </a:p>
          <a:p>
            <a:pPr>
              <a:buNone/>
            </a:pPr>
            <a:r>
              <a:rPr lang="ru-RU" sz="3400" dirty="0"/>
              <a:t>	</a:t>
            </a:r>
            <a:r>
              <a:rPr lang="en-US" sz="3400" dirty="0" err="1"/>
              <a:t>SetTimer</a:t>
            </a:r>
            <a:r>
              <a:rPr lang="en-US" sz="3400" dirty="0"/>
              <a:t>(</a:t>
            </a:r>
            <a:r>
              <a:rPr lang="en-US" sz="3400" dirty="0" err="1"/>
              <a:t>hWnd</a:t>
            </a:r>
            <a:r>
              <a:rPr lang="en-US" sz="3400" dirty="0"/>
              <a:t>, 1, 100, NULL);</a:t>
            </a:r>
            <a:endParaRPr lang="ru-RU" sz="3400" dirty="0"/>
          </a:p>
          <a:p>
            <a:pPr>
              <a:buNone/>
            </a:pP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/>
              <a:t>hBmpBkgr</a:t>
            </a:r>
            <a:r>
              <a:rPr lang="en-US" sz="3400" dirty="0"/>
              <a:t> = </a:t>
            </a:r>
            <a:r>
              <a:rPr lang="en-US" sz="3400" dirty="0" err="1"/>
              <a:t>LoadBitmap</a:t>
            </a:r>
            <a:r>
              <a:rPr lang="en-US" sz="3400" dirty="0"/>
              <a:t>((HINSTANCE)</a:t>
            </a:r>
            <a:r>
              <a:rPr lang="en-US" sz="3400" dirty="0" err="1"/>
              <a:t>GetWindowLong</a:t>
            </a:r>
            <a:r>
              <a:rPr lang="en-US" sz="3400" dirty="0"/>
              <a:t>(</a:t>
            </a:r>
            <a:r>
              <a:rPr lang="en-US" sz="3400" dirty="0" err="1"/>
              <a:t>hWnd</a:t>
            </a:r>
            <a:r>
              <a:rPr lang="en-US" sz="3400" dirty="0"/>
              <a:t>, </a:t>
            </a:r>
            <a:r>
              <a:rPr lang="ru-RU" sz="3400" dirty="0" smtClean="0"/>
              <a:t>	</a:t>
            </a:r>
            <a:r>
              <a:rPr lang="en-US" sz="3400" dirty="0" smtClean="0"/>
              <a:t>GWL_HINSTANCE),</a:t>
            </a:r>
            <a:r>
              <a:rPr lang="ru-RU" sz="3400" dirty="0" smtClean="0"/>
              <a:t> </a:t>
            </a:r>
            <a:r>
              <a:rPr lang="en-US" sz="3400" dirty="0" smtClean="0"/>
              <a:t>MAKEINTRESOURCE(IDB_STONE</a:t>
            </a:r>
            <a:r>
              <a:rPr lang="en-US" sz="3400" dirty="0"/>
              <a:t>));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/>
              <a:t>hBkBrush</a:t>
            </a:r>
            <a:r>
              <a:rPr lang="en-US" sz="3400" dirty="0"/>
              <a:t> = </a:t>
            </a:r>
            <a:r>
              <a:rPr lang="en-US" sz="3400" dirty="0" err="1"/>
              <a:t>CreatePatternBrush</a:t>
            </a:r>
            <a:r>
              <a:rPr lang="en-US" sz="3400" dirty="0"/>
              <a:t>(</a:t>
            </a:r>
            <a:r>
              <a:rPr lang="en-US" sz="3400" dirty="0" err="1"/>
              <a:t>hBmpBkgr</a:t>
            </a:r>
            <a:r>
              <a:rPr lang="en-US" sz="3400" dirty="0"/>
              <a:t>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SetClassLong</a:t>
            </a:r>
            <a:r>
              <a:rPr lang="en-US" sz="3400" dirty="0" smtClean="0"/>
              <a:t>(</a:t>
            </a:r>
            <a:r>
              <a:rPr lang="en-US" sz="3400" dirty="0" err="1" smtClean="0"/>
              <a:t>hWnd</a:t>
            </a:r>
            <a:r>
              <a:rPr lang="en-US" sz="3400" dirty="0"/>
              <a:t>, GCL_HBRBACKGROUND, (LONG)</a:t>
            </a:r>
            <a:r>
              <a:rPr lang="en-US" sz="3400" dirty="0" err="1"/>
              <a:t>hBkBrush</a:t>
            </a:r>
            <a:r>
              <a:rPr lang="en-US" sz="3400" dirty="0"/>
              <a:t>);</a:t>
            </a:r>
            <a:endParaRPr lang="ru-RU" sz="3400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715436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err="1" smtClean="0"/>
              <a:t>hBmpBall</a:t>
            </a:r>
            <a:r>
              <a:rPr lang="en-US" sz="3400" dirty="0" smtClean="0"/>
              <a:t> = </a:t>
            </a:r>
            <a:r>
              <a:rPr lang="en-US" sz="3400" dirty="0" err="1" smtClean="0"/>
              <a:t>LoadBitmap</a:t>
            </a:r>
            <a:r>
              <a:rPr lang="en-US" sz="3400" dirty="0" smtClean="0"/>
              <a:t>((HINSTANCE)</a:t>
            </a:r>
            <a:r>
              <a:rPr lang="en-US" sz="3400" dirty="0" err="1" smtClean="0"/>
              <a:t>GetWindowLong</a:t>
            </a:r>
            <a:r>
              <a:rPr lang="en-US" sz="3400" dirty="0" smtClean="0"/>
              <a:t>(</a:t>
            </a:r>
            <a:r>
              <a:rPr lang="en-US" sz="3400" dirty="0" err="1" smtClean="0"/>
              <a:t>hWnd</a:t>
            </a:r>
            <a:r>
              <a:rPr lang="en-US" sz="3400" dirty="0" smtClean="0"/>
              <a:t>, </a:t>
            </a:r>
            <a:r>
              <a:rPr lang="ru-RU" sz="3400" dirty="0" smtClean="0"/>
              <a:t>	</a:t>
            </a:r>
            <a:r>
              <a:rPr lang="en-US" sz="3400" dirty="0" smtClean="0"/>
              <a:t>GWL_HINSTANCE),</a:t>
            </a:r>
            <a:r>
              <a:rPr lang="ru-RU" sz="3400" dirty="0" smtClean="0"/>
              <a:t>  </a:t>
            </a:r>
            <a:r>
              <a:rPr lang="en-US" sz="3400" dirty="0" smtClean="0"/>
              <a:t>MAKEINTRESOURCE(IDB_BALL));</a:t>
            </a:r>
            <a:endParaRPr lang="ru-RU" sz="3400" dirty="0" smtClean="0"/>
          </a:p>
          <a:p>
            <a:pPr>
              <a:buNone/>
            </a:pPr>
            <a:r>
              <a:rPr lang="en-US" sz="3400" dirty="0" err="1" smtClean="0"/>
              <a:t>GetObject</a:t>
            </a:r>
            <a:r>
              <a:rPr lang="en-US" sz="3400" dirty="0" smtClean="0"/>
              <a:t>(</a:t>
            </a:r>
            <a:r>
              <a:rPr lang="en-US" sz="3400" dirty="0" err="1" smtClean="0"/>
              <a:t>hBmpBall</a:t>
            </a:r>
            <a:r>
              <a:rPr lang="en-US" sz="3400" dirty="0"/>
              <a:t>, </a:t>
            </a:r>
            <a:r>
              <a:rPr lang="en-US" sz="3400" dirty="0" err="1"/>
              <a:t>sizeof</a:t>
            </a:r>
            <a:r>
              <a:rPr lang="en-US" sz="3400" dirty="0"/>
              <a:t>(</a:t>
            </a:r>
            <a:r>
              <a:rPr lang="en-US" sz="3400" dirty="0" err="1"/>
              <a:t>bm</a:t>
            </a:r>
            <a:r>
              <a:rPr lang="en-US" sz="3400" dirty="0"/>
              <a:t>), (LPSTR)&amp;</a:t>
            </a:r>
            <a:r>
              <a:rPr lang="en-US" sz="3400" dirty="0" err="1"/>
              <a:t>bm</a:t>
            </a:r>
            <a:r>
              <a:rPr lang="en-US" sz="3400" dirty="0"/>
              <a:t>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 	</a:t>
            </a:r>
            <a:r>
              <a:rPr lang="en-US" sz="3400" dirty="0" err="1" smtClean="0"/>
              <a:t>hMemDcFrame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dirty="0" err="1"/>
              <a:t>CreateCompatibleDC</a:t>
            </a:r>
            <a:r>
              <a:rPr lang="en-US" sz="3400" dirty="0"/>
              <a:t>(</a:t>
            </a:r>
            <a:r>
              <a:rPr lang="en-US" sz="3400" dirty="0" err="1"/>
              <a:t>hDC</a:t>
            </a:r>
            <a:r>
              <a:rPr lang="en-US" sz="3400" dirty="0"/>
              <a:t>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hBmpFrame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dirty="0" err="1"/>
              <a:t>CreateCompatibleBitmap</a:t>
            </a:r>
            <a:r>
              <a:rPr lang="en-US" sz="3400" dirty="0"/>
              <a:t>(</a:t>
            </a:r>
            <a:r>
              <a:rPr lang="en-US" sz="3400" dirty="0" err="1"/>
              <a:t>hDC</a:t>
            </a:r>
            <a:r>
              <a:rPr lang="en-US" sz="3400" dirty="0"/>
              <a:t>, </a:t>
            </a:r>
            <a:r>
              <a:rPr lang="en-US" sz="3400" dirty="0" err="1"/>
              <a:t>rect.right</a:t>
            </a:r>
            <a:r>
              <a:rPr lang="en-US" sz="3400" dirty="0"/>
              <a:t>, </a:t>
            </a:r>
            <a:r>
              <a:rPr lang="en-US" sz="3400" dirty="0" err="1"/>
              <a:t>rect.bottom</a:t>
            </a:r>
            <a:r>
              <a:rPr lang="en-US" sz="3400" dirty="0"/>
              <a:t>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SelectObject</a:t>
            </a:r>
            <a:r>
              <a:rPr lang="en-US" sz="3400" dirty="0" smtClean="0"/>
              <a:t>(</a:t>
            </a:r>
            <a:r>
              <a:rPr lang="en-US" sz="3400" dirty="0" err="1" smtClean="0"/>
              <a:t>hMemDcFrame</a:t>
            </a:r>
            <a:r>
              <a:rPr lang="en-US" sz="3400" dirty="0"/>
              <a:t>, </a:t>
            </a:r>
            <a:r>
              <a:rPr lang="en-US" sz="3400" dirty="0" err="1"/>
              <a:t>hBmpFrame</a:t>
            </a:r>
            <a:r>
              <a:rPr lang="en-US" sz="3400" dirty="0"/>
              <a:t>);	 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SetGraphicsMode</a:t>
            </a:r>
            <a:r>
              <a:rPr lang="en-US" sz="3400" dirty="0" smtClean="0"/>
              <a:t>(</a:t>
            </a:r>
            <a:r>
              <a:rPr lang="en-US" sz="3400" dirty="0" err="1" smtClean="0"/>
              <a:t>hMemDcFrame</a:t>
            </a:r>
            <a:r>
              <a:rPr lang="en-US" sz="3400" dirty="0"/>
              <a:t>, GM_ADVANCED);</a:t>
            </a:r>
            <a:endParaRPr lang="ru-RU" sz="3400" dirty="0"/>
          </a:p>
          <a:p>
            <a:pPr>
              <a:buNone/>
            </a:pPr>
            <a:r>
              <a:rPr lang="en-US" sz="3400" dirty="0" smtClean="0"/>
              <a:t>break;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/>
              <a:t>case WM_SIZE: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GetClientRect</a:t>
            </a:r>
            <a:r>
              <a:rPr lang="en-US" sz="3400" dirty="0" smtClean="0"/>
              <a:t>(</a:t>
            </a:r>
            <a:r>
              <a:rPr lang="en-US" sz="3400" dirty="0" err="1" smtClean="0"/>
              <a:t>hWnd</a:t>
            </a:r>
            <a:r>
              <a:rPr lang="en-US" sz="3400" dirty="0"/>
              <a:t>, &amp;</a:t>
            </a:r>
            <a:r>
              <a:rPr lang="en-US" sz="3400" dirty="0" err="1"/>
              <a:t>rect</a:t>
            </a:r>
            <a:r>
              <a:rPr lang="en-US" sz="3400" dirty="0"/>
              <a:t>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hBmpFrame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dirty="0" err="1"/>
              <a:t>CreateCompatibleBitmap</a:t>
            </a:r>
            <a:r>
              <a:rPr lang="en-US" sz="3400" dirty="0"/>
              <a:t>(</a:t>
            </a:r>
            <a:r>
              <a:rPr lang="en-US" sz="3400" dirty="0" err="1"/>
              <a:t>hDC</a:t>
            </a:r>
            <a:r>
              <a:rPr lang="en-US" sz="3400" dirty="0"/>
              <a:t>, </a:t>
            </a:r>
            <a:r>
              <a:rPr lang="en-US" sz="3400" dirty="0" err="1"/>
              <a:t>rect.right</a:t>
            </a:r>
            <a:r>
              <a:rPr lang="en-US" sz="3400" dirty="0"/>
              <a:t>, </a:t>
            </a:r>
            <a:r>
              <a:rPr lang="en-US" sz="3400" dirty="0" err="1"/>
              <a:t>rect.bottom</a:t>
            </a:r>
            <a:r>
              <a:rPr lang="en-US" sz="3400" dirty="0"/>
              <a:t>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DeleteObject</a:t>
            </a:r>
            <a:r>
              <a:rPr lang="en-US" sz="3400" dirty="0" smtClean="0"/>
              <a:t>(</a:t>
            </a:r>
            <a:r>
              <a:rPr lang="en-US" sz="3400" dirty="0" err="1" smtClean="0"/>
              <a:t>SelectObject</a:t>
            </a:r>
            <a:r>
              <a:rPr lang="en-US" sz="3400" dirty="0" smtClean="0"/>
              <a:t>(</a:t>
            </a:r>
            <a:r>
              <a:rPr lang="en-US" sz="3400" dirty="0" err="1" smtClean="0"/>
              <a:t>hMemDcFrame</a:t>
            </a:r>
            <a:r>
              <a:rPr lang="en-US" sz="3400" dirty="0"/>
              <a:t>, </a:t>
            </a:r>
            <a:r>
              <a:rPr lang="en-US" sz="3400" dirty="0" err="1"/>
              <a:t>hBmpFrame</a:t>
            </a:r>
            <a:r>
              <a:rPr lang="en-US" sz="3400" dirty="0"/>
              <a:t>));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smtClean="0">
                <a:solidFill>
                  <a:srgbClr val="0070C0"/>
                </a:solidFill>
              </a:rPr>
              <a:t>// </a:t>
            </a:r>
            <a:r>
              <a:rPr lang="ru-RU" sz="3400" dirty="0">
                <a:solidFill>
                  <a:srgbClr val="0070C0"/>
                </a:solidFill>
              </a:rPr>
              <a:t>Копирование фона в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hMemDcFrame</a:t>
            </a:r>
            <a:endParaRPr lang="ru-RU" sz="3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BitBlt</a:t>
            </a:r>
            <a:r>
              <a:rPr lang="en-US" sz="3400" dirty="0" smtClean="0"/>
              <a:t>(</a:t>
            </a:r>
            <a:r>
              <a:rPr lang="en-US" sz="3400" dirty="0" err="1" smtClean="0"/>
              <a:t>hMemDcFrame</a:t>
            </a:r>
            <a:r>
              <a:rPr lang="en-US" sz="3400" dirty="0"/>
              <a:t>, 0, 0, </a:t>
            </a:r>
            <a:r>
              <a:rPr lang="en-US" sz="3400" dirty="0" err="1"/>
              <a:t>rect.right</a:t>
            </a:r>
            <a:r>
              <a:rPr lang="en-US" sz="3400" dirty="0"/>
              <a:t>, </a:t>
            </a:r>
            <a:r>
              <a:rPr lang="en-US" sz="3400" dirty="0" err="1"/>
              <a:t>rect.bottom</a:t>
            </a:r>
            <a:r>
              <a:rPr lang="en-US" sz="3400" dirty="0"/>
              <a:t>, </a:t>
            </a:r>
            <a:r>
              <a:rPr lang="en-US" sz="3400" dirty="0" err="1"/>
              <a:t>hDC</a:t>
            </a:r>
            <a:r>
              <a:rPr lang="en-US" sz="3400" dirty="0"/>
              <a:t>, 0, 0, SRCCOPY);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 smtClean="0"/>
              <a:t>break</a:t>
            </a:r>
            <a:r>
              <a:rPr lang="en-US" sz="3400" dirty="0"/>
              <a:t>;</a:t>
            </a:r>
            <a:endParaRPr lang="ru-RU" sz="3400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case WM_TIMER: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GetClientRect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&amp;</a:t>
            </a:r>
            <a:r>
              <a:rPr lang="en-US" dirty="0" err="1"/>
              <a:t>rect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ru-RU" dirty="0"/>
              <a:t>(!</a:t>
            </a:r>
            <a:r>
              <a:rPr lang="ru-RU" dirty="0" err="1"/>
              <a:t>count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/>
              <a:t>{    </a:t>
            </a:r>
            <a:r>
              <a:rPr lang="ru-RU" dirty="0">
                <a:solidFill>
                  <a:srgbClr val="0070C0"/>
                </a:solidFill>
              </a:rPr>
              <a:t>// Копирование фона в </a:t>
            </a:r>
            <a:r>
              <a:rPr lang="ru-RU" dirty="0" err="1">
                <a:solidFill>
                  <a:srgbClr val="0070C0"/>
                </a:solidFill>
              </a:rPr>
              <a:t>hMemDcFrame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/>
              <a:t>BitBlt</a:t>
            </a:r>
            <a:r>
              <a:rPr lang="en-US" dirty="0"/>
              <a:t>(</a:t>
            </a:r>
            <a:r>
              <a:rPr lang="en-US" dirty="0" err="1"/>
              <a:t>hMemDcFrame</a:t>
            </a:r>
            <a:r>
              <a:rPr lang="en-US" dirty="0"/>
              <a:t>, 0, 0, </a:t>
            </a:r>
            <a:r>
              <a:rPr lang="en-US" dirty="0" err="1"/>
              <a:t>rect.right</a:t>
            </a:r>
            <a:r>
              <a:rPr lang="en-US" dirty="0"/>
              <a:t>, </a:t>
            </a:r>
            <a:r>
              <a:rPr lang="en-US" dirty="0" err="1"/>
              <a:t>rect.bottom</a:t>
            </a:r>
            <a:r>
              <a:rPr lang="en-US" dirty="0"/>
              <a:t>, </a:t>
            </a:r>
            <a:r>
              <a:rPr lang="en-US" dirty="0" err="1"/>
              <a:t>hDC</a:t>
            </a:r>
            <a:r>
              <a:rPr lang="en-US" dirty="0"/>
              <a:t>, 0, 0, SRCCOPY);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count</a:t>
            </a:r>
            <a:r>
              <a:rPr lang="en-US" dirty="0"/>
              <a:t>++;</a:t>
            </a:r>
            <a:endParaRPr lang="ru-RU" dirty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ru-RU" dirty="0">
                <a:solidFill>
                  <a:srgbClr val="0070C0"/>
                </a:solidFill>
              </a:rPr>
              <a:t>Стираем прежнюю картинку мяча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SetRect</a:t>
            </a:r>
            <a:r>
              <a:rPr lang="en-US" dirty="0"/>
              <a:t>(&amp;</a:t>
            </a:r>
            <a:r>
              <a:rPr lang="en-US" dirty="0" err="1"/>
              <a:t>rBall</a:t>
            </a:r>
            <a:r>
              <a:rPr lang="en-US" dirty="0"/>
              <a:t>, x, y, x + </a:t>
            </a:r>
            <a:r>
              <a:rPr lang="en-US" dirty="0" err="1"/>
              <a:t>bm.bmWidth</a:t>
            </a:r>
            <a:r>
              <a:rPr lang="en-US" dirty="0"/>
              <a:t>, y + </a:t>
            </a:r>
            <a:r>
              <a:rPr lang="en-US" dirty="0" err="1"/>
              <a:t>bm.bmHeight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hMemDcFrame</a:t>
            </a:r>
            <a:r>
              <a:rPr lang="en-US" dirty="0"/>
              <a:t>, &amp;</a:t>
            </a:r>
            <a:r>
              <a:rPr lang="en-US" dirty="0" err="1"/>
              <a:t>rBall</a:t>
            </a:r>
            <a:r>
              <a:rPr lang="en-US" dirty="0"/>
              <a:t>, </a:t>
            </a:r>
            <a:r>
              <a:rPr lang="en-US" dirty="0" err="1"/>
              <a:t>hBkBrush</a:t>
            </a:r>
            <a:r>
              <a:rPr lang="en-US" dirty="0"/>
              <a:t>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85828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ru-RU" dirty="0">
                <a:solidFill>
                  <a:srgbClr val="0070C0"/>
                </a:solidFill>
              </a:rPr>
              <a:t>Новая позиция мяча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+= </a:t>
            </a:r>
            <a:r>
              <a:rPr lang="en-US" dirty="0" err="1"/>
              <a:t>dX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y </a:t>
            </a:r>
            <a:r>
              <a:rPr lang="en-US" dirty="0"/>
              <a:t>+= </a:t>
            </a:r>
            <a:r>
              <a:rPr lang="en-US" dirty="0" err="1"/>
              <a:t>dY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alpha </a:t>
            </a:r>
            <a:r>
              <a:rPr lang="en-US" dirty="0"/>
              <a:t>+= 10;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alpha</a:t>
            </a:r>
            <a:r>
              <a:rPr lang="ru-RU" dirty="0"/>
              <a:t> &gt; 360)  </a:t>
            </a:r>
            <a:r>
              <a:rPr lang="ru-RU" dirty="0" err="1"/>
              <a:t>alpha</a:t>
            </a:r>
            <a:r>
              <a:rPr lang="ru-RU" dirty="0"/>
              <a:t> = 0;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ru-RU" dirty="0">
                <a:solidFill>
                  <a:srgbClr val="0070C0"/>
                </a:solidFill>
              </a:rPr>
              <a:t>// Если мяч достиг края окна, направление его </a:t>
            </a:r>
            <a:r>
              <a:rPr lang="en-US" dirty="0" smtClean="0">
                <a:solidFill>
                  <a:srgbClr val="0070C0"/>
                </a:solidFill>
              </a:rPr>
              <a:t>//</a:t>
            </a:r>
            <a:r>
              <a:rPr lang="ru-RU" dirty="0" smtClean="0">
                <a:solidFill>
                  <a:srgbClr val="0070C0"/>
                </a:solidFill>
              </a:rPr>
              <a:t>движения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 изменяется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if(x </a:t>
            </a:r>
            <a:r>
              <a:rPr lang="en-US" dirty="0"/>
              <a:t>+ </a:t>
            </a:r>
            <a:r>
              <a:rPr lang="en-US" dirty="0" err="1"/>
              <a:t>bm.bmWidth</a:t>
            </a:r>
            <a:r>
              <a:rPr lang="en-US" dirty="0"/>
              <a:t> &gt; </a:t>
            </a:r>
            <a:r>
              <a:rPr lang="en-US" dirty="0" err="1"/>
              <a:t>rect.right</a:t>
            </a:r>
            <a:r>
              <a:rPr lang="en-US" dirty="0"/>
              <a:t> || x &lt; 0</a:t>
            </a:r>
            <a:r>
              <a:rPr lang="en-US" dirty="0" smtClean="0"/>
              <a:t>) </a:t>
            </a:r>
            <a:r>
              <a:rPr lang="en-US" dirty="0"/>
              <a:t>	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  <a:r>
              <a:rPr lang="en-US" dirty="0"/>
              <a:t>= -</a:t>
            </a:r>
            <a:r>
              <a:rPr lang="en-US" dirty="0" err="1"/>
              <a:t>dX</a:t>
            </a:r>
            <a:r>
              <a:rPr lang="en-US" dirty="0"/>
              <a:t>;  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if(y </a:t>
            </a:r>
            <a:r>
              <a:rPr lang="en-US" dirty="0"/>
              <a:t>+ </a:t>
            </a:r>
            <a:r>
              <a:rPr lang="en-US" dirty="0" err="1"/>
              <a:t>bm.bmHeight</a:t>
            </a:r>
            <a:r>
              <a:rPr lang="en-US" dirty="0"/>
              <a:t> &gt; </a:t>
            </a:r>
            <a:r>
              <a:rPr lang="en-US" dirty="0" err="1"/>
              <a:t>rect.bottom</a:t>
            </a:r>
            <a:r>
              <a:rPr lang="en-US" dirty="0"/>
              <a:t> || y &lt; 0</a:t>
            </a:r>
            <a:r>
              <a:rPr lang="en-US" dirty="0" smtClean="0"/>
              <a:t>)	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/>
              <a:t>= -</a:t>
            </a:r>
            <a:r>
              <a:rPr lang="en-US" dirty="0" err="1"/>
              <a:t>dY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DrawBall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/>
              <a:t>hMemDcFrame</a:t>
            </a:r>
            <a:r>
              <a:rPr lang="en-US" dirty="0"/>
              <a:t>, </a:t>
            </a:r>
            <a:r>
              <a:rPr lang="en-US" dirty="0" err="1"/>
              <a:t>hBmpBall</a:t>
            </a:r>
            <a:r>
              <a:rPr lang="en-US" dirty="0"/>
              <a:t>, </a:t>
            </a:r>
            <a:r>
              <a:rPr lang="en-US" dirty="0" err="1"/>
              <a:t>bm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)x, (</a:t>
            </a:r>
            <a:r>
              <a:rPr lang="en-US" dirty="0" err="1"/>
              <a:t>int</a:t>
            </a:r>
            <a:r>
              <a:rPr lang="en-US" dirty="0"/>
              <a:t>)y, alpha);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 smtClean="0"/>
              <a:t>break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err="1"/>
              <a:t>case</a:t>
            </a:r>
            <a:r>
              <a:rPr lang="ru-RU" dirty="0"/>
              <a:t> WM_DESTROY: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 smtClean="0"/>
              <a:t>KillTimer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1);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ReleaseDC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</a:t>
            </a:r>
            <a:r>
              <a:rPr lang="en-US" dirty="0" err="1"/>
              <a:t>hDC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 smtClean="0"/>
              <a:t>DeleteDC</a:t>
            </a:r>
            <a:r>
              <a:rPr lang="ru-RU" dirty="0" smtClean="0"/>
              <a:t>(</a:t>
            </a:r>
            <a:r>
              <a:rPr lang="ru-RU" dirty="0" err="1" smtClean="0"/>
              <a:t>hMemDcFrame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 smtClean="0"/>
              <a:t>PostQuitMessage</a:t>
            </a:r>
            <a:r>
              <a:rPr lang="ru-RU" dirty="0" smtClean="0"/>
              <a:t>(0</a:t>
            </a:r>
            <a:r>
              <a:rPr lang="ru-RU" dirty="0"/>
              <a:t>);	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 smtClean="0"/>
              <a:t>break</a:t>
            </a:r>
            <a:r>
              <a:rPr lang="ru-RU" dirty="0"/>
              <a:t>;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DrawBall</a:t>
            </a:r>
            <a:r>
              <a:rPr lang="ru-RU" dirty="0"/>
              <a:t>(HWND </a:t>
            </a:r>
            <a:r>
              <a:rPr lang="ru-RU" dirty="0" err="1"/>
              <a:t>hwnd</a:t>
            </a:r>
            <a:r>
              <a:rPr lang="ru-RU" dirty="0"/>
              <a:t>, HDC </a:t>
            </a:r>
            <a:r>
              <a:rPr lang="ru-RU" dirty="0" err="1"/>
              <a:t>hdc</a:t>
            </a:r>
            <a:r>
              <a:rPr lang="ru-RU" dirty="0"/>
              <a:t>, HDC </a:t>
            </a:r>
            <a:r>
              <a:rPr lang="ru-RU" dirty="0" err="1"/>
              <a:t>hMemFrameDC</a:t>
            </a:r>
            <a:r>
              <a:rPr lang="ru-RU" dirty="0"/>
              <a:t>, HBITMAP </a:t>
            </a:r>
            <a:r>
              <a:rPr lang="ru-RU" dirty="0" err="1"/>
              <a:t>hBmp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/>
              <a:t>BITMAP </a:t>
            </a:r>
            <a:r>
              <a:rPr lang="en-US" dirty="0" err="1"/>
              <a:t>bm</a:t>
            </a:r>
            <a:r>
              <a:rPr lang="en-US" dirty="0"/>
              <a:t>, FLOAT x, FLOAT y, </a:t>
            </a:r>
            <a:r>
              <a:rPr lang="en-US" dirty="0" err="1"/>
              <a:t>int</a:t>
            </a:r>
            <a:r>
              <a:rPr lang="en-US" dirty="0"/>
              <a:t> alpha) {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XFORM </a:t>
            </a:r>
            <a:r>
              <a:rPr lang="ru-RU" dirty="0" err="1"/>
              <a:t>xform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	HRGN </a:t>
            </a:r>
            <a:r>
              <a:rPr lang="ru-RU" dirty="0" err="1"/>
              <a:t>hRgn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	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70C0"/>
                </a:solidFill>
              </a:rPr>
              <a:t>// Подготовка к выводу мяча</a:t>
            </a:r>
          </a:p>
          <a:p>
            <a:pPr>
              <a:buNone/>
            </a:pPr>
            <a:r>
              <a:rPr lang="ru-RU" dirty="0"/>
              <a:t>	HDC </a:t>
            </a:r>
            <a:r>
              <a:rPr lang="ru-RU" dirty="0" err="1"/>
              <a:t>hMemDcBall</a:t>
            </a:r>
            <a:r>
              <a:rPr lang="ru-RU" dirty="0"/>
              <a:t> = </a:t>
            </a:r>
            <a:r>
              <a:rPr lang="ru-RU" dirty="0" err="1"/>
              <a:t>CreateCompatibleDC</a:t>
            </a:r>
            <a:r>
              <a:rPr lang="ru-RU" dirty="0"/>
              <a:t>(</a:t>
            </a:r>
            <a:r>
              <a:rPr lang="ru-RU" dirty="0" err="1"/>
              <a:t>hdc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SelectObject</a:t>
            </a:r>
            <a:r>
              <a:rPr lang="ru-RU" dirty="0"/>
              <a:t>(</a:t>
            </a:r>
            <a:r>
              <a:rPr lang="ru-RU" dirty="0" err="1"/>
              <a:t>hMemDcBall</a:t>
            </a:r>
            <a:r>
              <a:rPr lang="ru-RU" dirty="0"/>
              <a:t>, </a:t>
            </a:r>
            <a:r>
              <a:rPr lang="ru-RU" dirty="0" err="1"/>
              <a:t>hBmp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70C0"/>
                </a:solidFill>
              </a:rPr>
              <a:t>// Создаем регион отсечения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/>
              <a:t>hRgn</a:t>
            </a:r>
            <a:r>
              <a:rPr lang="en-US" dirty="0"/>
              <a:t> = </a:t>
            </a:r>
            <a:r>
              <a:rPr lang="en-US" dirty="0" err="1"/>
              <a:t>CreateEllipticRgn</a:t>
            </a:r>
            <a:r>
              <a:rPr lang="en-US" dirty="0"/>
              <a:t>(x, y, x + </a:t>
            </a:r>
            <a:r>
              <a:rPr lang="en-US" dirty="0" err="1"/>
              <a:t>bm.bmWidth</a:t>
            </a:r>
            <a:r>
              <a:rPr lang="en-US" dirty="0"/>
              <a:t>, y + </a:t>
            </a:r>
            <a:r>
              <a:rPr lang="en-US" dirty="0" err="1"/>
              <a:t>bm.bmHeight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/>
              <a:t>SelectClipRgn</a:t>
            </a:r>
            <a:r>
              <a:rPr lang="ru-RU" dirty="0"/>
              <a:t>(</a:t>
            </a:r>
            <a:r>
              <a:rPr lang="ru-RU" dirty="0" err="1"/>
              <a:t>hMemFrameDC</a:t>
            </a:r>
            <a:r>
              <a:rPr lang="ru-RU" dirty="0"/>
              <a:t>, </a:t>
            </a:r>
            <a:r>
              <a:rPr lang="ru-RU" dirty="0" err="1"/>
              <a:t>hRgn</a:t>
            </a:r>
            <a:r>
              <a:rPr lang="ru-RU" dirty="0"/>
              <a:t>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7150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// Мировые преобразования для перемещения и вращения мяча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xform.eM11 = (FLOAT) </a:t>
            </a:r>
            <a:r>
              <a:rPr lang="en-US" dirty="0" err="1"/>
              <a:t>cos</a:t>
            </a:r>
            <a:r>
              <a:rPr lang="en-US" dirty="0"/>
              <a:t>(alpha * 2 * Pi / 360); 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ru-RU" dirty="0">
                <a:solidFill>
                  <a:srgbClr val="0070C0"/>
                </a:solidFill>
              </a:rPr>
              <a:t>вращение</a:t>
            </a:r>
          </a:p>
          <a:p>
            <a:pPr>
              <a:buNone/>
            </a:pPr>
            <a:r>
              <a:rPr lang="en-US" dirty="0"/>
              <a:t>	xform.eM12 = (FLOAT) sin(alpha * 2 * Pi / 360); 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ru-RU" dirty="0">
                <a:solidFill>
                  <a:srgbClr val="0070C0"/>
                </a:solidFill>
              </a:rPr>
              <a:t>вращение</a:t>
            </a:r>
          </a:p>
          <a:p>
            <a:pPr>
              <a:buNone/>
            </a:pPr>
            <a:r>
              <a:rPr lang="en-US" dirty="0"/>
              <a:t>	xform.eM21 = (FLOAT) -sin(alpha * 2 * Pi / 360);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ru-RU" dirty="0">
                <a:solidFill>
                  <a:srgbClr val="0070C0"/>
                </a:solidFill>
              </a:rPr>
              <a:t>вращение</a:t>
            </a:r>
          </a:p>
          <a:p>
            <a:pPr>
              <a:buNone/>
            </a:pPr>
            <a:r>
              <a:rPr lang="en-US" dirty="0"/>
              <a:t>	xform.eM22 = (FLOAT) </a:t>
            </a:r>
            <a:r>
              <a:rPr lang="en-US" dirty="0" err="1"/>
              <a:t>cos</a:t>
            </a:r>
            <a:r>
              <a:rPr lang="en-US" dirty="0"/>
              <a:t>(alpha * 2 * Pi / 360); 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ru-RU" dirty="0">
                <a:solidFill>
                  <a:srgbClr val="0070C0"/>
                </a:solidFill>
              </a:rPr>
              <a:t>вращение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/>
              <a:t>xform.eDx</a:t>
            </a:r>
            <a:r>
              <a:rPr lang="ru-RU" dirty="0"/>
              <a:t>  = </a:t>
            </a:r>
            <a:r>
              <a:rPr lang="ru-RU" dirty="0" err="1"/>
              <a:t>x</a:t>
            </a:r>
            <a:r>
              <a:rPr lang="ru-RU" dirty="0"/>
              <a:t> + </a:t>
            </a:r>
            <a:r>
              <a:rPr lang="ru-RU" dirty="0" err="1"/>
              <a:t>bm.bmWidth</a:t>
            </a:r>
            <a:r>
              <a:rPr lang="ru-RU" dirty="0"/>
              <a:t> / 2;        </a:t>
            </a:r>
            <a:r>
              <a:rPr lang="ru-RU" dirty="0">
                <a:solidFill>
                  <a:srgbClr val="0070C0"/>
                </a:solidFill>
              </a:rPr>
              <a:t>//смещение по оси </a:t>
            </a:r>
            <a:r>
              <a:rPr lang="ru-RU" dirty="0" err="1">
                <a:solidFill>
                  <a:srgbClr val="0070C0"/>
                </a:solidFill>
              </a:rPr>
              <a:t>x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xform.eDy</a:t>
            </a:r>
            <a:r>
              <a:rPr lang="ru-RU" dirty="0"/>
              <a:t>  = </a:t>
            </a:r>
            <a:r>
              <a:rPr lang="ru-RU" dirty="0" err="1"/>
              <a:t>y</a:t>
            </a:r>
            <a:r>
              <a:rPr lang="ru-RU" dirty="0"/>
              <a:t> + </a:t>
            </a:r>
            <a:r>
              <a:rPr lang="ru-RU" dirty="0" err="1"/>
              <a:t>bm.bmHeight</a:t>
            </a:r>
            <a:r>
              <a:rPr lang="ru-RU" dirty="0"/>
              <a:t> / 2;       </a:t>
            </a:r>
            <a:r>
              <a:rPr lang="ru-RU" dirty="0">
                <a:solidFill>
                  <a:srgbClr val="0070C0"/>
                </a:solidFill>
              </a:rPr>
              <a:t>//смещение по оси </a:t>
            </a:r>
            <a:r>
              <a:rPr lang="ru-RU" dirty="0" err="1">
                <a:solidFill>
                  <a:srgbClr val="0070C0"/>
                </a:solidFill>
              </a:rPr>
              <a:t>y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70C0"/>
                </a:solidFill>
              </a:rPr>
              <a:t>// Вывод мяча в контекст </a:t>
            </a:r>
            <a:r>
              <a:rPr lang="ru-RU" dirty="0" err="1">
                <a:solidFill>
                  <a:srgbClr val="0070C0"/>
                </a:solidFill>
              </a:rPr>
              <a:t>hMemFrameDC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SaveDC</a:t>
            </a:r>
            <a:r>
              <a:rPr lang="ru-RU" dirty="0"/>
              <a:t>(</a:t>
            </a:r>
            <a:r>
              <a:rPr lang="ru-RU" dirty="0" err="1"/>
              <a:t>hMemFrameDC</a:t>
            </a:r>
            <a:r>
              <a:rPr lang="ru-RU" dirty="0"/>
              <a:t>);			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BOOL ret = </a:t>
            </a:r>
            <a:r>
              <a:rPr lang="en-US" dirty="0" err="1"/>
              <a:t>SetWorldTransform</a:t>
            </a:r>
            <a:r>
              <a:rPr lang="en-US" dirty="0"/>
              <a:t>(</a:t>
            </a:r>
            <a:r>
              <a:rPr lang="en-US" dirty="0" err="1"/>
              <a:t>hMemFrameDC</a:t>
            </a:r>
            <a:r>
              <a:rPr lang="en-US" dirty="0"/>
              <a:t>, &amp;</a:t>
            </a:r>
            <a:r>
              <a:rPr lang="en-US" dirty="0" err="1"/>
              <a:t>xform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BitBlt</a:t>
            </a:r>
            <a:r>
              <a:rPr lang="en-US" dirty="0"/>
              <a:t>(</a:t>
            </a:r>
            <a:r>
              <a:rPr lang="en-US" dirty="0" err="1"/>
              <a:t>hMemFrameDC</a:t>
            </a:r>
            <a:r>
              <a:rPr lang="en-US" dirty="0"/>
              <a:t>, -</a:t>
            </a:r>
            <a:r>
              <a:rPr lang="en-US" dirty="0" err="1"/>
              <a:t>bm.bmWidth</a:t>
            </a:r>
            <a:r>
              <a:rPr lang="en-US" dirty="0"/>
              <a:t>/2, -</a:t>
            </a:r>
            <a:r>
              <a:rPr lang="en-US" dirty="0" err="1"/>
              <a:t>bm.bmHeight</a:t>
            </a:r>
            <a:r>
              <a:rPr lang="en-US" dirty="0"/>
              <a:t>/2, </a:t>
            </a:r>
            <a:endParaRPr lang="ru-RU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 smtClean="0"/>
              <a:t>bm.bmWidth</a:t>
            </a:r>
            <a:r>
              <a:rPr lang="en-US" dirty="0"/>
              <a:t>, </a:t>
            </a:r>
            <a:r>
              <a:rPr lang="en-US" dirty="0" err="1"/>
              <a:t>bm.bmHeight</a:t>
            </a:r>
            <a:r>
              <a:rPr lang="en-US" dirty="0"/>
              <a:t>, </a:t>
            </a:r>
            <a:r>
              <a:rPr lang="en-US" dirty="0" err="1"/>
              <a:t>hMemDcBall</a:t>
            </a:r>
            <a:r>
              <a:rPr lang="en-US" dirty="0"/>
              <a:t>, 0, 0, SRCCOPY);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RestoreDC</a:t>
            </a:r>
            <a:r>
              <a:rPr lang="en-US" dirty="0"/>
              <a:t>(</a:t>
            </a:r>
            <a:r>
              <a:rPr lang="en-US" dirty="0" err="1"/>
              <a:t>hMemFrameDC</a:t>
            </a:r>
            <a:r>
              <a:rPr lang="en-US" dirty="0"/>
              <a:t>, -1);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ru-RU" dirty="0"/>
              <a:t>«Прыгающий мячик»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535785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этой программе </a:t>
            </a:r>
            <a:r>
              <a:rPr lang="ru-RU" dirty="0" smtClean="0"/>
              <a:t>демонстрируется </a:t>
            </a:r>
            <a:r>
              <a:rPr lang="ru-RU" dirty="0"/>
              <a:t>применение следующих средств </a:t>
            </a:r>
            <a:r>
              <a:rPr lang="en-US" dirty="0"/>
              <a:t>Win32 API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Использование узорной кисти (</a:t>
            </a:r>
            <a:r>
              <a:rPr lang="en-US" dirty="0" err="1"/>
              <a:t>CreatePatternBrush</a:t>
            </a:r>
            <a:r>
              <a:rPr lang="ru-RU" dirty="0"/>
              <a:t>) для фона окна (</a:t>
            </a:r>
            <a:r>
              <a:rPr lang="en-US" dirty="0" err="1"/>
              <a:t>SetClassLong</a:t>
            </a:r>
            <a:r>
              <a:rPr lang="ru-RU" dirty="0"/>
              <a:t>) и для операции стирания (</a:t>
            </a:r>
            <a:r>
              <a:rPr lang="en-US" dirty="0" err="1"/>
              <a:t>FillRect</a:t>
            </a:r>
            <a:r>
              <a:rPr lang="ru-RU" dirty="0"/>
              <a:t>) предыдущего изображения мяча.</a:t>
            </a:r>
          </a:p>
          <a:p>
            <a:pPr lvl="0"/>
            <a:r>
              <a:rPr lang="ru-RU" dirty="0"/>
              <a:t>Контекст устройства в памяти (</a:t>
            </a:r>
            <a:r>
              <a:rPr lang="en-US" dirty="0" err="1"/>
              <a:t>CreateCompatibleDC</a:t>
            </a:r>
            <a:r>
              <a:rPr lang="ru-RU" dirty="0"/>
              <a:t>) для размещения в нем </a:t>
            </a:r>
            <a:r>
              <a:rPr lang="en-US" dirty="0"/>
              <a:t>DDB</a:t>
            </a:r>
            <a:r>
              <a:rPr lang="ru-RU" dirty="0"/>
              <a:t>- растра с изображением мяча (</a:t>
            </a:r>
            <a:r>
              <a:rPr lang="en-US" dirty="0" err="1"/>
              <a:t>SelectObject</a:t>
            </a:r>
            <a:r>
              <a:rPr lang="ru-RU" dirty="0"/>
              <a:t>) и последующего его вывода в </a:t>
            </a:r>
            <a:r>
              <a:rPr lang="ru-RU" dirty="0" smtClean="0"/>
              <a:t>контекст </a:t>
            </a:r>
            <a:r>
              <a:rPr lang="ru-RU" dirty="0"/>
              <a:t>дисплея (</a:t>
            </a:r>
            <a:r>
              <a:rPr lang="en-US" dirty="0" err="1"/>
              <a:t>BitBlt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Использование региона отсечения </a:t>
            </a:r>
            <a:r>
              <a:rPr lang="en-US" dirty="0"/>
              <a:t>(</a:t>
            </a:r>
            <a:r>
              <a:rPr lang="en-US" dirty="0" err="1"/>
              <a:t>CreateЕLliptiсRgп</a:t>
            </a:r>
            <a:r>
              <a:rPr lang="en-US" dirty="0"/>
              <a:t>, </a:t>
            </a:r>
            <a:r>
              <a:rPr lang="en-US" dirty="0" err="1"/>
              <a:t>SelectClipRgn</a:t>
            </a:r>
            <a:r>
              <a:rPr lang="ru-RU" dirty="0"/>
              <a:t>) для </a:t>
            </a:r>
            <a:r>
              <a:rPr lang="ru-RU" dirty="0" smtClean="0"/>
              <a:t>выделения </a:t>
            </a:r>
            <a:r>
              <a:rPr lang="ru-RU" dirty="0"/>
              <a:t>в прямоугольном растре области с изображением мяча, которая затем </a:t>
            </a:r>
            <a:r>
              <a:rPr lang="ru-RU" dirty="0" smtClean="0"/>
              <a:t>копируется </a:t>
            </a:r>
            <a:r>
              <a:rPr lang="ru-RU" dirty="0"/>
              <a:t>при помощи функции </a:t>
            </a:r>
            <a:r>
              <a:rPr lang="en-US" dirty="0" err="1"/>
              <a:t>BitBlt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Мировые преобразования (</a:t>
            </a:r>
            <a:r>
              <a:rPr lang="en-US" dirty="0" err="1"/>
              <a:t>SetWorldTransform</a:t>
            </a:r>
            <a:r>
              <a:rPr lang="ru-RU" dirty="0"/>
              <a:t>) для перемещения и вращения изображения мяча.</a:t>
            </a:r>
          </a:p>
          <a:p>
            <a:pPr lvl="0"/>
            <a:r>
              <a:rPr lang="ru-RU" dirty="0"/>
              <a:t>Функции </a:t>
            </a:r>
            <a:r>
              <a:rPr lang="en-US" dirty="0" err="1"/>
              <a:t>SaveDC</a:t>
            </a:r>
            <a:r>
              <a:rPr lang="en-US" dirty="0"/>
              <a:t> и </a:t>
            </a:r>
            <a:r>
              <a:rPr lang="en-US" dirty="0" err="1"/>
              <a:t>RestoreDC</a:t>
            </a:r>
            <a:r>
              <a:rPr lang="ru-RU" dirty="0"/>
              <a:t>, применяемые для сохранения и восстановления текущего состояния контекста устройства.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ru-RU" dirty="0">
                <a:solidFill>
                  <a:srgbClr val="0070C0"/>
                </a:solidFill>
              </a:rPr>
              <a:t>Копирование изображения из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hMemFrameDC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в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hdc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RECT </a:t>
            </a:r>
            <a:r>
              <a:rPr lang="en-US" dirty="0" err="1"/>
              <a:t>rect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GetClientRect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&amp;</a:t>
            </a:r>
            <a:r>
              <a:rPr lang="en-US" dirty="0" err="1"/>
              <a:t>rect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BitBlt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0, 0, </a:t>
            </a:r>
            <a:r>
              <a:rPr lang="en-US" dirty="0" err="1"/>
              <a:t>rect.right</a:t>
            </a:r>
            <a:r>
              <a:rPr lang="en-US" dirty="0"/>
              <a:t>, </a:t>
            </a:r>
            <a:r>
              <a:rPr lang="en-US" dirty="0" err="1"/>
              <a:t>rect.bottom</a:t>
            </a:r>
            <a:r>
              <a:rPr lang="en-US" dirty="0"/>
              <a:t>, </a:t>
            </a:r>
            <a:r>
              <a:rPr lang="en-US" dirty="0" err="1"/>
              <a:t>hMemFrameDC</a:t>
            </a:r>
            <a:r>
              <a:rPr lang="en-US" dirty="0"/>
              <a:t>, 0, 0, SRCCOPY);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SelectClipRgn</a:t>
            </a:r>
            <a:r>
              <a:rPr lang="en-US" dirty="0"/>
              <a:t>(</a:t>
            </a:r>
            <a:r>
              <a:rPr lang="en-US" dirty="0" err="1"/>
              <a:t>hMemFrameDC</a:t>
            </a:r>
            <a:r>
              <a:rPr lang="en-US" dirty="0"/>
              <a:t>, NULL);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DeleteObject</a:t>
            </a:r>
            <a:r>
              <a:rPr lang="en-US" dirty="0"/>
              <a:t>(</a:t>
            </a:r>
            <a:r>
              <a:rPr lang="en-US" dirty="0" err="1"/>
              <a:t>hRgn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/>
              <a:t>DeleteDC</a:t>
            </a:r>
            <a:r>
              <a:rPr lang="ru-RU" dirty="0"/>
              <a:t>(</a:t>
            </a:r>
            <a:r>
              <a:rPr lang="ru-RU" dirty="0" err="1"/>
              <a:t>hMemDcBall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case WM_CREATE: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hDC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GetDC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GetClientRect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&amp;</a:t>
            </a:r>
            <a:r>
              <a:rPr lang="en-US" dirty="0" err="1"/>
              <a:t>rect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rect.right</a:t>
            </a:r>
            <a:r>
              <a:rPr lang="en-US" dirty="0"/>
              <a:t> / 100.;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rect.bottom</a:t>
            </a:r>
            <a:r>
              <a:rPr lang="en-US" dirty="0"/>
              <a:t> / 50.;</a:t>
            </a:r>
            <a:endParaRPr lang="ru-RU" dirty="0"/>
          </a:p>
          <a:p>
            <a:pPr>
              <a:buNone/>
            </a:pPr>
            <a:r>
              <a:rPr lang="en-US" dirty="0"/>
              <a:t>		</a:t>
            </a:r>
            <a:r>
              <a:rPr lang="ru-RU" dirty="0">
                <a:solidFill>
                  <a:srgbClr val="0070C0"/>
                </a:solidFill>
              </a:rPr>
              <a:t>// Создать таймер (0.1 сек)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 smtClean="0"/>
              <a:t>SetTimer</a:t>
            </a:r>
            <a:r>
              <a:rPr lang="ru-RU" dirty="0" smtClean="0"/>
              <a:t>(</a:t>
            </a:r>
            <a:r>
              <a:rPr lang="ru-RU" dirty="0" err="1" smtClean="0"/>
              <a:t>hWnd</a:t>
            </a:r>
            <a:r>
              <a:rPr lang="ru-RU" dirty="0"/>
              <a:t>, 1, 100, NULL);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 smtClean="0"/>
              <a:t>hBmpBkgr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LoadBitmap</a:t>
            </a:r>
            <a:r>
              <a:rPr lang="en-US" dirty="0"/>
              <a:t>((HINSTANCE)</a:t>
            </a:r>
            <a:r>
              <a:rPr lang="en-US" dirty="0" err="1"/>
              <a:t>GetWindowLong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GWL_HINSTANCE</a:t>
            </a:r>
            <a:r>
              <a:rPr lang="en-US" dirty="0" smtClean="0"/>
              <a:t>),MAKEINTRESOURCE(IDB_STONE));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hBkBrush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CreatePatternBrush</a:t>
            </a:r>
            <a:r>
              <a:rPr lang="en-US" dirty="0"/>
              <a:t>(</a:t>
            </a:r>
            <a:r>
              <a:rPr lang="en-US" dirty="0" err="1"/>
              <a:t>hBmpBkgr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SetClassLong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GCL_HBRBACKGROUND, (LONG)</a:t>
            </a:r>
            <a:r>
              <a:rPr lang="en-US" dirty="0" err="1"/>
              <a:t>hBkBrush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hBmpBall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LoadBitmap</a:t>
            </a:r>
            <a:r>
              <a:rPr lang="en-US" dirty="0"/>
              <a:t>((HINSTANCE)</a:t>
            </a:r>
            <a:r>
              <a:rPr lang="en-US" dirty="0" err="1"/>
              <a:t>GetWindowLong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GWL_HINSTANCE</a:t>
            </a:r>
            <a:r>
              <a:rPr lang="en-US" dirty="0" smtClean="0"/>
              <a:t>),MAKEINTRESOURCE(IDB_BALL));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GetObject</a:t>
            </a:r>
            <a:r>
              <a:rPr lang="en-US" dirty="0" smtClean="0"/>
              <a:t>(</a:t>
            </a:r>
            <a:r>
              <a:rPr lang="en-US" dirty="0" err="1" smtClean="0"/>
              <a:t>hBmpBall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bm</a:t>
            </a:r>
            <a:r>
              <a:rPr lang="en-US" dirty="0"/>
              <a:t>), (LPSTR)&amp;</a:t>
            </a:r>
            <a:r>
              <a:rPr lang="en-US" dirty="0" err="1"/>
              <a:t>bm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r>
              <a:rPr lang="ru-RU" dirty="0" smtClean="0"/>
              <a:t>	</a:t>
            </a:r>
            <a:r>
              <a:rPr lang="en-US" dirty="0" err="1" smtClean="0"/>
              <a:t>SetGraphicsMode</a:t>
            </a:r>
            <a:r>
              <a:rPr lang="en-US" dirty="0" smtClean="0"/>
              <a:t>(</a:t>
            </a:r>
            <a:r>
              <a:rPr lang="en-US" dirty="0" err="1" smtClean="0"/>
              <a:t>hDC</a:t>
            </a:r>
            <a:r>
              <a:rPr lang="en-US" dirty="0"/>
              <a:t>, GM_ADVANCED);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break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case WM_TIMER: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GetClientRect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&amp;</a:t>
            </a:r>
            <a:r>
              <a:rPr lang="en-US" dirty="0" err="1"/>
              <a:t>rect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ru-RU" dirty="0">
                <a:solidFill>
                  <a:srgbClr val="0070C0"/>
                </a:solidFill>
              </a:rPr>
              <a:t>Стираем прежнюю картинку мяча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SetRect</a:t>
            </a:r>
            <a:r>
              <a:rPr lang="en-US" dirty="0"/>
              <a:t>(&amp;</a:t>
            </a:r>
            <a:r>
              <a:rPr lang="en-US" dirty="0" err="1"/>
              <a:t>rBall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)x, (</a:t>
            </a:r>
            <a:r>
              <a:rPr lang="en-US" dirty="0" err="1"/>
              <a:t>int</a:t>
            </a:r>
            <a:r>
              <a:rPr lang="en-US" dirty="0"/>
              <a:t>)y, (</a:t>
            </a:r>
            <a:r>
              <a:rPr lang="en-US" dirty="0" err="1"/>
              <a:t>int</a:t>
            </a:r>
            <a:r>
              <a:rPr lang="en-US" dirty="0"/>
              <a:t>)x + </a:t>
            </a:r>
            <a:r>
              <a:rPr lang="en-US" dirty="0" err="1"/>
              <a:t>bm.bmWidth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int</a:t>
            </a:r>
            <a:r>
              <a:rPr lang="en-US" dirty="0"/>
              <a:t>)y + </a:t>
            </a:r>
            <a:r>
              <a:rPr lang="en-US" dirty="0" err="1"/>
              <a:t>bm.bmHeight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hDC</a:t>
            </a:r>
            <a:r>
              <a:rPr lang="en-US" dirty="0"/>
              <a:t>, &amp;</a:t>
            </a:r>
            <a:r>
              <a:rPr lang="en-US" dirty="0" err="1"/>
              <a:t>rBall</a:t>
            </a:r>
            <a:r>
              <a:rPr lang="en-US" dirty="0"/>
              <a:t>, </a:t>
            </a:r>
            <a:r>
              <a:rPr lang="en-US" dirty="0" err="1"/>
              <a:t>hBkBrush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// </a:t>
            </a:r>
            <a:r>
              <a:rPr lang="ru-RU" dirty="0">
                <a:solidFill>
                  <a:srgbClr val="0070C0"/>
                </a:solidFill>
              </a:rPr>
              <a:t>Новая позиция мяча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 smtClean="0"/>
              <a:t>x</a:t>
            </a:r>
            <a:r>
              <a:rPr lang="ru-RU" dirty="0" smtClean="0"/>
              <a:t> </a:t>
            </a:r>
            <a:r>
              <a:rPr lang="ru-RU" dirty="0"/>
              <a:t>+= </a:t>
            </a:r>
            <a:r>
              <a:rPr lang="ru-RU" dirty="0" err="1"/>
              <a:t>dX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y </a:t>
            </a:r>
            <a:r>
              <a:rPr lang="en-US" dirty="0"/>
              <a:t>+= </a:t>
            </a:r>
            <a:r>
              <a:rPr lang="en-US" dirty="0" err="1"/>
              <a:t>dY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alpha </a:t>
            </a:r>
            <a:r>
              <a:rPr lang="en-US" dirty="0"/>
              <a:t>+= 10;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(alpha &gt; 360)  alpha = 0;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// </a:t>
            </a:r>
            <a:r>
              <a:rPr lang="ru-RU" dirty="0">
                <a:solidFill>
                  <a:srgbClr val="0070C0"/>
                </a:solidFill>
              </a:rPr>
              <a:t>Если мяч достиг края окна, направление его движения изменяется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if(x </a:t>
            </a:r>
            <a:r>
              <a:rPr lang="en-US" dirty="0"/>
              <a:t>+ </a:t>
            </a:r>
            <a:r>
              <a:rPr lang="en-US" dirty="0" err="1"/>
              <a:t>bm.bmWidth</a:t>
            </a:r>
            <a:r>
              <a:rPr lang="en-US" dirty="0"/>
              <a:t> &gt; </a:t>
            </a:r>
            <a:r>
              <a:rPr lang="en-US" dirty="0" err="1"/>
              <a:t>rect.right</a:t>
            </a:r>
            <a:r>
              <a:rPr lang="en-US" dirty="0"/>
              <a:t> || x &lt; 0)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  <a:r>
              <a:rPr lang="en-US" dirty="0"/>
              <a:t>= -</a:t>
            </a:r>
            <a:r>
              <a:rPr lang="en-US" dirty="0" err="1"/>
              <a:t>dX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if(y </a:t>
            </a:r>
            <a:r>
              <a:rPr lang="en-US" dirty="0"/>
              <a:t>+ </a:t>
            </a:r>
            <a:r>
              <a:rPr lang="en-US" dirty="0" err="1"/>
              <a:t>bm.bmHeight</a:t>
            </a:r>
            <a:r>
              <a:rPr lang="en-US" dirty="0"/>
              <a:t> &gt; </a:t>
            </a:r>
            <a:r>
              <a:rPr lang="en-US" dirty="0" err="1"/>
              <a:t>rect.bottom</a:t>
            </a:r>
            <a:r>
              <a:rPr lang="en-US" dirty="0"/>
              <a:t> || y &lt; 0)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 smtClean="0"/>
              <a:t>dY</a:t>
            </a:r>
            <a:r>
              <a:rPr lang="ru-RU" dirty="0" smtClean="0"/>
              <a:t> </a:t>
            </a:r>
            <a:r>
              <a:rPr lang="ru-RU" dirty="0"/>
              <a:t>= -</a:t>
            </a:r>
            <a:r>
              <a:rPr lang="ru-RU" dirty="0" err="1"/>
              <a:t>dY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 	</a:t>
            </a:r>
            <a:r>
              <a:rPr lang="en-US" dirty="0" err="1"/>
              <a:t>DrawBall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</a:t>
            </a:r>
            <a:r>
              <a:rPr lang="en-US" dirty="0" err="1"/>
              <a:t>hDC</a:t>
            </a:r>
            <a:r>
              <a:rPr lang="en-US" dirty="0"/>
              <a:t>, </a:t>
            </a:r>
            <a:r>
              <a:rPr lang="en-US" dirty="0" err="1"/>
              <a:t>hBmpBall</a:t>
            </a:r>
            <a:r>
              <a:rPr lang="en-US" dirty="0"/>
              <a:t>, </a:t>
            </a:r>
            <a:r>
              <a:rPr lang="en-US" dirty="0" err="1"/>
              <a:t>bm</a:t>
            </a:r>
            <a:r>
              <a:rPr lang="en-US" dirty="0"/>
              <a:t>, x, y, alpha);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 smtClean="0"/>
              <a:t>break</a:t>
            </a:r>
            <a:r>
              <a:rPr lang="ru-RU" dirty="0"/>
              <a:t>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/>
              <a:t>case</a:t>
            </a:r>
            <a:r>
              <a:rPr lang="ru-RU" dirty="0"/>
              <a:t> WM_DESTROY: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KillTimer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1);</a:t>
            </a:r>
            <a:endParaRPr lang="ru-RU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ReleaseDC</a:t>
            </a:r>
            <a:r>
              <a:rPr lang="en-US" dirty="0" smtClean="0"/>
              <a:t>(</a:t>
            </a:r>
            <a:r>
              <a:rPr lang="en-US" dirty="0" err="1" smtClean="0"/>
              <a:t>hWnd</a:t>
            </a:r>
            <a:r>
              <a:rPr lang="en-US" dirty="0"/>
              <a:t>, </a:t>
            </a:r>
            <a:r>
              <a:rPr lang="en-US" dirty="0" err="1"/>
              <a:t>hDC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 smtClean="0"/>
              <a:t>PostQuitMessage</a:t>
            </a:r>
            <a:r>
              <a:rPr lang="ru-RU" dirty="0" smtClean="0"/>
              <a:t>(0</a:t>
            </a:r>
            <a:r>
              <a:rPr lang="ru-RU" dirty="0"/>
              <a:t>);	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break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DrawBall</a:t>
            </a:r>
            <a:r>
              <a:rPr lang="en-US" dirty="0"/>
              <a:t>(HWND </a:t>
            </a:r>
            <a:r>
              <a:rPr lang="en-US" dirty="0" err="1"/>
              <a:t>hwnd</a:t>
            </a:r>
            <a:r>
              <a:rPr lang="en-US" dirty="0"/>
              <a:t>, HDC </a:t>
            </a:r>
            <a:r>
              <a:rPr lang="en-US" dirty="0" err="1"/>
              <a:t>hdc</a:t>
            </a:r>
            <a:r>
              <a:rPr lang="en-US" dirty="0"/>
              <a:t>, HBITMAP </a:t>
            </a:r>
            <a:r>
              <a:rPr lang="en-US" dirty="0" err="1"/>
              <a:t>hBmp</a:t>
            </a:r>
            <a:r>
              <a:rPr lang="en-US" dirty="0"/>
              <a:t>, BITMAP </a:t>
            </a:r>
            <a:r>
              <a:rPr lang="en-US" dirty="0" err="1"/>
              <a:t>bm</a:t>
            </a:r>
            <a:r>
              <a:rPr lang="en-US" dirty="0"/>
              <a:t>, FLOAT x, FLOAT y, </a:t>
            </a:r>
            <a:r>
              <a:rPr lang="en-US" dirty="0" err="1"/>
              <a:t>int</a:t>
            </a:r>
            <a:r>
              <a:rPr lang="en-US" dirty="0"/>
              <a:t> alpha) {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XFORM </a:t>
            </a:r>
            <a:r>
              <a:rPr lang="ru-RU" dirty="0" err="1"/>
              <a:t>xform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	HRGN </a:t>
            </a:r>
            <a:r>
              <a:rPr lang="ru-RU" dirty="0" err="1"/>
              <a:t>hRgn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	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70C0"/>
                </a:solidFill>
              </a:rPr>
              <a:t>// Подготовка к выводу мяча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HDC </a:t>
            </a:r>
            <a:r>
              <a:rPr lang="en-US" dirty="0" err="1"/>
              <a:t>hBallMemDC</a:t>
            </a:r>
            <a:r>
              <a:rPr lang="en-US" dirty="0"/>
              <a:t> = </a:t>
            </a:r>
            <a:r>
              <a:rPr lang="en-US" dirty="0" err="1"/>
              <a:t>CreateCompatibleDC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SelectObject</a:t>
            </a:r>
            <a:r>
              <a:rPr lang="en-US" dirty="0"/>
              <a:t>(</a:t>
            </a:r>
            <a:r>
              <a:rPr lang="en-US" dirty="0" err="1"/>
              <a:t>hBallMemDC</a:t>
            </a:r>
            <a:r>
              <a:rPr lang="en-US" dirty="0"/>
              <a:t>, </a:t>
            </a:r>
            <a:r>
              <a:rPr lang="en-US" dirty="0" err="1"/>
              <a:t>hBmp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ru-RU" dirty="0">
                <a:solidFill>
                  <a:srgbClr val="0070C0"/>
                </a:solidFill>
              </a:rPr>
              <a:t>Создаем регион отсечения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hRgn</a:t>
            </a:r>
            <a:r>
              <a:rPr lang="en-US" dirty="0"/>
              <a:t> = </a:t>
            </a:r>
            <a:r>
              <a:rPr lang="en-US" dirty="0" err="1"/>
              <a:t>CreateEllipticRgn</a:t>
            </a:r>
            <a:r>
              <a:rPr lang="en-US" dirty="0"/>
              <a:t>(x, y, x + </a:t>
            </a:r>
            <a:r>
              <a:rPr lang="en-US" dirty="0" err="1"/>
              <a:t>bm.bmWidth</a:t>
            </a:r>
            <a:r>
              <a:rPr lang="en-US" dirty="0"/>
              <a:t>, y + </a:t>
            </a:r>
            <a:r>
              <a:rPr lang="en-US" dirty="0" err="1"/>
              <a:t>bm.bmHeight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/>
              <a:t>SelectClipRgn</a:t>
            </a:r>
            <a:r>
              <a:rPr lang="ru-RU" dirty="0"/>
              <a:t>(</a:t>
            </a:r>
            <a:r>
              <a:rPr lang="ru-RU" dirty="0" err="1"/>
              <a:t>hdc</a:t>
            </a:r>
            <a:r>
              <a:rPr lang="ru-RU" dirty="0"/>
              <a:t>, </a:t>
            </a:r>
            <a:r>
              <a:rPr lang="ru-RU" dirty="0" err="1"/>
              <a:t>hRgn</a:t>
            </a:r>
            <a:r>
              <a:rPr lang="ru-RU" dirty="0"/>
              <a:t>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// Мировые преобразования для перемещения и </a:t>
            </a:r>
            <a:r>
              <a:rPr lang="en-US" dirty="0" smtClean="0">
                <a:solidFill>
                  <a:srgbClr val="0070C0"/>
                </a:solidFill>
              </a:rPr>
              <a:t>//</a:t>
            </a:r>
            <a:r>
              <a:rPr lang="ru-RU" dirty="0" smtClean="0">
                <a:solidFill>
                  <a:srgbClr val="0070C0"/>
                </a:solidFill>
              </a:rPr>
              <a:t>вращения </a:t>
            </a:r>
            <a:r>
              <a:rPr lang="ru-RU" dirty="0">
                <a:solidFill>
                  <a:srgbClr val="0070C0"/>
                </a:solidFill>
              </a:rPr>
              <a:t>мяча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xform.eM11 = (FLOAT) </a:t>
            </a:r>
            <a:r>
              <a:rPr lang="en-US" dirty="0" err="1"/>
              <a:t>cos</a:t>
            </a:r>
            <a:r>
              <a:rPr lang="en-US" dirty="0"/>
              <a:t>(alpha * 2 * Pi / 360);	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ru-RU" dirty="0">
                <a:solidFill>
                  <a:srgbClr val="0070C0"/>
                </a:solidFill>
              </a:rPr>
              <a:t>вращение</a:t>
            </a:r>
          </a:p>
          <a:p>
            <a:pPr>
              <a:buNone/>
            </a:pPr>
            <a:r>
              <a:rPr lang="en-US" dirty="0"/>
              <a:t>	xform.eM12 = (FLOAT) sin(alpha * 2 * Pi / 360);	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ru-RU" dirty="0">
                <a:solidFill>
                  <a:srgbClr val="0070C0"/>
                </a:solidFill>
              </a:rPr>
              <a:t>вращение</a:t>
            </a:r>
          </a:p>
          <a:p>
            <a:pPr>
              <a:buNone/>
            </a:pPr>
            <a:r>
              <a:rPr lang="en-US" dirty="0"/>
              <a:t>	xform.eM21 = (FLOAT) -sin(alpha * 2 * Pi / 360);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ru-RU" dirty="0">
                <a:solidFill>
                  <a:srgbClr val="0070C0"/>
                </a:solidFill>
              </a:rPr>
              <a:t>вращение</a:t>
            </a:r>
          </a:p>
          <a:p>
            <a:pPr>
              <a:buNone/>
            </a:pPr>
            <a:r>
              <a:rPr lang="en-US" dirty="0"/>
              <a:t>	xform.eM22 = (FLOAT) </a:t>
            </a:r>
            <a:r>
              <a:rPr lang="en-US" dirty="0" err="1"/>
              <a:t>cos</a:t>
            </a:r>
            <a:r>
              <a:rPr lang="en-US" dirty="0"/>
              <a:t>(alpha * 2 * Pi / 360);	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ru-RU" dirty="0">
                <a:solidFill>
                  <a:srgbClr val="0070C0"/>
                </a:solidFill>
              </a:rPr>
              <a:t>вращение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/>
              <a:t>xform.eDx</a:t>
            </a:r>
            <a:r>
              <a:rPr lang="ru-RU" dirty="0"/>
              <a:t>  = </a:t>
            </a:r>
            <a:r>
              <a:rPr lang="ru-RU" dirty="0" err="1"/>
              <a:t>x</a:t>
            </a:r>
            <a:r>
              <a:rPr lang="ru-RU" dirty="0"/>
              <a:t> + </a:t>
            </a:r>
            <a:r>
              <a:rPr lang="ru-RU" dirty="0" err="1"/>
              <a:t>bm.bmWidth</a:t>
            </a:r>
            <a:r>
              <a:rPr lang="ru-RU" dirty="0"/>
              <a:t> / 2.;		 </a:t>
            </a:r>
            <a:r>
              <a:rPr lang="ru-RU" dirty="0">
                <a:solidFill>
                  <a:srgbClr val="0070C0"/>
                </a:solidFill>
              </a:rPr>
              <a:t>//смещение по оси </a:t>
            </a:r>
            <a:r>
              <a:rPr lang="ru-RU" dirty="0" err="1">
                <a:solidFill>
                  <a:srgbClr val="0070C0"/>
                </a:solidFill>
              </a:rPr>
              <a:t>x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xform.eDy</a:t>
            </a:r>
            <a:r>
              <a:rPr lang="ru-RU" dirty="0"/>
              <a:t>  = </a:t>
            </a:r>
            <a:r>
              <a:rPr lang="ru-RU" dirty="0" err="1"/>
              <a:t>y</a:t>
            </a:r>
            <a:r>
              <a:rPr lang="ru-RU" dirty="0"/>
              <a:t> + </a:t>
            </a:r>
            <a:r>
              <a:rPr lang="ru-RU" dirty="0" err="1"/>
              <a:t>bm.bmHeight</a:t>
            </a:r>
            <a:r>
              <a:rPr lang="ru-RU" dirty="0"/>
              <a:t> / 2.;		 </a:t>
            </a:r>
            <a:r>
              <a:rPr lang="ru-RU" dirty="0">
                <a:solidFill>
                  <a:srgbClr val="0070C0"/>
                </a:solidFill>
              </a:rPr>
              <a:t>//смещение по оси </a:t>
            </a:r>
            <a:r>
              <a:rPr lang="ru-RU" dirty="0" err="1">
                <a:solidFill>
                  <a:srgbClr val="0070C0"/>
                </a:solidFill>
              </a:rPr>
              <a:t>y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ru-RU" dirty="0">
                <a:solidFill>
                  <a:srgbClr val="0070C0"/>
                </a:solidFill>
              </a:rPr>
              <a:t>Вывод мяча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SaveDC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);			</a:t>
            </a:r>
            <a:endParaRPr lang="ru-RU" dirty="0"/>
          </a:p>
          <a:p>
            <a:pPr>
              <a:buNone/>
            </a:pPr>
            <a:r>
              <a:rPr lang="en-US" dirty="0"/>
              <a:t>	BOOL ret = </a:t>
            </a:r>
            <a:r>
              <a:rPr lang="en-US" dirty="0" err="1"/>
              <a:t>SetWorldTransform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&amp;</a:t>
            </a:r>
            <a:r>
              <a:rPr lang="en-US" dirty="0" err="1"/>
              <a:t>xform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BitBlt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-</a:t>
            </a:r>
            <a:r>
              <a:rPr lang="en-US" dirty="0" err="1"/>
              <a:t>bm.bmWidth</a:t>
            </a:r>
            <a:r>
              <a:rPr lang="en-US" dirty="0"/>
              <a:t>/2, -</a:t>
            </a:r>
            <a:r>
              <a:rPr lang="en-US" dirty="0" err="1"/>
              <a:t>bm.bmHeight</a:t>
            </a:r>
            <a:r>
              <a:rPr lang="en-US" dirty="0"/>
              <a:t>/2, </a:t>
            </a:r>
            <a:endParaRPr lang="ru-RU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bm.bmWidth</a:t>
            </a:r>
            <a:r>
              <a:rPr lang="en-US" dirty="0"/>
              <a:t>, </a:t>
            </a:r>
            <a:r>
              <a:rPr lang="en-US" dirty="0" err="1"/>
              <a:t>bm.bmHeight</a:t>
            </a:r>
            <a:r>
              <a:rPr lang="en-US" dirty="0"/>
              <a:t>, </a:t>
            </a:r>
            <a:r>
              <a:rPr lang="en-US" dirty="0" err="1"/>
              <a:t>hBallMemDC</a:t>
            </a:r>
            <a:r>
              <a:rPr lang="en-US" dirty="0"/>
              <a:t>, 0, 0, SRCCOPY);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RestoreDC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-1);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SelectClipRgn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NULL);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 err="1"/>
              <a:t>DeleteObject</a:t>
            </a:r>
            <a:r>
              <a:rPr lang="ru-RU" dirty="0"/>
              <a:t>(</a:t>
            </a:r>
            <a:r>
              <a:rPr lang="ru-RU" dirty="0" err="1"/>
              <a:t>hRgn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DeleteDC</a:t>
            </a:r>
            <a:r>
              <a:rPr lang="ru-RU" dirty="0"/>
              <a:t>(</a:t>
            </a:r>
            <a:r>
              <a:rPr lang="ru-RU" dirty="0" err="1"/>
              <a:t>hBallMemDC</a:t>
            </a:r>
            <a:r>
              <a:rPr lang="ru-RU" dirty="0"/>
              <a:t>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текст 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97207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dirty="0" smtClean="0">
                <a:hlinkClick r:id="rId2" action="ppaction://hlinkfile"/>
              </a:rPr>
              <a:t>лекция 5 код1.</a:t>
            </a:r>
            <a:r>
              <a:rPr lang="en-US" dirty="0" err="1" smtClean="0">
                <a:hlinkClick r:id="rId2" action="ppaction://hlinkfile"/>
              </a:rPr>
              <a:t>docx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Вызов </a:t>
            </a:r>
            <a:r>
              <a:rPr lang="ru-RU" dirty="0"/>
              <a:t>функции </a:t>
            </a:r>
            <a:r>
              <a:rPr lang="en-US" dirty="0" err="1"/>
              <a:t>SetGraphicsMode</a:t>
            </a:r>
            <a:r>
              <a:rPr lang="en-US" dirty="0"/>
              <a:t> </a:t>
            </a:r>
            <a:r>
              <a:rPr lang="ru-RU" dirty="0"/>
              <a:t>для переключения кон­текста </a:t>
            </a:r>
            <a:r>
              <a:rPr lang="ru-RU" dirty="0" smtClean="0"/>
              <a:t>устройства </a:t>
            </a:r>
            <a:r>
              <a:rPr lang="ru-RU" dirty="0"/>
              <a:t>в графический режим (</a:t>
            </a:r>
            <a:r>
              <a:rPr lang="en-US" dirty="0"/>
              <a:t>GM</a:t>
            </a:r>
            <a:r>
              <a:rPr lang="ru-RU" dirty="0"/>
              <a:t>_</a:t>
            </a:r>
            <a:r>
              <a:rPr lang="en-US" dirty="0"/>
              <a:t>ADVANCED</a:t>
            </a:r>
            <a:r>
              <a:rPr lang="ru-RU" dirty="0" smtClean="0"/>
              <a:t>).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/>
              <a:t>Этот режим нужен для ис­пользования мировой системы координат и мировых преобразований. В теле </a:t>
            </a:r>
            <a:r>
              <a:rPr lang="ru-RU" dirty="0" smtClean="0"/>
              <a:t>функции </a:t>
            </a:r>
            <a:r>
              <a:rPr lang="en-US" dirty="0" err="1"/>
              <a:t>DrawBall</a:t>
            </a:r>
            <a:r>
              <a:rPr lang="en-US" dirty="0"/>
              <a:t> </a:t>
            </a:r>
            <a:r>
              <a:rPr lang="ru-RU" dirty="0"/>
              <a:t>мировые преобразования реализуются вызовом функции </a:t>
            </a:r>
            <a:r>
              <a:rPr lang="en-US" dirty="0" err="1"/>
              <a:t>SetWorld</a:t>
            </a:r>
            <a:r>
              <a:rPr lang="ru-RU" dirty="0"/>
              <a:t>- </a:t>
            </a:r>
            <a:r>
              <a:rPr lang="en-US" dirty="0"/>
              <a:t>Transform</a:t>
            </a:r>
            <a:r>
              <a:rPr lang="ru-RU" dirty="0"/>
              <a:t>, а изменяющиеся значения полей структуры </a:t>
            </a:r>
            <a:r>
              <a:rPr lang="en-US" dirty="0" err="1"/>
              <a:t>xform</a:t>
            </a:r>
            <a:r>
              <a:rPr lang="en-US" dirty="0"/>
              <a:t> </a:t>
            </a:r>
            <a:r>
              <a:rPr lang="ru-RU" dirty="0"/>
              <a:t>обеспечивают эффект </a:t>
            </a:r>
            <a:r>
              <a:rPr lang="ru-RU" dirty="0" smtClean="0"/>
              <a:t>перемещения </a:t>
            </a:r>
            <a:r>
              <a:rPr lang="ru-RU" dirty="0"/>
              <a:t>и вращения мяча. Эти преобразования должны использоваться </a:t>
            </a:r>
            <a:r>
              <a:rPr lang="ru-RU" i="1" dirty="0"/>
              <a:t>только при выводе изображения мяча</a:t>
            </a:r>
            <a:r>
              <a:rPr lang="ru-RU" i="1" dirty="0" smtClean="0"/>
              <a:t>.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/>
              <a:t>Поэтому перед вызовом </a:t>
            </a:r>
            <a:r>
              <a:rPr lang="en-US" dirty="0" err="1"/>
              <a:t>SetWorldTransform</a:t>
            </a:r>
            <a:r>
              <a:rPr lang="en-US" dirty="0"/>
              <a:t> </a:t>
            </a:r>
            <a:r>
              <a:rPr lang="ru-RU" dirty="0"/>
              <a:t>мы </a:t>
            </a:r>
            <a:r>
              <a:rPr lang="ru-RU" dirty="0" smtClean="0"/>
              <a:t>запоминаем </a:t>
            </a:r>
            <a:r>
              <a:rPr lang="ru-RU" dirty="0"/>
              <a:t>текущее состояние контекста устройства с помощью </a:t>
            </a:r>
            <a:r>
              <a:rPr lang="en-US" dirty="0"/>
              <a:t>Save DC</a:t>
            </a:r>
            <a:r>
              <a:rPr lang="ru-RU" dirty="0"/>
              <a:t>, а затем </a:t>
            </a:r>
            <a:r>
              <a:rPr lang="ru-RU" dirty="0" smtClean="0"/>
              <a:t>восстанавливаем </a:t>
            </a:r>
            <a:r>
              <a:rPr lang="ru-RU" dirty="0"/>
              <a:t>его вызовом </a:t>
            </a:r>
            <a:r>
              <a:rPr lang="en-US" dirty="0" err="1"/>
              <a:t>RestoreDC</a:t>
            </a:r>
            <a:r>
              <a:rPr lang="ru-RU" dirty="0" smtClean="0"/>
              <a:t>.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dirty="0"/>
              <a:t>Основные события разворачиваются в блоке </a:t>
            </a:r>
            <a:r>
              <a:rPr lang="ru-RU" dirty="0" smtClean="0"/>
              <a:t>обработки </a:t>
            </a:r>
            <a:r>
              <a:rPr lang="ru-RU" dirty="0"/>
              <a:t>сообщения </a:t>
            </a:r>
            <a:r>
              <a:rPr lang="en-US" dirty="0"/>
              <a:t>WM</a:t>
            </a:r>
            <a:r>
              <a:rPr lang="ru-RU" dirty="0"/>
              <a:t>_</a:t>
            </a:r>
            <a:r>
              <a:rPr lang="en-US" dirty="0"/>
              <a:t>TIMER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675</Words>
  <Application>Microsoft Office PowerPoint</Application>
  <PresentationFormat>Экран (4:3)</PresentationFormat>
  <Paragraphs>199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Анимация</vt:lpstr>
      <vt:lpstr>Программа «Прыгающий мячик»</vt:lpstr>
      <vt:lpstr>Слайд 3</vt:lpstr>
      <vt:lpstr>Слайд 4</vt:lpstr>
      <vt:lpstr>Слайд 5</vt:lpstr>
      <vt:lpstr>Слайд 6</vt:lpstr>
      <vt:lpstr>Слайд 7</vt:lpstr>
      <vt:lpstr>Слайд 8</vt:lpstr>
      <vt:lpstr>Полный текст файла</vt:lpstr>
      <vt:lpstr>Слайд 10</vt:lpstr>
      <vt:lpstr>Двойная буферизация</vt:lpstr>
      <vt:lpstr>Двойная буферизация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Alexander</dc:creator>
  <cp:lastModifiedBy>Alexander</cp:lastModifiedBy>
  <cp:revision>31</cp:revision>
  <dcterms:created xsi:type="dcterms:W3CDTF">2013-11-18T16:26:51Z</dcterms:created>
  <dcterms:modified xsi:type="dcterms:W3CDTF">2014-11-21T06:53:21Z</dcterms:modified>
</cp:coreProperties>
</file>