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97" r:id="rId34"/>
    <p:sldId id="298" r:id="rId35"/>
    <p:sldId id="299" r:id="rId36"/>
    <p:sldId id="300" r:id="rId37"/>
    <p:sldId id="289" r:id="rId38"/>
    <p:sldId id="290" r:id="rId39"/>
    <p:sldId id="291" r:id="rId40"/>
    <p:sldId id="292" r:id="rId41"/>
    <p:sldId id="293" r:id="rId42"/>
    <p:sldId id="305" r:id="rId43"/>
    <p:sldId id="294" r:id="rId44"/>
    <p:sldId id="301" r:id="rId45"/>
    <p:sldId id="302" r:id="rId46"/>
    <p:sldId id="303" r:id="rId47"/>
    <p:sldId id="304" r:id="rId48"/>
    <p:sldId id="295" r:id="rId49"/>
    <p:sldId id="296" r:id="rId50"/>
    <p:sldId id="306" r:id="rId51"/>
    <p:sldId id="307" r:id="rId52"/>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51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12376C86-6AAA-4879-A166-64535AD5F755}" type="datetimeFigureOut">
              <a:rPr lang="ru-RU" smtClean="0"/>
              <a:pPr/>
              <a:t>03.12.2013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892E48D-EE90-4B88-9F56-916390E4C1C1}"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12376C86-6AAA-4879-A166-64535AD5F755}" type="datetimeFigureOut">
              <a:rPr lang="ru-RU" smtClean="0"/>
              <a:pPr/>
              <a:t>03.12.2013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892E48D-EE90-4B88-9F56-916390E4C1C1}"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12376C86-6AAA-4879-A166-64535AD5F755}" type="datetimeFigureOut">
              <a:rPr lang="ru-RU" smtClean="0"/>
              <a:pPr/>
              <a:t>03.12.2013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892E48D-EE90-4B88-9F56-916390E4C1C1}"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12376C86-6AAA-4879-A166-64535AD5F755}" type="datetimeFigureOut">
              <a:rPr lang="ru-RU" smtClean="0"/>
              <a:pPr/>
              <a:t>03.12.2013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892E48D-EE90-4B88-9F56-916390E4C1C1}"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12376C86-6AAA-4879-A166-64535AD5F755}" type="datetimeFigureOut">
              <a:rPr lang="ru-RU" smtClean="0"/>
              <a:pPr/>
              <a:t>03.12.2013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892E48D-EE90-4B88-9F56-916390E4C1C1}"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12376C86-6AAA-4879-A166-64535AD5F755}" type="datetimeFigureOut">
              <a:rPr lang="ru-RU" smtClean="0"/>
              <a:pPr/>
              <a:t>03.12.2013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892E48D-EE90-4B88-9F56-916390E4C1C1}"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12376C86-6AAA-4879-A166-64535AD5F755}" type="datetimeFigureOut">
              <a:rPr lang="ru-RU" smtClean="0"/>
              <a:pPr/>
              <a:t>03.12.2013</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B892E48D-EE90-4B88-9F56-916390E4C1C1}"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12376C86-6AAA-4879-A166-64535AD5F755}" type="datetimeFigureOut">
              <a:rPr lang="ru-RU" smtClean="0"/>
              <a:pPr/>
              <a:t>03.12.2013</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B892E48D-EE90-4B88-9F56-916390E4C1C1}"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12376C86-6AAA-4879-A166-64535AD5F755}" type="datetimeFigureOut">
              <a:rPr lang="ru-RU" smtClean="0"/>
              <a:pPr/>
              <a:t>03.12.2013</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892E48D-EE90-4B88-9F56-916390E4C1C1}"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12376C86-6AAA-4879-A166-64535AD5F755}" type="datetimeFigureOut">
              <a:rPr lang="ru-RU" smtClean="0"/>
              <a:pPr/>
              <a:t>03.12.2013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892E48D-EE90-4B88-9F56-916390E4C1C1}"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12376C86-6AAA-4879-A166-64535AD5F755}" type="datetimeFigureOut">
              <a:rPr lang="ru-RU" smtClean="0"/>
              <a:pPr/>
              <a:t>03.12.2013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892E48D-EE90-4B88-9F56-916390E4C1C1}"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376C86-6AAA-4879-A166-64535AD5F755}" type="datetimeFigureOut">
              <a:rPr lang="ru-RU" smtClean="0"/>
              <a:pPr/>
              <a:t>03.12.2013</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92E48D-EE90-4B88-9F56-916390E4C1C1}"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smtClean="0"/>
              <a:t>Хуки</a:t>
            </a:r>
            <a:endParaRPr lang="ru-RU" dirty="0"/>
          </a:p>
        </p:txBody>
      </p:sp>
      <p:sp>
        <p:nvSpPr>
          <p:cNvPr id="3" name="Подзаголовок 2"/>
          <p:cNvSpPr>
            <a:spLocks noGrp="1"/>
          </p:cNvSpPr>
          <p:nvPr>
            <p:ph type="subTitle" idx="1"/>
          </p:nvPr>
        </p:nvSpPr>
        <p:spPr/>
        <p:txBody>
          <a:bodyPr/>
          <a:lstStyle/>
          <a:p>
            <a:endParaRPr lang="ru-RU"/>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7972452" cy="796908"/>
          </a:xfrm>
        </p:spPr>
        <p:txBody>
          <a:bodyPr>
            <a:normAutofit/>
          </a:bodyPr>
          <a:lstStyle/>
          <a:p>
            <a:r>
              <a:rPr lang="ru-RU" dirty="0" smtClean="0"/>
              <a:t>Область видимости хука</a:t>
            </a:r>
            <a:endParaRPr lang="ru-RU" dirty="0"/>
          </a:p>
        </p:txBody>
      </p:sp>
      <p:graphicFrame>
        <p:nvGraphicFramePr>
          <p:cNvPr id="4" name="Содержимое 3"/>
          <p:cNvGraphicFramePr>
            <a:graphicFrameLocks noGrp="1"/>
          </p:cNvGraphicFramePr>
          <p:nvPr>
            <p:ph idx="1"/>
          </p:nvPr>
        </p:nvGraphicFramePr>
        <p:xfrm>
          <a:off x="428596" y="928670"/>
          <a:ext cx="8229600" cy="482092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algn="ctr"/>
                      <a:r>
                        <a:rPr lang="ru-RU" dirty="0"/>
                        <a:t>Хук</a:t>
                      </a:r>
                    </a:p>
                  </a:txBody>
                  <a:tcPr marL="47625" marR="47625" marT="47625" marB="47625" anchor="ctr"/>
                </a:tc>
                <a:tc>
                  <a:txBody>
                    <a:bodyPr/>
                    <a:lstStyle/>
                    <a:p>
                      <a:pPr algn="ctr"/>
                      <a:r>
                        <a:rPr lang="ru-RU" dirty="0"/>
                        <a:t>Область видимости</a:t>
                      </a:r>
                    </a:p>
                  </a:txBody>
                  <a:tcPr marL="47625" marR="47625" marT="47625" marB="47625" anchor="ctr"/>
                </a:tc>
              </a:tr>
              <a:tr h="370840">
                <a:tc>
                  <a:txBody>
                    <a:bodyPr/>
                    <a:lstStyle/>
                    <a:p>
                      <a:pPr algn="ctr"/>
                      <a:r>
                        <a:rPr lang="en-US"/>
                        <a:t>WH_CALLWNDPROC</a:t>
                      </a:r>
                    </a:p>
                  </a:txBody>
                  <a:tcPr marL="47625" marR="47625" marT="47625" marB="47625" anchor="ctr"/>
                </a:tc>
                <a:tc>
                  <a:txBody>
                    <a:bodyPr/>
                    <a:lstStyle/>
                    <a:p>
                      <a:pPr algn="ctr"/>
                      <a:r>
                        <a:rPr lang="ru-RU"/>
                        <a:t>Поток или вся система</a:t>
                      </a:r>
                    </a:p>
                  </a:txBody>
                  <a:tcPr marL="47625" marR="47625" marT="47625" marB="47625" anchor="ctr"/>
                </a:tc>
              </a:tr>
              <a:tr h="370840">
                <a:tc>
                  <a:txBody>
                    <a:bodyPr/>
                    <a:lstStyle/>
                    <a:p>
                      <a:pPr algn="ctr"/>
                      <a:r>
                        <a:rPr lang="en-US"/>
                        <a:t>WH_CBT</a:t>
                      </a:r>
                    </a:p>
                  </a:txBody>
                  <a:tcPr marL="47625" marR="47625" marT="47625" marB="47625" anchor="ctr"/>
                </a:tc>
                <a:tc>
                  <a:txBody>
                    <a:bodyPr/>
                    <a:lstStyle/>
                    <a:p>
                      <a:pPr algn="ctr"/>
                      <a:r>
                        <a:rPr lang="ru-RU"/>
                        <a:t>Поток или вся система</a:t>
                      </a:r>
                    </a:p>
                  </a:txBody>
                  <a:tcPr marL="47625" marR="47625" marT="47625" marB="47625" anchor="ctr"/>
                </a:tc>
              </a:tr>
              <a:tr h="370840">
                <a:tc>
                  <a:txBody>
                    <a:bodyPr/>
                    <a:lstStyle/>
                    <a:p>
                      <a:pPr algn="ctr"/>
                      <a:r>
                        <a:rPr lang="en-US"/>
                        <a:t>WH_DEBUG</a:t>
                      </a:r>
                    </a:p>
                  </a:txBody>
                  <a:tcPr marL="47625" marR="47625" marT="47625" marB="47625" anchor="ctr"/>
                </a:tc>
                <a:tc>
                  <a:txBody>
                    <a:bodyPr/>
                    <a:lstStyle/>
                    <a:p>
                      <a:pPr algn="ctr"/>
                      <a:r>
                        <a:rPr lang="ru-RU"/>
                        <a:t>Поток или вся система</a:t>
                      </a:r>
                    </a:p>
                  </a:txBody>
                  <a:tcPr marL="47625" marR="47625" marT="47625" marB="47625" anchor="ctr"/>
                </a:tc>
              </a:tr>
              <a:tr h="370840">
                <a:tc>
                  <a:txBody>
                    <a:bodyPr/>
                    <a:lstStyle/>
                    <a:p>
                      <a:pPr algn="ctr"/>
                      <a:r>
                        <a:rPr lang="en-US"/>
                        <a:t>WH_GETMESSAGE</a:t>
                      </a:r>
                    </a:p>
                  </a:txBody>
                  <a:tcPr marL="47625" marR="47625" marT="47625" marB="47625" anchor="ctr"/>
                </a:tc>
                <a:tc>
                  <a:txBody>
                    <a:bodyPr/>
                    <a:lstStyle/>
                    <a:p>
                      <a:pPr algn="ctr"/>
                      <a:r>
                        <a:rPr lang="ru-RU"/>
                        <a:t>Поток или вся система</a:t>
                      </a:r>
                    </a:p>
                  </a:txBody>
                  <a:tcPr marL="47625" marR="47625" marT="47625" marB="47625" anchor="ctr"/>
                </a:tc>
              </a:tr>
              <a:tr h="370840">
                <a:tc>
                  <a:txBody>
                    <a:bodyPr/>
                    <a:lstStyle/>
                    <a:p>
                      <a:pPr algn="ctr"/>
                      <a:r>
                        <a:rPr lang="en-US"/>
                        <a:t>WH_JOURNALRECORD</a:t>
                      </a:r>
                    </a:p>
                  </a:txBody>
                  <a:tcPr marL="47625" marR="47625" marT="47625" marB="47625" anchor="ctr"/>
                </a:tc>
                <a:tc>
                  <a:txBody>
                    <a:bodyPr/>
                    <a:lstStyle/>
                    <a:p>
                      <a:pPr algn="ctr"/>
                      <a:r>
                        <a:rPr lang="ru-RU"/>
                        <a:t>Только система</a:t>
                      </a:r>
                    </a:p>
                  </a:txBody>
                  <a:tcPr marL="47625" marR="47625" marT="47625" marB="47625" anchor="ctr"/>
                </a:tc>
              </a:tr>
              <a:tr h="370840">
                <a:tc>
                  <a:txBody>
                    <a:bodyPr/>
                    <a:lstStyle/>
                    <a:p>
                      <a:pPr algn="ctr"/>
                      <a:r>
                        <a:rPr lang="en-US"/>
                        <a:t>WH_JOURNALPLAYBACK</a:t>
                      </a:r>
                    </a:p>
                  </a:txBody>
                  <a:tcPr marL="47625" marR="47625" marT="47625" marB="47625" anchor="ctr"/>
                </a:tc>
                <a:tc>
                  <a:txBody>
                    <a:bodyPr/>
                    <a:lstStyle/>
                    <a:p>
                      <a:pPr algn="ctr"/>
                      <a:r>
                        <a:rPr lang="ru-RU"/>
                        <a:t>Только система</a:t>
                      </a:r>
                    </a:p>
                  </a:txBody>
                  <a:tcPr marL="47625" marR="47625" marT="47625" marB="47625" anchor="ctr"/>
                </a:tc>
              </a:tr>
              <a:tr h="370840">
                <a:tc>
                  <a:txBody>
                    <a:bodyPr/>
                    <a:lstStyle/>
                    <a:p>
                      <a:pPr algn="ctr"/>
                      <a:r>
                        <a:rPr lang="en-US"/>
                        <a:t>WH_FOREGROUNDIDLE</a:t>
                      </a:r>
                    </a:p>
                  </a:txBody>
                  <a:tcPr marL="47625" marR="47625" marT="47625" marB="47625" anchor="ctr"/>
                </a:tc>
                <a:tc>
                  <a:txBody>
                    <a:bodyPr/>
                    <a:lstStyle/>
                    <a:p>
                      <a:pPr algn="ctr"/>
                      <a:r>
                        <a:rPr lang="ru-RU"/>
                        <a:t>Поток или вся система</a:t>
                      </a:r>
                    </a:p>
                  </a:txBody>
                  <a:tcPr marL="47625" marR="47625" marT="47625" marB="47625" anchor="ctr"/>
                </a:tc>
              </a:tr>
              <a:tr h="370840">
                <a:tc>
                  <a:txBody>
                    <a:bodyPr/>
                    <a:lstStyle/>
                    <a:p>
                      <a:pPr algn="ctr"/>
                      <a:r>
                        <a:rPr lang="en-US"/>
                        <a:t>WH_SHELL</a:t>
                      </a:r>
                    </a:p>
                  </a:txBody>
                  <a:tcPr marL="47625" marR="47625" marT="47625" marB="47625" anchor="ctr"/>
                </a:tc>
                <a:tc>
                  <a:txBody>
                    <a:bodyPr/>
                    <a:lstStyle/>
                    <a:p>
                      <a:pPr algn="ctr"/>
                      <a:r>
                        <a:rPr lang="ru-RU"/>
                        <a:t>Поток или вся система</a:t>
                      </a:r>
                    </a:p>
                  </a:txBody>
                  <a:tcPr marL="47625" marR="47625" marT="47625" marB="47625" anchor="ctr"/>
                </a:tc>
              </a:tr>
              <a:tr h="370840">
                <a:tc>
                  <a:txBody>
                    <a:bodyPr/>
                    <a:lstStyle/>
                    <a:p>
                      <a:pPr algn="ctr"/>
                      <a:r>
                        <a:rPr lang="en-US"/>
                        <a:t>WH_KEYBOARD</a:t>
                      </a:r>
                    </a:p>
                  </a:txBody>
                  <a:tcPr marL="47625" marR="47625" marT="47625" marB="47625" anchor="ctr"/>
                </a:tc>
                <a:tc>
                  <a:txBody>
                    <a:bodyPr/>
                    <a:lstStyle/>
                    <a:p>
                      <a:pPr algn="ctr"/>
                      <a:r>
                        <a:rPr lang="ru-RU"/>
                        <a:t>Поток или вся система</a:t>
                      </a:r>
                    </a:p>
                  </a:txBody>
                  <a:tcPr marL="47625" marR="47625" marT="47625" marB="47625" anchor="ctr"/>
                </a:tc>
              </a:tr>
              <a:tr h="370840">
                <a:tc>
                  <a:txBody>
                    <a:bodyPr/>
                    <a:lstStyle/>
                    <a:p>
                      <a:pPr algn="ctr"/>
                      <a:r>
                        <a:rPr lang="en-US"/>
                        <a:t>WH_MOUSE</a:t>
                      </a:r>
                    </a:p>
                  </a:txBody>
                  <a:tcPr marL="47625" marR="47625" marT="47625" marB="47625" anchor="ctr"/>
                </a:tc>
                <a:tc>
                  <a:txBody>
                    <a:bodyPr/>
                    <a:lstStyle/>
                    <a:p>
                      <a:pPr algn="ctr"/>
                      <a:r>
                        <a:rPr lang="ru-RU"/>
                        <a:t>Поток или вся система</a:t>
                      </a:r>
                    </a:p>
                  </a:txBody>
                  <a:tcPr marL="47625" marR="47625" marT="47625" marB="47625" anchor="ctr"/>
                </a:tc>
              </a:tr>
              <a:tr h="370840">
                <a:tc>
                  <a:txBody>
                    <a:bodyPr/>
                    <a:lstStyle/>
                    <a:p>
                      <a:pPr algn="ctr"/>
                      <a:r>
                        <a:rPr lang="en-US"/>
                        <a:t>WH_MSGFILTER</a:t>
                      </a:r>
                    </a:p>
                  </a:txBody>
                  <a:tcPr marL="47625" marR="47625" marT="47625" marB="47625" anchor="ctr"/>
                </a:tc>
                <a:tc>
                  <a:txBody>
                    <a:bodyPr/>
                    <a:lstStyle/>
                    <a:p>
                      <a:pPr algn="ctr"/>
                      <a:r>
                        <a:rPr lang="ru-RU"/>
                        <a:t>Поток или вся система</a:t>
                      </a:r>
                    </a:p>
                  </a:txBody>
                  <a:tcPr marL="47625" marR="47625" marT="47625" marB="47625" anchor="ctr"/>
                </a:tc>
              </a:tr>
              <a:tr h="370840">
                <a:tc>
                  <a:txBody>
                    <a:bodyPr/>
                    <a:lstStyle/>
                    <a:p>
                      <a:pPr algn="ctr"/>
                      <a:r>
                        <a:rPr lang="en-US" dirty="0"/>
                        <a:t>WH_SYSMSGFILTER</a:t>
                      </a:r>
                    </a:p>
                  </a:txBody>
                  <a:tcPr marL="47625" marR="47625" marT="47625" marB="47625" anchor="ctr"/>
                </a:tc>
                <a:tc>
                  <a:txBody>
                    <a:bodyPr/>
                    <a:lstStyle/>
                    <a:p>
                      <a:pPr algn="ctr"/>
                      <a:r>
                        <a:rPr lang="ru-RU" dirty="0"/>
                        <a:t>Только система</a:t>
                      </a:r>
                    </a:p>
                  </a:txBody>
                  <a:tcPr marL="47625" marR="47625" marT="47625" marB="47625" anchor="ctr"/>
                </a:tc>
              </a:tr>
            </a:tbl>
          </a:graphicData>
        </a:graphic>
      </p:graphicFrame>
      <p:sp>
        <p:nvSpPr>
          <p:cNvPr id="5" name="TextBox 4"/>
          <p:cNvSpPr txBox="1"/>
          <p:nvPr/>
        </p:nvSpPr>
        <p:spPr>
          <a:xfrm>
            <a:off x="642910" y="5857892"/>
            <a:ext cx="8501090" cy="830997"/>
          </a:xfrm>
          <a:prstGeom prst="rect">
            <a:avLst/>
          </a:prstGeom>
          <a:noFill/>
        </p:spPr>
        <p:txBody>
          <a:bodyPr wrap="square" rtlCol="0">
            <a:spAutoFit/>
          </a:bodyPr>
          <a:lstStyle/>
          <a:p>
            <a:pPr algn="ctr"/>
            <a:r>
              <a:rPr lang="ru-RU" sz="2400" dirty="0" smtClean="0"/>
              <a:t>Для любого данного типа хука, первыми вызываются хуки потоков, и только затем системные хуки.</a:t>
            </a:r>
            <a:endParaRPr lang="ru-RU"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0034" y="0"/>
            <a:ext cx="8229600" cy="857232"/>
          </a:xfrm>
        </p:spPr>
        <p:txBody>
          <a:bodyPr/>
          <a:lstStyle/>
          <a:p>
            <a:r>
              <a:rPr lang="ru-RU" dirty="0" smtClean="0"/>
              <a:t>Хуки потоков:</a:t>
            </a:r>
            <a:endParaRPr lang="ru-RU" dirty="0"/>
          </a:p>
        </p:txBody>
      </p:sp>
      <p:sp>
        <p:nvSpPr>
          <p:cNvPr id="3" name="Содержимое 2"/>
          <p:cNvSpPr>
            <a:spLocks noGrp="1"/>
          </p:cNvSpPr>
          <p:nvPr>
            <p:ph idx="1"/>
          </p:nvPr>
        </p:nvSpPr>
        <p:spPr>
          <a:xfrm>
            <a:off x="457200" y="785794"/>
            <a:ext cx="8472518" cy="5929354"/>
          </a:xfrm>
        </p:spPr>
        <p:txBody>
          <a:bodyPr>
            <a:normAutofit fontScale="85000" lnSpcReduction="20000"/>
          </a:bodyPr>
          <a:lstStyle/>
          <a:p>
            <a:r>
              <a:rPr lang="ru-RU" dirty="0" smtClean="0"/>
              <a:t>Не создают лишней работы приложениям, которые не заинтересованы в вызове хука.</a:t>
            </a:r>
          </a:p>
          <a:p>
            <a:r>
              <a:rPr lang="ru-RU" dirty="0" smtClean="0"/>
              <a:t>Не помещают все события, относящиеся к хуку, в очередь (так, чтобы они поступали не одновременно, а одно за другим). Например, если приложение установит клавиатурный хук для всей системы, то все клавиатурные сообщения будут пропущены через фильтрующую функцию этого хука, оставляя неиспользованными системные возможности </a:t>
            </a:r>
            <a:r>
              <a:rPr lang="ru-RU" dirty="0" err="1" smtClean="0"/>
              <a:t>многопотоковой</a:t>
            </a:r>
            <a:r>
              <a:rPr lang="ru-RU" dirty="0" smtClean="0"/>
              <a:t> обработки ввода.  Если эта функция прекратит обрабатывать клавиатурные события, система будет выглядеть зависшей, хотя на самом деле и не зависнет. </a:t>
            </a:r>
          </a:p>
          <a:p>
            <a:r>
              <a:rPr lang="ru-RU" dirty="0" smtClean="0"/>
              <a:t>Не требуют нахождения функции-фильтра в отдельной DLL. Все системные хуки и хуки для потоков в другом приложении должны находиться в DLL.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357158" y="214290"/>
            <a:ext cx="8229600" cy="6215106"/>
          </a:xfrm>
        </p:spPr>
        <p:txBody>
          <a:bodyPr>
            <a:normAutofit fontScale="92500" lnSpcReduction="20000"/>
          </a:bodyPr>
          <a:lstStyle/>
          <a:p>
            <a:r>
              <a:rPr lang="ru-RU" b="1" dirty="0" err="1" smtClean="0"/>
              <a:t>SetWindowsHookEx</a:t>
            </a:r>
            <a:r>
              <a:rPr lang="ru-RU" dirty="0" smtClean="0"/>
              <a:t> возвращает </a:t>
            </a:r>
            <a:r>
              <a:rPr lang="ru-RU" dirty="0" err="1" smtClean="0"/>
              <a:t>хэндл</a:t>
            </a:r>
            <a:r>
              <a:rPr lang="ru-RU" dirty="0" smtClean="0"/>
              <a:t> установленного хука (тип HHOOK).</a:t>
            </a:r>
          </a:p>
          <a:p>
            <a:r>
              <a:rPr lang="ru-RU" dirty="0" smtClean="0"/>
              <a:t> Приложение или библиотека должны использовать этот </a:t>
            </a:r>
            <a:r>
              <a:rPr lang="ru-RU" dirty="0" err="1" smtClean="0"/>
              <a:t>хэндл</a:t>
            </a:r>
            <a:r>
              <a:rPr lang="ru-RU" dirty="0" smtClean="0"/>
              <a:t> для вызова функции </a:t>
            </a:r>
            <a:r>
              <a:rPr lang="ru-RU" b="1" dirty="0" err="1" smtClean="0"/>
              <a:t>UnhookWindowsHookEx</a:t>
            </a:r>
            <a:r>
              <a:rPr lang="ru-RU" dirty="0" smtClean="0"/>
              <a:t>.</a:t>
            </a:r>
            <a:endParaRPr lang="en-US" dirty="0" smtClean="0"/>
          </a:p>
          <a:p>
            <a:r>
              <a:rPr lang="ru-RU" dirty="0" smtClean="0"/>
              <a:t> </a:t>
            </a:r>
            <a:r>
              <a:rPr lang="ru-RU" b="1" dirty="0" err="1" smtClean="0"/>
              <a:t>SetWindowsHookEx</a:t>
            </a:r>
            <a:r>
              <a:rPr lang="ru-RU" dirty="0" smtClean="0"/>
              <a:t> возвращает NULL если она не смогла добавить функцию к хуку.</a:t>
            </a:r>
          </a:p>
          <a:p>
            <a:r>
              <a:rPr lang="ru-RU" dirty="0" smtClean="0"/>
              <a:t> </a:t>
            </a:r>
            <a:r>
              <a:rPr lang="ru-RU" b="1" dirty="0" err="1" smtClean="0"/>
              <a:t>SetWindowsHookEx</a:t>
            </a:r>
            <a:r>
              <a:rPr lang="ru-RU" dirty="0" smtClean="0"/>
              <a:t> также устанавливает код последней ошибки в одно из следующих значений для индикации неудачного завершения функции.</a:t>
            </a:r>
          </a:p>
          <a:p>
            <a:r>
              <a:rPr lang="ru-RU" dirty="0" err="1" smtClean="0"/>
              <a:t>Windows</a:t>
            </a:r>
            <a:r>
              <a:rPr lang="ru-RU" dirty="0" smtClean="0"/>
              <a:t> сама заботится об организации очереди функций-фильтров не доверяя функциям хранение адресов следующих функций в очереди. </a:t>
            </a:r>
            <a:endParaRPr lang="ru-RU"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57200" y="214290"/>
            <a:ext cx="8229600" cy="6643710"/>
          </a:xfrm>
        </p:spPr>
        <p:txBody>
          <a:bodyPr>
            <a:normAutofit fontScale="70000" lnSpcReduction="20000"/>
          </a:bodyPr>
          <a:lstStyle/>
          <a:p>
            <a:r>
              <a:rPr lang="ru-RU" b="1" dirty="0" smtClean="0"/>
              <a:t>ERROR_INVALID_HOOK_FILTER</a:t>
            </a:r>
            <a:r>
              <a:rPr lang="ru-RU" dirty="0" smtClean="0"/>
              <a:t>: Неверный код хука.</a:t>
            </a:r>
          </a:p>
          <a:p>
            <a:r>
              <a:rPr lang="ru-RU" b="1" dirty="0" smtClean="0"/>
              <a:t>ERROR_INVALID_FILTER_PROC</a:t>
            </a:r>
            <a:r>
              <a:rPr lang="ru-RU" dirty="0" smtClean="0"/>
              <a:t>: Неверная фильтрующая функция.</a:t>
            </a:r>
          </a:p>
          <a:p>
            <a:r>
              <a:rPr lang="ru-RU" b="1" dirty="0" smtClean="0"/>
              <a:t>ERROR_HOOK_NEEDS_HMOD</a:t>
            </a:r>
            <a:r>
              <a:rPr lang="ru-RU" dirty="0" smtClean="0"/>
              <a:t>: Глобальный хук устанавливается с параметром </a:t>
            </a:r>
            <a:r>
              <a:rPr lang="ru-RU" i="1" dirty="0" err="1" smtClean="0"/>
              <a:t>hInstance</a:t>
            </a:r>
            <a:r>
              <a:rPr lang="ru-RU" dirty="0" smtClean="0"/>
              <a:t>, равным NULL либо локальный хук устанавливается для потока, который не принадлежит данному приложению.</a:t>
            </a:r>
          </a:p>
          <a:p>
            <a:r>
              <a:rPr lang="ru-RU" b="1" dirty="0" smtClean="0"/>
              <a:t>ERROR_GLOBAL_ONLY_HOOK</a:t>
            </a:r>
            <a:r>
              <a:rPr lang="ru-RU" dirty="0" smtClean="0"/>
              <a:t>: Хук, который может быть только системным, устанавливается как потоковый.</a:t>
            </a:r>
          </a:p>
          <a:p>
            <a:r>
              <a:rPr lang="ru-RU" b="1" dirty="0" smtClean="0"/>
              <a:t>ERROR_INVALID_PARAMETER</a:t>
            </a:r>
            <a:r>
              <a:rPr lang="ru-RU" dirty="0" smtClean="0"/>
              <a:t>: Неверный идентификатор потока.</a:t>
            </a:r>
          </a:p>
          <a:p>
            <a:r>
              <a:rPr lang="ru-RU" b="1" dirty="0" smtClean="0"/>
              <a:t>ERROR_JOURNAL_HOOK_SET:</a:t>
            </a:r>
            <a:r>
              <a:rPr lang="ru-RU" dirty="0" smtClean="0"/>
              <a:t> Для регистрационного хука (</a:t>
            </a:r>
            <a:r>
              <a:rPr lang="ru-RU" dirty="0" err="1" smtClean="0"/>
              <a:t>journal</a:t>
            </a:r>
            <a:r>
              <a:rPr lang="ru-RU" dirty="0" smtClean="0"/>
              <a:t> </a:t>
            </a:r>
            <a:r>
              <a:rPr lang="ru-RU" dirty="0" err="1" smtClean="0"/>
              <a:t>hook</a:t>
            </a:r>
            <a:r>
              <a:rPr lang="ru-RU" dirty="0" smtClean="0"/>
              <a:t>) уже установлена фильтрующая функция. В любой момент времени может быть установлен только один записывающий или воспроизводящий хук. Этот код ошибки может также означать, что приложение пытается установить регистрационный хук в то время, как запущен хранитель экрана.</a:t>
            </a:r>
          </a:p>
          <a:p>
            <a:r>
              <a:rPr lang="ru-RU" b="1" dirty="0" smtClean="0"/>
              <a:t>ERROR_MOD_NOT_FOUND:</a:t>
            </a:r>
            <a:r>
              <a:rPr lang="ru-RU" dirty="0" smtClean="0"/>
              <a:t> Параметр </a:t>
            </a:r>
            <a:r>
              <a:rPr lang="ru-RU" i="1" dirty="0" err="1" smtClean="0"/>
              <a:t>hInstance</a:t>
            </a:r>
            <a:r>
              <a:rPr lang="ru-RU" dirty="0" smtClean="0"/>
              <a:t> в случае, когда хук является глобальным, не ссылался на библиотеку. (На самом деле, это значение означает лишь, что модуль </a:t>
            </a:r>
            <a:r>
              <a:rPr lang="ru-RU" dirty="0" err="1" smtClean="0"/>
              <a:t>User</a:t>
            </a:r>
            <a:r>
              <a:rPr lang="ru-RU" dirty="0" smtClean="0"/>
              <a:t> не смог обнаружить данный </a:t>
            </a:r>
            <a:r>
              <a:rPr lang="ru-RU" dirty="0" err="1" smtClean="0"/>
              <a:t>хэндл</a:t>
            </a:r>
            <a:r>
              <a:rPr lang="ru-RU" dirty="0" smtClean="0"/>
              <a:t> в списке модулей.)</a:t>
            </a:r>
          </a:p>
          <a:p>
            <a:r>
              <a:rPr lang="ru-RU" dirty="0" smtClean="0"/>
              <a:t>Любое другое значение: Система безопасности не позволяет установить данный хук, либо в системе закончилась память.</a:t>
            </a:r>
          </a:p>
          <a:p>
            <a:endParaRPr lang="ru-RU"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4000" b="1" dirty="0" err="1" smtClean="0"/>
              <a:t>UnhookWindowsHookEx</a:t>
            </a:r>
            <a:endParaRPr lang="ru-RU" sz="4000" dirty="0"/>
          </a:p>
        </p:txBody>
      </p:sp>
      <p:sp>
        <p:nvSpPr>
          <p:cNvPr id="3" name="Содержимое 2"/>
          <p:cNvSpPr>
            <a:spLocks noGrp="1"/>
          </p:cNvSpPr>
          <p:nvPr>
            <p:ph idx="1"/>
          </p:nvPr>
        </p:nvSpPr>
        <p:spPr>
          <a:xfrm>
            <a:off x="357158" y="1357298"/>
            <a:ext cx="8329642" cy="4768865"/>
          </a:xfrm>
        </p:spPr>
        <p:txBody>
          <a:bodyPr/>
          <a:lstStyle/>
          <a:p>
            <a:r>
              <a:rPr lang="ru-RU" dirty="0" smtClean="0"/>
              <a:t>Для удаления функции-фильтра из очереди хука вызовите функцию </a:t>
            </a:r>
            <a:r>
              <a:rPr lang="ru-RU" b="1" dirty="0" err="1" smtClean="0"/>
              <a:t>UnhookWindowsHookEx</a:t>
            </a:r>
            <a:r>
              <a:rPr lang="ru-RU" dirty="0" smtClean="0"/>
              <a:t>.</a:t>
            </a:r>
          </a:p>
          <a:p>
            <a:r>
              <a:rPr lang="ru-RU" dirty="0" smtClean="0"/>
              <a:t> Эта функция принимает </a:t>
            </a:r>
            <a:r>
              <a:rPr lang="ru-RU" dirty="0" err="1" smtClean="0"/>
              <a:t>хэндл</a:t>
            </a:r>
            <a:r>
              <a:rPr lang="ru-RU" dirty="0" smtClean="0"/>
              <a:t> хука, полученный от </a:t>
            </a:r>
            <a:r>
              <a:rPr lang="ru-RU" b="1" dirty="0" err="1" smtClean="0"/>
              <a:t>SetWindowsHookEx</a:t>
            </a:r>
            <a:r>
              <a:rPr lang="ru-RU" dirty="0" smtClean="0"/>
              <a:t> и возвращает логическое значение, показывающее успех операции.</a:t>
            </a:r>
          </a:p>
          <a:p>
            <a:r>
              <a:rPr lang="ru-RU" dirty="0" smtClean="0"/>
              <a:t> На данный момент </a:t>
            </a:r>
            <a:r>
              <a:rPr lang="ru-RU" b="1" dirty="0" err="1" smtClean="0"/>
              <a:t>UnhookWindowsHookEx</a:t>
            </a:r>
            <a:r>
              <a:rPr lang="ru-RU" dirty="0" smtClean="0"/>
              <a:t> всегда возвращает TRUE.</a:t>
            </a:r>
            <a:endParaRPr lang="ru-RU"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4000" b="1" dirty="0" smtClean="0"/>
              <a:t>Фильтрующие функции</a:t>
            </a:r>
            <a:endParaRPr lang="ru-RU" sz="4000" dirty="0"/>
          </a:p>
        </p:txBody>
      </p:sp>
      <p:sp>
        <p:nvSpPr>
          <p:cNvPr id="3" name="Содержимое 2"/>
          <p:cNvSpPr>
            <a:spLocks noGrp="1"/>
          </p:cNvSpPr>
          <p:nvPr>
            <p:ph idx="1"/>
          </p:nvPr>
        </p:nvSpPr>
        <p:spPr>
          <a:xfrm>
            <a:off x="457200" y="1428736"/>
            <a:ext cx="8229600" cy="5429264"/>
          </a:xfrm>
        </p:spPr>
        <p:txBody>
          <a:bodyPr>
            <a:normAutofit fontScale="85000" lnSpcReduction="20000"/>
          </a:bodyPr>
          <a:lstStyle/>
          <a:p>
            <a:r>
              <a:rPr lang="ru-RU" dirty="0" smtClean="0"/>
              <a:t>Фильтрующие (</a:t>
            </a:r>
            <a:r>
              <a:rPr lang="ru-RU" i="1" dirty="0" err="1" smtClean="0"/>
              <a:t>хуковые</a:t>
            </a:r>
            <a:r>
              <a:rPr lang="ru-RU" dirty="0" smtClean="0"/>
              <a:t>) функции - это функции, прикрепленные к хуку. Из-за того, что эти функции вызываются </a:t>
            </a:r>
            <a:r>
              <a:rPr lang="ru-RU" dirty="0" err="1" smtClean="0"/>
              <a:t>Windows</a:t>
            </a:r>
            <a:r>
              <a:rPr lang="ru-RU" dirty="0" smtClean="0"/>
              <a:t>, а не приложением, их часто называют </a:t>
            </a:r>
            <a:r>
              <a:rPr lang="ru-RU" i="1" dirty="0" smtClean="0"/>
              <a:t>функциями обратного вызова</a:t>
            </a:r>
            <a:r>
              <a:rPr lang="ru-RU" dirty="0" smtClean="0"/>
              <a:t> (</a:t>
            </a:r>
            <a:r>
              <a:rPr lang="ru-RU" dirty="0" err="1" smtClean="0"/>
              <a:t>callback</a:t>
            </a:r>
            <a:r>
              <a:rPr lang="ru-RU" dirty="0" smtClean="0"/>
              <a:t> </a:t>
            </a:r>
            <a:r>
              <a:rPr lang="ru-RU" dirty="0" err="1" smtClean="0"/>
              <a:t>functions</a:t>
            </a:r>
            <a:r>
              <a:rPr lang="ru-RU" dirty="0" smtClean="0"/>
              <a:t>).</a:t>
            </a:r>
          </a:p>
          <a:p>
            <a:r>
              <a:rPr lang="ru-RU" dirty="0" smtClean="0"/>
              <a:t> Все фильтрующие функции должны быть описаны следующим образом</a:t>
            </a:r>
            <a:r>
              <a:rPr lang="ru-RU" dirty="0" smtClean="0"/>
              <a:t>:</a:t>
            </a:r>
            <a:endParaRPr lang="en-US" dirty="0" smtClean="0"/>
          </a:p>
          <a:p>
            <a:endParaRPr lang="ru-RU" dirty="0" smtClean="0"/>
          </a:p>
          <a:p>
            <a:r>
              <a:rPr lang="ru-RU" dirty="0" smtClean="0"/>
              <a:t>LRESULT CALLBACK </a:t>
            </a:r>
            <a:r>
              <a:rPr lang="ru-RU" dirty="0" err="1" smtClean="0"/>
              <a:t>FilterFunc</a:t>
            </a:r>
            <a:r>
              <a:rPr lang="ru-RU" dirty="0" smtClean="0"/>
              <a:t>(</a:t>
            </a:r>
            <a:r>
              <a:rPr lang="ru-RU" dirty="0" err="1" smtClean="0"/>
              <a:t>int</a:t>
            </a:r>
            <a:r>
              <a:rPr lang="ru-RU" dirty="0" smtClean="0"/>
              <a:t> </a:t>
            </a:r>
            <a:r>
              <a:rPr lang="ru-RU" dirty="0" err="1" smtClean="0"/>
              <a:t>nCode</a:t>
            </a:r>
            <a:r>
              <a:rPr lang="ru-RU" dirty="0" smtClean="0"/>
              <a:t>, WPARAM </a:t>
            </a:r>
            <a:r>
              <a:rPr lang="ru-RU" dirty="0" err="1" smtClean="0"/>
              <a:t>wParam</a:t>
            </a:r>
            <a:r>
              <a:rPr lang="ru-RU" dirty="0" smtClean="0"/>
              <a:t>, LPARAM </a:t>
            </a:r>
            <a:r>
              <a:rPr lang="ru-RU" dirty="0" err="1" smtClean="0"/>
              <a:t>lParam</a:t>
            </a:r>
            <a:r>
              <a:rPr lang="ru-RU" dirty="0" smtClean="0"/>
              <a:t>)</a:t>
            </a:r>
            <a:endParaRPr lang="en-US" dirty="0" smtClean="0"/>
          </a:p>
          <a:p>
            <a:endParaRPr lang="ru-RU" dirty="0" smtClean="0"/>
          </a:p>
          <a:p>
            <a:r>
              <a:rPr lang="ru-RU" dirty="0" smtClean="0"/>
              <a:t>Все функции-фильтры должны возвращать </a:t>
            </a:r>
            <a:r>
              <a:rPr lang="ru-RU" b="1" dirty="0" smtClean="0"/>
              <a:t>LONG</a:t>
            </a:r>
            <a:r>
              <a:rPr lang="ru-RU" dirty="0" smtClean="0"/>
              <a:t>. Вместо </a:t>
            </a:r>
            <a:r>
              <a:rPr lang="ru-RU" i="1" dirty="0" err="1" smtClean="0"/>
              <a:t>FilterFunc</a:t>
            </a:r>
            <a:r>
              <a:rPr lang="ru-RU" dirty="0" smtClean="0"/>
              <a:t> должно стоять имя вашей фильтрующей функции.</a:t>
            </a:r>
          </a:p>
          <a:p>
            <a:endParaRPr lang="ru-RU"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7901014" cy="654032"/>
          </a:xfrm>
        </p:spPr>
        <p:txBody>
          <a:bodyPr>
            <a:normAutofit fontScale="90000"/>
          </a:bodyPr>
          <a:lstStyle/>
          <a:p>
            <a:r>
              <a:rPr lang="ru-RU" b="1" dirty="0" smtClean="0"/>
              <a:t>Параметры</a:t>
            </a:r>
            <a:endParaRPr lang="ru-RU" dirty="0"/>
          </a:p>
        </p:txBody>
      </p:sp>
      <p:sp>
        <p:nvSpPr>
          <p:cNvPr id="3" name="Содержимое 2"/>
          <p:cNvSpPr>
            <a:spLocks noGrp="1"/>
          </p:cNvSpPr>
          <p:nvPr>
            <p:ph idx="1"/>
          </p:nvPr>
        </p:nvSpPr>
        <p:spPr>
          <a:xfrm>
            <a:off x="457200" y="1142984"/>
            <a:ext cx="8229600" cy="4983179"/>
          </a:xfrm>
        </p:spPr>
        <p:txBody>
          <a:bodyPr>
            <a:normAutofit fontScale="70000" lnSpcReduction="20000"/>
          </a:bodyPr>
          <a:lstStyle/>
          <a:p>
            <a:r>
              <a:rPr lang="ru-RU" dirty="0" smtClean="0"/>
              <a:t>Фильтрующие функции принимают три параметра: </a:t>
            </a:r>
            <a:r>
              <a:rPr lang="ru-RU" i="1" dirty="0" err="1" smtClean="0"/>
              <a:t>nСode</a:t>
            </a:r>
            <a:r>
              <a:rPr lang="ru-RU" dirty="0" smtClean="0"/>
              <a:t> (код хука), </a:t>
            </a:r>
            <a:r>
              <a:rPr lang="ru-RU" i="1" dirty="0" err="1" smtClean="0"/>
              <a:t>wParam</a:t>
            </a:r>
            <a:r>
              <a:rPr lang="ru-RU" dirty="0" smtClean="0"/>
              <a:t>, и </a:t>
            </a:r>
            <a:r>
              <a:rPr lang="ru-RU" i="1" dirty="0" err="1" smtClean="0"/>
              <a:t>lParam</a:t>
            </a:r>
            <a:r>
              <a:rPr lang="ru-RU" dirty="0" smtClean="0"/>
              <a:t>. Код хука - это целое значение, которое передает функции дополнительную информацию. К примеру, код хука может описывать событие, которое привело к срабатыванию хука.</a:t>
            </a:r>
          </a:p>
          <a:p>
            <a:r>
              <a:rPr lang="ru-RU" dirty="0" smtClean="0"/>
              <a:t>Второй параметр функции-фильтра, </a:t>
            </a:r>
            <a:r>
              <a:rPr lang="ru-RU" i="1" dirty="0" err="1" smtClean="0"/>
              <a:t>wParam</a:t>
            </a:r>
            <a:r>
              <a:rPr lang="ru-RU" dirty="0" smtClean="0"/>
              <a:t>, имеет тип WPARAM, и третий параметр, </a:t>
            </a:r>
            <a:r>
              <a:rPr lang="ru-RU" i="1" dirty="0" err="1" smtClean="0"/>
              <a:t>lParam</a:t>
            </a:r>
            <a:r>
              <a:rPr lang="ru-RU" dirty="0" smtClean="0"/>
              <a:t>, имеет тип LPARAM. Эти параметры передают информацию фильтрующим функциям.</a:t>
            </a:r>
          </a:p>
          <a:p>
            <a:r>
              <a:rPr lang="ru-RU" dirty="0" smtClean="0"/>
              <a:t> У каждого хука значения </a:t>
            </a:r>
            <a:r>
              <a:rPr lang="ru-RU" i="1" dirty="0" err="1" smtClean="0"/>
              <a:t>wParam</a:t>
            </a:r>
            <a:r>
              <a:rPr lang="ru-RU" dirty="0" smtClean="0"/>
              <a:t> и </a:t>
            </a:r>
            <a:r>
              <a:rPr lang="ru-RU" i="1" dirty="0" err="1" smtClean="0"/>
              <a:t>lParam</a:t>
            </a:r>
            <a:r>
              <a:rPr lang="ru-RU" dirty="0" smtClean="0"/>
              <a:t> различаются. Например, фильтры хука WH_KEYBOARD получают в </a:t>
            </a:r>
            <a:r>
              <a:rPr lang="ru-RU" i="1" dirty="0" err="1" smtClean="0"/>
              <a:t>wParam</a:t>
            </a:r>
            <a:r>
              <a:rPr lang="ru-RU" dirty="0" smtClean="0"/>
              <a:t> виртуальный код клавиши, а в </a:t>
            </a:r>
            <a:r>
              <a:rPr lang="ru-RU" i="1" dirty="0" err="1" smtClean="0"/>
              <a:t>lParam</a:t>
            </a:r>
            <a:r>
              <a:rPr lang="ru-RU" dirty="0" smtClean="0"/>
              <a:t> - состояние клавиатуры на момент нажатия клавиши.</a:t>
            </a:r>
          </a:p>
          <a:p>
            <a:r>
              <a:rPr lang="ru-RU" dirty="0" smtClean="0"/>
              <a:t> Фильтрующие функции, прикрепленные к хуку WH_MSGFILTER получают в </a:t>
            </a:r>
            <a:r>
              <a:rPr lang="ru-RU" dirty="0" err="1" smtClean="0"/>
              <a:t>wParam</a:t>
            </a:r>
            <a:r>
              <a:rPr lang="ru-RU" dirty="0" smtClean="0"/>
              <a:t> значение NULL, а в </a:t>
            </a:r>
            <a:r>
              <a:rPr lang="ru-RU" i="1" dirty="0" err="1" smtClean="0"/>
              <a:t>lParam</a:t>
            </a:r>
            <a:r>
              <a:rPr lang="ru-RU" dirty="0" smtClean="0"/>
              <a:t> - указатель на структуру, описывающую сообщение.</a:t>
            </a:r>
          </a:p>
          <a:p>
            <a:r>
              <a:rPr lang="ru-RU" dirty="0" smtClean="0"/>
              <a:t> За полным описанием значений аргументов каждого типа хука обратитесь к Win32 SDK.</a:t>
            </a:r>
          </a:p>
          <a:p>
            <a:endParaRPr lang="ru-RU"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smtClean="0"/>
              <a:t>Вызов следующей функции в цепочке фильтрующих функций</a:t>
            </a:r>
            <a:endParaRPr lang="ru-RU" dirty="0"/>
          </a:p>
        </p:txBody>
      </p:sp>
      <p:sp>
        <p:nvSpPr>
          <p:cNvPr id="3" name="Содержимое 2"/>
          <p:cNvSpPr>
            <a:spLocks noGrp="1"/>
          </p:cNvSpPr>
          <p:nvPr>
            <p:ph idx="1"/>
          </p:nvPr>
        </p:nvSpPr>
        <p:spPr>
          <a:xfrm>
            <a:off x="457200" y="1600200"/>
            <a:ext cx="8229600" cy="4829196"/>
          </a:xfrm>
        </p:spPr>
        <p:txBody>
          <a:bodyPr>
            <a:normAutofit fontScale="62500" lnSpcReduction="20000"/>
          </a:bodyPr>
          <a:lstStyle/>
          <a:p>
            <a:r>
              <a:rPr lang="ru-RU" dirty="0" smtClean="0"/>
              <a:t>Когда хук уже установлен, </a:t>
            </a:r>
            <a:r>
              <a:rPr lang="ru-RU" dirty="0" err="1" smtClean="0"/>
              <a:t>Windows</a:t>
            </a:r>
            <a:r>
              <a:rPr lang="ru-RU" dirty="0" smtClean="0"/>
              <a:t> вызывает первую функцию в очереди, и на этом ее ответственность заканчивается. После этого функция ответственна за то, чтобы вызвать следующую функцию в цепочке.</a:t>
            </a:r>
          </a:p>
          <a:p>
            <a:r>
              <a:rPr lang="ru-RU" dirty="0" smtClean="0"/>
              <a:t> В </a:t>
            </a:r>
            <a:r>
              <a:rPr lang="ru-RU" dirty="0" err="1" smtClean="0"/>
              <a:t>Windows</a:t>
            </a:r>
            <a:r>
              <a:rPr lang="ru-RU" dirty="0" smtClean="0"/>
              <a:t> имеется функция </a:t>
            </a:r>
            <a:r>
              <a:rPr lang="ru-RU" b="1" dirty="0" err="1" smtClean="0"/>
              <a:t>CallNextHookEx</a:t>
            </a:r>
            <a:r>
              <a:rPr lang="ru-RU" dirty="0" smtClean="0"/>
              <a:t> для вызова следующего фильтра в очереди фильтров. </a:t>
            </a:r>
            <a:r>
              <a:rPr lang="ru-RU" b="1" dirty="0" err="1" smtClean="0"/>
              <a:t>CallNextHookEx</a:t>
            </a:r>
            <a:r>
              <a:rPr lang="ru-RU" dirty="0" smtClean="0"/>
              <a:t> принимает четыре параметра.</a:t>
            </a:r>
          </a:p>
          <a:p>
            <a:r>
              <a:rPr lang="ru-RU" dirty="0" smtClean="0"/>
              <a:t>Первый параметр - это значение, возвращенное функцией </a:t>
            </a:r>
            <a:r>
              <a:rPr lang="ru-RU" b="1" dirty="0" err="1" smtClean="0"/>
              <a:t>SetWindowsHookEx</a:t>
            </a:r>
            <a:r>
              <a:rPr lang="ru-RU" dirty="0" smtClean="0"/>
              <a:t>. В настоящее время </a:t>
            </a:r>
            <a:r>
              <a:rPr lang="ru-RU" dirty="0" err="1" smtClean="0"/>
              <a:t>Windows</a:t>
            </a:r>
            <a:r>
              <a:rPr lang="ru-RU" dirty="0" smtClean="0"/>
              <a:t> игнорирует это значение, но в будущем это может измениться.</a:t>
            </a:r>
          </a:p>
          <a:p>
            <a:r>
              <a:rPr lang="ru-RU" dirty="0" smtClean="0"/>
              <a:t>Следующие три параметра - </a:t>
            </a:r>
            <a:r>
              <a:rPr lang="ru-RU" i="1" dirty="0" err="1" smtClean="0"/>
              <a:t>nCode</a:t>
            </a:r>
            <a:r>
              <a:rPr lang="ru-RU" dirty="0" smtClean="0"/>
              <a:t>, </a:t>
            </a:r>
            <a:r>
              <a:rPr lang="ru-RU" i="1" dirty="0" err="1" smtClean="0"/>
              <a:t>wParam</a:t>
            </a:r>
            <a:r>
              <a:rPr lang="ru-RU" dirty="0" smtClean="0"/>
              <a:t>, и </a:t>
            </a:r>
            <a:r>
              <a:rPr lang="ru-RU" i="1" dirty="0" err="1" smtClean="0"/>
              <a:t>lParam</a:t>
            </a:r>
            <a:r>
              <a:rPr lang="ru-RU" dirty="0" smtClean="0"/>
              <a:t> - </a:t>
            </a:r>
            <a:r>
              <a:rPr lang="ru-RU" dirty="0" err="1" smtClean="0"/>
              <a:t>Windows</a:t>
            </a:r>
            <a:r>
              <a:rPr lang="ru-RU" dirty="0" smtClean="0"/>
              <a:t> передает дальше по цепочке функций.</a:t>
            </a:r>
          </a:p>
          <a:p>
            <a:r>
              <a:rPr lang="ru-RU" dirty="0" err="1" smtClean="0"/>
              <a:t>Windows</a:t>
            </a:r>
            <a:r>
              <a:rPr lang="ru-RU" dirty="0" smtClean="0"/>
              <a:t> хранит в своих внутренних структурах цепочку фильтрующих функций и следит за тем, какая функция вызывается в настоящий момент.</a:t>
            </a:r>
          </a:p>
          <a:p>
            <a:r>
              <a:rPr lang="ru-RU" dirty="0" smtClean="0"/>
              <a:t> При вызове </a:t>
            </a:r>
            <a:r>
              <a:rPr lang="ru-RU" b="1" dirty="0" err="1" smtClean="0"/>
              <a:t>CallNextHookEx</a:t>
            </a:r>
            <a:r>
              <a:rPr lang="ru-RU" dirty="0" smtClean="0"/>
              <a:t> </a:t>
            </a:r>
            <a:r>
              <a:rPr lang="ru-RU" dirty="0" err="1" smtClean="0"/>
              <a:t>Windows</a:t>
            </a:r>
            <a:r>
              <a:rPr lang="ru-RU" dirty="0" smtClean="0"/>
              <a:t> определяет следующую функцию в очереди и вызывает ее.</a:t>
            </a:r>
          </a:p>
          <a:p>
            <a:endParaRPr lang="ru-RU"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idx="1"/>
          </p:nvPr>
        </p:nvSpPr>
        <p:spPr/>
        <p:txBody>
          <a:bodyPr>
            <a:normAutofit fontScale="70000" lnSpcReduction="20000"/>
          </a:bodyPr>
          <a:lstStyle/>
          <a:p>
            <a:r>
              <a:rPr lang="ru-RU" dirty="0" smtClean="0"/>
              <a:t>Иногда функции-фильтры могут не пожелать передать обработку события другим фильтрам в той же цепочке. В частности, когда хук позволяет функции отменить событие и функция решает так поступить, она не должна вызывать </a:t>
            </a:r>
            <a:r>
              <a:rPr lang="ru-RU" b="1" dirty="0" err="1" smtClean="0"/>
              <a:t>CallNextHookEx</a:t>
            </a:r>
            <a:r>
              <a:rPr lang="ru-RU" dirty="0" smtClean="0"/>
              <a:t>. Когда фильтрующая функция модифицирует сообщение, она может решить не передавать его остальным функциям, ожидающим в очереди.</a:t>
            </a:r>
          </a:p>
          <a:p>
            <a:r>
              <a:rPr lang="ru-RU" dirty="0" smtClean="0"/>
              <a:t>Из-за того, что фильтры никак не сортируются при помещении их в очередь, вы не можете быть уверены, где находится ваша функция в любой момент времени кроме момента установки, когда ваша функция помещается в самое начало очереди. В результате, вы никогда не можете точно знать, что каждое событие в системе дойдет до вашего фильтра. Фильтрующая функция перед вашей функцией в цепочке - то есть функция, которая была установлена позже вашей - может не передать вам обработку события.</a:t>
            </a:r>
          </a:p>
          <a:p>
            <a:endParaRPr lang="ru-RU"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96908"/>
          </a:xfrm>
        </p:spPr>
        <p:txBody>
          <a:bodyPr>
            <a:normAutofit/>
          </a:bodyPr>
          <a:lstStyle/>
          <a:p>
            <a:r>
              <a:rPr lang="ru-RU" sz="3600" b="1" dirty="0" smtClean="0"/>
              <a:t>Хук </a:t>
            </a:r>
            <a:r>
              <a:rPr lang="en-US" sz="3600" b="1" dirty="0" smtClean="0"/>
              <a:t>WH_CALLWNDPROC</a:t>
            </a:r>
            <a:endParaRPr lang="ru-RU" sz="3600" dirty="0"/>
          </a:p>
        </p:txBody>
      </p:sp>
      <p:sp>
        <p:nvSpPr>
          <p:cNvPr id="3" name="Содержимое 2"/>
          <p:cNvSpPr>
            <a:spLocks noGrp="1"/>
          </p:cNvSpPr>
          <p:nvPr>
            <p:ph idx="1"/>
          </p:nvPr>
        </p:nvSpPr>
        <p:spPr>
          <a:xfrm>
            <a:off x="214282" y="928670"/>
            <a:ext cx="8643998" cy="5715040"/>
          </a:xfrm>
        </p:spPr>
        <p:txBody>
          <a:bodyPr>
            <a:normAutofit fontScale="62500" lnSpcReduction="20000"/>
          </a:bodyPr>
          <a:lstStyle/>
          <a:p>
            <a:r>
              <a:rPr lang="ru-RU" dirty="0" err="1" smtClean="0"/>
              <a:t>Windows</a:t>
            </a:r>
            <a:r>
              <a:rPr lang="ru-RU" dirty="0" smtClean="0"/>
              <a:t> вызывает этот хук при каждом вызове функции </a:t>
            </a:r>
            <a:r>
              <a:rPr lang="ru-RU" b="1" dirty="0" err="1" smtClean="0"/>
              <a:t>SendMessage</a:t>
            </a:r>
            <a:r>
              <a:rPr lang="ru-RU" dirty="0" smtClean="0"/>
              <a:t>. Фильтрующей функции передается код хука, показывающий, была ли произведена посылка сообщения из текущего потока, а также указатель на структуру с информацией о сообщении.</a:t>
            </a:r>
          </a:p>
          <a:p>
            <a:r>
              <a:rPr lang="ru-RU" dirty="0" smtClean="0"/>
              <a:t>Структура CWPSTRUCT описана следующим образом:</a:t>
            </a:r>
          </a:p>
          <a:p>
            <a:endParaRPr lang="ru-RU" dirty="0" smtClean="0"/>
          </a:p>
          <a:p>
            <a:pPr>
              <a:buNone/>
            </a:pPr>
            <a:r>
              <a:rPr lang="ru-RU" dirty="0" err="1" smtClean="0">
                <a:solidFill>
                  <a:srgbClr val="0070C0"/>
                </a:solidFill>
              </a:rPr>
              <a:t>typedef</a:t>
            </a:r>
            <a:r>
              <a:rPr lang="ru-RU" dirty="0" smtClean="0">
                <a:solidFill>
                  <a:srgbClr val="0070C0"/>
                </a:solidFill>
              </a:rPr>
              <a:t> </a:t>
            </a:r>
            <a:r>
              <a:rPr lang="ru-RU" dirty="0" err="1" smtClean="0">
                <a:solidFill>
                  <a:srgbClr val="0070C0"/>
                </a:solidFill>
              </a:rPr>
              <a:t>struct</a:t>
            </a:r>
            <a:r>
              <a:rPr lang="ru-RU" dirty="0" smtClean="0">
                <a:solidFill>
                  <a:srgbClr val="0070C0"/>
                </a:solidFill>
              </a:rPr>
              <a:t> </a:t>
            </a:r>
            <a:r>
              <a:rPr lang="ru-RU" dirty="0" err="1" smtClean="0"/>
              <a:t>tagCWPSTRUCT</a:t>
            </a:r>
            <a:r>
              <a:rPr lang="ru-RU" dirty="0" smtClean="0"/>
              <a:t> { </a:t>
            </a:r>
          </a:p>
          <a:p>
            <a:pPr>
              <a:buNone/>
            </a:pPr>
            <a:r>
              <a:rPr lang="ru-RU" dirty="0" smtClean="0"/>
              <a:t>LPARAM </a:t>
            </a:r>
            <a:r>
              <a:rPr lang="ru-RU" dirty="0" err="1" smtClean="0"/>
              <a:t>lParam</a:t>
            </a:r>
            <a:r>
              <a:rPr lang="ru-RU" dirty="0" smtClean="0"/>
              <a:t>;</a:t>
            </a:r>
          </a:p>
          <a:p>
            <a:pPr>
              <a:buNone/>
            </a:pPr>
            <a:r>
              <a:rPr lang="ru-RU" dirty="0" smtClean="0"/>
              <a:t> WPARAM </a:t>
            </a:r>
            <a:r>
              <a:rPr lang="ru-RU" dirty="0" err="1" smtClean="0"/>
              <a:t>wParam</a:t>
            </a:r>
            <a:r>
              <a:rPr lang="ru-RU" dirty="0" smtClean="0"/>
              <a:t>;</a:t>
            </a:r>
          </a:p>
          <a:p>
            <a:pPr>
              <a:buNone/>
            </a:pPr>
            <a:r>
              <a:rPr lang="ru-RU" dirty="0" smtClean="0"/>
              <a:t> DWORD </a:t>
            </a:r>
            <a:r>
              <a:rPr lang="ru-RU" dirty="0" err="1" smtClean="0"/>
              <a:t>message</a:t>
            </a:r>
            <a:r>
              <a:rPr lang="ru-RU" dirty="0" smtClean="0"/>
              <a:t>;</a:t>
            </a:r>
          </a:p>
          <a:p>
            <a:pPr>
              <a:buNone/>
            </a:pPr>
            <a:r>
              <a:rPr lang="ru-RU" dirty="0" smtClean="0"/>
              <a:t> HWND </a:t>
            </a:r>
            <a:r>
              <a:rPr lang="ru-RU" dirty="0" err="1" smtClean="0"/>
              <a:t>hwnd</a:t>
            </a:r>
            <a:r>
              <a:rPr lang="ru-RU" dirty="0" smtClean="0"/>
              <a:t>; } CWPSTRUCT, *LPCWPSTRUCT; </a:t>
            </a:r>
          </a:p>
          <a:p>
            <a:endParaRPr lang="ru-RU" dirty="0"/>
          </a:p>
          <a:p>
            <a:pPr marL="0" indent="0"/>
            <a:r>
              <a:rPr lang="ru-RU" dirty="0" smtClean="0"/>
              <a:t>Фильтры могут обработать сообщение, но не могут изменять его. Сообщение затем отсылается той функции, которой и предназначалось. Этот хук использует значительное количество системных ресурсов, особенно, когда он установлен с системной областью видимости, поэтому используйте его только в целях отладки.</a:t>
            </a:r>
          </a:p>
          <a:p>
            <a:endParaRPr lang="ru-RU"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57200" y="357166"/>
            <a:ext cx="8229600" cy="6072230"/>
          </a:xfrm>
        </p:spPr>
        <p:txBody>
          <a:bodyPr>
            <a:normAutofit fontScale="77500" lnSpcReduction="20000"/>
          </a:bodyPr>
          <a:lstStyle/>
          <a:p>
            <a:r>
              <a:rPr lang="ru-RU" dirty="0" smtClean="0"/>
              <a:t>В операционной системе </a:t>
            </a:r>
            <a:r>
              <a:rPr lang="ru-RU" dirty="0" err="1" smtClean="0"/>
              <a:t>Windows</a:t>
            </a:r>
            <a:r>
              <a:rPr lang="ru-RU" dirty="0" smtClean="0"/>
              <a:t> </a:t>
            </a:r>
            <a:r>
              <a:rPr lang="ru-RU" dirty="0" smtClean="0"/>
              <a:t>хуком называется механизм перехвата особой функцией событий (таких как сообщения, ввод с мыши или клавиатуры) до того, как они дойдут до приложения. Эта функция может затем реагировать на события и, в некоторых случаях, изменять или отменять их.</a:t>
            </a:r>
          </a:p>
          <a:p>
            <a:r>
              <a:rPr lang="ru-RU" dirty="0" smtClean="0"/>
              <a:t> Функции, получающие уведомления о событиях, называются </a:t>
            </a:r>
            <a:r>
              <a:rPr lang="ru-RU" i="1" dirty="0" smtClean="0"/>
              <a:t>фильтрующими функциями</a:t>
            </a:r>
            <a:r>
              <a:rPr lang="ru-RU" dirty="0" smtClean="0"/>
              <a:t> и различаются по типам перехватываемых ими событий.</a:t>
            </a:r>
          </a:p>
          <a:p>
            <a:r>
              <a:rPr lang="ru-RU" dirty="0" smtClean="0"/>
              <a:t> Пример - фильтрующая функция для перехвата всех событий мыши или клавиатуры. Чтобы </a:t>
            </a:r>
            <a:r>
              <a:rPr lang="ru-RU" dirty="0" err="1" smtClean="0"/>
              <a:t>Windows</a:t>
            </a:r>
            <a:r>
              <a:rPr lang="ru-RU" dirty="0" smtClean="0"/>
              <a:t> смогла вызывать функцию-фильтр, эта функция должна быть установлена - то есть, прикреплена - к хуку (например, к клавиатурному хуку).</a:t>
            </a:r>
          </a:p>
          <a:p>
            <a:r>
              <a:rPr lang="ru-RU" dirty="0" smtClean="0"/>
              <a:t> Прикрепление одной или нескольких фильтрующих функций к какому-нибудь хуку называется </a:t>
            </a:r>
            <a:r>
              <a:rPr lang="ru-RU" i="1" dirty="0" smtClean="0"/>
              <a:t>установкой</a:t>
            </a:r>
            <a:r>
              <a:rPr lang="ru-RU" dirty="0" smtClean="0"/>
              <a:t> хука. </a:t>
            </a:r>
            <a:endParaRPr lang="ru-RU"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68346"/>
          </a:xfrm>
        </p:spPr>
        <p:txBody>
          <a:bodyPr>
            <a:normAutofit/>
          </a:bodyPr>
          <a:lstStyle/>
          <a:p>
            <a:r>
              <a:rPr lang="ru-RU" sz="4000" b="1" dirty="0" smtClean="0"/>
              <a:t>Хук </a:t>
            </a:r>
            <a:r>
              <a:rPr lang="en-US" sz="4000" b="1" dirty="0" smtClean="0"/>
              <a:t>WH_CBT</a:t>
            </a:r>
            <a:endParaRPr lang="ru-RU" sz="4000" dirty="0"/>
          </a:p>
        </p:txBody>
      </p:sp>
      <p:sp>
        <p:nvSpPr>
          <p:cNvPr id="3" name="Содержимое 2"/>
          <p:cNvSpPr>
            <a:spLocks noGrp="1"/>
          </p:cNvSpPr>
          <p:nvPr>
            <p:ph idx="1"/>
          </p:nvPr>
        </p:nvSpPr>
        <p:spPr>
          <a:xfrm>
            <a:off x="457200" y="1071546"/>
            <a:ext cx="8229600" cy="5572164"/>
          </a:xfrm>
        </p:spPr>
        <p:txBody>
          <a:bodyPr>
            <a:normAutofit fontScale="62500" lnSpcReduction="20000"/>
          </a:bodyPr>
          <a:lstStyle/>
          <a:p>
            <a:r>
              <a:rPr lang="ru-RU" dirty="0" smtClean="0"/>
              <a:t>Чтобы написать приложение для интерактивного обучения (</a:t>
            </a:r>
            <a:r>
              <a:rPr lang="en-US" dirty="0" smtClean="0"/>
              <a:t>CBT application), </a:t>
            </a:r>
            <a:r>
              <a:rPr lang="ru-RU" dirty="0" smtClean="0"/>
              <a:t>разработчик должен координировать его работу с работой приложения, для которого оно разрабатывается. Для достижения этой цели </a:t>
            </a:r>
            <a:r>
              <a:rPr lang="en-US" dirty="0" smtClean="0"/>
              <a:t>Windows </a:t>
            </a:r>
            <a:r>
              <a:rPr lang="ru-RU" dirty="0" smtClean="0"/>
              <a:t>предоставляет разработчикам хук </a:t>
            </a:r>
            <a:r>
              <a:rPr lang="en-US" dirty="0" smtClean="0"/>
              <a:t>WH_CBT. Windows </a:t>
            </a:r>
            <a:r>
              <a:rPr lang="ru-RU" dirty="0" smtClean="0"/>
              <a:t>передает фильтрующей функции код хука, показывающий, какое произошло событие, и соответствующие этому событию данные.</a:t>
            </a:r>
          </a:p>
          <a:p>
            <a:r>
              <a:rPr lang="ru-RU" dirty="0" smtClean="0"/>
              <a:t>Фильтр для хука </a:t>
            </a:r>
            <a:r>
              <a:rPr lang="en-US" dirty="0" smtClean="0"/>
              <a:t>WH_CBT </a:t>
            </a:r>
            <a:r>
              <a:rPr lang="ru-RU" dirty="0" smtClean="0"/>
              <a:t>должен знать о десяти </a:t>
            </a:r>
            <a:r>
              <a:rPr lang="ru-RU" dirty="0" err="1" smtClean="0"/>
              <a:t>хуковых</a:t>
            </a:r>
            <a:r>
              <a:rPr lang="ru-RU" dirty="0" smtClean="0"/>
              <a:t> кодах:</a:t>
            </a:r>
          </a:p>
          <a:p>
            <a:endParaRPr lang="ru-RU" dirty="0" smtClean="0"/>
          </a:p>
          <a:p>
            <a:r>
              <a:rPr lang="en-US" dirty="0" smtClean="0"/>
              <a:t>HCBT_ACTIVATE</a:t>
            </a:r>
          </a:p>
          <a:p>
            <a:r>
              <a:rPr lang="en-US" dirty="0" smtClean="0"/>
              <a:t>HCBT_CREATEWND</a:t>
            </a:r>
          </a:p>
          <a:p>
            <a:r>
              <a:rPr lang="en-US" dirty="0" smtClean="0"/>
              <a:t>HCBT_DESTROYWND</a:t>
            </a:r>
          </a:p>
          <a:p>
            <a:r>
              <a:rPr lang="en-US" dirty="0" smtClean="0"/>
              <a:t>HCBT_MINMAX</a:t>
            </a:r>
          </a:p>
          <a:p>
            <a:r>
              <a:rPr lang="en-US" dirty="0" smtClean="0"/>
              <a:t>HCBT_MOVESIZE</a:t>
            </a:r>
          </a:p>
          <a:p>
            <a:r>
              <a:rPr lang="en-US" dirty="0" smtClean="0"/>
              <a:t>HCBT_SYSCOMMAND</a:t>
            </a:r>
          </a:p>
          <a:p>
            <a:r>
              <a:rPr lang="en-US" dirty="0" smtClean="0"/>
              <a:t>HCBT_CLICKSKIPPED</a:t>
            </a:r>
          </a:p>
          <a:p>
            <a:r>
              <a:rPr lang="en-US" dirty="0" smtClean="0"/>
              <a:t>HCBT_KEYSKIPPED</a:t>
            </a:r>
          </a:p>
          <a:p>
            <a:r>
              <a:rPr lang="en-US" dirty="0" smtClean="0"/>
              <a:t>HCBT_SETFOCUS</a:t>
            </a:r>
          </a:p>
          <a:p>
            <a:r>
              <a:rPr lang="en-US" dirty="0" smtClean="0"/>
              <a:t>HCBT_QS</a:t>
            </a:r>
          </a:p>
          <a:p>
            <a:endParaRPr lang="ru-RU"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smtClean="0"/>
              <a:t>Код </a:t>
            </a:r>
            <a:r>
              <a:rPr lang="en-US" b="1" dirty="0" smtClean="0"/>
              <a:t>HCBT_ACTIVATE</a:t>
            </a:r>
            <a:endParaRPr lang="ru-RU" dirty="0"/>
          </a:p>
        </p:txBody>
      </p:sp>
      <p:sp>
        <p:nvSpPr>
          <p:cNvPr id="3" name="Содержимое 2"/>
          <p:cNvSpPr>
            <a:spLocks noGrp="1"/>
          </p:cNvSpPr>
          <p:nvPr>
            <p:ph idx="1"/>
          </p:nvPr>
        </p:nvSpPr>
        <p:spPr>
          <a:xfrm>
            <a:off x="457200" y="1600200"/>
            <a:ext cx="8229600" cy="4829196"/>
          </a:xfrm>
        </p:spPr>
        <p:txBody>
          <a:bodyPr>
            <a:normAutofit fontScale="70000" lnSpcReduction="20000"/>
          </a:bodyPr>
          <a:lstStyle/>
          <a:p>
            <a:r>
              <a:rPr lang="ru-RU" dirty="0" err="1" smtClean="0"/>
              <a:t>Windows</a:t>
            </a:r>
            <a:r>
              <a:rPr lang="ru-RU" dirty="0" smtClean="0"/>
              <a:t> вызывает хук WH_CBT с этим кодом при активации какого-нибудь окна. Когда хук WH_CBT установлен как локальный, это окно должно принадлежать потоку, на который установлен хук. Если фильтр в ответ на это событие вернет TRUE, окно не будет активизировано.</a:t>
            </a:r>
          </a:p>
          <a:p>
            <a:r>
              <a:rPr lang="ru-RU" dirty="0" smtClean="0"/>
              <a:t>Параметр </a:t>
            </a:r>
            <a:r>
              <a:rPr lang="ru-RU" i="1" dirty="0" err="1" smtClean="0"/>
              <a:t>wParam</a:t>
            </a:r>
            <a:r>
              <a:rPr lang="ru-RU" dirty="0" smtClean="0"/>
              <a:t> содержит </a:t>
            </a:r>
            <a:r>
              <a:rPr lang="ru-RU" dirty="0" err="1" smtClean="0"/>
              <a:t>хэндл</a:t>
            </a:r>
            <a:r>
              <a:rPr lang="ru-RU" dirty="0" smtClean="0"/>
              <a:t> активизируемого окна. В </a:t>
            </a:r>
            <a:r>
              <a:rPr lang="ru-RU" i="1" dirty="0" err="1" smtClean="0"/>
              <a:t>lParam</a:t>
            </a:r>
            <a:r>
              <a:rPr lang="ru-RU" dirty="0" smtClean="0"/>
              <a:t> содержится указатель на структуру </a:t>
            </a:r>
            <a:r>
              <a:rPr lang="ru-RU" b="1" dirty="0" smtClean="0"/>
              <a:t>CBTACTIVATESTRUCT</a:t>
            </a:r>
            <a:r>
              <a:rPr lang="ru-RU" dirty="0" smtClean="0"/>
              <a:t>, которая описана следующим образом:</a:t>
            </a:r>
          </a:p>
          <a:p>
            <a:r>
              <a:rPr lang="ru-RU" dirty="0" err="1" smtClean="0">
                <a:solidFill>
                  <a:srgbClr val="0070C0"/>
                </a:solidFill>
              </a:rPr>
              <a:t>typedef</a:t>
            </a:r>
            <a:r>
              <a:rPr lang="ru-RU" dirty="0" smtClean="0">
                <a:solidFill>
                  <a:srgbClr val="0070C0"/>
                </a:solidFill>
              </a:rPr>
              <a:t> </a:t>
            </a:r>
            <a:r>
              <a:rPr lang="ru-RU" dirty="0" err="1" smtClean="0">
                <a:solidFill>
                  <a:srgbClr val="0070C0"/>
                </a:solidFill>
              </a:rPr>
              <a:t>struct</a:t>
            </a:r>
            <a:r>
              <a:rPr lang="ru-RU" dirty="0" smtClean="0">
                <a:solidFill>
                  <a:srgbClr val="0070C0"/>
                </a:solidFill>
              </a:rPr>
              <a:t> </a:t>
            </a:r>
            <a:r>
              <a:rPr lang="ru-RU" dirty="0" err="1" smtClean="0"/>
              <a:t>tagCBTACTIVATESTRUCT</a:t>
            </a:r>
            <a:r>
              <a:rPr lang="ru-RU" dirty="0" smtClean="0"/>
              <a:t> </a:t>
            </a:r>
            <a:r>
              <a:rPr lang="ru-RU" dirty="0" smtClean="0"/>
              <a:t>{</a:t>
            </a:r>
            <a:endParaRPr lang="en-US" dirty="0" smtClean="0"/>
          </a:p>
          <a:p>
            <a:r>
              <a:rPr lang="ru-RU" dirty="0" smtClean="0"/>
              <a:t> </a:t>
            </a:r>
            <a:r>
              <a:rPr lang="ru-RU" dirty="0" smtClean="0"/>
              <a:t>BOOL </a:t>
            </a:r>
            <a:r>
              <a:rPr lang="ru-RU" dirty="0" err="1" smtClean="0"/>
              <a:t>fMouse</a:t>
            </a:r>
            <a:r>
              <a:rPr lang="ru-RU" dirty="0" smtClean="0"/>
              <a:t>; </a:t>
            </a:r>
            <a:r>
              <a:rPr lang="ru-RU" dirty="0" smtClean="0">
                <a:solidFill>
                  <a:srgbClr val="00B050"/>
                </a:solidFill>
              </a:rPr>
              <a:t>// TRUE, если активация наступила в результате // мышиного клика; иначе FALSE. </a:t>
            </a:r>
            <a:endParaRPr lang="en-US" dirty="0" smtClean="0">
              <a:solidFill>
                <a:srgbClr val="00B050"/>
              </a:solidFill>
            </a:endParaRPr>
          </a:p>
          <a:p>
            <a:r>
              <a:rPr lang="ru-RU" dirty="0" smtClean="0"/>
              <a:t>HWND </a:t>
            </a:r>
            <a:r>
              <a:rPr lang="ru-RU" dirty="0" err="1" smtClean="0"/>
              <a:t>hWndActive</a:t>
            </a:r>
            <a:r>
              <a:rPr lang="ru-RU" dirty="0" smtClean="0">
                <a:solidFill>
                  <a:srgbClr val="00B050"/>
                </a:solidFill>
              </a:rPr>
              <a:t>; // Содержит </a:t>
            </a:r>
            <a:r>
              <a:rPr lang="ru-RU" dirty="0" err="1" smtClean="0">
                <a:solidFill>
                  <a:srgbClr val="00B050"/>
                </a:solidFill>
              </a:rPr>
              <a:t>хэндл</a:t>
            </a:r>
            <a:r>
              <a:rPr lang="ru-RU" dirty="0" smtClean="0">
                <a:solidFill>
                  <a:srgbClr val="00B050"/>
                </a:solidFill>
              </a:rPr>
              <a:t> окна, активного </a:t>
            </a:r>
            <a:endParaRPr lang="en-US" dirty="0" smtClean="0">
              <a:solidFill>
                <a:srgbClr val="00B050"/>
              </a:solidFill>
            </a:endParaRPr>
          </a:p>
          <a:p>
            <a:pPr>
              <a:buNone/>
            </a:pPr>
            <a:r>
              <a:rPr lang="en-US" dirty="0" smtClean="0">
                <a:solidFill>
                  <a:srgbClr val="00B050"/>
                </a:solidFill>
              </a:rPr>
              <a:t>	</a:t>
            </a:r>
            <a:r>
              <a:rPr lang="ru-RU" dirty="0" smtClean="0">
                <a:solidFill>
                  <a:srgbClr val="00B050"/>
                </a:solidFill>
              </a:rPr>
              <a:t>// </a:t>
            </a:r>
            <a:r>
              <a:rPr lang="ru-RU" dirty="0" smtClean="0">
                <a:solidFill>
                  <a:srgbClr val="00B050"/>
                </a:solidFill>
              </a:rPr>
              <a:t>в настоящий момент. </a:t>
            </a:r>
            <a:endParaRPr lang="en-US" dirty="0" smtClean="0">
              <a:solidFill>
                <a:srgbClr val="00B050"/>
              </a:solidFill>
            </a:endParaRPr>
          </a:p>
          <a:p>
            <a:r>
              <a:rPr lang="ru-RU" dirty="0" smtClean="0"/>
              <a:t>} </a:t>
            </a:r>
            <a:r>
              <a:rPr lang="ru-RU" dirty="0" smtClean="0"/>
              <a:t>CBTACTIVATESTRUCT, *LPCBTACTIVATESTRUCT; </a:t>
            </a:r>
          </a:p>
          <a:p>
            <a:endParaRPr lang="ru-RU"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7758138" cy="582594"/>
          </a:xfrm>
        </p:spPr>
        <p:txBody>
          <a:bodyPr>
            <a:normAutofit fontScale="90000"/>
          </a:bodyPr>
          <a:lstStyle/>
          <a:p>
            <a:r>
              <a:rPr lang="ru-RU" b="1" dirty="0" smtClean="0"/>
              <a:t>Код </a:t>
            </a:r>
            <a:r>
              <a:rPr lang="en-US" b="1" dirty="0" smtClean="0"/>
              <a:t>HCBT_CREATEWND</a:t>
            </a:r>
            <a:endParaRPr lang="ru-RU" dirty="0"/>
          </a:p>
        </p:txBody>
      </p:sp>
      <p:sp>
        <p:nvSpPr>
          <p:cNvPr id="3" name="Содержимое 2"/>
          <p:cNvSpPr>
            <a:spLocks noGrp="1"/>
          </p:cNvSpPr>
          <p:nvPr>
            <p:ph idx="1"/>
          </p:nvPr>
        </p:nvSpPr>
        <p:spPr/>
        <p:txBody>
          <a:bodyPr>
            <a:normAutofit fontScale="62500" lnSpcReduction="20000"/>
          </a:bodyPr>
          <a:lstStyle/>
          <a:p>
            <a:r>
              <a:rPr lang="en-US" dirty="0" smtClean="0"/>
              <a:t>Windows </a:t>
            </a:r>
            <a:r>
              <a:rPr lang="ru-RU" dirty="0" smtClean="0"/>
              <a:t>вызывает хук </a:t>
            </a:r>
            <a:r>
              <a:rPr lang="en-US" dirty="0" smtClean="0"/>
              <a:t>WH_CBT </a:t>
            </a:r>
            <a:r>
              <a:rPr lang="ru-RU" dirty="0" smtClean="0"/>
              <a:t>с этим при создании окна. Когда хук установлен как локальный, это окно должно создаваться потоком, на который установлен хук. Хук </a:t>
            </a:r>
            <a:r>
              <a:rPr lang="en-US" dirty="0" smtClean="0"/>
              <a:t>WH_CBT </a:t>
            </a:r>
            <a:r>
              <a:rPr lang="ru-RU" dirty="0" smtClean="0"/>
              <a:t>вызывается до того, как </a:t>
            </a:r>
            <a:r>
              <a:rPr lang="en-US" dirty="0" smtClean="0"/>
              <a:t>Windows </a:t>
            </a:r>
            <a:r>
              <a:rPr lang="ru-RU" dirty="0" smtClean="0"/>
              <a:t>пошлет новому окну сообщения </a:t>
            </a:r>
            <a:r>
              <a:rPr lang="en-US" dirty="0" smtClean="0"/>
              <a:t>WM_GETMINMAXINFO, WM_NCCREATE, </a:t>
            </a:r>
            <a:r>
              <a:rPr lang="ru-RU" dirty="0" smtClean="0"/>
              <a:t>или </a:t>
            </a:r>
            <a:r>
              <a:rPr lang="en-US" dirty="0" smtClean="0"/>
              <a:t>WM_CREATE. </a:t>
            </a:r>
            <a:r>
              <a:rPr lang="ru-RU" dirty="0" smtClean="0"/>
              <a:t>Таким образом, фильтрующая функция может запретить создание окна, вернув </a:t>
            </a:r>
            <a:r>
              <a:rPr lang="en-US" dirty="0" smtClean="0"/>
              <a:t>TRUE.</a:t>
            </a:r>
          </a:p>
          <a:p>
            <a:r>
              <a:rPr lang="ru-RU" dirty="0" smtClean="0"/>
              <a:t>В параметре </a:t>
            </a:r>
            <a:r>
              <a:rPr lang="en-US" i="1" dirty="0" err="1" smtClean="0"/>
              <a:t>wParam</a:t>
            </a:r>
            <a:r>
              <a:rPr lang="en-US" dirty="0" smtClean="0"/>
              <a:t> </a:t>
            </a:r>
            <a:r>
              <a:rPr lang="ru-RU" dirty="0" smtClean="0"/>
              <a:t>содержится </a:t>
            </a:r>
            <a:r>
              <a:rPr lang="ru-RU" dirty="0" err="1" smtClean="0"/>
              <a:t>хэндл</a:t>
            </a:r>
            <a:r>
              <a:rPr lang="ru-RU" dirty="0" smtClean="0"/>
              <a:t> создаваемого окна. В </a:t>
            </a:r>
            <a:r>
              <a:rPr lang="en-US" i="1" dirty="0" err="1" smtClean="0"/>
              <a:t>lParam</a:t>
            </a:r>
            <a:r>
              <a:rPr lang="en-US" dirty="0" smtClean="0"/>
              <a:t> - </a:t>
            </a:r>
            <a:r>
              <a:rPr lang="ru-RU" dirty="0" smtClean="0"/>
              <a:t>указатель на следующую структуру.</a:t>
            </a:r>
          </a:p>
          <a:p>
            <a:endParaRPr lang="ru-RU" dirty="0" smtClean="0"/>
          </a:p>
          <a:p>
            <a:r>
              <a:rPr lang="en-US" dirty="0" err="1" smtClean="0"/>
              <a:t>struct</a:t>
            </a:r>
            <a:r>
              <a:rPr lang="en-US" dirty="0" smtClean="0"/>
              <a:t> </a:t>
            </a:r>
            <a:r>
              <a:rPr lang="en-US" dirty="0" smtClean="0"/>
              <a:t>CBT_CREATEWND </a:t>
            </a:r>
            <a:r>
              <a:rPr lang="en-US" dirty="0" smtClean="0"/>
              <a:t>{</a:t>
            </a:r>
            <a:endParaRPr lang="ru-RU" dirty="0" smtClean="0"/>
          </a:p>
          <a:p>
            <a:pPr>
              <a:buNone/>
            </a:pPr>
            <a:r>
              <a:rPr lang="ru-RU" dirty="0" smtClean="0"/>
              <a:t>	</a:t>
            </a:r>
            <a:r>
              <a:rPr lang="en-US" dirty="0" smtClean="0"/>
              <a:t> </a:t>
            </a:r>
            <a:r>
              <a:rPr lang="en-US" dirty="0" err="1" smtClean="0"/>
              <a:t>struct</a:t>
            </a:r>
            <a:r>
              <a:rPr lang="en-US" dirty="0" smtClean="0"/>
              <a:t> </a:t>
            </a:r>
            <a:r>
              <a:rPr lang="en-US" dirty="0" err="1" smtClean="0"/>
              <a:t>tagCREATESTRUCT</a:t>
            </a:r>
            <a:r>
              <a:rPr lang="en-US" dirty="0" smtClean="0"/>
              <a:t> *</a:t>
            </a:r>
            <a:r>
              <a:rPr lang="en-US" dirty="0" err="1" smtClean="0"/>
              <a:t>lpcs</a:t>
            </a:r>
            <a:r>
              <a:rPr lang="en-US" dirty="0" smtClean="0"/>
              <a:t>; /</a:t>
            </a:r>
            <a:r>
              <a:rPr lang="en-US" dirty="0" smtClean="0">
                <a:solidFill>
                  <a:srgbClr val="00B050"/>
                </a:solidFill>
              </a:rPr>
              <a:t>/ </a:t>
            </a:r>
            <a:r>
              <a:rPr lang="ru-RU" dirty="0" smtClean="0">
                <a:solidFill>
                  <a:srgbClr val="00B050"/>
                </a:solidFill>
              </a:rPr>
              <a:t>Данные для </a:t>
            </a:r>
            <a:r>
              <a:rPr lang="ru-RU" dirty="0" smtClean="0">
                <a:solidFill>
                  <a:srgbClr val="00B050"/>
                </a:solidFill>
              </a:rPr>
              <a:t>создания </a:t>
            </a:r>
            <a:r>
              <a:rPr lang="ru-RU" sz="3200" dirty="0" smtClean="0">
                <a:solidFill>
                  <a:srgbClr val="00B050"/>
                </a:solidFill>
              </a:rPr>
              <a:t> </a:t>
            </a:r>
            <a:r>
              <a:rPr lang="ru-RU" sz="3200" dirty="0" smtClean="0">
                <a:solidFill>
                  <a:srgbClr val="00B050"/>
                </a:solidFill>
              </a:rPr>
              <a:t>нового окна. </a:t>
            </a:r>
            <a:endParaRPr lang="ru-RU" sz="3200" dirty="0" smtClean="0">
              <a:solidFill>
                <a:srgbClr val="00B050"/>
              </a:solidFill>
            </a:endParaRPr>
          </a:p>
          <a:p>
            <a:pPr lvl="1">
              <a:buNone/>
            </a:pPr>
            <a:r>
              <a:rPr lang="en-US" sz="3200" dirty="0" smtClean="0"/>
              <a:t>HWND </a:t>
            </a:r>
            <a:r>
              <a:rPr lang="en-US" sz="3200" dirty="0" err="1" smtClean="0"/>
              <a:t>hwndInsertAfter</a:t>
            </a:r>
            <a:r>
              <a:rPr lang="en-US" sz="3200" dirty="0" smtClean="0"/>
              <a:t>; </a:t>
            </a:r>
            <a:r>
              <a:rPr lang="en-US" sz="3200" dirty="0" smtClean="0">
                <a:solidFill>
                  <a:srgbClr val="00B050"/>
                </a:solidFill>
              </a:rPr>
              <a:t>// </a:t>
            </a:r>
            <a:r>
              <a:rPr lang="ru-RU" sz="3200" dirty="0" err="1" smtClean="0">
                <a:solidFill>
                  <a:srgbClr val="00B050"/>
                </a:solidFill>
              </a:rPr>
              <a:t>Хэндл</a:t>
            </a:r>
            <a:r>
              <a:rPr lang="ru-RU" sz="3200" dirty="0" smtClean="0">
                <a:solidFill>
                  <a:srgbClr val="00B050"/>
                </a:solidFill>
              </a:rPr>
              <a:t> окна, после которого будет </a:t>
            </a:r>
            <a:endParaRPr lang="ru-RU" sz="3200" dirty="0" smtClean="0">
              <a:solidFill>
                <a:srgbClr val="00B050"/>
              </a:solidFill>
            </a:endParaRPr>
          </a:p>
          <a:p>
            <a:pPr lvl="1">
              <a:buNone/>
            </a:pPr>
            <a:r>
              <a:rPr lang="ru-RU" sz="3200" dirty="0" smtClean="0"/>
              <a:t>				</a:t>
            </a:r>
            <a:r>
              <a:rPr lang="ru-RU" sz="3200" dirty="0" smtClean="0">
                <a:solidFill>
                  <a:srgbClr val="00B050"/>
                </a:solidFill>
              </a:rPr>
              <a:t>// </a:t>
            </a:r>
            <a:r>
              <a:rPr lang="ru-RU" sz="3200" dirty="0" smtClean="0">
                <a:solidFill>
                  <a:srgbClr val="00B050"/>
                </a:solidFill>
              </a:rPr>
              <a:t>добавлено это окно (</a:t>
            </a:r>
            <a:r>
              <a:rPr lang="en-US" sz="3200" dirty="0" smtClean="0">
                <a:solidFill>
                  <a:srgbClr val="00B050"/>
                </a:solidFill>
              </a:rPr>
              <a:t>Z-order). </a:t>
            </a:r>
            <a:endParaRPr lang="ru-RU" sz="3200" dirty="0" smtClean="0">
              <a:solidFill>
                <a:srgbClr val="00B050"/>
              </a:solidFill>
            </a:endParaRPr>
          </a:p>
          <a:p>
            <a:pPr lvl="1">
              <a:buNone/>
            </a:pPr>
            <a:r>
              <a:rPr lang="en-US" sz="3200" dirty="0" smtClean="0"/>
              <a:t>} </a:t>
            </a:r>
            <a:r>
              <a:rPr lang="en-US" sz="3200" dirty="0" smtClean="0"/>
              <a:t>CBT_CREATEWND, *LPCBT_CREATEWND; </a:t>
            </a:r>
          </a:p>
          <a:p>
            <a:r>
              <a:rPr lang="ru-RU" dirty="0" smtClean="0"/>
              <a:t>Функция-фильтр может изменить значение </a:t>
            </a:r>
            <a:r>
              <a:rPr lang="en-US" i="1" dirty="0" err="1" smtClean="0"/>
              <a:t>hwndInsertAfter</a:t>
            </a:r>
            <a:r>
              <a:rPr lang="en-US" dirty="0" smtClean="0"/>
              <a:t> </a:t>
            </a:r>
            <a:r>
              <a:rPr lang="ru-RU" dirty="0" smtClean="0"/>
              <a:t>или значения в </a:t>
            </a:r>
            <a:r>
              <a:rPr lang="en-US" i="1" dirty="0" err="1" smtClean="0"/>
              <a:t>lpcs</a:t>
            </a:r>
            <a:r>
              <a:rPr lang="en-US" dirty="0" smtClean="0"/>
              <a:t>.</a:t>
            </a:r>
          </a:p>
          <a:p>
            <a:endParaRPr lang="ru-RU"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smtClean="0"/>
              <a:t>Код </a:t>
            </a:r>
            <a:r>
              <a:rPr lang="en-US" b="1" dirty="0" smtClean="0"/>
              <a:t>HCBT_DESTROYWND</a:t>
            </a:r>
            <a:r>
              <a:rPr lang="en-US" b="1" dirty="0" smtClean="0"/>
              <a:t/>
            </a:r>
            <a:br>
              <a:rPr lang="en-US" b="1" dirty="0" smtClean="0"/>
            </a:br>
            <a:endParaRPr lang="ru-RU" dirty="0"/>
          </a:p>
        </p:txBody>
      </p:sp>
      <p:sp>
        <p:nvSpPr>
          <p:cNvPr id="3" name="Содержимое 2"/>
          <p:cNvSpPr>
            <a:spLocks noGrp="1"/>
          </p:cNvSpPr>
          <p:nvPr>
            <p:ph idx="1"/>
          </p:nvPr>
        </p:nvSpPr>
        <p:spPr/>
        <p:txBody>
          <a:bodyPr>
            <a:normAutofit fontScale="92500" lnSpcReduction="20000"/>
          </a:bodyPr>
          <a:lstStyle/>
          <a:p>
            <a:r>
              <a:rPr lang="ru-RU" dirty="0" err="1" smtClean="0"/>
              <a:t>Windows</a:t>
            </a:r>
            <a:r>
              <a:rPr lang="ru-RU" dirty="0" smtClean="0"/>
              <a:t> вызывает хук WH_CBT с этим кодом перед уничтожением какого-либо окна. Если хук является локальным, это окно должно принадлежать потоку, на который установлен хук. </a:t>
            </a:r>
            <a:r>
              <a:rPr lang="ru-RU" dirty="0" err="1" smtClean="0"/>
              <a:t>Windows</a:t>
            </a:r>
            <a:r>
              <a:rPr lang="ru-RU" dirty="0" smtClean="0"/>
              <a:t> вызывает хук WH_CBT до посылки сообщения WM_DESTROY</a:t>
            </a:r>
            <a:r>
              <a:rPr lang="ru-RU" dirty="0" smtClean="0"/>
              <a:t>.</a:t>
            </a:r>
          </a:p>
          <a:p>
            <a:r>
              <a:rPr lang="ru-RU" dirty="0" smtClean="0"/>
              <a:t> </a:t>
            </a:r>
            <a:r>
              <a:rPr lang="ru-RU" dirty="0" smtClean="0"/>
              <a:t>Если функция-фильтр вернет TRUE, окно не будет уничтожено.</a:t>
            </a:r>
          </a:p>
          <a:p>
            <a:r>
              <a:rPr lang="ru-RU" dirty="0" smtClean="0"/>
              <a:t>Параметр </a:t>
            </a:r>
            <a:r>
              <a:rPr lang="ru-RU" i="1" dirty="0" err="1" smtClean="0"/>
              <a:t>wParam</a:t>
            </a:r>
            <a:r>
              <a:rPr lang="ru-RU" dirty="0" smtClean="0"/>
              <a:t> содержит </a:t>
            </a:r>
            <a:r>
              <a:rPr lang="ru-RU" dirty="0" err="1" smtClean="0"/>
              <a:t>хэндл</a:t>
            </a:r>
            <a:r>
              <a:rPr lang="ru-RU" dirty="0" smtClean="0"/>
              <a:t> уничтожаемого окна.</a:t>
            </a:r>
          </a:p>
          <a:p>
            <a:r>
              <a:rPr lang="ru-RU" dirty="0" smtClean="0"/>
              <a:t> В </a:t>
            </a:r>
            <a:r>
              <a:rPr lang="ru-RU" i="1" dirty="0" err="1" smtClean="0"/>
              <a:t>lParam</a:t>
            </a:r>
            <a:r>
              <a:rPr lang="ru-RU" dirty="0" smtClean="0"/>
              <a:t> находится 0L.</a:t>
            </a:r>
          </a:p>
          <a:p>
            <a:endParaRPr lang="ru-RU"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smtClean="0"/>
              <a:t>Код </a:t>
            </a:r>
            <a:r>
              <a:rPr lang="en-US" b="1" dirty="0" smtClean="0"/>
              <a:t>HCBT_MINMAX</a:t>
            </a:r>
            <a:endParaRPr lang="ru-RU" dirty="0"/>
          </a:p>
        </p:txBody>
      </p:sp>
      <p:sp>
        <p:nvSpPr>
          <p:cNvPr id="3" name="Содержимое 2"/>
          <p:cNvSpPr>
            <a:spLocks noGrp="1"/>
          </p:cNvSpPr>
          <p:nvPr>
            <p:ph idx="1"/>
          </p:nvPr>
        </p:nvSpPr>
        <p:spPr/>
        <p:txBody>
          <a:bodyPr>
            <a:normAutofit fontScale="92500" lnSpcReduction="20000"/>
          </a:bodyPr>
          <a:lstStyle/>
          <a:p>
            <a:r>
              <a:rPr lang="ru-RU" dirty="0" err="1" smtClean="0"/>
              <a:t>Windows</a:t>
            </a:r>
            <a:r>
              <a:rPr lang="ru-RU" dirty="0" smtClean="0"/>
              <a:t> вызывает хук WH_CBT с этим кодом перед минимизацией или максимизацией окна. Когда хук установлен как локальный, это окно должно принадлежать потоку, на который установлен хук. Если фильтр вернет TRUE, действие будет отменено.</a:t>
            </a:r>
          </a:p>
          <a:p>
            <a:r>
              <a:rPr lang="ru-RU" dirty="0" smtClean="0"/>
              <a:t>В </a:t>
            </a:r>
            <a:r>
              <a:rPr lang="ru-RU" i="1" dirty="0" err="1" smtClean="0"/>
              <a:t>wParam</a:t>
            </a:r>
            <a:r>
              <a:rPr lang="ru-RU" dirty="0" smtClean="0"/>
              <a:t> передается </a:t>
            </a:r>
            <a:r>
              <a:rPr lang="ru-RU" dirty="0" err="1" smtClean="0"/>
              <a:t>хэндл</a:t>
            </a:r>
            <a:r>
              <a:rPr lang="ru-RU" dirty="0" smtClean="0"/>
              <a:t> окна, которое готовится к максимизации/минимизации. </a:t>
            </a:r>
            <a:r>
              <a:rPr lang="ru-RU" i="1" dirty="0" err="1" smtClean="0"/>
              <a:t>lParam</a:t>
            </a:r>
            <a:r>
              <a:rPr lang="ru-RU" dirty="0" smtClean="0"/>
              <a:t> содержит одну из SW_*-констант, определенных в WINUSER.H и описывающих операцию над окном.</a:t>
            </a:r>
            <a:endParaRPr lang="ru-RU"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smtClean="0"/>
              <a:t>Код HCBT_MOVESIZE</a:t>
            </a:r>
            <a:endParaRPr lang="ru-RU" dirty="0"/>
          </a:p>
        </p:txBody>
      </p:sp>
      <p:sp>
        <p:nvSpPr>
          <p:cNvPr id="3" name="Содержимое 2"/>
          <p:cNvSpPr>
            <a:spLocks noGrp="1"/>
          </p:cNvSpPr>
          <p:nvPr>
            <p:ph idx="1"/>
          </p:nvPr>
        </p:nvSpPr>
        <p:spPr/>
        <p:txBody>
          <a:bodyPr>
            <a:normAutofit fontScale="85000" lnSpcReduction="10000"/>
          </a:bodyPr>
          <a:lstStyle/>
          <a:p>
            <a:r>
              <a:rPr lang="ru-RU" dirty="0" err="1" smtClean="0"/>
              <a:t>Windows</a:t>
            </a:r>
            <a:r>
              <a:rPr lang="ru-RU" dirty="0" smtClean="0"/>
              <a:t> вызывает хук WH_CBT с этим кодом перед перемещением или изменением размеров окна, сразу после того, как пользователь закончил выбор новой позиции или размеров окна. Если хук установлен как локальный, это окно должно принадлежать потоку, на который установлен хук. Если фильтр вернет TRUE, действие будет отменено.</a:t>
            </a:r>
          </a:p>
          <a:p>
            <a:r>
              <a:rPr lang="ru-RU" dirty="0" smtClean="0"/>
              <a:t>В </a:t>
            </a:r>
            <a:r>
              <a:rPr lang="ru-RU" i="1" dirty="0" err="1" smtClean="0"/>
              <a:t>wParam</a:t>
            </a:r>
            <a:r>
              <a:rPr lang="ru-RU" dirty="0" smtClean="0"/>
              <a:t> передается </a:t>
            </a:r>
            <a:r>
              <a:rPr lang="ru-RU" dirty="0" err="1" smtClean="0"/>
              <a:t>хэндл</a:t>
            </a:r>
            <a:r>
              <a:rPr lang="ru-RU" dirty="0" smtClean="0"/>
              <a:t> перемещаемого/изменяемого окна.</a:t>
            </a:r>
          </a:p>
          <a:p>
            <a:r>
              <a:rPr lang="ru-RU" dirty="0" smtClean="0"/>
              <a:t> </a:t>
            </a:r>
            <a:r>
              <a:rPr lang="ru-RU" i="1" dirty="0" err="1" smtClean="0"/>
              <a:t>lParam</a:t>
            </a:r>
            <a:r>
              <a:rPr lang="ru-RU" dirty="0" smtClean="0"/>
              <a:t> содержит </a:t>
            </a:r>
            <a:r>
              <a:rPr lang="ru-RU" b="1" dirty="0" smtClean="0"/>
              <a:t>LPRECT</a:t>
            </a:r>
            <a:r>
              <a:rPr lang="ru-RU" dirty="0" smtClean="0"/>
              <a:t>, который указывает на новые координаты окна.</a:t>
            </a:r>
          </a:p>
          <a:p>
            <a:endParaRPr lang="ru-RU"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smtClean="0"/>
              <a:t>Код </a:t>
            </a:r>
            <a:r>
              <a:rPr lang="en-US" b="1" dirty="0" smtClean="0"/>
              <a:t>HCBT_SYSCOMMAND</a:t>
            </a:r>
            <a:endParaRPr lang="ru-RU" dirty="0"/>
          </a:p>
        </p:txBody>
      </p:sp>
      <p:sp>
        <p:nvSpPr>
          <p:cNvPr id="3" name="Содержимое 2"/>
          <p:cNvSpPr>
            <a:spLocks noGrp="1"/>
          </p:cNvSpPr>
          <p:nvPr>
            <p:ph idx="1"/>
          </p:nvPr>
        </p:nvSpPr>
        <p:spPr>
          <a:xfrm>
            <a:off x="457200" y="1071546"/>
            <a:ext cx="8229600" cy="5643602"/>
          </a:xfrm>
        </p:spPr>
        <p:txBody>
          <a:bodyPr>
            <a:normAutofit fontScale="70000" lnSpcReduction="20000"/>
          </a:bodyPr>
          <a:lstStyle/>
          <a:p>
            <a:r>
              <a:rPr lang="ru-RU" dirty="0" err="1" smtClean="0"/>
              <a:t>Windows</a:t>
            </a:r>
            <a:r>
              <a:rPr lang="ru-RU" dirty="0" smtClean="0"/>
              <a:t> вызывает хук WH_CBT с этим кодом во время обработки системной команды. Если хук установлен как локальный, окно, чье системное меню вызвало данное событие, должно принадлежать потоку, на который установлен хук. Хук WH_CBT вызывается из функции </a:t>
            </a:r>
            <a:r>
              <a:rPr lang="ru-RU" b="1" dirty="0" err="1" smtClean="0"/>
              <a:t>DefWindowsProc</a:t>
            </a:r>
            <a:r>
              <a:rPr lang="ru-RU" dirty="0" smtClean="0"/>
              <a:t>. Если приложение не передает сообщение WH_SYSCOMMAND функции </a:t>
            </a:r>
            <a:r>
              <a:rPr lang="ru-RU" b="1" dirty="0" err="1" smtClean="0"/>
              <a:t>DefWindowsProc</a:t>
            </a:r>
            <a:r>
              <a:rPr lang="ru-RU" dirty="0" smtClean="0"/>
              <a:t>, это хук не получит управление. Если функция-фильтр вернет TRUE, системная команда не будет выполнена.</a:t>
            </a:r>
          </a:p>
          <a:p>
            <a:r>
              <a:rPr lang="ru-RU" dirty="0" smtClean="0"/>
              <a:t>В </a:t>
            </a:r>
            <a:r>
              <a:rPr lang="ru-RU" i="1" dirty="0" err="1" smtClean="0"/>
              <a:t>wParam</a:t>
            </a:r>
            <a:r>
              <a:rPr lang="ru-RU" dirty="0" smtClean="0"/>
              <a:t> содержится системная команда (SC_TASKLIST, SC_HOTKEY, и так далее), готовая к выполнению. Если в </a:t>
            </a:r>
            <a:r>
              <a:rPr lang="ru-RU" i="1" dirty="0" err="1" smtClean="0"/>
              <a:t>wParam</a:t>
            </a:r>
            <a:r>
              <a:rPr lang="ru-RU" dirty="0" smtClean="0"/>
              <a:t> передается SC_HOTKEY, в младшем слове (LOWORD) </a:t>
            </a:r>
            <a:r>
              <a:rPr lang="ru-RU" i="1" dirty="0" err="1" smtClean="0"/>
              <a:t>lParam</a:t>
            </a:r>
            <a:r>
              <a:rPr lang="ru-RU" dirty="0" smtClean="0"/>
              <a:t> содержится </a:t>
            </a:r>
            <a:r>
              <a:rPr lang="ru-RU" dirty="0" err="1" smtClean="0"/>
              <a:t>хэндл</a:t>
            </a:r>
            <a:r>
              <a:rPr lang="ru-RU" dirty="0" smtClean="0"/>
              <a:t> окна, к которому относится горячая клавиша. Если в </a:t>
            </a:r>
            <a:r>
              <a:rPr lang="ru-RU" i="1" dirty="0" err="1" smtClean="0"/>
              <a:t>wParam</a:t>
            </a:r>
            <a:r>
              <a:rPr lang="ru-RU" dirty="0" smtClean="0"/>
              <a:t> передается любое другое значение и если команда системного меню была выбрана мышью, в младшем слове </a:t>
            </a:r>
            <a:r>
              <a:rPr lang="ru-RU" i="1" dirty="0" err="1" smtClean="0"/>
              <a:t>lParam</a:t>
            </a:r>
            <a:r>
              <a:rPr lang="ru-RU" dirty="0" smtClean="0"/>
              <a:t> будет находиться горизонтальная позиция, а в старшем слове (HIWORD) - вертикальная позиция указателя мыши.</a:t>
            </a:r>
          </a:p>
          <a:p>
            <a:r>
              <a:rPr lang="ru-RU" dirty="0" smtClean="0"/>
              <a:t>Следующие системные команды приводят к срабатыванию этого хука изнутри </a:t>
            </a:r>
            <a:r>
              <a:rPr lang="ru-RU" b="1" dirty="0" err="1" smtClean="0"/>
              <a:t>DefWindowProc</a:t>
            </a:r>
            <a:r>
              <a:rPr lang="ru-RU" dirty="0" smtClean="0"/>
              <a:t>:</a:t>
            </a:r>
          </a:p>
          <a:p>
            <a:endParaRPr lang="ru-RU"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одержимое 3"/>
          <p:cNvGraphicFramePr>
            <a:graphicFrameLocks noGrp="1"/>
          </p:cNvGraphicFramePr>
          <p:nvPr>
            <p:ph idx="1"/>
          </p:nvPr>
        </p:nvGraphicFramePr>
        <p:xfrm>
          <a:off x="357158" y="0"/>
          <a:ext cx="8786842" cy="6915150"/>
        </p:xfrm>
        <a:graphic>
          <a:graphicData uri="http://schemas.openxmlformats.org/drawingml/2006/table">
            <a:tbl>
              <a:tblPr firstRow="1" bandRow="1">
                <a:tableStyleId>{5C22544A-7EE6-4342-B048-85BDC9FD1C3A}</a:tableStyleId>
              </a:tblPr>
              <a:tblGrid>
                <a:gridCol w="4393421"/>
                <a:gridCol w="4393421"/>
              </a:tblGrid>
              <a:tr h="357591">
                <a:tc>
                  <a:txBody>
                    <a:bodyPr/>
                    <a:lstStyle/>
                    <a:p>
                      <a:r>
                        <a:rPr lang="en-US" dirty="0"/>
                        <a:t>SC_CLOSE</a:t>
                      </a:r>
                    </a:p>
                  </a:txBody>
                  <a:tcPr marL="47625" marR="47625" marT="47625" marB="47625" anchor="ctr"/>
                </a:tc>
                <a:tc>
                  <a:txBody>
                    <a:bodyPr/>
                    <a:lstStyle/>
                    <a:p>
                      <a:r>
                        <a:rPr lang="ru-RU" dirty="0"/>
                        <a:t>Закрыть окно.</a:t>
                      </a:r>
                    </a:p>
                  </a:txBody>
                  <a:tcPr marL="47625" marR="47625" marT="47625" marB="47625" anchor="ctr"/>
                </a:tc>
              </a:tr>
              <a:tr h="623020">
                <a:tc>
                  <a:txBody>
                    <a:bodyPr/>
                    <a:lstStyle/>
                    <a:p>
                      <a:r>
                        <a:rPr lang="en-US"/>
                        <a:t>SC_HOTKEY</a:t>
                      </a:r>
                    </a:p>
                  </a:txBody>
                  <a:tcPr marL="47625" marR="47625" marT="47625" marB="47625" anchor="ctr"/>
                </a:tc>
                <a:tc>
                  <a:txBody>
                    <a:bodyPr/>
                    <a:lstStyle/>
                    <a:p>
                      <a:r>
                        <a:rPr lang="ru-RU"/>
                        <a:t>Активировать окно, связанное с определенной горячей клавишей.</a:t>
                      </a:r>
                    </a:p>
                  </a:txBody>
                  <a:tcPr marL="47625" marR="47625" marT="47625" marB="47625" anchor="ctr"/>
                </a:tc>
              </a:tr>
              <a:tr h="357591">
                <a:tc>
                  <a:txBody>
                    <a:bodyPr/>
                    <a:lstStyle/>
                    <a:p>
                      <a:r>
                        <a:rPr lang="en-US"/>
                        <a:t>SC_HSCROLL</a:t>
                      </a:r>
                    </a:p>
                  </a:txBody>
                  <a:tcPr marL="47625" marR="47625" marT="47625" marB="47625" anchor="ctr"/>
                </a:tc>
                <a:tc>
                  <a:txBody>
                    <a:bodyPr/>
                    <a:lstStyle/>
                    <a:p>
                      <a:r>
                        <a:rPr lang="ru-RU"/>
                        <a:t>Горизонтальная прокрутка.</a:t>
                      </a:r>
                    </a:p>
                  </a:txBody>
                  <a:tcPr marL="47625" marR="47625" marT="47625" marB="47625" anchor="ctr"/>
                </a:tc>
              </a:tr>
              <a:tr h="623020">
                <a:tc>
                  <a:txBody>
                    <a:bodyPr/>
                    <a:lstStyle/>
                    <a:p>
                      <a:r>
                        <a:rPr lang="en-US"/>
                        <a:t>SC_KEYMENU</a:t>
                      </a:r>
                    </a:p>
                  </a:txBody>
                  <a:tcPr marL="47625" marR="47625" marT="47625" marB="47625" anchor="ctr"/>
                </a:tc>
                <a:tc>
                  <a:txBody>
                    <a:bodyPr/>
                    <a:lstStyle/>
                    <a:p>
                      <a:r>
                        <a:rPr lang="ru-RU"/>
                        <a:t>Выполнить команду меню по комбинации клавиш.</a:t>
                      </a:r>
                    </a:p>
                  </a:txBody>
                  <a:tcPr marL="47625" marR="47625" marT="47625" marB="47625" anchor="ctr"/>
                </a:tc>
              </a:tr>
              <a:tr h="357591">
                <a:tc>
                  <a:txBody>
                    <a:bodyPr/>
                    <a:lstStyle/>
                    <a:p>
                      <a:r>
                        <a:rPr lang="en-US"/>
                        <a:t>SC_MAXIMIZE</a:t>
                      </a:r>
                    </a:p>
                  </a:txBody>
                  <a:tcPr marL="47625" marR="47625" marT="47625" marB="47625" anchor="ctr"/>
                </a:tc>
                <a:tc>
                  <a:txBody>
                    <a:bodyPr/>
                    <a:lstStyle/>
                    <a:p>
                      <a:r>
                        <a:rPr lang="ru-RU"/>
                        <a:t>Распахнуть окно.</a:t>
                      </a:r>
                    </a:p>
                  </a:txBody>
                  <a:tcPr marL="47625" marR="47625" marT="47625" marB="47625" anchor="ctr"/>
                </a:tc>
              </a:tr>
              <a:tr h="357591">
                <a:tc>
                  <a:txBody>
                    <a:bodyPr/>
                    <a:lstStyle/>
                    <a:p>
                      <a:r>
                        <a:rPr lang="en-US"/>
                        <a:t>SC_MINIMIZE</a:t>
                      </a:r>
                    </a:p>
                  </a:txBody>
                  <a:tcPr marL="47625" marR="47625" marT="47625" marB="47625" anchor="ctr"/>
                </a:tc>
                <a:tc>
                  <a:txBody>
                    <a:bodyPr/>
                    <a:lstStyle/>
                    <a:p>
                      <a:r>
                        <a:rPr lang="ru-RU"/>
                        <a:t>Минимизировать окно.</a:t>
                      </a:r>
                    </a:p>
                  </a:txBody>
                  <a:tcPr marL="47625" marR="47625" marT="47625" marB="47625" anchor="ctr"/>
                </a:tc>
              </a:tr>
              <a:tr h="623020">
                <a:tc>
                  <a:txBody>
                    <a:bodyPr/>
                    <a:lstStyle/>
                    <a:p>
                      <a:r>
                        <a:rPr lang="en-US"/>
                        <a:t>SC_MOUSEMENU</a:t>
                      </a:r>
                    </a:p>
                  </a:txBody>
                  <a:tcPr marL="47625" marR="47625" marT="47625" marB="47625" anchor="ctr"/>
                </a:tc>
                <a:tc>
                  <a:txBody>
                    <a:bodyPr/>
                    <a:lstStyle/>
                    <a:p>
                      <a:r>
                        <a:rPr lang="ru-RU"/>
                        <a:t>Выполнить команду меню по щелчку мыши.</a:t>
                      </a:r>
                    </a:p>
                  </a:txBody>
                  <a:tcPr marL="47625" marR="47625" marT="47625" marB="47625" anchor="ctr"/>
                </a:tc>
              </a:tr>
              <a:tr h="357591">
                <a:tc>
                  <a:txBody>
                    <a:bodyPr/>
                    <a:lstStyle/>
                    <a:p>
                      <a:r>
                        <a:rPr lang="en-US"/>
                        <a:t>SC_MOVE</a:t>
                      </a:r>
                    </a:p>
                  </a:txBody>
                  <a:tcPr marL="47625" marR="47625" marT="47625" marB="47625" anchor="ctr"/>
                </a:tc>
                <a:tc>
                  <a:txBody>
                    <a:bodyPr/>
                    <a:lstStyle/>
                    <a:p>
                      <a:r>
                        <a:rPr lang="ru-RU"/>
                        <a:t>Переместить окно.</a:t>
                      </a:r>
                    </a:p>
                  </a:txBody>
                  <a:tcPr marL="47625" marR="47625" marT="47625" marB="47625" anchor="ctr"/>
                </a:tc>
              </a:tr>
              <a:tr h="357591">
                <a:tc>
                  <a:txBody>
                    <a:bodyPr/>
                    <a:lstStyle/>
                    <a:p>
                      <a:r>
                        <a:rPr lang="en-US"/>
                        <a:t>SC_NEXTWINDOW</a:t>
                      </a:r>
                    </a:p>
                  </a:txBody>
                  <a:tcPr marL="47625" marR="47625" marT="47625" marB="47625" anchor="ctr"/>
                </a:tc>
                <a:tc>
                  <a:txBody>
                    <a:bodyPr/>
                    <a:lstStyle/>
                    <a:p>
                      <a:r>
                        <a:rPr lang="ru-RU"/>
                        <a:t>Перейти к следующему окну.</a:t>
                      </a:r>
                    </a:p>
                  </a:txBody>
                  <a:tcPr marL="47625" marR="47625" marT="47625" marB="47625" anchor="ctr"/>
                </a:tc>
              </a:tr>
              <a:tr h="357591">
                <a:tc>
                  <a:txBody>
                    <a:bodyPr/>
                    <a:lstStyle/>
                    <a:p>
                      <a:r>
                        <a:rPr lang="en-US"/>
                        <a:t>SC_PREVWINDOW</a:t>
                      </a:r>
                    </a:p>
                  </a:txBody>
                  <a:tcPr marL="47625" marR="47625" marT="47625" marB="47625" anchor="ctr"/>
                </a:tc>
                <a:tc>
                  <a:txBody>
                    <a:bodyPr/>
                    <a:lstStyle/>
                    <a:p>
                      <a:r>
                        <a:rPr lang="ru-RU"/>
                        <a:t>Перейти к предыдущему окну.</a:t>
                      </a:r>
                    </a:p>
                  </a:txBody>
                  <a:tcPr marL="47625" marR="47625" marT="47625" marB="47625" anchor="ctr"/>
                </a:tc>
              </a:tr>
              <a:tr h="623020">
                <a:tc>
                  <a:txBody>
                    <a:bodyPr/>
                    <a:lstStyle/>
                    <a:p>
                      <a:r>
                        <a:rPr lang="en-US"/>
                        <a:t>SC_RESTORE</a:t>
                      </a:r>
                    </a:p>
                  </a:txBody>
                  <a:tcPr marL="47625" marR="47625" marT="47625" marB="47625" anchor="ctr"/>
                </a:tc>
                <a:tc>
                  <a:txBody>
                    <a:bodyPr/>
                    <a:lstStyle/>
                    <a:p>
                      <a:r>
                        <a:rPr lang="ru-RU"/>
                        <a:t>Сохранить предыдущие координаты (контрольная точка - checkpoint).</a:t>
                      </a:r>
                    </a:p>
                  </a:txBody>
                  <a:tcPr marL="47625" marR="47625" marT="47625" marB="47625" anchor="ctr"/>
                </a:tc>
              </a:tr>
              <a:tr h="357591">
                <a:tc>
                  <a:txBody>
                    <a:bodyPr/>
                    <a:lstStyle/>
                    <a:p>
                      <a:r>
                        <a:rPr lang="en-US"/>
                        <a:t>SC_SCREENSAVE</a:t>
                      </a:r>
                    </a:p>
                  </a:txBody>
                  <a:tcPr marL="47625" marR="47625" marT="47625" marB="47625" anchor="ctr"/>
                </a:tc>
                <a:tc>
                  <a:txBody>
                    <a:bodyPr/>
                    <a:lstStyle/>
                    <a:p>
                      <a:r>
                        <a:rPr lang="ru-RU"/>
                        <a:t>Запустить хранитель экрана.</a:t>
                      </a:r>
                    </a:p>
                  </a:txBody>
                  <a:tcPr marL="47625" marR="47625" marT="47625" marB="47625" anchor="ctr"/>
                </a:tc>
              </a:tr>
              <a:tr h="357591">
                <a:tc>
                  <a:txBody>
                    <a:bodyPr/>
                    <a:lstStyle/>
                    <a:p>
                      <a:r>
                        <a:rPr lang="en-US"/>
                        <a:t>SC_SIZE</a:t>
                      </a:r>
                    </a:p>
                  </a:txBody>
                  <a:tcPr marL="47625" marR="47625" marT="47625" marB="47625" anchor="ctr"/>
                </a:tc>
                <a:tc>
                  <a:txBody>
                    <a:bodyPr/>
                    <a:lstStyle/>
                    <a:p>
                      <a:r>
                        <a:rPr lang="ru-RU"/>
                        <a:t>Изменить размер окна.</a:t>
                      </a:r>
                    </a:p>
                  </a:txBody>
                  <a:tcPr marL="47625" marR="47625" marT="47625" marB="47625" anchor="ctr"/>
                </a:tc>
              </a:tr>
              <a:tr h="623020">
                <a:tc>
                  <a:txBody>
                    <a:bodyPr/>
                    <a:lstStyle/>
                    <a:p>
                      <a:r>
                        <a:rPr lang="en-US"/>
                        <a:t>SC_TASKLIST</a:t>
                      </a:r>
                    </a:p>
                  </a:txBody>
                  <a:tcPr marL="47625" marR="47625" marT="47625" marB="47625" anchor="ctr"/>
                </a:tc>
                <a:tc>
                  <a:txBody>
                    <a:bodyPr/>
                    <a:lstStyle/>
                    <a:p>
                      <a:r>
                        <a:rPr lang="ru-RU"/>
                        <a:t>Запустить или активировать Планировщик Задач (Windows Task Manager).</a:t>
                      </a:r>
                    </a:p>
                  </a:txBody>
                  <a:tcPr marL="47625" marR="47625" marT="47625" marB="47625" anchor="ctr"/>
                </a:tc>
              </a:tr>
              <a:tr h="357591">
                <a:tc>
                  <a:txBody>
                    <a:bodyPr/>
                    <a:lstStyle/>
                    <a:p>
                      <a:r>
                        <a:rPr lang="en-US"/>
                        <a:t>SC_VSCROLL</a:t>
                      </a:r>
                    </a:p>
                  </a:txBody>
                  <a:tcPr marL="47625" marR="47625" marT="47625" marB="47625" anchor="ctr"/>
                </a:tc>
                <a:tc>
                  <a:txBody>
                    <a:bodyPr/>
                    <a:lstStyle/>
                    <a:p>
                      <a:r>
                        <a:rPr lang="ru-RU" dirty="0"/>
                        <a:t>Вертикальная прокрутка.</a:t>
                      </a:r>
                    </a:p>
                  </a:txBody>
                  <a:tcPr marL="47625" marR="47625" marT="47625" marB="47625" anchor="ct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7615262" cy="582594"/>
          </a:xfrm>
        </p:spPr>
        <p:txBody>
          <a:bodyPr>
            <a:normAutofit fontScale="90000"/>
          </a:bodyPr>
          <a:lstStyle/>
          <a:p>
            <a:r>
              <a:rPr lang="ru-RU" b="1" dirty="0" smtClean="0"/>
              <a:t>Код HCBT_CLICKSKIPPED</a:t>
            </a:r>
            <a:endParaRPr lang="ru-RU" dirty="0"/>
          </a:p>
        </p:txBody>
      </p:sp>
      <p:sp>
        <p:nvSpPr>
          <p:cNvPr id="3" name="Содержимое 2"/>
          <p:cNvSpPr>
            <a:spLocks noGrp="1"/>
          </p:cNvSpPr>
          <p:nvPr>
            <p:ph idx="1"/>
          </p:nvPr>
        </p:nvSpPr>
        <p:spPr>
          <a:xfrm>
            <a:off x="457200" y="928670"/>
            <a:ext cx="8329642" cy="5929330"/>
          </a:xfrm>
        </p:spPr>
        <p:txBody>
          <a:bodyPr>
            <a:normAutofit fontScale="62500" lnSpcReduction="20000"/>
          </a:bodyPr>
          <a:lstStyle/>
          <a:p>
            <a:r>
              <a:rPr lang="ru-RU" dirty="0" err="1" smtClean="0"/>
              <a:t>Windows</a:t>
            </a:r>
            <a:r>
              <a:rPr lang="ru-RU" dirty="0" smtClean="0"/>
              <a:t> вызывает хук WH_CBT с этим кодом при удалении события от мыши из входной очереди потока, в случае, если установлен хук мыши. </a:t>
            </a:r>
            <a:r>
              <a:rPr lang="ru-RU" dirty="0" err="1" smtClean="0"/>
              <a:t>Windows</a:t>
            </a:r>
            <a:r>
              <a:rPr lang="ru-RU" dirty="0" smtClean="0"/>
              <a:t> вызовет системный хук, когда из какой-либо входной очереди будет удалено событие от мыши и в системе установлен либо глобальный, либо локальный хук мыши. Данный код передается только в том случае, если к хуку WH_MOUSE прикреплена фильтрующая функция. Несмотря на свое название, HCBT_CLICKSKIPPED генерируется не только для пропущенных событий от мыши, но и в случае, когда событие от мыши удаляется из системной очереди. Его главное назначение - установить хук WH_JOURNALPLAYBACK в ответ на событие мыши.</a:t>
            </a:r>
          </a:p>
          <a:p>
            <a:r>
              <a:rPr lang="ru-RU" dirty="0" smtClean="0"/>
              <a:t>В </a:t>
            </a:r>
            <a:r>
              <a:rPr lang="ru-RU" i="1" dirty="0" err="1" smtClean="0"/>
              <a:t>wParam</a:t>
            </a:r>
            <a:r>
              <a:rPr lang="ru-RU" dirty="0" smtClean="0"/>
              <a:t> передается идентификатор сообщения мыши - например, WM_LBUTTONDOWN или любое из сообщений WM_?BUTTON*. </a:t>
            </a:r>
            <a:r>
              <a:rPr lang="ru-RU" i="1" dirty="0" err="1" smtClean="0"/>
              <a:t>lParam</a:t>
            </a:r>
            <a:r>
              <a:rPr lang="ru-RU" dirty="0" smtClean="0"/>
              <a:t> содержит указатель на структуру </a:t>
            </a:r>
            <a:r>
              <a:rPr lang="ru-RU" b="1" dirty="0" smtClean="0"/>
              <a:t>MOUSEHOOKSTRUCT</a:t>
            </a:r>
            <a:r>
              <a:rPr lang="ru-RU" dirty="0" smtClean="0"/>
              <a:t>, которая описана следующим образом:</a:t>
            </a:r>
          </a:p>
          <a:p>
            <a:r>
              <a:rPr lang="ru-RU" dirty="0" err="1" smtClean="0"/>
              <a:t>typedef</a:t>
            </a:r>
            <a:r>
              <a:rPr lang="ru-RU" dirty="0" smtClean="0"/>
              <a:t> </a:t>
            </a:r>
            <a:r>
              <a:rPr lang="ru-RU" dirty="0" err="1" smtClean="0"/>
              <a:t>struct</a:t>
            </a:r>
            <a:r>
              <a:rPr lang="ru-RU" dirty="0" smtClean="0"/>
              <a:t> </a:t>
            </a:r>
            <a:r>
              <a:rPr lang="ru-RU" dirty="0" err="1" smtClean="0"/>
              <a:t>tagMOUSEHOOKSTRUCT</a:t>
            </a:r>
            <a:r>
              <a:rPr lang="ru-RU" dirty="0" smtClean="0"/>
              <a:t> { </a:t>
            </a:r>
          </a:p>
          <a:p>
            <a:r>
              <a:rPr lang="ru-RU" dirty="0" smtClean="0"/>
              <a:t>POINT </a:t>
            </a:r>
            <a:r>
              <a:rPr lang="ru-RU" dirty="0" err="1" smtClean="0"/>
              <a:t>pt</a:t>
            </a:r>
            <a:r>
              <a:rPr lang="ru-RU" dirty="0" smtClean="0"/>
              <a:t>; // Позиция курсора мыши в координатах экрана</a:t>
            </a:r>
          </a:p>
          <a:p>
            <a:r>
              <a:rPr lang="ru-RU" dirty="0" smtClean="0"/>
              <a:t> HWND </a:t>
            </a:r>
            <a:r>
              <a:rPr lang="ru-RU" dirty="0" err="1" smtClean="0"/>
              <a:t>hwnd</a:t>
            </a:r>
            <a:r>
              <a:rPr lang="ru-RU" dirty="0" smtClean="0"/>
              <a:t>; // Окно, получающее сообщение</a:t>
            </a:r>
          </a:p>
          <a:p>
            <a:r>
              <a:rPr lang="ru-RU" dirty="0" smtClean="0"/>
              <a:t> UINT </a:t>
            </a:r>
            <a:r>
              <a:rPr lang="ru-RU" dirty="0" err="1" smtClean="0"/>
              <a:t>wHitTestCode</a:t>
            </a:r>
            <a:r>
              <a:rPr lang="ru-RU" dirty="0" smtClean="0"/>
              <a:t>; // Результат проверки координат (</a:t>
            </a:r>
            <a:r>
              <a:rPr lang="ru-RU" dirty="0" err="1" smtClean="0"/>
              <a:t>hit-testing</a:t>
            </a:r>
            <a:r>
              <a:rPr lang="ru-RU" dirty="0" smtClean="0"/>
              <a:t>)</a:t>
            </a:r>
          </a:p>
          <a:p>
            <a:r>
              <a:rPr lang="ru-RU" dirty="0" smtClean="0"/>
              <a:t> DWORD </a:t>
            </a:r>
            <a:r>
              <a:rPr lang="ru-RU" dirty="0" err="1" smtClean="0"/>
              <a:t>dwExtraInfo</a:t>
            </a:r>
            <a:r>
              <a:rPr lang="ru-RU" dirty="0" smtClean="0"/>
              <a:t>; // Доп.информация о сообщении</a:t>
            </a:r>
          </a:p>
          <a:p>
            <a:r>
              <a:rPr lang="ru-RU" dirty="0" smtClean="0"/>
              <a:t> } MOUSEHOOKSTRUCT, *LPMOUSEHOOKSTRUCT; </a:t>
            </a:r>
          </a:p>
          <a:p>
            <a:endParaRPr lang="ru-RU"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7901014" cy="582594"/>
          </a:xfrm>
        </p:spPr>
        <p:txBody>
          <a:bodyPr>
            <a:normAutofit fontScale="90000"/>
          </a:bodyPr>
          <a:lstStyle/>
          <a:p>
            <a:r>
              <a:rPr lang="ru-RU" b="1" dirty="0" smtClean="0"/>
              <a:t>Код HCBT_KEYSKIPPED</a:t>
            </a:r>
            <a:endParaRPr lang="ru-RU" dirty="0"/>
          </a:p>
        </p:txBody>
      </p:sp>
      <p:sp>
        <p:nvSpPr>
          <p:cNvPr id="3" name="Содержимое 2"/>
          <p:cNvSpPr>
            <a:spLocks noGrp="1"/>
          </p:cNvSpPr>
          <p:nvPr>
            <p:ph idx="1"/>
          </p:nvPr>
        </p:nvSpPr>
        <p:spPr>
          <a:xfrm>
            <a:off x="214282" y="928670"/>
            <a:ext cx="8472518" cy="5929330"/>
          </a:xfrm>
        </p:spPr>
        <p:txBody>
          <a:bodyPr>
            <a:normAutofit fontScale="70000" lnSpcReduction="20000"/>
          </a:bodyPr>
          <a:lstStyle/>
          <a:p>
            <a:r>
              <a:rPr lang="ru-RU" dirty="0" err="1" smtClean="0"/>
              <a:t>Windows</a:t>
            </a:r>
            <a:r>
              <a:rPr lang="ru-RU" dirty="0" smtClean="0"/>
              <a:t> вызывает хук WH_CBT с этим кодом при удалении клавиатурного события из системной очереди, в случае, если установлен клавиатурный хук. </a:t>
            </a:r>
            <a:r>
              <a:rPr lang="ru-RU" dirty="0" err="1" smtClean="0"/>
              <a:t>Windows</a:t>
            </a:r>
            <a:r>
              <a:rPr lang="ru-RU" dirty="0" smtClean="0"/>
              <a:t> вызовет системный хук, когда из какой-либо входной очереди будет удалено событие от клавиатуры и в системе установлен либо глобальный, либо локальный клавиатурный хук.</a:t>
            </a:r>
          </a:p>
          <a:p>
            <a:r>
              <a:rPr lang="ru-RU" dirty="0" smtClean="0"/>
              <a:t> Данный код передается только в том случае, если к хуку WH_KEYBOARD прикреплена фильтрующая функция. Несмотря на свое название, HCBT_KEYSKIPPED генерируется не только для пропущенных клавиатурных событий, но и в случае, когда клавиатурное событие удаляется из системной очереди. Его главное назначение - установить хук WH_JOURNALPLAYBACK в ответ на клавиатурное событие. </a:t>
            </a:r>
          </a:p>
          <a:p>
            <a:r>
              <a:rPr lang="ru-RU" dirty="0" smtClean="0"/>
              <a:t>В </a:t>
            </a:r>
            <a:r>
              <a:rPr lang="ru-RU" i="1" dirty="0" err="1" smtClean="0"/>
              <a:t>wParam</a:t>
            </a:r>
            <a:r>
              <a:rPr lang="ru-RU" dirty="0" smtClean="0"/>
              <a:t> передается виртуальный код клавиши - то же самое значение, что и в </a:t>
            </a:r>
            <a:r>
              <a:rPr lang="ru-RU" i="1" dirty="0" err="1" smtClean="0"/>
              <a:t>wParam</a:t>
            </a:r>
            <a:r>
              <a:rPr lang="ru-RU" dirty="0" smtClean="0"/>
              <a:t> функций </a:t>
            </a:r>
            <a:r>
              <a:rPr lang="ru-RU" b="1" dirty="0" err="1" smtClean="0"/>
              <a:t>GetMessage</a:t>
            </a:r>
            <a:r>
              <a:rPr lang="ru-RU" dirty="0" smtClean="0"/>
              <a:t> или </a:t>
            </a:r>
            <a:r>
              <a:rPr lang="ru-RU" b="1" dirty="0" err="1" smtClean="0"/>
              <a:t>PeekMessage</a:t>
            </a:r>
            <a:r>
              <a:rPr lang="ru-RU" dirty="0" smtClean="0"/>
              <a:t> для сообщений WM_KEY*. </a:t>
            </a:r>
            <a:r>
              <a:rPr lang="ru-RU" i="1" dirty="0" err="1" smtClean="0"/>
              <a:t>lParam</a:t>
            </a:r>
            <a:r>
              <a:rPr lang="ru-RU" dirty="0" smtClean="0"/>
              <a:t> содержит то же значение, что и </a:t>
            </a:r>
            <a:r>
              <a:rPr lang="ru-RU" i="1" dirty="0" err="1" smtClean="0"/>
              <a:t>lParam</a:t>
            </a:r>
            <a:r>
              <a:rPr lang="ru-RU" dirty="0" smtClean="0"/>
              <a:t> функций </a:t>
            </a:r>
            <a:r>
              <a:rPr lang="ru-RU" b="1" dirty="0" err="1" smtClean="0"/>
              <a:t>GetMessage</a:t>
            </a:r>
            <a:r>
              <a:rPr lang="ru-RU" dirty="0" smtClean="0"/>
              <a:t> или </a:t>
            </a:r>
            <a:r>
              <a:rPr lang="ru-RU" b="1" dirty="0" err="1" smtClean="0"/>
              <a:t>PeekMessage</a:t>
            </a:r>
            <a:r>
              <a:rPr lang="ru-RU" dirty="0" smtClean="0"/>
              <a:t> для сообщений WM_KEY*.</a:t>
            </a:r>
          </a:p>
          <a:p>
            <a:endParaRPr lang="ru-RU"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57200" y="214290"/>
            <a:ext cx="8229600" cy="5911873"/>
          </a:xfrm>
        </p:spPr>
        <p:txBody>
          <a:bodyPr>
            <a:normAutofit fontScale="77500" lnSpcReduction="20000"/>
          </a:bodyPr>
          <a:lstStyle/>
          <a:p>
            <a:r>
              <a:rPr lang="ru-RU" dirty="0" smtClean="0"/>
              <a:t>Если к одному хуку прикреплено несколько фильтрующих функций, </a:t>
            </a:r>
            <a:r>
              <a:rPr lang="ru-RU" dirty="0" err="1" smtClean="0"/>
              <a:t>Windows</a:t>
            </a:r>
            <a:r>
              <a:rPr lang="ru-RU" dirty="0" smtClean="0"/>
              <a:t> реализует очередь функций, причем функция, прикрепленная последней, оказывается в начале очереди, а самая первая функция - в ее конце.</a:t>
            </a:r>
          </a:p>
          <a:p>
            <a:r>
              <a:rPr lang="ru-RU" dirty="0" smtClean="0"/>
              <a:t>Когда к хуку прикреплена одна или более функций-фильтров и происходит событие, приводящее к срабатыванию хука, </a:t>
            </a:r>
            <a:r>
              <a:rPr lang="ru-RU" dirty="0" err="1" smtClean="0"/>
              <a:t>Windows</a:t>
            </a:r>
            <a:r>
              <a:rPr lang="ru-RU" dirty="0" smtClean="0"/>
              <a:t> вызывает первую функцию из очереди функций-фильтров.</a:t>
            </a:r>
          </a:p>
          <a:p>
            <a:r>
              <a:rPr lang="ru-RU" dirty="0" smtClean="0"/>
              <a:t> Это действие называется вызовом хука. К примеру, если к хуку CBT прикреплена функция и происходит событие, после которого срабатывает хук (допустим, идет создание окна), </a:t>
            </a:r>
            <a:r>
              <a:rPr lang="ru-RU" dirty="0" err="1" smtClean="0"/>
              <a:t>Windows</a:t>
            </a:r>
            <a:r>
              <a:rPr lang="ru-RU" dirty="0" smtClean="0"/>
              <a:t> вызывает CBT-хук, то есть первую функцию из его очереди.</a:t>
            </a:r>
          </a:p>
          <a:p>
            <a:r>
              <a:rPr lang="ru-RU" dirty="0" smtClean="0"/>
              <a:t>Для установки и доступа к фильтрующим функциям приложения используют функции </a:t>
            </a:r>
            <a:r>
              <a:rPr lang="ru-RU" b="1" dirty="0" err="1" smtClean="0"/>
              <a:t>SetWindowsHookEx</a:t>
            </a:r>
            <a:r>
              <a:rPr lang="ru-RU" dirty="0" smtClean="0"/>
              <a:t> и </a:t>
            </a:r>
            <a:r>
              <a:rPr lang="ru-RU" b="1" dirty="0" err="1" smtClean="0"/>
              <a:t>UnhookWindowsHookEx</a:t>
            </a:r>
            <a:r>
              <a:rPr lang="ru-RU" dirty="0" smtClean="0"/>
              <a:t>.</a:t>
            </a:r>
          </a:p>
          <a:p>
            <a:endParaRPr lang="ru-RU"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7686700" cy="582594"/>
          </a:xfrm>
        </p:spPr>
        <p:txBody>
          <a:bodyPr>
            <a:normAutofit fontScale="90000"/>
          </a:bodyPr>
          <a:lstStyle/>
          <a:p>
            <a:r>
              <a:rPr lang="en-US" b="1" dirty="0" smtClean="0"/>
              <a:t>WM_QUEUESYNC</a:t>
            </a:r>
            <a:endParaRPr lang="ru-RU" dirty="0"/>
          </a:p>
        </p:txBody>
      </p:sp>
      <p:sp>
        <p:nvSpPr>
          <p:cNvPr id="3" name="Содержимое 2"/>
          <p:cNvSpPr>
            <a:spLocks noGrp="1"/>
          </p:cNvSpPr>
          <p:nvPr>
            <p:ph idx="1"/>
          </p:nvPr>
        </p:nvSpPr>
        <p:spPr>
          <a:xfrm>
            <a:off x="285720" y="785794"/>
            <a:ext cx="8401080" cy="6072206"/>
          </a:xfrm>
        </p:spPr>
        <p:txBody>
          <a:bodyPr>
            <a:normAutofit fontScale="70000" lnSpcReduction="20000"/>
          </a:bodyPr>
          <a:lstStyle/>
          <a:p>
            <a:r>
              <a:rPr lang="ru-RU" dirty="0" smtClean="0"/>
              <a:t>Часто приложение интерактивного обучения (</a:t>
            </a:r>
            <a:r>
              <a:rPr lang="ru-RU" dirty="0" err="1" smtClean="0"/>
              <a:t>Computer</a:t>
            </a:r>
            <a:r>
              <a:rPr lang="ru-RU" dirty="0" smtClean="0"/>
              <a:t> </a:t>
            </a:r>
            <a:r>
              <a:rPr lang="ru-RU" dirty="0" err="1" smtClean="0"/>
              <a:t>Based</a:t>
            </a:r>
            <a:r>
              <a:rPr lang="ru-RU" dirty="0" smtClean="0"/>
              <a:t> </a:t>
            </a:r>
            <a:r>
              <a:rPr lang="ru-RU" dirty="0" err="1" smtClean="0"/>
              <a:t>Training</a:t>
            </a:r>
            <a:r>
              <a:rPr lang="ru-RU" dirty="0" smtClean="0"/>
              <a:t> </a:t>
            </a:r>
            <a:r>
              <a:rPr lang="ru-RU" dirty="0" err="1" smtClean="0"/>
              <a:t>application</a:t>
            </a:r>
            <a:r>
              <a:rPr lang="ru-RU" dirty="0" smtClean="0"/>
              <a:t> или </a:t>
            </a:r>
            <a:r>
              <a:rPr lang="ru-RU" i="1" dirty="0" smtClean="0"/>
              <a:t>CBT-приложение</a:t>
            </a:r>
            <a:r>
              <a:rPr lang="ru-RU" dirty="0" smtClean="0"/>
              <a:t>) должно реагировать на события в процессе, для которого оно разработано. Обычно такими событиями являются события от клавиатуры или мыши. К примеру, пользователь нажимает на кнопку OK в диалоговом окне, после чего CBT-приложение желает послать главному приложению серию клавиатурных нажатий.</a:t>
            </a:r>
          </a:p>
          <a:p>
            <a:r>
              <a:rPr lang="ru-RU" dirty="0" smtClean="0"/>
              <a:t> CBT-приложение может использовать хук мыши для определения момента нажатия кнопки OK. После этого, CBT-приложение должно выждать некоторое время, пока главное приложение не закончит обработку нажатия кнопки OK (CBT-приложение вряд ли хочет послать клавиатурные нажатия диалоговому окну).</a:t>
            </a:r>
          </a:p>
          <a:p>
            <a:r>
              <a:rPr lang="ru-RU" dirty="0" smtClean="0"/>
              <a:t>CBT-приложение может использовать сообщение WM_QUEUESYNC для определения момента окончания нужного действия. Слежение производится с помощью клавиатурного или мышиного хуков. Наблюдая за главным приложением с помощью хуков, CBT-приложение узнает о наступлении необходимого события. После этого CBT-приложение должно подождать окончания этого события, прежде чем приступать к выполнению ответных действий.</a:t>
            </a:r>
          </a:p>
          <a:p>
            <a:endParaRPr lang="ru-RU"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idx="1"/>
          </p:nvPr>
        </p:nvSpPr>
        <p:spPr/>
        <p:txBody>
          <a:bodyPr>
            <a:normAutofit fontScale="70000" lnSpcReduction="20000"/>
          </a:bodyPr>
          <a:lstStyle/>
          <a:p>
            <a:pPr>
              <a:buNone/>
            </a:pPr>
            <a:r>
              <a:rPr lang="ru-RU" dirty="0" smtClean="0"/>
              <a:t>Для определения момента окончания обработки события, CBT-приложение делает следующее:</a:t>
            </a:r>
          </a:p>
          <a:p>
            <a:r>
              <a:rPr lang="ru-RU" dirty="0" smtClean="0"/>
              <a:t>1. Ждет от </a:t>
            </a:r>
            <a:r>
              <a:rPr lang="ru-RU" dirty="0" err="1" smtClean="0"/>
              <a:t>Windows</a:t>
            </a:r>
            <a:r>
              <a:rPr lang="ru-RU" dirty="0" smtClean="0"/>
              <a:t> вызова хука WH_CBT с кодом HCBT_CLICKSKIPPED или HCBT_KEYSKIPPED. Это происходит при удалении из системной очереди события, которое приводит к срабатыванию обработчика в главном приложении.</a:t>
            </a:r>
          </a:p>
          <a:p>
            <a:r>
              <a:rPr lang="ru-RU" dirty="0" smtClean="0"/>
              <a:t>2. Устанавливает хук WH_JOURNALPLAYBACK. CBT-приложение не может установить этот хук, пока не получит код HCBT_CLICKSKIPPED или HCBT_KEYSKIPPED.</a:t>
            </a:r>
          </a:p>
          <a:p>
            <a:pPr>
              <a:buNone/>
            </a:pPr>
            <a:r>
              <a:rPr lang="ru-RU" dirty="0" smtClean="0"/>
              <a:t> Хук WH_JOURNALPLAYBACK посылает CBT-приложению сообщение WM_QUEUESYNC. Когда CBT-приложение получает такое сообщение, оно может выполнить необходимые действия, например, послать главному приложению серию клавиатурных нажатий.</a:t>
            </a:r>
          </a:p>
          <a:p>
            <a:endParaRPr lang="ru-RU"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7686700" cy="439718"/>
          </a:xfrm>
        </p:spPr>
        <p:txBody>
          <a:bodyPr>
            <a:normAutofit fontScale="90000"/>
          </a:bodyPr>
          <a:lstStyle/>
          <a:p>
            <a:r>
              <a:rPr lang="ru-RU" b="1" dirty="0" smtClean="0"/>
              <a:t>Код HCBT_SETFOCUS</a:t>
            </a:r>
            <a:endParaRPr lang="ru-RU" dirty="0"/>
          </a:p>
        </p:txBody>
      </p:sp>
      <p:sp>
        <p:nvSpPr>
          <p:cNvPr id="3" name="Содержимое 2"/>
          <p:cNvSpPr>
            <a:spLocks noGrp="1"/>
          </p:cNvSpPr>
          <p:nvPr>
            <p:ph idx="1"/>
          </p:nvPr>
        </p:nvSpPr>
        <p:spPr/>
        <p:txBody>
          <a:bodyPr>
            <a:normAutofit fontScale="92500" lnSpcReduction="10000"/>
          </a:bodyPr>
          <a:lstStyle/>
          <a:p>
            <a:r>
              <a:rPr lang="ru-RU" dirty="0" err="1" smtClean="0"/>
              <a:t>Windows</a:t>
            </a:r>
            <a:r>
              <a:rPr lang="ru-RU" dirty="0" smtClean="0"/>
              <a:t> вызывает хук WH_CBT с таким кодом, когда </a:t>
            </a:r>
            <a:r>
              <a:rPr lang="ru-RU" dirty="0" err="1" smtClean="0"/>
              <a:t>Windows</a:t>
            </a:r>
            <a:r>
              <a:rPr lang="ru-RU" dirty="0" smtClean="0"/>
              <a:t> собирается передать фокус ввода какому-либо окну. Когда хук установлен как локальный, это окно должно принадлежать потоку, на который установлен хук. Если фильтр вернет TRUE, фокус ввода не изменится.</a:t>
            </a:r>
          </a:p>
          <a:p>
            <a:r>
              <a:rPr lang="ru-RU" dirty="0" smtClean="0"/>
              <a:t>В </a:t>
            </a:r>
            <a:r>
              <a:rPr lang="ru-RU" i="1" dirty="0" err="1" smtClean="0"/>
              <a:t>wParam</a:t>
            </a:r>
            <a:r>
              <a:rPr lang="ru-RU" dirty="0" smtClean="0"/>
              <a:t> передается </a:t>
            </a:r>
            <a:r>
              <a:rPr lang="ru-RU" dirty="0" err="1" smtClean="0"/>
              <a:t>хэндл</a:t>
            </a:r>
            <a:r>
              <a:rPr lang="ru-RU" dirty="0" smtClean="0"/>
              <a:t> окна, получающего фокус ввода. </a:t>
            </a:r>
            <a:r>
              <a:rPr lang="ru-RU" i="1" dirty="0" err="1" smtClean="0"/>
              <a:t>lParam</a:t>
            </a:r>
            <a:r>
              <a:rPr lang="ru-RU" dirty="0" smtClean="0"/>
              <a:t> содержит </a:t>
            </a:r>
            <a:r>
              <a:rPr lang="ru-RU" dirty="0" err="1" smtClean="0"/>
              <a:t>хэндл</a:t>
            </a:r>
            <a:r>
              <a:rPr lang="ru-RU" dirty="0" smtClean="0"/>
              <a:t> окна, теряющего фокус ввода.</a:t>
            </a:r>
          </a:p>
          <a:p>
            <a:endParaRPr lang="ru-RU"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7686700" cy="725470"/>
          </a:xfrm>
        </p:spPr>
        <p:txBody>
          <a:bodyPr>
            <a:normAutofit fontScale="90000"/>
          </a:bodyPr>
          <a:lstStyle/>
          <a:p>
            <a:r>
              <a:rPr lang="ru-RU" b="1" dirty="0" smtClean="0"/>
              <a:t>Код HCBT_QS</a:t>
            </a:r>
            <a:endParaRPr lang="ru-RU" dirty="0"/>
          </a:p>
        </p:txBody>
      </p:sp>
      <p:sp>
        <p:nvSpPr>
          <p:cNvPr id="3" name="Содержимое 2"/>
          <p:cNvSpPr>
            <a:spLocks noGrp="1"/>
          </p:cNvSpPr>
          <p:nvPr>
            <p:ph idx="1"/>
          </p:nvPr>
        </p:nvSpPr>
        <p:spPr/>
        <p:txBody>
          <a:bodyPr>
            <a:normAutofit fontScale="92500" lnSpcReduction="20000"/>
          </a:bodyPr>
          <a:lstStyle/>
          <a:p>
            <a:r>
              <a:rPr lang="ru-RU" dirty="0" err="1" smtClean="0"/>
              <a:t>Windows</a:t>
            </a:r>
            <a:r>
              <a:rPr lang="ru-RU" dirty="0" smtClean="0"/>
              <a:t> вызывает хук WH_CBT с этим кодом когда из системной очереди удаляется сообщение WM_QUEUESYNC, в то время как происходит изменение размеров или перемещение окна. Ни в каком другом случае этот хук не вызывается. Если хук установлен как локальный, это окно должно принадлежать потоку, на который установлен хук.</a:t>
            </a:r>
          </a:p>
          <a:p>
            <a:r>
              <a:rPr lang="ru-RU" dirty="0" smtClean="0"/>
              <a:t>Оба параметра - и </a:t>
            </a:r>
            <a:r>
              <a:rPr lang="ru-RU" i="1" dirty="0" err="1" smtClean="0"/>
              <a:t>wParam</a:t>
            </a:r>
            <a:r>
              <a:rPr lang="ru-RU" dirty="0" smtClean="0"/>
              <a:t>, </a:t>
            </a:r>
            <a:r>
              <a:rPr lang="ru-RU" dirty="0" err="1" smtClean="0"/>
              <a:t>и</a:t>
            </a:r>
            <a:r>
              <a:rPr lang="ru-RU" dirty="0" smtClean="0"/>
              <a:t> </a:t>
            </a:r>
            <a:r>
              <a:rPr lang="ru-RU" i="1" dirty="0" err="1" smtClean="0"/>
              <a:t>lParam</a:t>
            </a:r>
            <a:r>
              <a:rPr lang="ru-RU" dirty="0" smtClean="0"/>
              <a:t> - содержат ноль.</a:t>
            </a:r>
          </a:p>
          <a:p>
            <a:endParaRPr lang="ru-RU"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7972452" cy="511156"/>
          </a:xfrm>
        </p:spPr>
        <p:txBody>
          <a:bodyPr>
            <a:normAutofit fontScale="90000"/>
          </a:bodyPr>
          <a:lstStyle/>
          <a:p>
            <a:r>
              <a:rPr lang="ru-RU" b="1" dirty="0" smtClean="0"/>
              <a:t>Хук </a:t>
            </a:r>
            <a:r>
              <a:rPr lang="en-US" b="1" dirty="0" smtClean="0"/>
              <a:t>WH_DEBUG</a:t>
            </a:r>
            <a:endParaRPr lang="ru-RU" dirty="0"/>
          </a:p>
        </p:txBody>
      </p:sp>
      <p:sp>
        <p:nvSpPr>
          <p:cNvPr id="3" name="Содержимое 2"/>
          <p:cNvSpPr>
            <a:spLocks noGrp="1"/>
          </p:cNvSpPr>
          <p:nvPr>
            <p:ph idx="1"/>
          </p:nvPr>
        </p:nvSpPr>
        <p:spPr>
          <a:xfrm>
            <a:off x="0" y="928670"/>
            <a:ext cx="8929718" cy="5929330"/>
          </a:xfrm>
        </p:spPr>
        <p:txBody>
          <a:bodyPr>
            <a:normAutofit fontScale="85000" lnSpcReduction="20000"/>
          </a:bodyPr>
          <a:lstStyle/>
          <a:p>
            <a:r>
              <a:rPr lang="en-US" dirty="0" smtClean="0"/>
              <a:t>Windows </a:t>
            </a:r>
            <a:r>
              <a:rPr lang="ru-RU" dirty="0" smtClean="0"/>
              <a:t>вызывает этот хук перед вызовом какой-либо фильтрующей функции. Фильтры не могут изменять значения, переданные этому хуку, но могут предотвратить вызов фильтрующей функции, возвратив ненулевое значение.</a:t>
            </a:r>
          </a:p>
          <a:p>
            <a:r>
              <a:rPr lang="ru-RU" dirty="0" smtClean="0"/>
              <a:t>В </a:t>
            </a:r>
            <a:r>
              <a:rPr lang="en-US" i="1" dirty="0" err="1" smtClean="0"/>
              <a:t>wParam</a:t>
            </a:r>
            <a:r>
              <a:rPr lang="en-US" dirty="0" smtClean="0"/>
              <a:t> </a:t>
            </a:r>
            <a:r>
              <a:rPr lang="ru-RU" dirty="0" smtClean="0"/>
              <a:t>передается идентификатор вызываемого хука, например, </a:t>
            </a:r>
            <a:r>
              <a:rPr lang="en-US" dirty="0" smtClean="0"/>
              <a:t>WH_MOUSE. </a:t>
            </a:r>
            <a:r>
              <a:rPr lang="en-US" i="1" dirty="0" err="1" smtClean="0"/>
              <a:t>lParam</a:t>
            </a:r>
            <a:r>
              <a:rPr lang="en-US" dirty="0" smtClean="0"/>
              <a:t> </a:t>
            </a:r>
            <a:r>
              <a:rPr lang="ru-RU" dirty="0" smtClean="0"/>
              <a:t>содержит указатель на следующую структуру:</a:t>
            </a:r>
          </a:p>
          <a:p>
            <a:endParaRPr lang="ru-RU" dirty="0" smtClean="0"/>
          </a:p>
          <a:p>
            <a:pPr>
              <a:buNone/>
            </a:pPr>
            <a:r>
              <a:rPr lang="en-US" dirty="0" err="1" smtClean="0">
                <a:solidFill>
                  <a:srgbClr val="0070C0"/>
                </a:solidFill>
              </a:rPr>
              <a:t>typedef</a:t>
            </a:r>
            <a:r>
              <a:rPr lang="en-US" dirty="0" smtClean="0">
                <a:solidFill>
                  <a:srgbClr val="0070C0"/>
                </a:solidFill>
              </a:rPr>
              <a:t> </a:t>
            </a:r>
            <a:r>
              <a:rPr lang="en-US" dirty="0" err="1" smtClean="0">
                <a:solidFill>
                  <a:srgbClr val="0070C0"/>
                </a:solidFill>
              </a:rPr>
              <a:t>struct</a:t>
            </a:r>
            <a:r>
              <a:rPr lang="en-US" dirty="0" smtClean="0">
                <a:solidFill>
                  <a:srgbClr val="0070C0"/>
                </a:solidFill>
              </a:rPr>
              <a:t> </a:t>
            </a:r>
            <a:r>
              <a:rPr lang="en-US" dirty="0" err="1" smtClean="0"/>
              <a:t>tagDEBUGHOOKINFO</a:t>
            </a:r>
            <a:r>
              <a:rPr lang="en-US" dirty="0" smtClean="0"/>
              <a:t> </a:t>
            </a:r>
            <a:endParaRPr lang="ru-RU" dirty="0" smtClean="0"/>
          </a:p>
          <a:p>
            <a:pPr>
              <a:buNone/>
            </a:pPr>
            <a:r>
              <a:rPr lang="en-US" dirty="0" smtClean="0"/>
              <a:t>{ DWORD </a:t>
            </a:r>
            <a:r>
              <a:rPr lang="en-US" dirty="0" err="1" smtClean="0"/>
              <a:t>idThread</a:t>
            </a:r>
            <a:r>
              <a:rPr lang="en-US" dirty="0" smtClean="0"/>
              <a:t>; </a:t>
            </a:r>
            <a:r>
              <a:rPr lang="en-US" dirty="0" smtClean="0">
                <a:solidFill>
                  <a:srgbClr val="00B050"/>
                </a:solidFill>
              </a:rPr>
              <a:t>// </a:t>
            </a:r>
            <a:r>
              <a:rPr lang="ru-RU" dirty="0" smtClean="0">
                <a:solidFill>
                  <a:srgbClr val="00B050"/>
                </a:solidFill>
              </a:rPr>
              <a:t>Идентификатор текущего потока</a:t>
            </a:r>
          </a:p>
          <a:p>
            <a:pPr>
              <a:buNone/>
            </a:pPr>
            <a:r>
              <a:rPr lang="ru-RU" dirty="0" smtClean="0"/>
              <a:t> </a:t>
            </a:r>
            <a:r>
              <a:rPr lang="en-US" dirty="0" smtClean="0"/>
              <a:t>LPARAM reserved;</a:t>
            </a:r>
            <a:endParaRPr lang="ru-RU" dirty="0" smtClean="0"/>
          </a:p>
          <a:p>
            <a:pPr>
              <a:buNone/>
            </a:pPr>
            <a:r>
              <a:rPr lang="en-US" dirty="0" smtClean="0"/>
              <a:t> LPARAM </a:t>
            </a:r>
            <a:r>
              <a:rPr lang="en-US" dirty="0" err="1" smtClean="0"/>
              <a:t>lParam</a:t>
            </a:r>
            <a:r>
              <a:rPr lang="en-US" dirty="0" smtClean="0"/>
              <a:t>; </a:t>
            </a:r>
            <a:r>
              <a:rPr lang="en-US" dirty="0" smtClean="0">
                <a:solidFill>
                  <a:srgbClr val="00B050"/>
                </a:solidFill>
              </a:rPr>
              <a:t>// </a:t>
            </a:r>
            <a:r>
              <a:rPr lang="en-US" dirty="0" err="1" smtClean="0">
                <a:solidFill>
                  <a:srgbClr val="00B050"/>
                </a:solidFill>
              </a:rPr>
              <a:t>lParam</a:t>
            </a:r>
            <a:r>
              <a:rPr lang="en-US" dirty="0" smtClean="0">
                <a:solidFill>
                  <a:srgbClr val="00B050"/>
                </a:solidFill>
              </a:rPr>
              <a:t> </a:t>
            </a:r>
            <a:r>
              <a:rPr lang="ru-RU" dirty="0" smtClean="0">
                <a:solidFill>
                  <a:srgbClr val="00B050"/>
                </a:solidFill>
              </a:rPr>
              <a:t>для фильтрующей функции</a:t>
            </a:r>
          </a:p>
          <a:p>
            <a:pPr>
              <a:buNone/>
            </a:pPr>
            <a:r>
              <a:rPr lang="ru-RU" dirty="0" smtClean="0"/>
              <a:t> </a:t>
            </a:r>
            <a:r>
              <a:rPr lang="en-US" dirty="0" smtClean="0"/>
              <a:t>WPARAM </a:t>
            </a:r>
            <a:r>
              <a:rPr lang="en-US" dirty="0" err="1" smtClean="0"/>
              <a:t>wParam</a:t>
            </a:r>
            <a:r>
              <a:rPr lang="en-US" dirty="0" smtClean="0"/>
              <a:t>; </a:t>
            </a:r>
            <a:r>
              <a:rPr lang="en-US" dirty="0" smtClean="0">
                <a:solidFill>
                  <a:srgbClr val="00B050"/>
                </a:solidFill>
              </a:rPr>
              <a:t>// </a:t>
            </a:r>
            <a:r>
              <a:rPr lang="en-US" dirty="0" err="1" smtClean="0">
                <a:solidFill>
                  <a:srgbClr val="00B050"/>
                </a:solidFill>
              </a:rPr>
              <a:t>wParam</a:t>
            </a:r>
            <a:r>
              <a:rPr lang="en-US" dirty="0" smtClean="0">
                <a:solidFill>
                  <a:srgbClr val="00B050"/>
                </a:solidFill>
              </a:rPr>
              <a:t> </a:t>
            </a:r>
            <a:r>
              <a:rPr lang="ru-RU" dirty="0" smtClean="0">
                <a:solidFill>
                  <a:srgbClr val="00B050"/>
                </a:solidFill>
              </a:rPr>
              <a:t>для фильтрующей функции</a:t>
            </a:r>
          </a:p>
          <a:p>
            <a:pPr>
              <a:buNone/>
            </a:pPr>
            <a:r>
              <a:rPr lang="ru-RU" dirty="0" smtClean="0"/>
              <a:t> </a:t>
            </a:r>
            <a:r>
              <a:rPr lang="en-US" dirty="0" err="1" smtClean="0"/>
              <a:t>int</a:t>
            </a:r>
            <a:r>
              <a:rPr lang="en-US" dirty="0" smtClean="0"/>
              <a:t> code; } DEBUGHOOKINFO, * LPDEBUGHOOKINFO; </a:t>
            </a:r>
          </a:p>
          <a:p>
            <a:endParaRPr lang="ru-RU"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7615262" cy="654032"/>
          </a:xfrm>
        </p:spPr>
        <p:txBody>
          <a:bodyPr>
            <a:normAutofit fontScale="90000"/>
          </a:bodyPr>
          <a:lstStyle/>
          <a:p>
            <a:r>
              <a:rPr lang="ru-RU" b="1" dirty="0" smtClean="0"/>
              <a:t>WH_FOREGROUNDIDLE</a:t>
            </a:r>
            <a:endParaRPr lang="ru-RU" dirty="0"/>
          </a:p>
        </p:txBody>
      </p:sp>
      <p:sp>
        <p:nvSpPr>
          <p:cNvPr id="3" name="Содержимое 2"/>
          <p:cNvSpPr>
            <a:spLocks noGrp="1"/>
          </p:cNvSpPr>
          <p:nvPr>
            <p:ph idx="1"/>
          </p:nvPr>
        </p:nvSpPr>
        <p:spPr>
          <a:xfrm>
            <a:off x="428596" y="1142984"/>
            <a:ext cx="8229600" cy="4525963"/>
          </a:xfrm>
        </p:spPr>
        <p:txBody>
          <a:bodyPr>
            <a:normAutofit lnSpcReduction="10000"/>
          </a:bodyPr>
          <a:lstStyle/>
          <a:p>
            <a:r>
              <a:rPr lang="ru-RU" dirty="0" err="1" smtClean="0"/>
              <a:t>Windows</a:t>
            </a:r>
            <a:r>
              <a:rPr lang="ru-RU" dirty="0" smtClean="0"/>
              <a:t> вызывает этот хук, когда к текущему потоку не поступает пользовательский ввод для обработки. Когда хук установлен как локальный, </a:t>
            </a:r>
            <a:r>
              <a:rPr lang="ru-RU" dirty="0" err="1" smtClean="0"/>
              <a:t>Windows</a:t>
            </a:r>
            <a:r>
              <a:rPr lang="ru-RU" dirty="0" smtClean="0"/>
              <a:t> вызывает его только при условии отсутствия пользовательского ввода у потока, к которому прикреплен хук. Данный хук является уведомительным, оба параметра - и </a:t>
            </a:r>
            <a:r>
              <a:rPr lang="ru-RU" i="1" dirty="0" err="1" smtClean="0"/>
              <a:t>wParam</a:t>
            </a:r>
            <a:r>
              <a:rPr lang="ru-RU" dirty="0" smtClean="0"/>
              <a:t>, </a:t>
            </a:r>
            <a:r>
              <a:rPr lang="ru-RU" dirty="0" err="1" smtClean="0"/>
              <a:t>и</a:t>
            </a:r>
            <a:r>
              <a:rPr lang="ru-RU" dirty="0" smtClean="0"/>
              <a:t> </a:t>
            </a:r>
            <a:r>
              <a:rPr lang="ru-RU" i="1" dirty="0" err="1" smtClean="0"/>
              <a:t>lParam</a:t>
            </a:r>
            <a:r>
              <a:rPr lang="ru-RU" dirty="0" smtClean="0"/>
              <a:t> - равны нулю.</a:t>
            </a:r>
          </a:p>
          <a:p>
            <a:endParaRPr lang="ru-RU"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6972320" cy="511156"/>
          </a:xfrm>
        </p:spPr>
        <p:txBody>
          <a:bodyPr>
            <a:normAutofit fontScale="90000"/>
          </a:bodyPr>
          <a:lstStyle/>
          <a:p>
            <a:r>
              <a:rPr lang="ru-RU" b="1" dirty="0" smtClean="0"/>
              <a:t>WH_GETMESSAGE</a:t>
            </a:r>
            <a:endParaRPr lang="ru-RU" dirty="0"/>
          </a:p>
        </p:txBody>
      </p:sp>
      <p:sp>
        <p:nvSpPr>
          <p:cNvPr id="3" name="Содержимое 2"/>
          <p:cNvSpPr>
            <a:spLocks noGrp="1"/>
          </p:cNvSpPr>
          <p:nvPr>
            <p:ph idx="1"/>
          </p:nvPr>
        </p:nvSpPr>
        <p:spPr/>
        <p:txBody>
          <a:bodyPr>
            <a:normAutofit lnSpcReduction="10000"/>
          </a:bodyPr>
          <a:lstStyle/>
          <a:p>
            <a:r>
              <a:rPr lang="ru-RU" dirty="0" err="1" smtClean="0"/>
              <a:t>Windows</a:t>
            </a:r>
            <a:r>
              <a:rPr lang="ru-RU" dirty="0" smtClean="0"/>
              <a:t> вызывает этот хук перед выходом из функций </a:t>
            </a:r>
            <a:r>
              <a:rPr lang="ru-RU" b="1" dirty="0" err="1" smtClean="0"/>
              <a:t>GetMessage</a:t>
            </a:r>
            <a:r>
              <a:rPr lang="ru-RU" dirty="0" smtClean="0"/>
              <a:t> и </a:t>
            </a:r>
            <a:r>
              <a:rPr lang="ru-RU" b="1" dirty="0" err="1" smtClean="0"/>
              <a:t>PeekMessage</a:t>
            </a:r>
            <a:r>
              <a:rPr lang="ru-RU" dirty="0" smtClean="0"/>
              <a:t>. Фильтрующие функции получают указатель на структуру с сообщением, которое затем (вместе со всеми изменениями) посылается приложению, вызвавшему </a:t>
            </a:r>
            <a:r>
              <a:rPr lang="ru-RU" b="1" dirty="0" err="1" smtClean="0"/>
              <a:t>GetMessage</a:t>
            </a:r>
            <a:r>
              <a:rPr lang="ru-RU" dirty="0" smtClean="0"/>
              <a:t> или </a:t>
            </a:r>
            <a:r>
              <a:rPr lang="ru-RU" b="1" dirty="0" err="1" smtClean="0"/>
              <a:t>PeekMessage</a:t>
            </a:r>
            <a:r>
              <a:rPr lang="ru-RU" dirty="0" smtClean="0"/>
              <a:t>.</a:t>
            </a:r>
            <a:endParaRPr lang="ru-RU" smtClean="0"/>
          </a:p>
          <a:p>
            <a:r>
              <a:rPr lang="ru-RU" smtClean="0"/>
              <a:t> </a:t>
            </a:r>
            <a:r>
              <a:rPr lang="ru-RU" dirty="0" smtClean="0"/>
              <a:t>В </a:t>
            </a:r>
            <a:r>
              <a:rPr lang="ru-RU" i="1" dirty="0" err="1" smtClean="0"/>
              <a:t>lParam</a:t>
            </a:r>
            <a:r>
              <a:rPr lang="ru-RU" dirty="0" smtClean="0"/>
              <a:t> находится указатель на структуру MSG:</a:t>
            </a:r>
          </a:p>
          <a:p>
            <a:endParaRPr lang="ru-RU"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smtClean="0"/>
              <a:t>Регистрационные хуки</a:t>
            </a:r>
            <a:endParaRPr lang="ru-RU" dirty="0"/>
          </a:p>
        </p:txBody>
      </p:sp>
      <p:sp>
        <p:nvSpPr>
          <p:cNvPr id="3" name="Содержимое 2"/>
          <p:cNvSpPr>
            <a:spLocks noGrp="1"/>
          </p:cNvSpPr>
          <p:nvPr>
            <p:ph idx="1"/>
          </p:nvPr>
        </p:nvSpPr>
        <p:spPr>
          <a:xfrm>
            <a:off x="457200" y="1142984"/>
            <a:ext cx="8229600" cy="5429288"/>
          </a:xfrm>
        </p:spPr>
        <p:txBody>
          <a:bodyPr>
            <a:normAutofit fontScale="70000" lnSpcReduction="20000"/>
          </a:bodyPr>
          <a:lstStyle/>
          <a:p>
            <a:r>
              <a:rPr lang="ru-RU" dirty="0" smtClean="0"/>
              <a:t>Регистрационные хуки (</a:t>
            </a:r>
            <a:r>
              <a:rPr lang="ru-RU" dirty="0" err="1" smtClean="0"/>
              <a:t>journal</a:t>
            </a:r>
            <a:r>
              <a:rPr lang="ru-RU" dirty="0" smtClean="0"/>
              <a:t> </a:t>
            </a:r>
            <a:r>
              <a:rPr lang="ru-RU" dirty="0" err="1" smtClean="0"/>
              <a:t>hooks</a:t>
            </a:r>
            <a:r>
              <a:rPr lang="ru-RU" dirty="0" smtClean="0"/>
              <a:t>) используются для записи и воспроизведения событий. Они могут устанавливаться только как системные, и, следовательно, должны использоваться как можно реже. Эти хуки воздействуют на все приложения </a:t>
            </a:r>
            <a:r>
              <a:rPr lang="ru-RU" dirty="0" err="1" smtClean="0"/>
              <a:t>Windows</a:t>
            </a:r>
            <a:r>
              <a:rPr lang="ru-RU" dirty="0" smtClean="0"/>
              <a:t>; хотя </a:t>
            </a:r>
            <a:r>
              <a:rPr lang="ru-RU" dirty="0" err="1" smtClean="0"/>
              <a:t>десктоп</a:t>
            </a:r>
            <a:r>
              <a:rPr lang="ru-RU" dirty="0" smtClean="0"/>
              <a:t> и не позволяет такого другим хукам, регистрационные хуки могут записывать и воспроизводить последовательности событий и от </a:t>
            </a:r>
            <a:r>
              <a:rPr lang="ru-RU" dirty="0" err="1" smtClean="0"/>
              <a:t>десктопа</a:t>
            </a:r>
            <a:r>
              <a:rPr lang="ru-RU" dirty="0" smtClean="0"/>
              <a:t>, и для </a:t>
            </a:r>
            <a:r>
              <a:rPr lang="ru-RU" dirty="0" err="1" smtClean="0"/>
              <a:t>десктопа</a:t>
            </a:r>
            <a:r>
              <a:rPr lang="ru-RU" dirty="0" smtClean="0"/>
              <a:t>. Другой побочный эффект регистрационных хуков в том, что все системные входные очереди проходят через один поток, который установил такой хук.</a:t>
            </a:r>
          </a:p>
          <a:p>
            <a:r>
              <a:rPr lang="ru-RU" dirty="0" smtClean="0"/>
              <a:t>В Win32 предусмотрена специальная последовательность действий, с помощью которой пользователь может убрать регистрационный хук (например, в случае, если он завесил систему). </a:t>
            </a:r>
            <a:r>
              <a:rPr lang="ru-RU" dirty="0" err="1" smtClean="0"/>
              <a:t>Windows</a:t>
            </a:r>
            <a:r>
              <a:rPr lang="ru-RU" dirty="0" smtClean="0"/>
              <a:t> отключит записывающий или воспроизводящий регистрационный хук, когда пользователь нажмет CTRL+ESC, ALT+ESC, или CTRL+ALT+DEL.</a:t>
            </a:r>
            <a:endParaRPr lang="en-US" dirty="0" smtClean="0"/>
          </a:p>
          <a:p>
            <a:r>
              <a:rPr lang="ru-RU" dirty="0" smtClean="0"/>
              <a:t> </a:t>
            </a:r>
            <a:r>
              <a:rPr lang="ru-RU" dirty="0" err="1" smtClean="0"/>
              <a:t>Windows</a:t>
            </a:r>
            <a:r>
              <a:rPr lang="ru-RU" dirty="0" smtClean="0"/>
              <a:t> оповестит приложение, установившее этот хук, посылкой ему сообщения WM_CANCELJOURNAL.</a:t>
            </a:r>
          </a:p>
          <a:p>
            <a:endParaRPr lang="ru-RU"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7115196" cy="868346"/>
          </a:xfrm>
        </p:spPr>
        <p:txBody>
          <a:bodyPr>
            <a:normAutofit/>
          </a:bodyPr>
          <a:lstStyle/>
          <a:p>
            <a:r>
              <a:rPr lang="en-US" b="1" dirty="0" smtClean="0"/>
              <a:t>WM_CANCELJOURNAL</a:t>
            </a:r>
            <a:endParaRPr lang="ru-RU" dirty="0"/>
          </a:p>
        </p:txBody>
      </p:sp>
      <p:sp>
        <p:nvSpPr>
          <p:cNvPr id="3" name="Содержимое 2"/>
          <p:cNvSpPr>
            <a:spLocks noGrp="1"/>
          </p:cNvSpPr>
          <p:nvPr>
            <p:ph idx="1"/>
          </p:nvPr>
        </p:nvSpPr>
        <p:spPr/>
        <p:txBody>
          <a:bodyPr>
            <a:normAutofit fontScale="62500" lnSpcReduction="20000"/>
          </a:bodyPr>
          <a:lstStyle/>
          <a:p>
            <a:r>
              <a:rPr lang="ru-RU" dirty="0" smtClean="0"/>
              <a:t>Это сообщение посылается с </a:t>
            </a:r>
            <a:r>
              <a:rPr lang="ru-RU" dirty="0" err="1" smtClean="0"/>
              <a:t>хэндлом</a:t>
            </a:r>
            <a:r>
              <a:rPr lang="ru-RU" dirty="0" smtClean="0"/>
              <a:t> окна, равным NULL, чтобы оно не попало в оконную процедуру. Лучший способ получить это сообщение - прикрепить к WH_GETMESSAGE фильтрующую функцию, которая бы следила за входящими сообщениями. В документация по Win32 упоминается, что приложение может получить сообщение WM_CANCELJOURNAL между вызовами функций </a:t>
            </a:r>
            <a:r>
              <a:rPr lang="ru-RU" b="1" dirty="0" err="1" smtClean="0"/>
              <a:t>GetMessage</a:t>
            </a:r>
            <a:r>
              <a:rPr lang="ru-RU" dirty="0" smtClean="0"/>
              <a:t> (или </a:t>
            </a:r>
            <a:r>
              <a:rPr lang="ru-RU" b="1" dirty="0" err="1" smtClean="0"/>
              <a:t>PeekMessage</a:t>
            </a:r>
            <a:r>
              <a:rPr lang="ru-RU" dirty="0" smtClean="0"/>
              <a:t>) и </a:t>
            </a:r>
            <a:r>
              <a:rPr lang="ru-RU" b="1" dirty="0" err="1" smtClean="0"/>
              <a:t>DispatchMessage</a:t>
            </a:r>
            <a:r>
              <a:rPr lang="ru-RU" dirty="0" smtClean="0"/>
              <a:t>.</a:t>
            </a:r>
            <a:endParaRPr lang="en-US" dirty="0" smtClean="0"/>
          </a:p>
          <a:p>
            <a:r>
              <a:rPr lang="ru-RU" dirty="0" smtClean="0"/>
              <a:t> Хотя это и так, нет гарантий, что приложение будет вызывать эти функции, когда будет послано сообщение. Например, если приложение занято показом диалогового окна, главный цикл обработки сообщений не получит управление.</a:t>
            </a:r>
          </a:p>
          <a:p>
            <a:r>
              <a:rPr lang="ru-RU" dirty="0" smtClean="0"/>
              <a:t>Комбинации клавиш CTRL+ESC, ALT+ESC, и CTRL+ALT+DEL встроены в систему, чтобы пользователь всегда смог остановить регистрационный хук. Было бы неплохо, если каждое приложение, использующее регистрационные хуки, также предусматривало для пользователя способ остановки тотальной регистрации. Рекомендуемый способ - использовать код VK_CANCEL (CTRL+BREAK).</a:t>
            </a:r>
          </a:p>
          <a:p>
            <a:endParaRPr lang="ru-RU"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7115196" cy="582594"/>
          </a:xfrm>
        </p:spPr>
        <p:txBody>
          <a:bodyPr>
            <a:normAutofit fontScale="90000"/>
          </a:bodyPr>
          <a:lstStyle/>
          <a:p>
            <a:r>
              <a:rPr lang="en-US" b="1" dirty="0" smtClean="0"/>
              <a:t>WH_JOURNALRECORD</a:t>
            </a:r>
            <a:endParaRPr lang="ru-RU" dirty="0"/>
          </a:p>
        </p:txBody>
      </p:sp>
      <p:sp>
        <p:nvSpPr>
          <p:cNvPr id="3" name="Содержимое 2"/>
          <p:cNvSpPr>
            <a:spLocks noGrp="1"/>
          </p:cNvSpPr>
          <p:nvPr>
            <p:ph idx="1"/>
          </p:nvPr>
        </p:nvSpPr>
        <p:spPr/>
        <p:txBody>
          <a:bodyPr>
            <a:normAutofit fontScale="85000" lnSpcReduction="20000"/>
          </a:bodyPr>
          <a:lstStyle/>
          <a:p>
            <a:r>
              <a:rPr lang="ru-RU" dirty="0" err="1" smtClean="0"/>
              <a:t>Windows</a:t>
            </a:r>
            <a:r>
              <a:rPr lang="ru-RU" dirty="0" smtClean="0"/>
              <a:t> вызывает этот хук при удалении события из системной очереди. Таким образом, фильтры этого хука вызываются для всех мышиных и клавиатурных событий, кроме тех, которые проигрываются регистрационным хуком на воспроизведение. Фильтрующие функции могут обработать сообщение (то есть, записать или сохранить событие в памяти, на диске, или и там, и там), но не могут изменять или отменять его.</a:t>
            </a:r>
            <a:endParaRPr lang="en-US" dirty="0" smtClean="0"/>
          </a:p>
          <a:p>
            <a:r>
              <a:rPr lang="ru-RU" dirty="0" smtClean="0"/>
              <a:t> Фильтры этого хука могут находиться и внутри DLL, и в .EXE-файле. В Win32 для этого хука реализован только код HC_ACTION.</a:t>
            </a:r>
            <a:endParaRPr lang="ru-RU"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0"/>
            <a:ext cx="8229600" cy="1143000"/>
          </a:xfrm>
        </p:spPr>
        <p:txBody>
          <a:bodyPr>
            <a:normAutofit/>
          </a:bodyPr>
          <a:lstStyle/>
          <a:p>
            <a:r>
              <a:rPr lang="ru-RU" sz="3200" dirty="0" smtClean="0"/>
              <a:t>Приложения могут использовать хуки в следующих целях:</a:t>
            </a:r>
            <a:endParaRPr lang="ru-RU" sz="3200" dirty="0"/>
          </a:p>
        </p:txBody>
      </p:sp>
      <p:sp>
        <p:nvSpPr>
          <p:cNvPr id="3" name="Содержимое 2"/>
          <p:cNvSpPr>
            <a:spLocks noGrp="1"/>
          </p:cNvSpPr>
          <p:nvPr>
            <p:ph idx="1"/>
          </p:nvPr>
        </p:nvSpPr>
        <p:spPr>
          <a:xfrm>
            <a:off x="214282" y="1000108"/>
            <a:ext cx="8929718" cy="5857892"/>
          </a:xfrm>
        </p:spPr>
        <p:txBody>
          <a:bodyPr>
            <a:noAutofit/>
          </a:bodyPr>
          <a:lstStyle/>
          <a:p>
            <a:r>
              <a:rPr lang="ru-RU" sz="2400" dirty="0" smtClean="0"/>
              <a:t>Обрабатывать или изменять все сообщения, предназначенные для всех диалоговых окон (</a:t>
            </a:r>
            <a:r>
              <a:rPr lang="ru-RU" sz="2400" dirty="0" err="1" smtClean="0"/>
              <a:t>dialog</a:t>
            </a:r>
            <a:r>
              <a:rPr lang="ru-RU" sz="2400" dirty="0" smtClean="0"/>
              <a:t> </a:t>
            </a:r>
            <a:r>
              <a:rPr lang="ru-RU" sz="2400" dirty="0" err="1" smtClean="0"/>
              <a:t>box</a:t>
            </a:r>
            <a:r>
              <a:rPr lang="ru-RU" sz="2400" dirty="0" smtClean="0"/>
              <a:t>), информационных окон (</a:t>
            </a:r>
            <a:r>
              <a:rPr lang="ru-RU" sz="2400" dirty="0" err="1" smtClean="0"/>
              <a:t>message</a:t>
            </a:r>
            <a:r>
              <a:rPr lang="ru-RU" sz="2400" dirty="0" smtClean="0"/>
              <a:t> </a:t>
            </a:r>
            <a:r>
              <a:rPr lang="ru-RU" sz="2400" dirty="0" err="1" smtClean="0"/>
              <a:t>box</a:t>
            </a:r>
            <a:r>
              <a:rPr lang="ru-RU" sz="2400" dirty="0" smtClean="0"/>
              <a:t>), полос прокрутки (</a:t>
            </a:r>
            <a:r>
              <a:rPr lang="ru-RU" sz="2400" dirty="0" err="1" smtClean="0"/>
              <a:t>scroll</a:t>
            </a:r>
            <a:r>
              <a:rPr lang="ru-RU" sz="2400" dirty="0" smtClean="0"/>
              <a:t> </a:t>
            </a:r>
            <a:r>
              <a:rPr lang="ru-RU" sz="2400" dirty="0" err="1" smtClean="0"/>
              <a:t>bar</a:t>
            </a:r>
            <a:r>
              <a:rPr lang="ru-RU" sz="2400" dirty="0" smtClean="0"/>
              <a:t>), или меню одного приложения (WH_MSGFILTER).</a:t>
            </a:r>
          </a:p>
          <a:p>
            <a:r>
              <a:rPr lang="ru-RU" sz="2400" dirty="0" smtClean="0"/>
              <a:t>Обрабатывать или изменять все сообщения, предназначенные для всех диалоговых окон, информационных окон, полос прокрутки, или меню всей системы (WH_SYSMSGFILTER).</a:t>
            </a:r>
          </a:p>
          <a:p>
            <a:r>
              <a:rPr lang="ru-RU" sz="2400" dirty="0" smtClean="0"/>
              <a:t>Обрабатывать или изменять все сообщения в системе (все виды сообщений), получаемые функциями </a:t>
            </a:r>
            <a:r>
              <a:rPr lang="ru-RU" sz="2400" b="1" dirty="0" err="1" smtClean="0"/>
              <a:t>GetMessage</a:t>
            </a:r>
            <a:r>
              <a:rPr lang="ru-RU" sz="2400" dirty="0" smtClean="0"/>
              <a:t> или </a:t>
            </a:r>
            <a:r>
              <a:rPr lang="ru-RU" sz="2400" b="1" dirty="0" err="1" smtClean="0"/>
              <a:t>PeekMessage</a:t>
            </a:r>
            <a:r>
              <a:rPr lang="ru-RU" sz="2400" dirty="0" smtClean="0"/>
              <a:t> (WH_GETMESSAGE).</a:t>
            </a:r>
          </a:p>
          <a:p>
            <a:r>
              <a:rPr lang="ru-RU" sz="2400" dirty="0" smtClean="0"/>
              <a:t>Обрабатывать или изменять все сообщения (любого типа), посылаемые вызовом функции </a:t>
            </a:r>
            <a:r>
              <a:rPr lang="ru-RU" sz="2400" b="1" dirty="0" err="1" smtClean="0"/>
              <a:t>SendMessage</a:t>
            </a:r>
            <a:r>
              <a:rPr lang="ru-RU" sz="2400" dirty="0" smtClean="0"/>
              <a:t> (WH_CALLWNDPROC).</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7758138" cy="796908"/>
          </a:xfrm>
        </p:spPr>
        <p:txBody>
          <a:bodyPr>
            <a:normAutofit/>
          </a:bodyPr>
          <a:lstStyle/>
          <a:p>
            <a:r>
              <a:rPr lang="en-US" b="1" dirty="0" smtClean="0"/>
              <a:t>HC_ACTION</a:t>
            </a:r>
            <a:endParaRPr lang="ru-RU" dirty="0"/>
          </a:p>
        </p:txBody>
      </p:sp>
      <p:sp>
        <p:nvSpPr>
          <p:cNvPr id="3" name="Содержимое 2"/>
          <p:cNvSpPr>
            <a:spLocks noGrp="1"/>
          </p:cNvSpPr>
          <p:nvPr>
            <p:ph idx="1"/>
          </p:nvPr>
        </p:nvSpPr>
        <p:spPr>
          <a:xfrm>
            <a:off x="457200" y="1142984"/>
            <a:ext cx="8229600" cy="4983179"/>
          </a:xfrm>
        </p:spPr>
        <p:txBody>
          <a:bodyPr>
            <a:normAutofit fontScale="70000" lnSpcReduction="20000"/>
          </a:bodyPr>
          <a:lstStyle/>
          <a:p>
            <a:r>
              <a:rPr lang="en-US" dirty="0" smtClean="0"/>
              <a:t>Windows </a:t>
            </a:r>
            <a:r>
              <a:rPr lang="ru-RU" dirty="0" smtClean="0"/>
              <a:t>вызывает хук </a:t>
            </a:r>
            <a:r>
              <a:rPr lang="en-US" dirty="0" smtClean="0"/>
              <a:t>WH_JOURNALRECORD </a:t>
            </a:r>
            <a:r>
              <a:rPr lang="ru-RU" dirty="0" smtClean="0"/>
              <a:t>с этим кодом при удалении события из системной очереди. Этот код сигнализирует фильтрующей функции о том, что это событие является нормальным. В </a:t>
            </a:r>
            <a:r>
              <a:rPr lang="en-US" dirty="0" err="1" smtClean="0"/>
              <a:t>lParam</a:t>
            </a:r>
            <a:r>
              <a:rPr lang="en-US" dirty="0" smtClean="0"/>
              <a:t> </a:t>
            </a:r>
            <a:r>
              <a:rPr lang="ru-RU" dirty="0" smtClean="0"/>
              <a:t>при этом передается указатель на структуру </a:t>
            </a:r>
            <a:r>
              <a:rPr lang="en-US" dirty="0" smtClean="0"/>
              <a:t>EVENTMSG. </a:t>
            </a:r>
            <a:r>
              <a:rPr lang="ru-RU" dirty="0" smtClean="0"/>
              <a:t>Обычная процедура записи состоит в сохранении всех пришедших хуку структур </a:t>
            </a:r>
            <a:r>
              <a:rPr lang="en-US" dirty="0" smtClean="0"/>
              <a:t>EVENTMSG </a:t>
            </a:r>
            <a:r>
              <a:rPr lang="ru-RU" dirty="0" smtClean="0"/>
              <a:t>в памяти или на диске.</a:t>
            </a:r>
          </a:p>
          <a:p>
            <a:r>
              <a:rPr lang="ru-RU" dirty="0" smtClean="0"/>
              <a:t>Структура </a:t>
            </a:r>
            <a:r>
              <a:rPr lang="en-US" dirty="0" smtClean="0"/>
              <a:t>EVENTMSG </a:t>
            </a:r>
            <a:r>
              <a:rPr lang="ru-RU" dirty="0" smtClean="0"/>
              <a:t>описана в </a:t>
            </a:r>
            <a:r>
              <a:rPr lang="en-US" dirty="0" smtClean="0"/>
              <a:t>WINDOWS.H </a:t>
            </a:r>
            <a:r>
              <a:rPr lang="ru-RU" dirty="0" smtClean="0"/>
              <a:t>следующим образом:</a:t>
            </a:r>
          </a:p>
          <a:p>
            <a:pPr>
              <a:buNone/>
            </a:pPr>
            <a:r>
              <a:rPr lang="en-US" dirty="0" err="1" smtClean="0"/>
              <a:t>typedef</a:t>
            </a:r>
            <a:r>
              <a:rPr lang="en-US" dirty="0" smtClean="0"/>
              <a:t> </a:t>
            </a:r>
            <a:r>
              <a:rPr lang="en-US" dirty="0" err="1" smtClean="0"/>
              <a:t>struct</a:t>
            </a:r>
            <a:r>
              <a:rPr lang="en-US" dirty="0" smtClean="0"/>
              <a:t> </a:t>
            </a:r>
            <a:r>
              <a:rPr lang="en-US" dirty="0" err="1" smtClean="0"/>
              <a:t>tagEVENTMSG</a:t>
            </a:r>
            <a:r>
              <a:rPr lang="en-US" dirty="0" smtClean="0"/>
              <a:t> {</a:t>
            </a:r>
          </a:p>
          <a:p>
            <a:pPr>
              <a:buNone/>
            </a:pPr>
            <a:r>
              <a:rPr lang="en-US" dirty="0" smtClean="0"/>
              <a:t> UINT message;</a:t>
            </a:r>
          </a:p>
          <a:p>
            <a:pPr>
              <a:buNone/>
            </a:pPr>
            <a:r>
              <a:rPr lang="en-US" dirty="0" smtClean="0"/>
              <a:t> UINT </a:t>
            </a:r>
            <a:r>
              <a:rPr lang="en-US" dirty="0" err="1" smtClean="0"/>
              <a:t>paramL</a:t>
            </a:r>
            <a:r>
              <a:rPr lang="en-US" dirty="0" smtClean="0"/>
              <a:t>;</a:t>
            </a:r>
          </a:p>
          <a:p>
            <a:pPr>
              <a:buNone/>
            </a:pPr>
            <a:r>
              <a:rPr lang="en-US" dirty="0" smtClean="0"/>
              <a:t> UINT </a:t>
            </a:r>
            <a:r>
              <a:rPr lang="en-US" dirty="0" err="1" smtClean="0"/>
              <a:t>paramH</a:t>
            </a:r>
            <a:r>
              <a:rPr lang="en-US" dirty="0" smtClean="0"/>
              <a:t>; </a:t>
            </a:r>
          </a:p>
          <a:p>
            <a:pPr>
              <a:buNone/>
            </a:pPr>
            <a:r>
              <a:rPr lang="en-US" dirty="0" smtClean="0"/>
              <a:t>DWORD time;</a:t>
            </a:r>
          </a:p>
          <a:p>
            <a:pPr>
              <a:buNone/>
            </a:pPr>
            <a:r>
              <a:rPr lang="en-US" dirty="0" smtClean="0"/>
              <a:t> HWND </a:t>
            </a:r>
            <a:r>
              <a:rPr lang="en-US" dirty="0" err="1" smtClean="0"/>
              <a:t>hwnd</a:t>
            </a:r>
            <a:r>
              <a:rPr lang="en-US" dirty="0" smtClean="0"/>
              <a:t>;</a:t>
            </a:r>
          </a:p>
          <a:p>
            <a:pPr>
              <a:buNone/>
            </a:pPr>
            <a:r>
              <a:rPr lang="en-US" dirty="0" smtClean="0"/>
              <a:t> } EVENTMSG; </a:t>
            </a:r>
          </a:p>
          <a:p>
            <a:endParaRPr lang="ru-RU"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idx="1"/>
          </p:nvPr>
        </p:nvSpPr>
        <p:spPr/>
        <p:txBody>
          <a:bodyPr>
            <a:normAutofit fontScale="70000" lnSpcReduction="20000"/>
          </a:bodyPr>
          <a:lstStyle/>
          <a:p>
            <a:r>
              <a:rPr lang="ru-RU" dirty="0" smtClean="0"/>
              <a:t>Элемент </a:t>
            </a:r>
            <a:r>
              <a:rPr lang="ru-RU" i="1" dirty="0" err="1" smtClean="0"/>
              <a:t>message</a:t>
            </a:r>
            <a:r>
              <a:rPr lang="ru-RU" dirty="0" smtClean="0"/>
              <a:t> является идентификатором сообщения, одним из значений WM_*. Значения </a:t>
            </a:r>
            <a:r>
              <a:rPr lang="ru-RU" i="1" dirty="0" err="1" smtClean="0"/>
              <a:t>paramL</a:t>
            </a:r>
            <a:r>
              <a:rPr lang="ru-RU" dirty="0" smtClean="0"/>
              <a:t> и </a:t>
            </a:r>
            <a:r>
              <a:rPr lang="ru-RU" i="1" dirty="0" err="1" smtClean="0"/>
              <a:t>paramH</a:t>
            </a:r>
            <a:r>
              <a:rPr lang="ru-RU" dirty="0" smtClean="0"/>
              <a:t> зависят от источника события - мышь это или клавиатура. Если это событие мыши, в </a:t>
            </a:r>
            <a:r>
              <a:rPr lang="ru-RU" i="1" dirty="0" err="1" smtClean="0"/>
              <a:t>paramL</a:t>
            </a:r>
            <a:r>
              <a:rPr lang="ru-RU" dirty="0" smtClean="0"/>
              <a:t> и </a:t>
            </a:r>
            <a:r>
              <a:rPr lang="ru-RU" i="1" dirty="0" err="1" smtClean="0"/>
              <a:t>paramH</a:t>
            </a:r>
            <a:r>
              <a:rPr lang="ru-RU" dirty="0" smtClean="0"/>
              <a:t> передаются координаты </a:t>
            </a:r>
            <a:r>
              <a:rPr lang="ru-RU" dirty="0" err="1" smtClean="0"/>
              <a:t>x</a:t>
            </a:r>
            <a:r>
              <a:rPr lang="ru-RU" dirty="0" smtClean="0"/>
              <a:t> и </a:t>
            </a:r>
            <a:r>
              <a:rPr lang="ru-RU" dirty="0" err="1" smtClean="0"/>
              <a:t>y</a:t>
            </a:r>
            <a:r>
              <a:rPr lang="ru-RU" dirty="0" smtClean="0"/>
              <a:t> события. Если это клавиатурное событие, в </a:t>
            </a:r>
            <a:r>
              <a:rPr lang="ru-RU" i="1" dirty="0" err="1" smtClean="0"/>
              <a:t>paramL</a:t>
            </a:r>
            <a:r>
              <a:rPr lang="ru-RU" dirty="0" smtClean="0"/>
              <a:t> находятся два значения: скан-код клавиши в HIBYTE и виртуальный код клавиши в LOBYTE, а </a:t>
            </a:r>
            <a:r>
              <a:rPr lang="ru-RU" dirty="0" err="1" smtClean="0"/>
              <a:t>paramH</a:t>
            </a:r>
            <a:r>
              <a:rPr lang="ru-RU" dirty="0" smtClean="0"/>
              <a:t> содержит число повторений. 15-й бит числа повторений служит индикатором дополнительной клавиши. В элементе </a:t>
            </a:r>
            <a:r>
              <a:rPr lang="ru-RU" i="1" dirty="0" err="1" smtClean="0"/>
              <a:t>time</a:t>
            </a:r>
            <a:r>
              <a:rPr lang="ru-RU" dirty="0" smtClean="0"/>
              <a:t> хранится системное время (наступления события), которое возвращается функцией </a:t>
            </a:r>
            <a:r>
              <a:rPr lang="ru-RU" b="1" dirty="0" err="1" smtClean="0"/>
              <a:t>GetTickCount</a:t>
            </a:r>
            <a:r>
              <a:rPr lang="ru-RU" dirty="0" smtClean="0"/>
              <a:t>. </a:t>
            </a:r>
            <a:r>
              <a:rPr lang="ru-RU" i="1" dirty="0" err="1" smtClean="0"/>
              <a:t>hwnd</a:t>
            </a:r>
            <a:r>
              <a:rPr lang="ru-RU" dirty="0" smtClean="0"/>
              <a:t> - это </a:t>
            </a:r>
            <a:r>
              <a:rPr lang="ru-RU" dirty="0" err="1" smtClean="0"/>
              <a:t>хэндл</a:t>
            </a:r>
            <a:r>
              <a:rPr lang="ru-RU" dirty="0" smtClean="0"/>
              <a:t> окна, получившего событие.</a:t>
            </a:r>
          </a:p>
          <a:p>
            <a:r>
              <a:rPr lang="ru-RU" dirty="0" smtClean="0"/>
              <a:t>Промежуток времени между событиями определяется сравнением элементов </a:t>
            </a:r>
            <a:r>
              <a:rPr lang="ru-RU" i="1" dirty="0" err="1" smtClean="0"/>
              <a:t>time</a:t>
            </a:r>
            <a:r>
              <a:rPr lang="ru-RU" dirty="0" smtClean="0"/>
              <a:t> этого события с элементом </a:t>
            </a:r>
            <a:r>
              <a:rPr lang="ru-RU" i="1" dirty="0" err="1" smtClean="0"/>
              <a:t>time</a:t>
            </a:r>
            <a:r>
              <a:rPr lang="ru-RU" dirty="0" smtClean="0"/>
              <a:t> последующего события. Разница во времени нужна для корректного проигрывания записанных событий.</a:t>
            </a:r>
          </a:p>
          <a:p>
            <a:endParaRPr lang="ru-RU"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7686700" cy="1011222"/>
          </a:xfrm>
        </p:spPr>
        <p:txBody>
          <a:bodyPr>
            <a:normAutofit/>
          </a:bodyPr>
          <a:lstStyle/>
          <a:p>
            <a:r>
              <a:rPr lang="en-US" b="1" dirty="0" smtClean="0"/>
              <a:t>WH_JOURNALPLAYBACK</a:t>
            </a:r>
            <a:endParaRPr lang="ru-RU" dirty="0"/>
          </a:p>
        </p:txBody>
      </p:sp>
      <p:sp>
        <p:nvSpPr>
          <p:cNvPr id="3" name="Содержимое 2"/>
          <p:cNvSpPr>
            <a:spLocks noGrp="1"/>
          </p:cNvSpPr>
          <p:nvPr>
            <p:ph idx="1"/>
          </p:nvPr>
        </p:nvSpPr>
        <p:spPr>
          <a:xfrm>
            <a:off x="457200" y="1600200"/>
            <a:ext cx="8229600" cy="4900634"/>
          </a:xfrm>
        </p:spPr>
        <p:txBody>
          <a:bodyPr>
            <a:normAutofit fontScale="70000" lnSpcReduction="20000"/>
          </a:bodyPr>
          <a:lstStyle/>
          <a:p>
            <a:r>
              <a:rPr lang="ru-RU" dirty="0" smtClean="0"/>
              <a:t>Этот хук используется для посылки </a:t>
            </a:r>
            <a:r>
              <a:rPr lang="ru-RU" dirty="0" err="1" smtClean="0"/>
              <a:t>Windows</a:t>
            </a:r>
            <a:r>
              <a:rPr lang="ru-RU" dirty="0" smtClean="0"/>
              <a:t> клавиатурных и мышиных сообщений таким образом, как будто они проходят через системную очередь. Основное назначение этого хука - проигрывание событий, записанных с помощью хука WH_JOURNALRECORD, но его можно также с успехом использовать для посылки сообщений другим приложениям. Когда к этому хуку прикреплены фильтрующие функции, </a:t>
            </a:r>
            <a:r>
              <a:rPr lang="ru-RU" dirty="0" err="1" smtClean="0"/>
              <a:t>Windows</a:t>
            </a:r>
            <a:r>
              <a:rPr lang="ru-RU" dirty="0" smtClean="0"/>
              <a:t> вызывает первый фильтр в цепочке, чтобы получить событие. </a:t>
            </a:r>
            <a:r>
              <a:rPr lang="ru-RU" dirty="0" err="1" smtClean="0"/>
              <a:t>Windows</a:t>
            </a:r>
            <a:r>
              <a:rPr lang="ru-RU" dirty="0" smtClean="0"/>
              <a:t> игнорирует движения мыши, пока в системе установлен хук WH_JOURNALPLAYBACK. Все остальные события от клавиатуры и мыши сохраняется до тех пор, пока у хука WH_JOURNALPLAYBACK не останется функций-фильтров. Фильтры для этого хука могут располагаться как в DLL, так и в .EXE-файле. Фильтры этого хука должны знать о существовании следующих кодов:</a:t>
            </a:r>
          </a:p>
          <a:p>
            <a:r>
              <a:rPr lang="ru-RU" dirty="0" smtClean="0"/>
              <a:t>HC_GETNEXT</a:t>
            </a:r>
          </a:p>
          <a:p>
            <a:r>
              <a:rPr lang="ru-RU" dirty="0" smtClean="0"/>
              <a:t>HC_SKIP</a:t>
            </a:r>
          </a:p>
          <a:p>
            <a:endParaRPr lang="ru-RU"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b="1" dirty="0" smtClean="0"/>
              <a:t>HC_GETNEXT</a:t>
            </a:r>
            <a:endParaRPr lang="ru-RU" dirty="0"/>
          </a:p>
        </p:txBody>
      </p:sp>
      <p:sp>
        <p:nvSpPr>
          <p:cNvPr id="3" name="Содержимое 2"/>
          <p:cNvSpPr>
            <a:spLocks noGrp="1"/>
          </p:cNvSpPr>
          <p:nvPr>
            <p:ph idx="1"/>
          </p:nvPr>
        </p:nvSpPr>
        <p:spPr>
          <a:xfrm>
            <a:off x="457200" y="1214422"/>
            <a:ext cx="8229600" cy="5286412"/>
          </a:xfrm>
        </p:spPr>
        <p:txBody>
          <a:bodyPr>
            <a:normAutofit fontScale="62500" lnSpcReduction="20000"/>
          </a:bodyPr>
          <a:lstStyle/>
          <a:p>
            <a:r>
              <a:rPr lang="ru-RU" dirty="0" err="1" smtClean="0"/>
              <a:t>Windows</a:t>
            </a:r>
            <a:r>
              <a:rPr lang="ru-RU" dirty="0" smtClean="0"/>
              <a:t> вызывает WH_JOURNALPLAYBACK с этим кодом, когда получает доступ к входной очереди потока. В большинстве случаев </a:t>
            </a:r>
            <a:r>
              <a:rPr lang="ru-RU" dirty="0" err="1" smtClean="0"/>
              <a:t>Windows</a:t>
            </a:r>
            <a:r>
              <a:rPr lang="ru-RU" dirty="0" smtClean="0"/>
              <a:t> посылает этот код несколько раз для одного и того же сообщения. В </a:t>
            </a:r>
            <a:r>
              <a:rPr lang="ru-RU" i="1" dirty="0" err="1" smtClean="0"/>
              <a:t>lParam</a:t>
            </a:r>
            <a:r>
              <a:rPr lang="ru-RU" dirty="0" smtClean="0"/>
              <a:t> фильтру передается указатель на структуру </a:t>
            </a:r>
            <a:r>
              <a:rPr lang="ru-RU" b="1" dirty="0" smtClean="0"/>
              <a:t>EVENTMSG</a:t>
            </a:r>
            <a:r>
              <a:rPr lang="ru-RU" dirty="0" smtClean="0"/>
              <a:t> (см. выше). Фильтрующая функция должна занести в эту структуру код сообщения </a:t>
            </a:r>
            <a:r>
              <a:rPr lang="ru-RU" i="1" dirty="0" err="1" smtClean="0"/>
              <a:t>message</a:t>
            </a:r>
            <a:r>
              <a:rPr lang="ru-RU" dirty="0" smtClean="0"/>
              <a:t>, </a:t>
            </a:r>
            <a:r>
              <a:rPr lang="ru-RU" i="1" dirty="0" err="1" smtClean="0"/>
              <a:t>paramL</a:t>
            </a:r>
            <a:r>
              <a:rPr lang="ru-RU" dirty="0" smtClean="0"/>
              <a:t>, и </a:t>
            </a:r>
            <a:r>
              <a:rPr lang="ru-RU" i="1" dirty="0" err="1" smtClean="0"/>
              <a:t>paramH</a:t>
            </a:r>
            <a:r>
              <a:rPr lang="ru-RU" dirty="0" smtClean="0"/>
              <a:t>. Обычно эти значения копируются из структур, записанных ранее с помощью хука WH_JOURNALRECORD.</a:t>
            </a:r>
          </a:p>
          <a:p>
            <a:r>
              <a:rPr lang="ru-RU" dirty="0" smtClean="0"/>
              <a:t>Фильтрующая функция должна сообщить </a:t>
            </a:r>
            <a:r>
              <a:rPr lang="ru-RU" dirty="0" err="1" smtClean="0"/>
              <a:t>Windows</a:t>
            </a:r>
            <a:r>
              <a:rPr lang="ru-RU" dirty="0" smtClean="0"/>
              <a:t> когда нужно начинать обработку посланного сообщения. </a:t>
            </a:r>
            <a:r>
              <a:rPr lang="ru-RU" dirty="0" err="1" smtClean="0"/>
              <a:t>Windows</a:t>
            </a:r>
            <a:r>
              <a:rPr lang="ru-RU" dirty="0" smtClean="0"/>
              <a:t> необходимо для этого два значения: (1) период времени, на которое </a:t>
            </a:r>
            <a:r>
              <a:rPr lang="ru-RU" dirty="0" err="1" smtClean="0"/>
              <a:t>Windows</a:t>
            </a:r>
            <a:r>
              <a:rPr lang="ru-RU" dirty="0" smtClean="0"/>
              <a:t> должно задержать обработку сообщения; либо (2) точное время, когда это сообщение должно быть обработано. Обычно время ожидания обработки вычисляется как разница элементов </a:t>
            </a:r>
            <a:r>
              <a:rPr lang="ru-RU" i="1" dirty="0" err="1" smtClean="0"/>
              <a:t>time</a:t>
            </a:r>
            <a:r>
              <a:rPr lang="ru-RU" dirty="0" smtClean="0"/>
              <a:t> структуры </a:t>
            </a:r>
            <a:r>
              <a:rPr lang="ru-RU" b="1" dirty="0" smtClean="0"/>
              <a:t>EVENTMSG</a:t>
            </a:r>
            <a:r>
              <a:rPr lang="ru-RU" dirty="0" smtClean="0"/>
              <a:t> предыдущего сообщения и элемента </a:t>
            </a:r>
            <a:r>
              <a:rPr lang="ru-RU" i="1" dirty="0" err="1" smtClean="0"/>
              <a:t>time</a:t>
            </a:r>
            <a:r>
              <a:rPr lang="ru-RU" dirty="0" smtClean="0"/>
              <a:t> той же структуры текущего сообщения. Такой прием позволяет проигрывать сообщения на той же скорости, на которой они были записаны. Если сообщение необходимо проиграть немедленно, функция должна вернуть значение периода времен, равное нулю.</a:t>
            </a:r>
          </a:p>
          <a:p>
            <a:endParaRPr lang="ru-RU"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57200" y="571480"/>
            <a:ext cx="8229600" cy="5554683"/>
          </a:xfrm>
        </p:spPr>
        <p:txBody>
          <a:bodyPr>
            <a:normAutofit fontScale="70000" lnSpcReduction="20000"/>
          </a:bodyPr>
          <a:lstStyle/>
          <a:p>
            <a:r>
              <a:rPr lang="ru-RU" dirty="0" smtClean="0"/>
              <a:t>Точное значение времени, в которое нужно обработать сообщение, обычно вычисляется сложением времени, которое </a:t>
            </a:r>
            <a:r>
              <a:rPr lang="ru-RU" dirty="0" err="1" smtClean="0"/>
              <a:t>Windows</a:t>
            </a:r>
            <a:r>
              <a:rPr lang="ru-RU" dirty="0" smtClean="0"/>
              <a:t> должна подождать до начала обработки сообщения и текущего системного времени, получаемого функцией </a:t>
            </a:r>
            <a:r>
              <a:rPr lang="ru-RU" b="1" dirty="0" err="1" smtClean="0"/>
              <a:t>GetTickCount</a:t>
            </a:r>
            <a:r>
              <a:rPr lang="ru-RU" dirty="0" smtClean="0"/>
              <a:t>. Для немедленного проигрывания сообщения используйте значение, возвращаемое функцией </a:t>
            </a:r>
            <a:r>
              <a:rPr lang="ru-RU" b="1" dirty="0" err="1" smtClean="0"/>
              <a:t>GetTickCount</a:t>
            </a:r>
            <a:r>
              <a:rPr lang="ru-RU" dirty="0" smtClean="0"/>
              <a:t>.</a:t>
            </a:r>
          </a:p>
          <a:p>
            <a:r>
              <a:rPr lang="ru-RU" dirty="0" smtClean="0"/>
              <a:t>Если система не находится в активном состоянии, </a:t>
            </a:r>
            <a:r>
              <a:rPr lang="ru-RU" dirty="0" err="1" smtClean="0"/>
              <a:t>Windows</a:t>
            </a:r>
            <a:r>
              <a:rPr lang="ru-RU" dirty="0" smtClean="0"/>
              <a:t> использует значения, переданные фильтром, для обработки события. Если система находится в активном состоянии, </a:t>
            </a:r>
            <a:r>
              <a:rPr lang="ru-RU" dirty="0" err="1" smtClean="0"/>
              <a:t>Windows</a:t>
            </a:r>
            <a:r>
              <a:rPr lang="ru-RU" dirty="0" smtClean="0"/>
              <a:t> проверяет системную очередь. Каждый раз, когда она это делает, </a:t>
            </a:r>
            <a:r>
              <a:rPr lang="ru-RU" dirty="0" err="1" smtClean="0"/>
              <a:t>Windows</a:t>
            </a:r>
            <a:r>
              <a:rPr lang="ru-RU" dirty="0" smtClean="0"/>
              <a:t> запрашивает то же самое событие с кодом HC_GETNEXT. Каждый раз, когда функция-фильтр получает код HC_GETNEXT, она должна вернуть новое значение времени ожидания, принимая во внимание время, прошедшее между вызовами функций. Элементы </a:t>
            </a:r>
            <a:r>
              <a:rPr lang="ru-RU" i="1" dirty="0" err="1" smtClean="0"/>
              <a:t>message</a:t>
            </a:r>
            <a:r>
              <a:rPr lang="ru-RU" dirty="0" smtClean="0"/>
              <a:t>, </a:t>
            </a:r>
            <a:r>
              <a:rPr lang="ru-RU" i="1" dirty="0" err="1" smtClean="0"/>
              <a:t>paramH</a:t>
            </a:r>
            <a:r>
              <a:rPr lang="ru-RU" dirty="0" smtClean="0"/>
              <a:t> и </a:t>
            </a:r>
            <a:r>
              <a:rPr lang="ru-RU" i="1" dirty="0" err="1" smtClean="0"/>
              <a:t>paramL</a:t>
            </a:r>
            <a:r>
              <a:rPr lang="ru-RU" dirty="0" smtClean="0"/>
              <a:t>, скорее всего, не потребуют изменений между вызовами.</a:t>
            </a:r>
          </a:p>
          <a:p>
            <a:endParaRPr lang="ru-RU"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b="1" dirty="0" smtClean="0"/>
              <a:t>HC_SKIP</a:t>
            </a:r>
            <a:br>
              <a:rPr lang="en-US" b="1" dirty="0" smtClean="0"/>
            </a:br>
            <a:endParaRPr lang="ru-RU" dirty="0"/>
          </a:p>
        </p:txBody>
      </p:sp>
      <p:sp>
        <p:nvSpPr>
          <p:cNvPr id="3" name="Содержимое 2"/>
          <p:cNvSpPr>
            <a:spLocks noGrp="1"/>
          </p:cNvSpPr>
          <p:nvPr>
            <p:ph idx="1"/>
          </p:nvPr>
        </p:nvSpPr>
        <p:spPr/>
        <p:txBody>
          <a:bodyPr>
            <a:normAutofit fontScale="70000" lnSpcReduction="20000"/>
          </a:bodyPr>
          <a:lstStyle/>
          <a:p>
            <a:r>
              <a:rPr lang="ru-RU" dirty="0" err="1" smtClean="0"/>
              <a:t>Windows</a:t>
            </a:r>
            <a:r>
              <a:rPr lang="ru-RU" dirty="0" smtClean="0"/>
              <a:t> вызывает хук WH_JOURNALPLAYBACK после окончания обработки сообщения, полученного от WH_JOURNALPLAYBACK. Это происходит в момент мнимого удаления события из системной очереди (мнимой, так как событие не находилось в системной очереди, а было сгенерировано хуком WH_JOURNALPLAYBACK). </a:t>
            </a:r>
            <a:endParaRPr lang="en-US" dirty="0" smtClean="0"/>
          </a:p>
          <a:p>
            <a:r>
              <a:rPr lang="ru-RU" dirty="0" smtClean="0"/>
              <a:t>Этот код хука сигнализирует фильтрующей функции о том, что событие, возвращенное фильтром во время вызова предыдущего HC_GETNEXT, попало в приложение. Фильтрующая функция должна приготовиться вернуть следующее событие по приходу кода HC_GETEVENT. Когда фильтрующая функция определяет, что больше нечего проигрывать, она должна удалиться из цепочки фильтров хука во время обработки кода HC_SKIP.</a:t>
            </a:r>
            <a:endParaRPr lang="ru-RU"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6972320" cy="868346"/>
          </a:xfrm>
        </p:spPr>
        <p:txBody>
          <a:bodyPr>
            <a:normAutofit/>
          </a:bodyPr>
          <a:lstStyle/>
          <a:p>
            <a:r>
              <a:rPr lang="en-US" b="1" dirty="0" smtClean="0"/>
              <a:t>WH_KEYBOARD</a:t>
            </a:r>
            <a:endParaRPr lang="ru-RU" dirty="0"/>
          </a:p>
        </p:txBody>
      </p:sp>
      <p:sp>
        <p:nvSpPr>
          <p:cNvPr id="3" name="Содержимое 2"/>
          <p:cNvSpPr>
            <a:spLocks noGrp="1"/>
          </p:cNvSpPr>
          <p:nvPr>
            <p:ph idx="1"/>
          </p:nvPr>
        </p:nvSpPr>
        <p:spPr/>
        <p:txBody>
          <a:bodyPr>
            <a:normAutofit fontScale="77500" lnSpcReduction="20000"/>
          </a:bodyPr>
          <a:lstStyle/>
          <a:p>
            <a:r>
              <a:rPr lang="ru-RU" dirty="0" err="1" smtClean="0"/>
              <a:t>Windows</a:t>
            </a:r>
            <a:r>
              <a:rPr lang="ru-RU" dirty="0" smtClean="0"/>
              <a:t> вызывает этот хук когда функции </a:t>
            </a:r>
            <a:r>
              <a:rPr lang="ru-RU" b="1" dirty="0" err="1" smtClean="0"/>
              <a:t>GetMessage</a:t>
            </a:r>
            <a:r>
              <a:rPr lang="ru-RU" dirty="0" smtClean="0"/>
              <a:t> или </a:t>
            </a:r>
            <a:r>
              <a:rPr lang="ru-RU" b="1" dirty="0" err="1" smtClean="0"/>
              <a:t>PeekMessage</a:t>
            </a:r>
            <a:r>
              <a:rPr lang="ru-RU" dirty="0" smtClean="0"/>
              <a:t> собираются вернуть сообщения WM_KEYUP, WM_KEYDOWN, WM_SYSKEYUP, WM_SYSKEYDOWN, или WM_CHAR. Когда хук установлен как локальный, эти сообщения должны поступать из входной очереди потока, к которому прикреплен хук. Фильтрующая функция получает виртуальный код клавиши и состояние клавиатуры на момент вызова клавиатурного хука. Фильтры имеют возможность отменить сообщение. Фильтрующая функция, прикрепленная к этому хуку, должна знать о существовании следующих кодов:</a:t>
            </a:r>
          </a:p>
          <a:p>
            <a:r>
              <a:rPr lang="ru-RU" dirty="0" smtClean="0"/>
              <a:t>HC_ACTION</a:t>
            </a:r>
          </a:p>
          <a:p>
            <a:r>
              <a:rPr lang="ru-RU" dirty="0" smtClean="0"/>
              <a:t>HC_NOREMOVE</a:t>
            </a:r>
          </a:p>
          <a:p>
            <a:endParaRPr lang="ru-RU"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idx="1"/>
          </p:nvPr>
        </p:nvSpPr>
        <p:spPr/>
        <p:txBody>
          <a:bodyPr>
            <a:normAutofit fontScale="85000" lnSpcReduction="20000"/>
          </a:bodyPr>
          <a:lstStyle/>
          <a:p>
            <a:r>
              <a:rPr lang="ru-RU" b="1" dirty="0" smtClean="0"/>
              <a:t>HC_ACTION</a:t>
            </a:r>
          </a:p>
          <a:p>
            <a:r>
              <a:rPr lang="ru-RU" dirty="0" err="1" smtClean="0"/>
              <a:t>Windows</a:t>
            </a:r>
            <a:r>
              <a:rPr lang="ru-RU" dirty="0" smtClean="0"/>
              <a:t> вызывает хук WH_KEYBOARD с этим кодом при удалении события из системной очереди.</a:t>
            </a:r>
          </a:p>
          <a:p>
            <a:r>
              <a:rPr lang="ru-RU" b="1" dirty="0" smtClean="0"/>
              <a:t>HC_NOREMOVE</a:t>
            </a:r>
          </a:p>
          <a:p>
            <a:r>
              <a:rPr lang="ru-RU" dirty="0" err="1" smtClean="0"/>
              <a:t>Windows</a:t>
            </a:r>
            <a:r>
              <a:rPr lang="ru-RU" dirty="0" smtClean="0"/>
              <a:t> вызывает хук WH_KEYBOARD с этим кодом, когда клавиатурное сообщение не удаляется из очереди, потому что приложение вызвало функцию </a:t>
            </a:r>
            <a:r>
              <a:rPr lang="ru-RU" b="1" dirty="0" err="1" smtClean="0"/>
              <a:t>PeekMessage</a:t>
            </a:r>
            <a:r>
              <a:rPr lang="ru-RU" dirty="0" smtClean="0"/>
              <a:t> с параметром PM_NOREMOVE. При вызове хука с этим кодом не гарантируется передача действительного состояние клавиатуры. Приложение должно знать о возможности возникновения подобной ситуации.</a:t>
            </a:r>
          </a:p>
          <a:p>
            <a:endParaRPr lang="ru-RU"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7400948" cy="654032"/>
          </a:xfrm>
        </p:spPr>
        <p:txBody>
          <a:bodyPr>
            <a:normAutofit fontScale="90000"/>
          </a:bodyPr>
          <a:lstStyle/>
          <a:p>
            <a:r>
              <a:rPr lang="ru-RU" b="1" dirty="0" smtClean="0"/>
              <a:t>WH_MOUSE</a:t>
            </a:r>
            <a:endParaRPr lang="ru-RU" dirty="0"/>
          </a:p>
        </p:txBody>
      </p:sp>
      <p:sp>
        <p:nvSpPr>
          <p:cNvPr id="3" name="Содержимое 2"/>
          <p:cNvSpPr>
            <a:spLocks noGrp="1"/>
          </p:cNvSpPr>
          <p:nvPr>
            <p:ph idx="1"/>
          </p:nvPr>
        </p:nvSpPr>
        <p:spPr/>
        <p:txBody>
          <a:bodyPr>
            <a:normAutofit fontScale="92500" lnSpcReduction="20000"/>
          </a:bodyPr>
          <a:lstStyle/>
          <a:p>
            <a:r>
              <a:rPr lang="ru-RU" dirty="0" err="1" smtClean="0"/>
              <a:t>Windows</a:t>
            </a:r>
            <a:r>
              <a:rPr lang="ru-RU" dirty="0" smtClean="0"/>
              <a:t> вызывает этот хук после вызова функций </a:t>
            </a:r>
            <a:r>
              <a:rPr lang="ru-RU" b="1" dirty="0" err="1" smtClean="0"/>
              <a:t>GetMessage</a:t>
            </a:r>
            <a:r>
              <a:rPr lang="ru-RU" dirty="0" smtClean="0"/>
              <a:t> или </a:t>
            </a:r>
            <a:r>
              <a:rPr lang="ru-RU" b="1" dirty="0" err="1" smtClean="0"/>
              <a:t>PeekMessage</a:t>
            </a:r>
            <a:r>
              <a:rPr lang="ru-RU" dirty="0" smtClean="0"/>
              <a:t> при условии наличия сообщения от мыши. Подобно хуку WH_KEYBOARD фильтрующие функции получают код - индикатор удаления сообщения из очереди (HC_NOREMOVE), идентификатор сообщения мыши и координаты </a:t>
            </a:r>
            <a:r>
              <a:rPr lang="ru-RU" dirty="0" err="1" smtClean="0"/>
              <a:t>x</a:t>
            </a:r>
            <a:r>
              <a:rPr lang="ru-RU" dirty="0" smtClean="0"/>
              <a:t> и </a:t>
            </a:r>
            <a:r>
              <a:rPr lang="ru-RU" dirty="0" err="1" smtClean="0"/>
              <a:t>y</a:t>
            </a:r>
            <a:r>
              <a:rPr lang="ru-RU" dirty="0" smtClean="0"/>
              <a:t> курсора мыши.</a:t>
            </a:r>
            <a:endParaRPr lang="en-US" dirty="0" smtClean="0"/>
          </a:p>
          <a:p>
            <a:r>
              <a:rPr lang="ru-RU" dirty="0" smtClean="0"/>
              <a:t> Фильтры имеют возможность отменить сообщение. Фильтры для этого хука должны находиться в DLL.</a:t>
            </a:r>
          </a:p>
          <a:p>
            <a:endParaRPr lang="ru-RU"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7043758" cy="439718"/>
          </a:xfrm>
        </p:spPr>
        <p:txBody>
          <a:bodyPr>
            <a:normAutofit fontScale="90000"/>
          </a:bodyPr>
          <a:lstStyle/>
          <a:p>
            <a:r>
              <a:rPr lang="ru-RU" b="1" dirty="0" smtClean="0"/>
              <a:t>WH_MSGFILTER</a:t>
            </a:r>
            <a:endParaRPr lang="ru-RU" dirty="0"/>
          </a:p>
        </p:txBody>
      </p:sp>
      <p:sp>
        <p:nvSpPr>
          <p:cNvPr id="3" name="Содержимое 2"/>
          <p:cNvSpPr>
            <a:spLocks noGrp="1"/>
          </p:cNvSpPr>
          <p:nvPr>
            <p:ph idx="1"/>
          </p:nvPr>
        </p:nvSpPr>
        <p:spPr>
          <a:xfrm>
            <a:off x="285720" y="785794"/>
            <a:ext cx="8643998" cy="5786478"/>
          </a:xfrm>
        </p:spPr>
        <p:txBody>
          <a:bodyPr>
            <a:normAutofit fontScale="62500" lnSpcReduction="20000"/>
          </a:bodyPr>
          <a:lstStyle/>
          <a:p>
            <a:r>
              <a:rPr lang="ru-RU" dirty="0" err="1" smtClean="0"/>
              <a:t>Windows</a:t>
            </a:r>
            <a:r>
              <a:rPr lang="ru-RU" dirty="0" smtClean="0"/>
              <a:t> вызывает этот хук, когда диалоговое окно, информационное окно, полоса прокрутки или меню получают сообщение, либо когда пользователь нажимает комбинацию клавиш ALT+TAB (или ALT+ESC) при активном приложении, установившем этот хук. Данный хук устанавливается для конкретного потока, поэтому его безопасно размещать как в самом приложении, так и в DLL. Фильтрующая функция этого хука получает следующие коды:</a:t>
            </a:r>
          </a:p>
          <a:p>
            <a:r>
              <a:rPr lang="ru-RU" dirty="0" smtClean="0"/>
              <a:t>MSGF_DIALOGBOX: Сообщение предназначено либо диалоговому, либо информационному окну.</a:t>
            </a:r>
          </a:p>
          <a:p>
            <a:r>
              <a:rPr lang="ru-RU" dirty="0" smtClean="0"/>
              <a:t>MSGF_MENU: Сообщение предназначено меню.</a:t>
            </a:r>
          </a:p>
          <a:p>
            <a:r>
              <a:rPr lang="ru-RU" dirty="0" smtClean="0"/>
              <a:t>MSGF_SCROLLBAR: Сообщение предназначено полосе прокрутки.</a:t>
            </a:r>
          </a:p>
          <a:p>
            <a:r>
              <a:rPr lang="ru-RU" dirty="0" smtClean="0"/>
              <a:t>MSGF_NEXTWINDOW: Происходит переключение фокуса на следующее окно.</a:t>
            </a:r>
          </a:p>
          <a:p>
            <a:r>
              <a:rPr lang="ru-RU" dirty="0" smtClean="0"/>
              <a:t>В WINUSER.H определено больше </a:t>
            </a:r>
            <a:r>
              <a:rPr lang="ru-RU" dirty="0" err="1" smtClean="0"/>
              <a:t>MSGF_-кодов</a:t>
            </a:r>
            <a:r>
              <a:rPr lang="ru-RU" dirty="0" smtClean="0"/>
              <a:t>, но в настоящее время они не используются хуком WH_MSGFILTER.</a:t>
            </a:r>
          </a:p>
          <a:p>
            <a:r>
              <a:rPr lang="ru-RU" dirty="0" smtClean="0"/>
              <a:t>В </a:t>
            </a:r>
            <a:r>
              <a:rPr lang="ru-RU" i="1" dirty="0" err="1" smtClean="0"/>
              <a:t>lParam</a:t>
            </a:r>
            <a:r>
              <a:rPr lang="ru-RU" dirty="0" smtClean="0"/>
              <a:t> передается указатель на структуру, содержащую информацию о сообщении. Хуки WH_SYSMSGFILTER вызываются перед хуками WH_MSGFILTER. Если какая-нибудь из фильтрующих функций хука WH_SYSMSGFILTER возвратит TRUE, хуки WH_MSGFILTER не будут вызваны.</a:t>
            </a:r>
          </a:p>
          <a:p>
            <a:endParaRPr lang="ru-RU"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3600" dirty="0" smtClean="0"/>
              <a:t>Использование хуков</a:t>
            </a:r>
            <a:endParaRPr lang="ru-RU" sz="3600" dirty="0"/>
          </a:p>
        </p:txBody>
      </p:sp>
      <p:sp>
        <p:nvSpPr>
          <p:cNvPr id="3" name="Содержимое 2"/>
          <p:cNvSpPr>
            <a:spLocks noGrp="1"/>
          </p:cNvSpPr>
          <p:nvPr>
            <p:ph idx="1"/>
          </p:nvPr>
        </p:nvSpPr>
        <p:spPr/>
        <p:txBody>
          <a:bodyPr>
            <a:normAutofit fontScale="77500" lnSpcReduction="20000"/>
          </a:bodyPr>
          <a:lstStyle/>
          <a:p>
            <a:r>
              <a:rPr lang="ru-RU" dirty="0" smtClean="0"/>
              <a:t>Записывать или проигрывать клавиатурные и мышиные события (WH_JOURNALRECORD, WH_JOURNALPLAYBACK).</a:t>
            </a:r>
          </a:p>
          <a:p>
            <a:r>
              <a:rPr lang="ru-RU" dirty="0" smtClean="0"/>
              <a:t>Обрабатывать, изменять или удалять клавиатурные события (WH_KEYBOARD).</a:t>
            </a:r>
          </a:p>
          <a:p>
            <a:r>
              <a:rPr lang="ru-RU" dirty="0" smtClean="0"/>
              <a:t>Обрабатывать, изменять или отменять события мыши (WH_MOUSE).</a:t>
            </a:r>
          </a:p>
          <a:p>
            <a:r>
              <a:rPr lang="ru-RU" dirty="0" smtClean="0"/>
              <a:t>Реагировать на определенные действия системы, делая возможным разработку приложений компьютерного обучения - </a:t>
            </a:r>
            <a:r>
              <a:rPr lang="ru-RU" dirty="0" err="1" smtClean="0"/>
              <a:t>computer-based</a:t>
            </a:r>
            <a:r>
              <a:rPr lang="ru-RU" dirty="0" smtClean="0"/>
              <a:t> </a:t>
            </a:r>
            <a:r>
              <a:rPr lang="ru-RU" dirty="0" err="1" smtClean="0"/>
              <a:t>training</a:t>
            </a:r>
            <a:r>
              <a:rPr lang="ru-RU" dirty="0" smtClean="0"/>
              <a:t> (WH_CBT).</a:t>
            </a:r>
          </a:p>
          <a:p>
            <a:r>
              <a:rPr lang="ru-RU" dirty="0" smtClean="0"/>
              <a:t>Предотвратить вызов другой функции-фильтра (WH_DEBUG).</a:t>
            </a:r>
          </a:p>
          <a:p>
            <a:endParaRPr lang="ru-RU"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71604" y="285728"/>
            <a:ext cx="6043626" cy="439718"/>
          </a:xfrm>
        </p:spPr>
        <p:txBody>
          <a:bodyPr>
            <a:normAutofit fontScale="90000"/>
          </a:bodyPr>
          <a:lstStyle/>
          <a:p>
            <a:r>
              <a:rPr lang="ru-RU" b="1" dirty="0" smtClean="0"/>
              <a:t>WH_SHELL</a:t>
            </a:r>
            <a:endParaRPr lang="ru-RU" dirty="0"/>
          </a:p>
        </p:txBody>
      </p:sp>
      <p:sp>
        <p:nvSpPr>
          <p:cNvPr id="3" name="Содержимое 2"/>
          <p:cNvSpPr>
            <a:spLocks noGrp="1"/>
          </p:cNvSpPr>
          <p:nvPr>
            <p:ph idx="1"/>
          </p:nvPr>
        </p:nvSpPr>
        <p:spPr>
          <a:xfrm>
            <a:off x="0" y="857232"/>
            <a:ext cx="8786842" cy="5643602"/>
          </a:xfrm>
        </p:spPr>
        <p:txBody>
          <a:bodyPr>
            <a:normAutofit fontScale="77500" lnSpcReduction="20000"/>
          </a:bodyPr>
          <a:lstStyle/>
          <a:p>
            <a:r>
              <a:rPr lang="ru-RU" dirty="0" err="1" smtClean="0"/>
              <a:t>Windows</a:t>
            </a:r>
            <a:r>
              <a:rPr lang="ru-RU" dirty="0" smtClean="0"/>
              <a:t> вызывает этот хук при определенных действиях с окнами верхнего уровня - </a:t>
            </a:r>
            <a:r>
              <a:rPr lang="ru-RU" dirty="0" err="1" smtClean="0"/>
              <a:t>top-level</a:t>
            </a:r>
            <a:r>
              <a:rPr lang="ru-RU" dirty="0" smtClean="0"/>
              <a:t> </a:t>
            </a:r>
            <a:r>
              <a:rPr lang="ru-RU" dirty="0" err="1" smtClean="0"/>
              <a:t>windows</a:t>
            </a:r>
            <a:r>
              <a:rPr lang="ru-RU" dirty="0" smtClean="0"/>
              <a:t> (то есть, с окнами, не имеющими владельца). Когда хук установлен как локальный, он вызывается только для окон, принадлежащих потоку, установившему хук. Этот хук является информирующим, поэтому фильтры не могут изменять или отменять событие. В </a:t>
            </a:r>
            <a:r>
              <a:rPr lang="ru-RU" i="1" dirty="0" err="1" smtClean="0"/>
              <a:t>wParam</a:t>
            </a:r>
            <a:r>
              <a:rPr lang="ru-RU" dirty="0" smtClean="0"/>
              <a:t> передается </a:t>
            </a:r>
            <a:r>
              <a:rPr lang="ru-RU" dirty="0" err="1" smtClean="0"/>
              <a:t>хэндл</a:t>
            </a:r>
            <a:r>
              <a:rPr lang="ru-RU" dirty="0" smtClean="0"/>
              <a:t> окна; параметр </a:t>
            </a:r>
            <a:r>
              <a:rPr lang="ru-RU" i="1" dirty="0" err="1" smtClean="0"/>
              <a:t>lParam</a:t>
            </a:r>
            <a:r>
              <a:rPr lang="ru-RU" dirty="0" smtClean="0"/>
              <a:t> не используется. Для данного хука в WINUSER.H определены три кода:</a:t>
            </a:r>
          </a:p>
          <a:p>
            <a:r>
              <a:rPr lang="ru-RU" dirty="0" smtClean="0"/>
              <a:t>HSHELL_WINDOWCREATED: </a:t>
            </a:r>
            <a:r>
              <a:rPr lang="ru-RU" dirty="0" err="1" smtClean="0"/>
              <a:t>Windows</a:t>
            </a:r>
            <a:r>
              <a:rPr lang="ru-RU" dirty="0" smtClean="0"/>
              <a:t> вызывает хук WH_SHELL с этим кодом при создании окна верхнего уровня. Когда фильтр получает управление, это окно уже создано.</a:t>
            </a:r>
          </a:p>
          <a:p>
            <a:r>
              <a:rPr lang="ru-RU" dirty="0" smtClean="0"/>
              <a:t>HSHELL_WINDOWDESTROYED: </a:t>
            </a:r>
            <a:r>
              <a:rPr lang="ru-RU" dirty="0" err="1" smtClean="0"/>
              <a:t>Windows</a:t>
            </a:r>
            <a:r>
              <a:rPr lang="ru-RU" dirty="0" smtClean="0"/>
              <a:t> вызывает хук WH_SHELL с этим кодом перед удалением окна верхнего уровня.</a:t>
            </a:r>
          </a:p>
          <a:p>
            <a:r>
              <a:rPr lang="ru-RU" dirty="0" smtClean="0"/>
              <a:t>HSHELL_ACTIVATESHELLWINDOW: На данный момент этот код не используется.</a:t>
            </a:r>
            <a:endParaRPr lang="ru-RU"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7472386" cy="868346"/>
          </a:xfrm>
        </p:spPr>
        <p:txBody>
          <a:bodyPr>
            <a:normAutofit/>
          </a:bodyPr>
          <a:lstStyle/>
          <a:p>
            <a:r>
              <a:rPr lang="en-US" b="1" dirty="0" smtClean="0"/>
              <a:t>WH_SYSMSGFILTER</a:t>
            </a:r>
            <a:endParaRPr lang="ru-RU" dirty="0"/>
          </a:p>
        </p:txBody>
      </p:sp>
      <p:sp>
        <p:nvSpPr>
          <p:cNvPr id="3" name="Содержимое 2"/>
          <p:cNvSpPr>
            <a:spLocks noGrp="1"/>
          </p:cNvSpPr>
          <p:nvPr>
            <p:ph idx="1"/>
          </p:nvPr>
        </p:nvSpPr>
        <p:spPr>
          <a:xfrm>
            <a:off x="457200" y="1214422"/>
            <a:ext cx="8229600" cy="4911741"/>
          </a:xfrm>
        </p:spPr>
        <p:txBody>
          <a:bodyPr>
            <a:normAutofit fontScale="85000" lnSpcReduction="20000"/>
          </a:bodyPr>
          <a:lstStyle/>
          <a:p>
            <a:r>
              <a:rPr lang="ru-RU" dirty="0" smtClean="0"/>
              <a:t>Этот хук идентичен хуку WH_MSGFILTER за тем исключением, что он имеет системную область видимости. </a:t>
            </a:r>
            <a:r>
              <a:rPr lang="ru-RU" dirty="0" err="1" smtClean="0"/>
              <a:t>Windows</a:t>
            </a:r>
            <a:r>
              <a:rPr lang="ru-RU" dirty="0" smtClean="0"/>
              <a:t> вызывает этот хук, когда диалоговое окно, информационное окно, полоса прокрутки или меню получает сообщение, либо когда пользователь нажимает комбинации клавиш ALT+TAB или ALT+ESC. Фильтр получает те же коды, что и фильтры хука WH_MSGFILTER.</a:t>
            </a:r>
          </a:p>
          <a:p>
            <a:r>
              <a:rPr lang="ru-RU" dirty="0" smtClean="0"/>
              <a:t>В </a:t>
            </a:r>
            <a:r>
              <a:rPr lang="ru-RU" i="1" dirty="0" err="1" smtClean="0"/>
              <a:t>lParam</a:t>
            </a:r>
            <a:r>
              <a:rPr lang="ru-RU" dirty="0" smtClean="0"/>
              <a:t> передается указатель на структуру, содержащую информацию о сообщении. Хуки WH_SYSMSGFILTER вызываются до хуков WH_MSGFILTER. Если любая из фильтрующих функций хука WH_SYSMSGFILTER вернет TRUE, фильтры хука WH_MSGFILTER не будут вызваны.</a:t>
            </a:r>
          </a:p>
          <a:p>
            <a:endParaRPr lang="ru-RU"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Примеры использования хуков</a:t>
            </a:r>
            <a:endParaRPr lang="ru-RU" dirty="0"/>
          </a:p>
        </p:txBody>
      </p:sp>
      <p:sp>
        <p:nvSpPr>
          <p:cNvPr id="3" name="Содержимое 2"/>
          <p:cNvSpPr>
            <a:spLocks noGrp="1"/>
          </p:cNvSpPr>
          <p:nvPr>
            <p:ph idx="1"/>
          </p:nvPr>
        </p:nvSpPr>
        <p:spPr>
          <a:xfrm>
            <a:off x="457200" y="1142984"/>
            <a:ext cx="8229600" cy="5715016"/>
          </a:xfrm>
        </p:spPr>
        <p:txBody>
          <a:bodyPr>
            <a:normAutofit fontScale="62500" lnSpcReduction="20000"/>
          </a:bodyPr>
          <a:lstStyle/>
          <a:p>
            <a:r>
              <a:rPr lang="ru-RU" dirty="0" smtClean="0"/>
              <a:t>Добавить поддержку кнопки F1 для меню, диалоговых и информационных окон (WH_MSGFILTER).</a:t>
            </a:r>
          </a:p>
          <a:p>
            <a:r>
              <a:rPr lang="ru-RU" dirty="0" smtClean="0"/>
              <a:t>Обеспечить запись и воспроизведение событий мыши и клавиатуры, часто называемых макросами. Например, программа </a:t>
            </a:r>
            <a:r>
              <a:rPr lang="ru-RU" dirty="0" err="1" smtClean="0"/>
              <a:t>Windows</a:t>
            </a:r>
            <a:r>
              <a:rPr lang="ru-RU" dirty="0" smtClean="0"/>
              <a:t> </a:t>
            </a:r>
            <a:r>
              <a:rPr lang="ru-RU" dirty="0" err="1" smtClean="0"/>
              <a:t>Recorder</a:t>
            </a:r>
            <a:r>
              <a:rPr lang="ru-RU" dirty="0" smtClean="0"/>
              <a:t> использует хуки для записи и воспроизведения (WH_JOURNALRECORD, WH_JOURNALPLAYBACK).</a:t>
            </a:r>
          </a:p>
          <a:p>
            <a:r>
              <a:rPr lang="ru-RU" dirty="0" smtClean="0"/>
              <a:t>Следить за сообщениями, чтобы определить, какие сообщения предназначены определенному окну или какие действия генерирует сообщение (WH_GETMESSAGE, WH_CALLWNDPROC). Утилита </a:t>
            </a:r>
            <a:r>
              <a:rPr lang="ru-RU" dirty="0" err="1" smtClean="0"/>
              <a:t>Spy</a:t>
            </a:r>
            <a:r>
              <a:rPr lang="ru-RU" dirty="0" smtClean="0"/>
              <a:t> из Win32™ </a:t>
            </a:r>
            <a:r>
              <a:rPr lang="ru-RU" dirty="0" err="1" smtClean="0"/>
              <a:t>Software</a:t>
            </a:r>
            <a:r>
              <a:rPr lang="ru-RU" dirty="0" smtClean="0"/>
              <a:t> </a:t>
            </a:r>
            <a:r>
              <a:rPr lang="ru-RU" dirty="0" err="1" smtClean="0"/>
              <a:t>Development</a:t>
            </a:r>
            <a:r>
              <a:rPr lang="ru-RU" dirty="0" smtClean="0"/>
              <a:t> </a:t>
            </a:r>
            <a:r>
              <a:rPr lang="ru-RU" dirty="0" err="1" smtClean="0"/>
              <a:t>Kit</a:t>
            </a:r>
            <a:r>
              <a:rPr lang="ru-RU" dirty="0" smtClean="0"/>
              <a:t> (SDK) </a:t>
            </a:r>
            <a:r>
              <a:rPr lang="ru-RU" dirty="0" err="1" smtClean="0"/>
              <a:t>for</a:t>
            </a:r>
            <a:r>
              <a:rPr lang="ru-RU" dirty="0" smtClean="0"/>
              <a:t> </a:t>
            </a:r>
            <a:r>
              <a:rPr lang="ru-RU" dirty="0" err="1" smtClean="0"/>
              <a:t>Windows</a:t>
            </a:r>
            <a:r>
              <a:rPr lang="ru-RU" dirty="0" smtClean="0"/>
              <a:t> NT™ использует для этих целей хуки. Исходные тексты </a:t>
            </a:r>
            <a:r>
              <a:rPr lang="ru-RU" dirty="0" err="1" smtClean="0"/>
              <a:t>Spy</a:t>
            </a:r>
            <a:r>
              <a:rPr lang="ru-RU" dirty="0" smtClean="0"/>
              <a:t> можно найти в SDK.</a:t>
            </a:r>
          </a:p>
          <a:p>
            <a:r>
              <a:rPr lang="ru-RU" dirty="0" smtClean="0"/>
              <a:t>Симулировать мышиный и клавиатурный ввод (WH_JOURNALPLAYBACK). Хуки - единственный надежный способ симуляции этих действий. Если попытаться имитировать их через посылку сообщений, не будет происходить обновление состояния клавиатуры или мыши во внутренних структурах </a:t>
            </a:r>
            <a:r>
              <a:rPr lang="ru-RU" dirty="0" err="1" smtClean="0"/>
              <a:t>Windows</a:t>
            </a:r>
            <a:r>
              <a:rPr lang="ru-RU" dirty="0" smtClean="0"/>
              <a:t>, что может привести к непредсказуемому поведению. Если для воспроизведения клавиатурных или мышиных событий используются хуки, эти события обрабатываются в точности так, как и настоящий ввод с клавиатуры или мыши. </a:t>
            </a:r>
            <a:r>
              <a:rPr lang="ru-RU" dirty="0" err="1" smtClean="0"/>
              <a:t>Microsoft</a:t>
            </a:r>
            <a:r>
              <a:rPr lang="ru-RU" dirty="0" smtClean="0"/>
              <a:t> </a:t>
            </a:r>
            <a:r>
              <a:rPr lang="ru-RU" dirty="0" err="1" smtClean="0"/>
              <a:t>Excel</a:t>
            </a:r>
            <a:r>
              <a:rPr lang="ru-RU" dirty="0" smtClean="0"/>
              <a:t> использует хуки для реализации макрофункции SEND.KEYS</a:t>
            </a:r>
            <a:r>
              <a:rPr lang="ru-RU" dirty="0" smtClean="0"/>
              <a:t>.</a:t>
            </a:r>
            <a:endParaRPr lang="ru-RU"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smtClean="0"/>
              <a:t>Как пользоваться хуками</a:t>
            </a:r>
            <a:endParaRPr lang="ru-RU" dirty="0"/>
          </a:p>
        </p:txBody>
      </p:sp>
      <p:sp>
        <p:nvSpPr>
          <p:cNvPr id="3" name="Содержимое 2"/>
          <p:cNvSpPr>
            <a:spLocks noGrp="1"/>
          </p:cNvSpPr>
          <p:nvPr>
            <p:ph idx="1"/>
          </p:nvPr>
        </p:nvSpPr>
        <p:spPr/>
        <p:txBody>
          <a:bodyPr>
            <a:normAutofit fontScale="92500" lnSpcReduction="20000"/>
          </a:bodyPr>
          <a:lstStyle/>
          <a:p>
            <a:pPr>
              <a:buNone/>
            </a:pPr>
            <a:r>
              <a:rPr lang="ru-RU" dirty="0" smtClean="0"/>
              <a:t>Чтобы пользоваться хуками, вам необходимо знать следующее:</a:t>
            </a:r>
          </a:p>
          <a:p>
            <a:r>
              <a:rPr lang="ru-RU" dirty="0" smtClean="0"/>
              <a:t>Как использовать функции </a:t>
            </a:r>
            <a:r>
              <a:rPr lang="ru-RU" dirty="0" err="1" smtClean="0"/>
              <a:t>Windows</a:t>
            </a:r>
            <a:r>
              <a:rPr lang="ru-RU" dirty="0" smtClean="0"/>
              <a:t> для добавления и удаления фильтрующих функций из очереди функций хука.</a:t>
            </a:r>
          </a:p>
          <a:p>
            <a:r>
              <a:rPr lang="ru-RU" dirty="0" smtClean="0"/>
              <a:t>Какие действия должна будет выполнить фильтрующая функция, которую вы устанавливаете.</a:t>
            </a:r>
          </a:p>
          <a:p>
            <a:r>
              <a:rPr lang="ru-RU" dirty="0" smtClean="0"/>
              <a:t>Какие существуют виды хуков, что они могут делать, и какую информацию (параметры) они передают вашей функции.</a:t>
            </a:r>
          </a:p>
          <a:p>
            <a:endParaRPr lang="ru-RU"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3600" b="1" dirty="0" smtClean="0"/>
              <a:t>Функции </a:t>
            </a:r>
            <a:r>
              <a:rPr lang="ru-RU" sz="3600" b="1" dirty="0" err="1" smtClean="0"/>
              <a:t>Windows</a:t>
            </a:r>
            <a:r>
              <a:rPr lang="ru-RU" sz="3600" b="1" dirty="0" smtClean="0"/>
              <a:t> для работы с хуками</a:t>
            </a:r>
            <a:endParaRPr lang="ru-RU" sz="3600" dirty="0"/>
          </a:p>
        </p:txBody>
      </p:sp>
      <p:sp>
        <p:nvSpPr>
          <p:cNvPr id="3" name="Содержимое 2"/>
          <p:cNvSpPr>
            <a:spLocks noGrp="1"/>
          </p:cNvSpPr>
          <p:nvPr>
            <p:ph idx="1"/>
          </p:nvPr>
        </p:nvSpPr>
        <p:spPr>
          <a:xfrm>
            <a:off x="214282" y="1600200"/>
            <a:ext cx="8472518" cy="4525963"/>
          </a:xfrm>
        </p:spPr>
        <p:txBody>
          <a:bodyPr>
            <a:normAutofit/>
          </a:bodyPr>
          <a:lstStyle/>
          <a:p>
            <a:pPr>
              <a:buNone/>
            </a:pPr>
            <a:r>
              <a:rPr lang="ru-RU" dirty="0" smtClean="0"/>
              <a:t>Приложения </a:t>
            </a:r>
            <a:r>
              <a:rPr lang="ru-RU" dirty="0" err="1" smtClean="0"/>
              <a:t>Windows</a:t>
            </a:r>
            <a:r>
              <a:rPr lang="ru-RU" dirty="0" smtClean="0"/>
              <a:t> используют функции</a:t>
            </a:r>
          </a:p>
          <a:p>
            <a:r>
              <a:rPr lang="ru-RU" dirty="0" smtClean="0"/>
              <a:t> </a:t>
            </a:r>
            <a:r>
              <a:rPr lang="ru-RU" b="1" dirty="0" err="1" smtClean="0"/>
              <a:t>SetWindowsHookEx</a:t>
            </a:r>
            <a:endParaRPr lang="ru-RU" dirty="0" smtClean="0"/>
          </a:p>
          <a:p>
            <a:r>
              <a:rPr lang="ru-RU" dirty="0" smtClean="0"/>
              <a:t> </a:t>
            </a:r>
            <a:r>
              <a:rPr lang="ru-RU" b="1" dirty="0" err="1" smtClean="0"/>
              <a:t>UnhookWindowsHookEx</a:t>
            </a:r>
            <a:endParaRPr lang="ru-RU" dirty="0" smtClean="0"/>
          </a:p>
          <a:p>
            <a:r>
              <a:rPr lang="ru-RU" dirty="0" smtClean="0"/>
              <a:t> </a:t>
            </a:r>
            <a:r>
              <a:rPr lang="ru-RU" b="1" dirty="0" err="1" smtClean="0"/>
              <a:t>CallNextHookEx</a:t>
            </a:r>
            <a:endParaRPr lang="ru-RU" b="1" dirty="0" smtClean="0"/>
          </a:p>
          <a:p>
            <a:pPr>
              <a:buNone/>
            </a:pPr>
            <a:r>
              <a:rPr lang="ru-RU" dirty="0" smtClean="0"/>
              <a:t> для управления очередью функций-фильтров хука. </a:t>
            </a:r>
            <a:endParaRPr lang="ru-RU"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0"/>
            <a:ext cx="8229600" cy="1143000"/>
          </a:xfrm>
        </p:spPr>
        <p:txBody>
          <a:bodyPr>
            <a:normAutofit/>
          </a:bodyPr>
          <a:lstStyle/>
          <a:p>
            <a:r>
              <a:rPr lang="ru-RU" b="1" dirty="0" err="1" smtClean="0"/>
              <a:t>SetWindowsHookEx</a:t>
            </a:r>
            <a:endParaRPr lang="ru-RU" dirty="0"/>
          </a:p>
        </p:txBody>
      </p:sp>
      <p:sp>
        <p:nvSpPr>
          <p:cNvPr id="3" name="Содержимое 2"/>
          <p:cNvSpPr>
            <a:spLocks noGrp="1"/>
          </p:cNvSpPr>
          <p:nvPr>
            <p:ph idx="1"/>
          </p:nvPr>
        </p:nvSpPr>
        <p:spPr>
          <a:xfrm>
            <a:off x="457200" y="928670"/>
            <a:ext cx="8229600" cy="5929330"/>
          </a:xfrm>
        </p:spPr>
        <p:txBody>
          <a:bodyPr>
            <a:normAutofit fontScale="62500" lnSpcReduction="20000"/>
          </a:bodyPr>
          <a:lstStyle/>
          <a:p>
            <a:r>
              <a:rPr lang="ru-RU" dirty="0" smtClean="0"/>
              <a:t>Функция </a:t>
            </a:r>
            <a:r>
              <a:rPr lang="ru-RU" b="1" dirty="0" err="1" smtClean="0"/>
              <a:t>SetWindowsHookEx</a:t>
            </a:r>
            <a:r>
              <a:rPr lang="ru-RU" dirty="0" smtClean="0"/>
              <a:t> добавляет функцию-фильтр к хуку. Эта функция принимает четыре аргумента:</a:t>
            </a:r>
          </a:p>
          <a:p>
            <a:r>
              <a:rPr lang="ru-RU" dirty="0" smtClean="0"/>
              <a:t>Целочисленный код, описывающий хук, к которому будет прикреплена фильтрующая функция. Эти коды определены в WINUSER.H.</a:t>
            </a:r>
          </a:p>
          <a:p>
            <a:r>
              <a:rPr lang="ru-RU" dirty="0" smtClean="0"/>
              <a:t>Адрес функции-фильтра. Эта функция должна быть описана как экспортируемая включением ее в секцию </a:t>
            </a:r>
            <a:r>
              <a:rPr lang="ru-RU" b="1" dirty="0" smtClean="0"/>
              <a:t>EXPORTS</a:t>
            </a:r>
            <a:r>
              <a:rPr lang="ru-RU" dirty="0" smtClean="0"/>
              <a:t> файла определения приложения или библиотеки динамической линковки (DLL), или использованием соответствующих опций компилятора.</a:t>
            </a:r>
          </a:p>
          <a:p>
            <a:r>
              <a:rPr lang="ru-RU" dirty="0" err="1" smtClean="0"/>
              <a:t>Хэндл</a:t>
            </a:r>
            <a:r>
              <a:rPr lang="ru-RU" dirty="0" smtClean="0"/>
              <a:t> модуля, содержащего фильтрующую функцию. В Win32 , этот параметр должен быть NULL при установке хука на </a:t>
            </a:r>
            <a:r>
              <a:rPr lang="ru-RU" dirty="0" smtClean="0"/>
              <a:t>поток, </a:t>
            </a:r>
            <a:r>
              <a:rPr lang="ru-RU" dirty="0" smtClean="0"/>
              <a:t>но данное требование не является строго обязательным, как указано в документации. При установке хука для всей системы или для потока в другом процессе, нужно использовать </a:t>
            </a:r>
            <a:r>
              <a:rPr lang="ru-RU" dirty="0" err="1" smtClean="0"/>
              <a:t>хэндл</a:t>
            </a:r>
            <a:r>
              <a:rPr lang="ru-RU" dirty="0" smtClean="0"/>
              <a:t> DLL, содержащей функцию-фильтр.</a:t>
            </a:r>
          </a:p>
          <a:p>
            <a:r>
              <a:rPr lang="ru-RU" dirty="0" smtClean="0"/>
              <a:t>Идентификатор потока, для которого устанавливается хук. Если этот идентификатор ненулевой, установленная фильтрующая функция будет вызываться только в контексте указанного потока. Если идентификатор равен нулю, установленная функция имеет системную область видимости и может быть вызвана в контексте любого потока в системе. Приложение или библиотека могут использовать функцию </a:t>
            </a:r>
            <a:r>
              <a:rPr lang="ru-RU" dirty="0" err="1" smtClean="0"/>
              <a:t>GetCurrentThreadId</a:t>
            </a:r>
            <a:r>
              <a:rPr lang="ru-RU" dirty="0" smtClean="0"/>
              <a:t> для получения идентификатора текущего потока.</a:t>
            </a:r>
          </a:p>
          <a:p>
            <a:endParaRPr lang="ru-RU" dirty="0"/>
          </a:p>
        </p:txBody>
      </p:sp>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TotalTime>
  <Words>5282</Words>
  <Application>Microsoft Office PowerPoint</Application>
  <PresentationFormat>Экран (4:3)</PresentationFormat>
  <Paragraphs>306</Paragraphs>
  <Slides>51</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51</vt:i4>
      </vt:variant>
    </vt:vector>
  </HeadingPairs>
  <TitlesOfParts>
    <vt:vector size="52" baseType="lpstr">
      <vt:lpstr>Тема Office</vt:lpstr>
      <vt:lpstr>Хуки</vt:lpstr>
      <vt:lpstr>Слайд 2</vt:lpstr>
      <vt:lpstr>Слайд 3</vt:lpstr>
      <vt:lpstr>Приложения могут использовать хуки в следующих целях:</vt:lpstr>
      <vt:lpstr>Использование хуков</vt:lpstr>
      <vt:lpstr>Примеры использования хуков</vt:lpstr>
      <vt:lpstr>Как пользоваться хуками</vt:lpstr>
      <vt:lpstr>Функции Windows для работы с хуками</vt:lpstr>
      <vt:lpstr>SetWindowsHookEx</vt:lpstr>
      <vt:lpstr>Область видимости хука</vt:lpstr>
      <vt:lpstr>Хуки потоков:</vt:lpstr>
      <vt:lpstr>Слайд 12</vt:lpstr>
      <vt:lpstr>Слайд 13</vt:lpstr>
      <vt:lpstr>UnhookWindowsHookEx</vt:lpstr>
      <vt:lpstr>Фильтрующие функции</vt:lpstr>
      <vt:lpstr>Параметры</vt:lpstr>
      <vt:lpstr>Вызов следующей функции в цепочке фильтрующих функций</vt:lpstr>
      <vt:lpstr>Слайд 18</vt:lpstr>
      <vt:lpstr>Хук WH_CALLWNDPROC</vt:lpstr>
      <vt:lpstr>Хук WH_CBT</vt:lpstr>
      <vt:lpstr>Код HCBT_ACTIVATE</vt:lpstr>
      <vt:lpstr>Код HCBT_CREATEWND</vt:lpstr>
      <vt:lpstr>Код HCBT_DESTROYWND </vt:lpstr>
      <vt:lpstr>Код HCBT_MINMAX</vt:lpstr>
      <vt:lpstr>Код HCBT_MOVESIZE</vt:lpstr>
      <vt:lpstr>Код HCBT_SYSCOMMAND</vt:lpstr>
      <vt:lpstr>Слайд 27</vt:lpstr>
      <vt:lpstr>Код HCBT_CLICKSKIPPED</vt:lpstr>
      <vt:lpstr>Код HCBT_KEYSKIPPED</vt:lpstr>
      <vt:lpstr>WM_QUEUESYNC</vt:lpstr>
      <vt:lpstr>Слайд 31</vt:lpstr>
      <vt:lpstr>Код HCBT_SETFOCUS</vt:lpstr>
      <vt:lpstr>Код HCBT_QS</vt:lpstr>
      <vt:lpstr>Хук WH_DEBUG</vt:lpstr>
      <vt:lpstr>WH_FOREGROUNDIDLE</vt:lpstr>
      <vt:lpstr>WH_GETMESSAGE</vt:lpstr>
      <vt:lpstr>Регистрационные хуки</vt:lpstr>
      <vt:lpstr>WM_CANCELJOURNAL</vt:lpstr>
      <vt:lpstr>WH_JOURNALRECORD</vt:lpstr>
      <vt:lpstr>HC_ACTION</vt:lpstr>
      <vt:lpstr>Слайд 41</vt:lpstr>
      <vt:lpstr>WH_JOURNALPLAYBACK</vt:lpstr>
      <vt:lpstr>HC_GETNEXT</vt:lpstr>
      <vt:lpstr>Слайд 44</vt:lpstr>
      <vt:lpstr>HC_SKIP </vt:lpstr>
      <vt:lpstr>WH_KEYBOARD</vt:lpstr>
      <vt:lpstr>Слайд 47</vt:lpstr>
      <vt:lpstr>WH_MOUSE</vt:lpstr>
      <vt:lpstr>WH_MSGFILTER</vt:lpstr>
      <vt:lpstr>WH_SHELL</vt:lpstr>
      <vt:lpstr>WH_SYSMSGFILTER</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Хуки</dc:title>
  <dc:creator>Alexander</dc:creator>
  <cp:lastModifiedBy>1</cp:lastModifiedBy>
  <cp:revision>37</cp:revision>
  <dcterms:created xsi:type="dcterms:W3CDTF">2013-12-02T16:29:53Z</dcterms:created>
  <dcterms:modified xsi:type="dcterms:W3CDTF">2013-12-03T10:22:30Z</dcterms:modified>
</cp:coreProperties>
</file>