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4" r:id="rId2"/>
    <p:sldId id="325" r:id="rId3"/>
    <p:sldId id="326" r:id="rId4"/>
    <p:sldId id="327" r:id="rId5"/>
    <p:sldId id="258" r:id="rId6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4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604"/>
    <a:srgbClr val="003F82"/>
    <a:srgbClr val="D24726"/>
    <a:srgbClr val="5681B0"/>
    <a:srgbClr val="F6F6F6"/>
    <a:srgbClr val="F8F8F8"/>
    <a:srgbClr val="DAC345"/>
    <a:srgbClr val="0A89F9"/>
    <a:srgbClr val="6AD6F3"/>
    <a:srgbClr val="2D3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34" autoAdjust="0"/>
  </p:normalViewPr>
  <p:slideViewPr>
    <p:cSldViewPr>
      <p:cViewPr varScale="1">
        <p:scale>
          <a:sx n="124" d="100"/>
          <a:sy n="124" d="100"/>
        </p:scale>
        <p:origin x="72" y="274"/>
      </p:cViewPr>
      <p:guideLst>
        <p:guide orient="horz" pos="2880"/>
        <p:guide pos="14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BD6EF-E3AF-4DBE-A0CA-29BFD15E3565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06486-4980-4BB8-A077-994FF5D72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87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1CBE7B-7079-460E-8085-D476583EE5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30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06486-4980-4BB8-A077-994FF5D727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88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deployment</a:t>
            </a:r>
            <a:r>
              <a:rPr lang="zh-CN" altLang="en-US" dirty="0"/>
              <a:t>问题和</a:t>
            </a:r>
            <a:r>
              <a:rPr lang="en-US" altLang="zh-CN" dirty="0"/>
              <a:t>trajectory optimization</a:t>
            </a:r>
            <a:r>
              <a:rPr lang="zh-CN" altLang="en-US" dirty="0"/>
              <a:t>问题的区别：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lang="en-US" altLang="zh-CN" dirty="0"/>
              <a:t>deployment</a:t>
            </a:r>
            <a:r>
              <a:rPr lang="zh-CN" altLang="en-US" dirty="0"/>
              <a:t>问题通常关注的是在一段相对长时间内的</a:t>
            </a:r>
            <a:r>
              <a:rPr lang="en-US" altLang="zh-CN" dirty="0"/>
              <a:t>UAV</a:t>
            </a:r>
            <a:r>
              <a:rPr lang="zh-CN" altLang="en-US" dirty="0"/>
              <a:t>位置，在一段时间内，</a:t>
            </a:r>
            <a:r>
              <a:rPr lang="en-US" altLang="zh-CN" dirty="0"/>
              <a:t>UAV</a:t>
            </a:r>
            <a:r>
              <a:rPr lang="zh-CN" altLang="en-US" dirty="0"/>
              <a:t>被用作固定的基站来服务用户，需要在每个时间段开始前计算好部署</a:t>
            </a:r>
            <a:r>
              <a:rPr lang="en-US" altLang="zh-CN" dirty="0"/>
              <a:t>UAV</a:t>
            </a:r>
            <a:r>
              <a:rPr lang="zh-CN" altLang="en-US" dirty="0"/>
              <a:t>的位置，以提高通信质量或者减少能量消耗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但另一方面，轨迹优化问题关注的是</a:t>
            </a:r>
            <a:r>
              <a:rPr lang="en-US" altLang="zh-CN" dirty="0"/>
              <a:t>UAV</a:t>
            </a:r>
            <a:r>
              <a:rPr lang="zh-CN" altLang="en-US" dirty="0"/>
              <a:t>每个瞬时的位置，</a:t>
            </a:r>
            <a:r>
              <a:rPr lang="en-US" altLang="zh-CN" dirty="0"/>
              <a:t>UAV</a:t>
            </a:r>
            <a:r>
              <a:rPr lang="zh-CN" altLang="en-US" dirty="0"/>
              <a:t>需要在相对较短的时间内调整位置，多个瞬时的位置坐标可以被视为一整段轨迹的近似，通过优化</a:t>
            </a:r>
            <a:r>
              <a:rPr lang="en-US" altLang="zh-CN" dirty="0"/>
              <a:t>UAV</a:t>
            </a:r>
            <a:r>
              <a:rPr lang="zh-CN" altLang="en-US" dirty="0"/>
              <a:t>的飞行轨迹来最大化吞吐量或者减少能量消耗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06486-4980-4BB8-A077-994FF5D727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68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06486-4980-4BB8-A077-994FF5D727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62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69417"/>
            <a:ext cx="569595" cy="2886710"/>
          </a:xfrm>
          <a:custGeom>
            <a:avLst/>
            <a:gdLst/>
            <a:ahLst/>
            <a:cxnLst/>
            <a:rect l="l" t="t" r="r" b="b"/>
            <a:pathLst>
              <a:path w="569595" h="2886710">
                <a:moveTo>
                  <a:pt x="0" y="2886633"/>
                </a:moveTo>
                <a:lnTo>
                  <a:pt x="569366" y="2886633"/>
                </a:lnTo>
                <a:lnTo>
                  <a:pt x="569366" y="0"/>
                </a:lnTo>
                <a:lnTo>
                  <a:pt x="0" y="0"/>
                </a:lnTo>
                <a:lnTo>
                  <a:pt x="0" y="2886633"/>
                </a:lnTo>
                <a:close/>
              </a:path>
            </a:pathLst>
          </a:custGeom>
          <a:solidFill>
            <a:srgbClr val="003F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6263" y="840207"/>
            <a:ext cx="3457575" cy="931024"/>
          </a:xfrm>
        </p:spPr>
        <p:txBody>
          <a:bodyPr anchor="b"/>
          <a:lstStyle>
            <a:lvl1pPr algn="ctr">
              <a:defRPr sz="302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186205"/>
          </a:xfrm>
        </p:spPr>
        <p:txBody>
          <a:bodyPr/>
          <a:lstStyle>
            <a:lvl1pPr marL="0" indent="0" algn="ctr">
              <a:buNone/>
              <a:defRPr sz="1210"/>
            </a:lvl1pPr>
            <a:lvl2pPr marL="230520" indent="0" algn="ctr">
              <a:buNone/>
              <a:defRPr sz="1008"/>
            </a:lvl2pPr>
            <a:lvl3pPr marL="461040" indent="0" algn="ctr">
              <a:buNone/>
              <a:defRPr sz="908"/>
            </a:lvl3pPr>
            <a:lvl4pPr marL="691561" indent="0" algn="ctr">
              <a:buNone/>
              <a:defRPr sz="807"/>
            </a:lvl4pPr>
            <a:lvl5pPr marL="922081" indent="0" algn="ctr">
              <a:buNone/>
              <a:defRPr sz="807"/>
            </a:lvl5pPr>
            <a:lvl6pPr marL="1152601" indent="0" algn="ctr">
              <a:buNone/>
              <a:defRPr sz="807"/>
            </a:lvl6pPr>
            <a:lvl7pPr marL="1383121" indent="0" algn="ctr">
              <a:buNone/>
              <a:defRPr sz="807"/>
            </a:lvl7pPr>
            <a:lvl8pPr marL="1613642" indent="0" algn="ctr">
              <a:buNone/>
              <a:defRPr sz="807"/>
            </a:lvl8pPr>
            <a:lvl9pPr marL="1844162" indent="0" algn="ctr">
              <a:buNone/>
              <a:defRPr sz="807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30505" y="3218497"/>
            <a:ext cx="1060323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567434" y="3218497"/>
            <a:ext cx="1475232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319272" y="3218497"/>
            <a:ext cx="1060323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098CD-309D-4CD4-92BC-CCC07CE2EC6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44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4667" y="142504"/>
            <a:ext cx="328076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/>
          <p:cNvSpPr/>
          <p:nvPr/>
        </p:nvSpPr>
        <p:spPr>
          <a:xfrm>
            <a:off x="1085850" y="1011266"/>
            <a:ext cx="254128" cy="254128"/>
          </a:xfrm>
          <a:prstGeom prst="roundRect">
            <a:avLst/>
          </a:prstGeom>
          <a:solidFill>
            <a:srgbClr val="00427F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0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14450" y="953664"/>
            <a:ext cx="27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Research directions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05EC89D-1593-4C8C-9CBA-7AF17D15CB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91" y="1332567"/>
            <a:ext cx="2431917" cy="1793392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F85F70E9-4561-42A9-BA2D-6CAA1995BA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1" y="31474"/>
            <a:ext cx="1889037" cy="50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1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4">
            <a:extLst>
              <a:ext uri="{FF2B5EF4-FFF2-40B4-BE49-F238E27FC236}">
                <a16:creationId xmlns:a16="http://schemas.microsoft.com/office/drawing/2014/main" id="{F6CAD943-0BB4-4B0A-9DB1-5463E9339808}"/>
              </a:ext>
            </a:extLst>
          </p:cNvPr>
          <p:cNvSpPr/>
          <p:nvPr/>
        </p:nvSpPr>
        <p:spPr>
          <a:xfrm>
            <a:off x="569366" y="5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003F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36">
            <a:extLst>
              <a:ext uri="{FF2B5EF4-FFF2-40B4-BE49-F238E27FC236}">
                <a16:creationId xmlns:a16="http://schemas.microsoft.com/office/drawing/2014/main" id="{3ED2FBFF-9958-454A-A14A-C4CE72DDF62B}"/>
              </a:ext>
            </a:extLst>
          </p:cNvPr>
          <p:cNvSpPr txBox="1">
            <a:spLocks/>
          </p:cNvSpPr>
          <p:nvPr/>
        </p:nvSpPr>
        <p:spPr>
          <a:xfrm>
            <a:off x="664665" y="142504"/>
            <a:ext cx="40392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altLang="zh-CN" sz="1400" kern="0" spc="30" dirty="0">
                <a:solidFill>
                  <a:schemeClr val="bg1"/>
                </a:solidFill>
              </a:rPr>
              <a:t>Key challenges</a:t>
            </a:r>
            <a:endParaRPr lang="zh-CN" altLang="en-US" sz="1400" kern="0" spc="30" dirty="0">
              <a:solidFill>
                <a:schemeClr val="bg1"/>
              </a:solidFill>
            </a:endParaRPr>
          </a:p>
        </p:txBody>
      </p:sp>
      <p:sp>
        <p:nvSpPr>
          <p:cNvPr id="110" name="object 34">
            <a:extLst>
              <a:ext uri="{FF2B5EF4-FFF2-40B4-BE49-F238E27FC236}">
                <a16:creationId xmlns:a16="http://schemas.microsoft.com/office/drawing/2014/main" id="{8B10AF12-36C8-45CF-BFD7-AE84402A2988}"/>
              </a:ext>
            </a:extLst>
          </p:cNvPr>
          <p:cNvSpPr/>
          <p:nvPr/>
        </p:nvSpPr>
        <p:spPr>
          <a:xfrm>
            <a:off x="0" y="3206785"/>
            <a:ext cx="4607331" cy="253916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003F82"/>
          </a:solidFill>
        </p:spPr>
        <p:txBody>
          <a:bodyPr wrap="square" lIns="0" tIns="0" rIns="0" bIns="0" rtlCol="0" anchor="ctr" anchorCtr="1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  <a:endParaRPr sz="10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116D113-CED6-439B-988D-C5DCF19B0655}"/>
              </a:ext>
            </a:extLst>
          </p:cNvPr>
          <p:cNvGrpSpPr/>
          <p:nvPr/>
        </p:nvGrpSpPr>
        <p:grpSpPr>
          <a:xfrm>
            <a:off x="-59954" y="-76180"/>
            <a:ext cx="724620" cy="722054"/>
            <a:chOff x="781383" y="838368"/>
            <a:chExt cx="724620" cy="72205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EF049DF-605D-4D3A-BFEE-4B161A788D6F}"/>
                </a:ext>
              </a:extLst>
            </p:cNvPr>
            <p:cNvPicPr>
              <a:picLocks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895" y="914597"/>
              <a:ext cx="569595" cy="569595"/>
            </a:xfrm>
            <a:prstGeom prst="rect">
              <a:avLst/>
            </a:prstGeom>
          </p:spPr>
        </p:pic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79409D7-5107-427E-9FC2-EAA74515B994}"/>
                </a:ext>
              </a:extLst>
            </p:cNvPr>
            <p:cNvSpPr/>
            <p:nvPr/>
          </p:nvSpPr>
          <p:spPr>
            <a:xfrm rot="20481751">
              <a:off x="781383" y="838368"/>
              <a:ext cx="724620" cy="722054"/>
            </a:xfrm>
            <a:custGeom>
              <a:avLst/>
              <a:gdLst>
                <a:gd name="connsiteX0" fmla="*/ 181776 w 724620"/>
                <a:gd name="connsiteY0" fmla="*/ 0 h 722054"/>
                <a:gd name="connsiteX1" fmla="*/ 442915 w 724620"/>
                <a:gd name="connsiteY1" fmla="*/ 88073 h 722054"/>
                <a:gd name="connsiteX2" fmla="*/ 420676 w 724620"/>
                <a:gd name="connsiteY2" fmla="*/ 81220 h 722054"/>
                <a:gd name="connsiteX3" fmla="*/ 363303 w 724620"/>
                <a:gd name="connsiteY3" fmla="*/ 75479 h 722054"/>
                <a:gd name="connsiteX4" fmla="*/ 78620 w 724620"/>
                <a:gd name="connsiteY4" fmla="*/ 358079 h 722054"/>
                <a:gd name="connsiteX5" fmla="*/ 363303 w 724620"/>
                <a:gd name="connsiteY5" fmla="*/ 640679 h 722054"/>
                <a:gd name="connsiteX6" fmla="*/ 647986 w 724620"/>
                <a:gd name="connsiteY6" fmla="*/ 358079 h 722054"/>
                <a:gd name="connsiteX7" fmla="*/ 522472 w 724620"/>
                <a:gd name="connsiteY7" fmla="*/ 123743 h 722054"/>
                <a:gd name="connsiteX8" fmla="*/ 478622 w 724620"/>
                <a:gd name="connsiteY8" fmla="*/ 100116 h 722054"/>
                <a:gd name="connsiteX9" fmla="*/ 724620 w 724620"/>
                <a:gd name="connsiteY9" fmla="*/ 183082 h 722054"/>
                <a:gd name="connsiteX10" fmla="*/ 542843 w 724620"/>
                <a:gd name="connsiteY10" fmla="*/ 722054 h 722054"/>
                <a:gd name="connsiteX11" fmla="*/ 0 w 724620"/>
                <a:gd name="connsiteY11" fmla="*/ 538972 h 722054"/>
                <a:gd name="connsiteX12" fmla="*/ 474114 w 724620"/>
                <a:gd name="connsiteY12" fmla="*/ 97687 h 722054"/>
                <a:gd name="connsiteX13" fmla="*/ 478622 w 724620"/>
                <a:gd name="connsiteY13" fmla="*/ 100116 h 722054"/>
                <a:gd name="connsiteX14" fmla="*/ 442915 w 724620"/>
                <a:gd name="connsiteY14" fmla="*/ 88073 h 72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24620" h="722054">
                  <a:moveTo>
                    <a:pt x="181776" y="0"/>
                  </a:moveTo>
                  <a:lnTo>
                    <a:pt x="442915" y="88073"/>
                  </a:lnTo>
                  <a:lnTo>
                    <a:pt x="420676" y="81220"/>
                  </a:lnTo>
                  <a:cubicBezTo>
                    <a:pt x="402144" y="77456"/>
                    <a:pt x="382956" y="75479"/>
                    <a:pt x="363303" y="75479"/>
                  </a:cubicBezTo>
                  <a:cubicBezTo>
                    <a:pt x="206077" y="75479"/>
                    <a:pt x="78620" y="202003"/>
                    <a:pt x="78620" y="358079"/>
                  </a:cubicBezTo>
                  <a:cubicBezTo>
                    <a:pt x="78620" y="514155"/>
                    <a:pt x="206077" y="640679"/>
                    <a:pt x="363303" y="640679"/>
                  </a:cubicBezTo>
                  <a:cubicBezTo>
                    <a:pt x="520529" y="640679"/>
                    <a:pt x="647986" y="514155"/>
                    <a:pt x="647986" y="358079"/>
                  </a:cubicBezTo>
                  <a:cubicBezTo>
                    <a:pt x="647986" y="260532"/>
                    <a:pt x="598198" y="174528"/>
                    <a:pt x="522472" y="123743"/>
                  </a:cubicBezTo>
                  <a:lnTo>
                    <a:pt x="478622" y="100116"/>
                  </a:lnTo>
                  <a:lnTo>
                    <a:pt x="724620" y="183082"/>
                  </a:lnTo>
                  <a:lnTo>
                    <a:pt x="542843" y="722054"/>
                  </a:lnTo>
                  <a:lnTo>
                    <a:pt x="0" y="538972"/>
                  </a:lnTo>
                  <a:close/>
                  <a:moveTo>
                    <a:pt x="474114" y="97687"/>
                  </a:moveTo>
                  <a:lnTo>
                    <a:pt x="478622" y="100116"/>
                  </a:lnTo>
                  <a:lnTo>
                    <a:pt x="442915" y="88073"/>
                  </a:lnTo>
                  <a:close/>
                </a:path>
              </a:pathLst>
            </a:custGeom>
            <a:solidFill>
              <a:srgbClr val="003F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9CB051AC-CC8B-467D-B183-A8796367A696}"/>
              </a:ext>
            </a:extLst>
          </p:cNvPr>
          <p:cNvSpPr txBox="1"/>
          <p:nvPr/>
        </p:nvSpPr>
        <p:spPr>
          <a:xfrm>
            <a:off x="170065" y="746051"/>
            <a:ext cx="4192385" cy="2093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3D-space: adjustable height and mobility (extra degree of freedom), optimizing continuous trajectory is often intractable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Complexity of environment:</a:t>
            </a:r>
            <a:r>
              <a:rPr lang="zh-CN" altLang="en-US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locations</a:t>
            </a:r>
            <a:r>
              <a:rPr lang="zh-CN" altLang="en-US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users,</a:t>
            </a:r>
            <a:r>
              <a:rPr lang="zh-CN" altLang="en-US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channel</a:t>
            </a:r>
            <a:r>
              <a:rPr lang="zh-CN" altLang="en-US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CSI</a:t>
            </a:r>
            <a:r>
              <a:rPr lang="zh-CN" altLang="en-US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relevant</a:t>
            </a:r>
            <a:r>
              <a:rPr lang="zh-CN" altLang="en-US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UAV’s</a:t>
            </a:r>
            <a:r>
              <a:rPr lang="zh-CN" altLang="en-US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position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Multiple UAVs: interference management, collision avoidance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More optimization constraints: UAV’s flight time and energy consumption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Coupled optimization variables: UAV’s mobility and QoS metrics</a:t>
            </a:r>
          </a:p>
        </p:txBody>
      </p:sp>
    </p:spTree>
    <p:extLst>
      <p:ext uri="{BB962C8B-B14F-4D97-AF65-F5344CB8AC3E}">
        <p14:creationId xmlns:p14="http://schemas.microsoft.com/office/powerpoint/2010/main" val="10957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4">
            <a:extLst>
              <a:ext uri="{FF2B5EF4-FFF2-40B4-BE49-F238E27FC236}">
                <a16:creationId xmlns:a16="http://schemas.microsoft.com/office/drawing/2014/main" id="{F6CAD943-0BB4-4B0A-9DB1-5463E9339808}"/>
              </a:ext>
            </a:extLst>
          </p:cNvPr>
          <p:cNvSpPr/>
          <p:nvPr/>
        </p:nvSpPr>
        <p:spPr>
          <a:xfrm>
            <a:off x="569366" y="5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003F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36">
            <a:extLst>
              <a:ext uri="{FF2B5EF4-FFF2-40B4-BE49-F238E27FC236}">
                <a16:creationId xmlns:a16="http://schemas.microsoft.com/office/drawing/2014/main" id="{3ED2FBFF-9958-454A-A14A-C4CE72DDF62B}"/>
              </a:ext>
            </a:extLst>
          </p:cNvPr>
          <p:cNvSpPr txBox="1">
            <a:spLocks/>
          </p:cNvSpPr>
          <p:nvPr/>
        </p:nvSpPr>
        <p:spPr>
          <a:xfrm>
            <a:off x="664665" y="142504"/>
            <a:ext cx="40392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altLang="zh-CN" sz="1400" kern="0" spc="30" dirty="0">
                <a:solidFill>
                  <a:schemeClr val="bg1"/>
                </a:solidFill>
              </a:rPr>
              <a:t>Research directions</a:t>
            </a:r>
            <a:endParaRPr lang="zh-CN" altLang="en-US" sz="1400" kern="0" spc="30" dirty="0">
              <a:solidFill>
                <a:schemeClr val="bg1"/>
              </a:solidFill>
            </a:endParaRPr>
          </a:p>
        </p:txBody>
      </p:sp>
      <p:sp>
        <p:nvSpPr>
          <p:cNvPr id="110" name="object 34">
            <a:extLst>
              <a:ext uri="{FF2B5EF4-FFF2-40B4-BE49-F238E27FC236}">
                <a16:creationId xmlns:a16="http://schemas.microsoft.com/office/drawing/2014/main" id="{8B10AF12-36C8-45CF-BFD7-AE84402A2988}"/>
              </a:ext>
            </a:extLst>
          </p:cNvPr>
          <p:cNvSpPr/>
          <p:nvPr/>
        </p:nvSpPr>
        <p:spPr>
          <a:xfrm>
            <a:off x="0" y="3206785"/>
            <a:ext cx="4607331" cy="253916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003F82"/>
          </a:solidFill>
        </p:spPr>
        <p:txBody>
          <a:bodyPr wrap="square" lIns="0" tIns="0" rIns="0" bIns="0" rtlCol="0" anchor="ctr" anchorCtr="1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  <a:endParaRPr sz="10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116D113-CED6-439B-988D-C5DCF19B0655}"/>
              </a:ext>
            </a:extLst>
          </p:cNvPr>
          <p:cNvGrpSpPr/>
          <p:nvPr/>
        </p:nvGrpSpPr>
        <p:grpSpPr>
          <a:xfrm>
            <a:off x="-59954" y="-76180"/>
            <a:ext cx="724620" cy="722054"/>
            <a:chOff x="781383" y="838368"/>
            <a:chExt cx="724620" cy="72205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EF049DF-605D-4D3A-BFEE-4B161A788D6F}"/>
                </a:ext>
              </a:extLst>
            </p:cNvPr>
            <p:cNvPicPr>
              <a:picLocks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895" y="914597"/>
              <a:ext cx="569595" cy="569595"/>
            </a:xfrm>
            <a:prstGeom prst="rect">
              <a:avLst/>
            </a:prstGeom>
          </p:spPr>
        </p:pic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79409D7-5107-427E-9FC2-EAA74515B994}"/>
                </a:ext>
              </a:extLst>
            </p:cNvPr>
            <p:cNvSpPr/>
            <p:nvPr/>
          </p:nvSpPr>
          <p:spPr>
            <a:xfrm rot="20481751">
              <a:off x="781383" y="838368"/>
              <a:ext cx="724620" cy="722054"/>
            </a:xfrm>
            <a:custGeom>
              <a:avLst/>
              <a:gdLst>
                <a:gd name="connsiteX0" fmla="*/ 181776 w 724620"/>
                <a:gd name="connsiteY0" fmla="*/ 0 h 722054"/>
                <a:gd name="connsiteX1" fmla="*/ 442915 w 724620"/>
                <a:gd name="connsiteY1" fmla="*/ 88073 h 722054"/>
                <a:gd name="connsiteX2" fmla="*/ 420676 w 724620"/>
                <a:gd name="connsiteY2" fmla="*/ 81220 h 722054"/>
                <a:gd name="connsiteX3" fmla="*/ 363303 w 724620"/>
                <a:gd name="connsiteY3" fmla="*/ 75479 h 722054"/>
                <a:gd name="connsiteX4" fmla="*/ 78620 w 724620"/>
                <a:gd name="connsiteY4" fmla="*/ 358079 h 722054"/>
                <a:gd name="connsiteX5" fmla="*/ 363303 w 724620"/>
                <a:gd name="connsiteY5" fmla="*/ 640679 h 722054"/>
                <a:gd name="connsiteX6" fmla="*/ 647986 w 724620"/>
                <a:gd name="connsiteY6" fmla="*/ 358079 h 722054"/>
                <a:gd name="connsiteX7" fmla="*/ 522472 w 724620"/>
                <a:gd name="connsiteY7" fmla="*/ 123743 h 722054"/>
                <a:gd name="connsiteX8" fmla="*/ 478622 w 724620"/>
                <a:gd name="connsiteY8" fmla="*/ 100116 h 722054"/>
                <a:gd name="connsiteX9" fmla="*/ 724620 w 724620"/>
                <a:gd name="connsiteY9" fmla="*/ 183082 h 722054"/>
                <a:gd name="connsiteX10" fmla="*/ 542843 w 724620"/>
                <a:gd name="connsiteY10" fmla="*/ 722054 h 722054"/>
                <a:gd name="connsiteX11" fmla="*/ 0 w 724620"/>
                <a:gd name="connsiteY11" fmla="*/ 538972 h 722054"/>
                <a:gd name="connsiteX12" fmla="*/ 474114 w 724620"/>
                <a:gd name="connsiteY12" fmla="*/ 97687 h 722054"/>
                <a:gd name="connsiteX13" fmla="*/ 478622 w 724620"/>
                <a:gd name="connsiteY13" fmla="*/ 100116 h 722054"/>
                <a:gd name="connsiteX14" fmla="*/ 442915 w 724620"/>
                <a:gd name="connsiteY14" fmla="*/ 88073 h 72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24620" h="722054">
                  <a:moveTo>
                    <a:pt x="181776" y="0"/>
                  </a:moveTo>
                  <a:lnTo>
                    <a:pt x="442915" y="88073"/>
                  </a:lnTo>
                  <a:lnTo>
                    <a:pt x="420676" y="81220"/>
                  </a:lnTo>
                  <a:cubicBezTo>
                    <a:pt x="402144" y="77456"/>
                    <a:pt x="382956" y="75479"/>
                    <a:pt x="363303" y="75479"/>
                  </a:cubicBezTo>
                  <a:cubicBezTo>
                    <a:pt x="206077" y="75479"/>
                    <a:pt x="78620" y="202003"/>
                    <a:pt x="78620" y="358079"/>
                  </a:cubicBezTo>
                  <a:cubicBezTo>
                    <a:pt x="78620" y="514155"/>
                    <a:pt x="206077" y="640679"/>
                    <a:pt x="363303" y="640679"/>
                  </a:cubicBezTo>
                  <a:cubicBezTo>
                    <a:pt x="520529" y="640679"/>
                    <a:pt x="647986" y="514155"/>
                    <a:pt x="647986" y="358079"/>
                  </a:cubicBezTo>
                  <a:cubicBezTo>
                    <a:pt x="647986" y="260532"/>
                    <a:pt x="598198" y="174528"/>
                    <a:pt x="522472" y="123743"/>
                  </a:cubicBezTo>
                  <a:lnTo>
                    <a:pt x="478622" y="100116"/>
                  </a:lnTo>
                  <a:lnTo>
                    <a:pt x="724620" y="183082"/>
                  </a:lnTo>
                  <a:lnTo>
                    <a:pt x="542843" y="722054"/>
                  </a:lnTo>
                  <a:lnTo>
                    <a:pt x="0" y="538972"/>
                  </a:lnTo>
                  <a:close/>
                  <a:moveTo>
                    <a:pt x="474114" y="97687"/>
                  </a:moveTo>
                  <a:lnTo>
                    <a:pt x="478622" y="100116"/>
                  </a:lnTo>
                  <a:lnTo>
                    <a:pt x="442915" y="88073"/>
                  </a:lnTo>
                  <a:close/>
                </a:path>
              </a:pathLst>
            </a:custGeom>
            <a:solidFill>
              <a:srgbClr val="003F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9CB051AC-CC8B-467D-B183-A8796367A696}"/>
              </a:ext>
            </a:extLst>
          </p:cNvPr>
          <p:cNvSpPr txBox="1"/>
          <p:nvPr/>
        </p:nvSpPr>
        <p:spPr>
          <a:xfrm>
            <a:off x="26617" y="608980"/>
            <a:ext cx="20498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UAV deployment</a:t>
            </a:r>
            <a:endParaRPr lang="zh-CN" altLang="en-US" sz="11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0A0782-EDAA-139F-6EBF-FA58F733BD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" y="964933"/>
            <a:ext cx="2195900" cy="18747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327F0B-D433-5B2F-1963-949204041C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924660"/>
            <a:ext cx="1859551" cy="18747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389CE13-3CF6-76B0-0627-137928A50611}"/>
              </a:ext>
            </a:extLst>
          </p:cNvPr>
          <p:cNvSpPr txBox="1"/>
          <p:nvPr/>
        </p:nvSpPr>
        <p:spPr>
          <a:xfrm>
            <a:off x="2301458" y="608980"/>
            <a:ext cx="20498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Trajectory optimization</a:t>
            </a:r>
            <a:endParaRPr lang="zh-CN" altLang="en-US" sz="11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7D7489-315B-D44E-CDE8-8F38EF777EF1}"/>
              </a:ext>
            </a:extLst>
          </p:cNvPr>
          <p:cNvSpPr txBox="1"/>
          <p:nvPr/>
        </p:nvSpPr>
        <p:spPr>
          <a:xfrm>
            <a:off x="326147" y="2848580"/>
            <a:ext cx="16956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relatively </a:t>
            </a:r>
            <a:r>
              <a:rPr lang="en-US" altLang="zh-CN" sz="11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large</a:t>
            </a: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time scale</a:t>
            </a:r>
            <a:endParaRPr lang="zh-CN" altLang="en-US" sz="11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B38360-2B36-2B1E-EF41-4D249EC2D431}"/>
              </a:ext>
            </a:extLst>
          </p:cNvPr>
          <p:cNvSpPr txBox="1"/>
          <p:nvPr/>
        </p:nvSpPr>
        <p:spPr>
          <a:xfrm>
            <a:off x="2577553" y="2848580"/>
            <a:ext cx="16956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relatively </a:t>
            </a:r>
            <a:r>
              <a:rPr lang="en-US" altLang="zh-CN" sz="11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small</a:t>
            </a: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time scale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914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4">
            <a:extLst>
              <a:ext uri="{FF2B5EF4-FFF2-40B4-BE49-F238E27FC236}">
                <a16:creationId xmlns:a16="http://schemas.microsoft.com/office/drawing/2014/main" id="{F6CAD943-0BB4-4B0A-9DB1-5463E9339808}"/>
              </a:ext>
            </a:extLst>
          </p:cNvPr>
          <p:cNvSpPr/>
          <p:nvPr/>
        </p:nvSpPr>
        <p:spPr>
          <a:xfrm>
            <a:off x="569366" y="50"/>
            <a:ext cx="4039235" cy="569595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003F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36">
            <a:extLst>
              <a:ext uri="{FF2B5EF4-FFF2-40B4-BE49-F238E27FC236}">
                <a16:creationId xmlns:a16="http://schemas.microsoft.com/office/drawing/2014/main" id="{3ED2FBFF-9958-454A-A14A-C4CE72DDF62B}"/>
              </a:ext>
            </a:extLst>
          </p:cNvPr>
          <p:cNvSpPr txBox="1">
            <a:spLocks/>
          </p:cNvSpPr>
          <p:nvPr/>
        </p:nvSpPr>
        <p:spPr>
          <a:xfrm>
            <a:off x="664665" y="142504"/>
            <a:ext cx="40392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altLang="zh-CN" sz="1400" kern="0" spc="30" dirty="0">
                <a:solidFill>
                  <a:schemeClr val="bg1"/>
                </a:solidFill>
              </a:rPr>
              <a:t>State of the art works</a:t>
            </a:r>
            <a:endParaRPr lang="zh-CN" altLang="en-US" sz="1400" kern="0" spc="30" dirty="0">
              <a:solidFill>
                <a:schemeClr val="bg1"/>
              </a:solidFill>
            </a:endParaRPr>
          </a:p>
        </p:txBody>
      </p:sp>
      <p:sp>
        <p:nvSpPr>
          <p:cNvPr id="110" name="object 34">
            <a:extLst>
              <a:ext uri="{FF2B5EF4-FFF2-40B4-BE49-F238E27FC236}">
                <a16:creationId xmlns:a16="http://schemas.microsoft.com/office/drawing/2014/main" id="{8B10AF12-36C8-45CF-BFD7-AE84402A2988}"/>
              </a:ext>
            </a:extLst>
          </p:cNvPr>
          <p:cNvSpPr/>
          <p:nvPr/>
        </p:nvSpPr>
        <p:spPr>
          <a:xfrm>
            <a:off x="0" y="3206785"/>
            <a:ext cx="4607331" cy="253916"/>
          </a:xfrm>
          <a:custGeom>
            <a:avLst/>
            <a:gdLst/>
            <a:ahLst/>
            <a:cxnLst/>
            <a:rect l="l" t="t" r="r" b="b"/>
            <a:pathLst>
              <a:path w="4039235" h="569595">
                <a:moveTo>
                  <a:pt x="0" y="569366"/>
                </a:moveTo>
                <a:lnTo>
                  <a:pt x="4038638" y="569366"/>
                </a:lnTo>
                <a:lnTo>
                  <a:pt x="4038638" y="0"/>
                </a:lnTo>
                <a:lnTo>
                  <a:pt x="0" y="0"/>
                </a:lnTo>
                <a:lnTo>
                  <a:pt x="0" y="569366"/>
                </a:lnTo>
                <a:close/>
              </a:path>
            </a:pathLst>
          </a:custGeom>
          <a:solidFill>
            <a:srgbClr val="003F82"/>
          </a:solidFill>
        </p:spPr>
        <p:txBody>
          <a:bodyPr wrap="square" lIns="0" tIns="0" rIns="0" bIns="0" rtlCol="0" anchor="ctr" anchorCtr="1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  <a:endParaRPr sz="1000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116D113-CED6-439B-988D-C5DCF19B0655}"/>
              </a:ext>
            </a:extLst>
          </p:cNvPr>
          <p:cNvGrpSpPr/>
          <p:nvPr/>
        </p:nvGrpSpPr>
        <p:grpSpPr>
          <a:xfrm>
            <a:off x="-59954" y="-76180"/>
            <a:ext cx="724620" cy="722054"/>
            <a:chOff x="781383" y="838368"/>
            <a:chExt cx="724620" cy="72205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EF049DF-605D-4D3A-BFEE-4B161A788D6F}"/>
                </a:ext>
              </a:extLst>
            </p:cNvPr>
            <p:cNvPicPr>
              <a:picLocks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895" y="914597"/>
              <a:ext cx="569595" cy="569595"/>
            </a:xfrm>
            <a:prstGeom prst="rect">
              <a:avLst/>
            </a:prstGeom>
          </p:spPr>
        </p:pic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79409D7-5107-427E-9FC2-EAA74515B994}"/>
                </a:ext>
              </a:extLst>
            </p:cNvPr>
            <p:cNvSpPr/>
            <p:nvPr/>
          </p:nvSpPr>
          <p:spPr>
            <a:xfrm rot="20481751">
              <a:off x="781383" y="838368"/>
              <a:ext cx="724620" cy="722054"/>
            </a:xfrm>
            <a:custGeom>
              <a:avLst/>
              <a:gdLst>
                <a:gd name="connsiteX0" fmla="*/ 181776 w 724620"/>
                <a:gd name="connsiteY0" fmla="*/ 0 h 722054"/>
                <a:gd name="connsiteX1" fmla="*/ 442915 w 724620"/>
                <a:gd name="connsiteY1" fmla="*/ 88073 h 722054"/>
                <a:gd name="connsiteX2" fmla="*/ 420676 w 724620"/>
                <a:gd name="connsiteY2" fmla="*/ 81220 h 722054"/>
                <a:gd name="connsiteX3" fmla="*/ 363303 w 724620"/>
                <a:gd name="connsiteY3" fmla="*/ 75479 h 722054"/>
                <a:gd name="connsiteX4" fmla="*/ 78620 w 724620"/>
                <a:gd name="connsiteY4" fmla="*/ 358079 h 722054"/>
                <a:gd name="connsiteX5" fmla="*/ 363303 w 724620"/>
                <a:gd name="connsiteY5" fmla="*/ 640679 h 722054"/>
                <a:gd name="connsiteX6" fmla="*/ 647986 w 724620"/>
                <a:gd name="connsiteY6" fmla="*/ 358079 h 722054"/>
                <a:gd name="connsiteX7" fmla="*/ 522472 w 724620"/>
                <a:gd name="connsiteY7" fmla="*/ 123743 h 722054"/>
                <a:gd name="connsiteX8" fmla="*/ 478622 w 724620"/>
                <a:gd name="connsiteY8" fmla="*/ 100116 h 722054"/>
                <a:gd name="connsiteX9" fmla="*/ 724620 w 724620"/>
                <a:gd name="connsiteY9" fmla="*/ 183082 h 722054"/>
                <a:gd name="connsiteX10" fmla="*/ 542843 w 724620"/>
                <a:gd name="connsiteY10" fmla="*/ 722054 h 722054"/>
                <a:gd name="connsiteX11" fmla="*/ 0 w 724620"/>
                <a:gd name="connsiteY11" fmla="*/ 538972 h 722054"/>
                <a:gd name="connsiteX12" fmla="*/ 474114 w 724620"/>
                <a:gd name="connsiteY12" fmla="*/ 97687 h 722054"/>
                <a:gd name="connsiteX13" fmla="*/ 478622 w 724620"/>
                <a:gd name="connsiteY13" fmla="*/ 100116 h 722054"/>
                <a:gd name="connsiteX14" fmla="*/ 442915 w 724620"/>
                <a:gd name="connsiteY14" fmla="*/ 88073 h 72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24620" h="722054">
                  <a:moveTo>
                    <a:pt x="181776" y="0"/>
                  </a:moveTo>
                  <a:lnTo>
                    <a:pt x="442915" y="88073"/>
                  </a:lnTo>
                  <a:lnTo>
                    <a:pt x="420676" y="81220"/>
                  </a:lnTo>
                  <a:cubicBezTo>
                    <a:pt x="402144" y="77456"/>
                    <a:pt x="382956" y="75479"/>
                    <a:pt x="363303" y="75479"/>
                  </a:cubicBezTo>
                  <a:cubicBezTo>
                    <a:pt x="206077" y="75479"/>
                    <a:pt x="78620" y="202003"/>
                    <a:pt x="78620" y="358079"/>
                  </a:cubicBezTo>
                  <a:cubicBezTo>
                    <a:pt x="78620" y="514155"/>
                    <a:pt x="206077" y="640679"/>
                    <a:pt x="363303" y="640679"/>
                  </a:cubicBezTo>
                  <a:cubicBezTo>
                    <a:pt x="520529" y="640679"/>
                    <a:pt x="647986" y="514155"/>
                    <a:pt x="647986" y="358079"/>
                  </a:cubicBezTo>
                  <a:cubicBezTo>
                    <a:pt x="647986" y="260532"/>
                    <a:pt x="598198" y="174528"/>
                    <a:pt x="522472" y="123743"/>
                  </a:cubicBezTo>
                  <a:lnTo>
                    <a:pt x="478622" y="100116"/>
                  </a:lnTo>
                  <a:lnTo>
                    <a:pt x="724620" y="183082"/>
                  </a:lnTo>
                  <a:lnTo>
                    <a:pt x="542843" y="722054"/>
                  </a:lnTo>
                  <a:lnTo>
                    <a:pt x="0" y="538972"/>
                  </a:lnTo>
                  <a:close/>
                  <a:moveTo>
                    <a:pt x="474114" y="97687"/>
                  </a:moveTo>
                  <a:lnTo>
                    <a:pt x="478622" y="100116"/>
                  </a:lnTo>
                  <a:lnTo>
                    <a:pt x="442915" y="88073"/>
                  </a:lnTo>
                  <a:close/>
                </a:path>
              </a:pathLst>
            </a:custGeom>
            <a:solidFill>
              <a:srgbClr val="003F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9CB051AC-CC8B-467D-B183-A8796367A696}"/>
              </a:ext>
            </a:extLst>
          </p:cNvPr>
          <p:cNvSpPr txBox="1"/>
          <p:nvPr/>
        </p:nvSpPr>
        <p:spPr>
          <a:xfrm>
            <a:off x="172942" y="569644"/>
            <a:ext cx="44196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Optimization goals</a:t>
            </a: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coverage, sum-rate maximization, BERs, maximize the minimum rate, throughput, minimize transmit power</a:t>
            </a:r>
          </a:p>
          <a:p>
            <a:r>
              <a:rPr lang="en-US" altLang="zh-CN" sz="11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Intuition</a:t>
            </a: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UAV needs to approach the user with poor link quality</a:t>
            </a:r>
          </a:p>
          <a:p>
            <a:endParaRPr lang="en-US" altLang="zh-CN" sz="11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Single UAV</a:t>
            </a:r>
            <a:r>
              <a:rPr lang="en-US" altLang="zh-CN" sz="11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zh-CN" sz="11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Speed and path planning</a:t>
            </a:r>
            <a:r>
              <a:rPr kumimoji="0" lang="en-US" altLang="zh-CN" sz="11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1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buAutoNum type="arabicParenR"/>
            </a:pP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Altitudes vs. wireless channels: </a:t>
            </a:r>
          </a:p>
          <a:p>
            <a:pPr indent="-230400">
              <a:buFont typeface="Wingdings" panose="05000000000000000000" pitchFamily="2" charset="2"/>
              <a:buChar char="Ø"/>
            </a:pP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 altitudes: shadowing effect limited, probability of existing LOS links decrease , thus the coverage radius decrease</a:t>
            </a:r>
          </a:p>
          <a:p>
            <a:pPr indent="-230400">
              <a:buFont typeface="Wingdings" panose="05000000000000000000" pitchFamily="2" charset="2"/>
              <a:buChar char="Ø"/>
            </a:pP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 altitudes: path loss, high probability that LOS links exist , but the pass loss also increases</a:t>
            </a:r>
          </a:p>
          <a:p>
            <a:r>
              <a:rPr lang="en-US" altLang="zh-CN" sz="11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Multiple UAVs</a:t>
            </a:r>
            <a:r>
              <a:rPr lang="en-US" altLang="zh-CN" sz="11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228600" indent="-228600">
              <a:buAutoNum type="arabicParenR"/>
            </a:pP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Maximize number of ground users with multiple UAVs</a:t>
            </a:r>
          </a:p>
          <a:p>
            <a:pPr marL="228600" indent="-228600">
              <a:buAutoNum type="arabicParenR"/>
            </a:pP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Minimize the number of UAVs to cover all ground users</a:t>
            </a:r>
          </a:p>
          <a:p>
            <a:pPr marL="228600" indent="-228600">
              <a:buAutoNum type="arabicParenR"/>
            </a:pP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Co-op with the ground stations: task allocation, UAV as wireless relay</a:t>
            </a:r>
          </a:p>
        </p:txBody>
      </p:sp>
    </p:spTree>
    <p:extLst>
      <p:ext uri="{BB962C8B-B14F-4D97-AF65-F5344CB8AC3E}">
        <p14:creationId xmlns:p14="http://schemas.microsoft.com/office/powerpoint/2010/main" val="217011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367" y="829779"/>
            <a:ext cx="4255135" cy="928800"/>
          </a:xfrm>
          <a:prstGeom prst="rect">
            <a:avLst/>
          </a:prstGeom>
          <a:solidFill>
            <a:srgbClr val="003F82"/>
          </a:solidFill>
        </p:spPr>
        <p:txBody>
          <a:bodyPr vert="horz" wrap="square" lIns="0" tIns="2432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14"/>
              </a:spcBef>
            </a:pPr>
            <a:r>
              <a:rPr lang="en-US" altLang="zh-CN" sz="2750" b="0" spc="10" dirty="0">
                <a:solidFill>
                  <a:srgbClr val="FFFFFF"/>
                </a:solidFill>
                <a:latin typeface="Edwardian Script ITC" panose="030303020407070D0804" pitchFamily="66" charset="0"/>
                <a:cs typeface="Bookman Old Style"/>
              </a:rPr>
              <a:t>Thanks!</a:t>
            </a:r>
            <a:endParaRPr lang="zh-CN" altLang="en-US" sz="2750" dirty="0">
              <a:latin typeface="Edwardian Script ITC" panose="030303020407070D0804" pitchFamily="66" charset="0"/>
              <a:cs typeface="Bookman Old Styl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58745" y="339658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B2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79128" y="339262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D8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56930" y="339262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D8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7483" y="340671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B2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47975" y="339643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9B2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8135" y="338627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9B2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74314" y="339262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8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58388" y="33989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B2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9487" y="339262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8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45688" y="338627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D8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58388" y="34116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D8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45688" y="34243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D8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58388" y="34370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D8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53574" y="34116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B2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64674" y="339262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8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40874" y="34243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D8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53574" y="34370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D8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8761" y="34116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B2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61727" y="341675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B2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34663" y="339026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B2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55046" y="338627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9B2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39806" y="340405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99B2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07448" y="338627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9B2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43008" y="340405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99B2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98038" y="3322083"/>
            <a:ext cx="184086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20" dirty="0">
                <a:latin typeface="Calibri"/>
                <a:cs typeface="Calibri"/>
                <a:hlinkClick r:id="" action="ppaction://noaction"/>
              </a:rPr>
              <a:t>. .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  <a:hlinkClick r:id="rId2" action="ppaction://hlinksldjump"/>
              </a:rPr>
              <a:t>. </a:t>
            </a:r>
            <a:r>
              <a:rPr sz="1500" spc="67" baseline="38888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1000" spc="45" dirty="0">
                <a:latin typeface="Calibri"/>
                <a:cs typeface="Calibri"/>
                <a:hlinkClick r:id="" action="ppaction://noaction"/>
              </a:rPr>
              <a:t>. </a:t>
            </a:r>
            <a:r>
              <a:rPr sz="1000" spc="20" dirty="0">
                <a:latin typeface="Calibri"/>
                <a:cs typeface="Calibri"/>
                <a:hlinkClick r:id="rId2" action="ppaction://hlinksldjump"/>
              </a:rPr>
              <a:t>. . . </a:t>
            </a:r>
            <a:r>
              <a:rPr sz="1500" spc="67" baseline="38888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1000" spc="45" dirty="0">
                <a:latin typeface="Calibri"/>
                <a:cs typeface="Calibri"/>
                <a:hlinkClick r:id="rId3" action="ppaction://hlinksldjump"/>
              </a:rPr>
              <a:t>. </a:t>
            </a:r>
            <a:r>
              <a:rPr sz="1000" spc="20" dirty="0">
                <a:latin typeface="Calibri"/>
                <a:cs typeface="Calibri"/>
                <a:hlinkClick r:id="" action="ppaction://noaction"/>
              </a:rPr>
              <a:t>. </a:t>
            </a:r>
            <a:r>
              <a:rPr sz="1000" spc="20" dirty="0">
                <a:latin typeface="Calibri"/>
                <a:cs typeface="Calibri"/>
                <a:hlinkClick r:id="rId2" action="ppaction://hlinksldjump"/>
              </a:rPr>
              <a:t>. . </a:t>
            </a:r>
            <a:r>
              <a:rPr sz="1500" spc="67" baseline="38888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1000" spc="45" dirty="0">
                <a:latin typeface="Calibri"/>
                <a:cs typeface="Calibri"/>
                <a:hlinkClick r:id="rId3" action="ppaction://hlinksldjump"/>
              </a:rPr>
              <a:t>. </a:t>
            </a:r>
            <a:r>
              <a:rPr sz="1000" spc="20" dirty="0">
                <a:latin typeface="Calibri"/>
                <a:cs typeface="Calibri"/>
                <a:hlinkClick r:id="" action="ppaction://noaction"/>
              </a:rPr>
              <a:t>. </a:t>
            </a:r>
            <a:r>
              <a:rPr sz="1000" strike="sngStrike" spc="20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1000" strike="noStrike" spc="20" dirty="0">
                <a:latin typeface="Calibri"/>
                <a:cs typeface="Calibri"/>
                <a:hlinkClick r:id="rId2" action="ppaction://hlinksldjump"/>
              </a:rPr>
              <a:t> . </a:t>
            </a:r>
            <a:r>
              <a:rPr sz="1500" strike="noStrike" spc="67" baseline="38888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1000" strike="noStrike" spc="4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1000" strike="noStrike" spc="45" dirty="0">
                <a:latin typeface="Calibri"/>
                <a:cs typeface="Calibri"/>
              </a:rPr>
              <a:t> </a:t>
            </a:r>
            <a:r>
              <a:rPr sz="1000" strike="dblStrike" spc="20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1000" strike="noStrike" spc="2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500" strike="noStrike" spc="67" baseline="38888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1000" strike="noStrike" spc="45" dirty="0">
                <a:latin typeface="Calibri"/>
                <a:cs typeface="Calibri"/>
              </a:rPr>
              <a:t>. </a:t>
            </a:r>
            <a:r>
              <a:rPr sz="1000" strike="noStrike" spc="20" dirty="0">
                <a:latin typeface="Calibri"/>
                <a:cs typeface="Calibri"/>
              </a:rPr>
              <a:t>. .</a:t>
            </a:r>
            <a:r>
              <a:rPr sz="1000" strike="noStrike" spc="90" dirty="0">
                <a:latin typeface="Calibri"/>
                <a:cs typeface="Calibri"/>
              </a:rPr>
              <a:t> </a:t>
            </a:r>
            <a:r>
              <a:rPr sz="1500" strike="noStrike" spc="30" baseline="38888" dirty="0">
                <a:latin typeface="Calibri"/>
                <a:cs typeface="Calibri"/>
              </a:rPr>
              <a:t>.</a:t>
            </a:r>
            <a:endParaRPr sz="1500" baseline="38888">
              <a:latin typeface="Calibri"/>
              <a:cs typeface="Calibri"/>
            </a:endParaRPr>
          </a:p>
        </p:txBody>
      </p:sp>
      <p:pic>
        <p:nvPicPr>
          <p:cNvPr id="32" name="图形 31">
            <a:extLst>
              <a:ext uri="{FF2B5EF4-FFF2-40B4-BE49-F238E27FC236}">
                <a16:creationId xmlns:a16="http://schemas.microsoft.com/office/drawing/2014/main" id="{6C9EE0D0-61CE-44E4-8D12-718834617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902" y="2035175"/>
            <a:ext cx="2766063" cy="74058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F82"/>
        </a:solidFill>
        <a:ln>
          <a:solidFill>
            <a:srgbClr val="003F8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348</Words>
  <Application>Microsoft Office PowerPoint</Application>
  <PresentationFormat>自定义</PresentationFormat>
  <Paragraphs>40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宋体</vt:lpstr>
      <vt:lpstr>微软雅黑</vt:lpstr>
      <vt:lpstr>Arial</vt:lpstr>
      <vt:lpstr>Calibri</vt:lpstr>
      <vt:lpstr>Edwardian Script ITC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一种基于无人机的高效通信无线联邦学习架构 - 中期答辩</dc:title>
  <dc:creator>张鹏飞</dc:creator>
  <cp:lastModifiedBy>黄 靖峰</cp:lastModifiedBy>
  <cp:revision>91</cp:revision>
  <dcterms:created xsi:type="dcterms:W3CDTF">2022-03-20T11:11:09Z</dcterms:created>
  <dcterms:modified xsi:type="dcterms:W3CDTF">2022-12-20T17:12:38Z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2022-03-20T00:00:00Z</vt:filetime>
  </property>
</Properties>
</file>