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60" r:id="rId4"/>
    <p:sldId id="258" r:id="rId5"/>
    <p:sldId id="259" r:id="rId6"/>
    <p:sldId id="262" r:id="rId7"/>
    <p:sldId id="261" r:id="rId8"/>
    <p:sldId id="263" r:id="rId9"/>
    <p:sldId id="264" r:id="rId10"/>
    <p:sldId id="265" r:id="rId11"/>
    <p:sldId id="266" r:id="rId12"/>
    <p:sldId id="267" r:id="rId13"/>
    <p:sldId id="270" r:id="rId14"/>
    <p:sldId id="271" r:id="rId15"/>
    <p:sldId id="273" r:id="rId16"/>
    <p:sldId id="272" r:id="rId17"/>
    <p:sldId id="268" r:id="rId18"/>
    <p:sldId id="269" r:id="rId19"/>
    <p:sldId id="275" r:id="rId20"/>
    <p:sldId id="276" r:id="rId21"/>
    <p:sldId id="290" r:id="rId22"/>
    <p:sldId id="278" r:id="rId23"/>
    <p:sldId id="279" r:id="rId24"/>
    <p:sldId id="280" r:id="rId25"/>
    <p:sldId id="281" r:id="rId26"/>
    <p:sldId id="283" r:id="rId27"/>
    <p:sldId id="282" r:id="rId28"/>
    <p:sldId id="284" r:id="rId29"/>
    <p:sldId id="277" r:id="rId30"/>
    <p:sldId id="285" r:id="rId31"/>
    <p:sldId id="274" r:id="rId32"/>
    <p:sldId id="286" r:id="rId33"/>
    <p:sldId id="287" r:id="rId34"/>
    <p:sldId id="288"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92" autoAdjust="0"/>
  </p:normalViewPr>
  <p:slideViewPr>
    <p:cSldViewPr snapToGrid="0" showGuides="1">
      <p:cViewPr varScale="1">
        <p:scale>
          <a:sx n="74" d="100"/>
          <a:sy n="74" d="100"/>
        </p:scale>
        <p:origin x="1013" y="77"/>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A4B59-0AF3-410B-971B-8D6D755D6389}" type="datetimeFigureOut">
              <a:rPr lang="zh-CN" altLang="en-US" smtClean="0"/>
              <a:t>2023/4/30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BCCB8-DC01-430F-B128-A15BBCC69254}" type="slidenum">
              <a:rPr lang="zh-CN" altLang="en-US" smtClean="0"/>
              <a:t>‹#›</a:t>
            </a:fld>
            <a:endParaRPr lang="zh-CN" altLang="en-US"/>
          </a:p>
        </p:txBody>
      </p:sp>
    </p:spTree>
    <p:extLst>
      <p:ext uri="{BB962C8B-B14F-4D97-AF65-F5344CB8AC3E}">
        <p14:creationId xmlns:p14="http://schemas.microsoft.com/office/powerpoint/2010/main" val="355294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FBCCB8-DC01-430F-B128-A15BBCC69254}" type="slidenum">
              <a:rPr lang="zh-CN" altLang="en-US" smtClean="0"/>
              <a:t>1</a:t>
            </a:fld>
            <a:endParaRPr lang="zh-CN" altLang="en-US"/>
          </a:p>
        </p:txBody>
      </p:sp>
    </p:spTree>
    <p:extLst>
      <p:ext uri="{BB962C8B-B14F-4D97-AF65-F5344CB8AC3E}">
        <p14:creationId xmlns:p14="http://schemas.microsoft.com/office/powerpoint/2010/main" val="4131536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16</a:t>
            </a:fld>
            <a:endParaRPr lang="zh-CN" altLang="en-US"/>
          </a:p>
        </p:txBody>
      </p:sp>
    </p:spTree>
    <p:extLst>
      <p:ext uri="{BB962C8B-B14F-4D97-AF65-F5344CB8AC3E}">
        <p14:creationId xmlns:p14="http://schemas.microsoft.com/office/powerpoint/2010/main" val="3283859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来源于连续性方程也就是质量守恒，不可压缩条件下密度恒定不变，于是推导出来就有速度散度为</a:t>
            </a:r>
            <a:r>
              <a:rPr lang="en-US" altLang="zh-CN" dirty="0"/>
              <a:t>0</a:t>
            </a:r>
          </a:p>
          <a:p>
            <a:r>
              <a:rPr lang="zh-CN" altLang="en-US" dirty="0"/>
              <a:t>第二行就是不可压缩条件下粘性项可以仅用简单的粘性系数表达</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17</a:t>
            </a:fld>
            <a:endParaRPr lang="zh-CN" altLang="en-US"/>
          </a:p>
        </p:txBody>
      </p:sp>
    </p:spTree>
    <p:extLst>
      <p:ext uri="{BB962C8B-B14F-4D97-AF65-F5344CB8AC3E}">
        <p14:creationId xmlns:p14="http://schemas.microsoft.com/office/powerpoint/2010/main" val="429178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算法由四步构成循环</a:t>
            </a:r>
            <a:endParaRPr lang="en-US" altLang="zh-CN" dirty="0"/>
          </a:p>
          <a:p>
            <a:r>
              <a:rPr lang="zh-CN" altLang="en-US" dirty="0"/>
              <a:t>每一步对应</a:t>
            </a:r>
            <a:r>
              <a:rPr lang="en-US" altLang="zh-CN" dirty="0"/>
              <a:t>NS</a:t>
            </a:r>
            <a:r>
              <a:rPr lang="zh-CN" altLang="en-US" dirty="0"/>
              <a:t>方程中的某一部分</a:t>
            </a:r>
            <a:endParaRPr lang="en-US" altLang="zh-CN" dirty="0"/>
          </a:p>
          <a:p>
            <a:endParaRPr lang="en-US" altLang="zh-CN" dirty="0"/>
          </a:p>
          <a:p>
            <a:r>
              <a:rPr lang="en-US" altLang="zh-CN" dirty="0"/>
              <a:t>Semi-</a:t>
            </a:r>
            <a:r>
              <a:rPr lang="en-US" altLang="zh-CN" dirty="0" err="1"/>
              <a:t>Lagrangian</a:t>
            </a:r>
            <a:endParaRPr lang="zh-CN" altLang="en-US"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18</a:t>
            </a:fld>
            <a:endParaRPr lang="zh-CN" altLang="en-US"/>
          </a:p>
        </p:txBody>
      </p:sp>
    </p:spTree>
    <p:extLst>
      <p:ext uri="{BB962C8B-B14F-4D97-AF65-F5344CB8AC3E}">
        <p14:creationId xmlns:p14="http://schemas.microsoft.com/office/powerpoint/2010/main" val="3568028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和之前刚体模拟原理一样</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19</a:t>
            </a:fld>
            <a:endParaRPr lang="zh-CN" altLang="en-US"/>
          </a:p>
        </p:txBody>
      </p:sp>
    </p:spTree>
    <p:extLst>
      <p:ext uri="{BB962C8B-B14F-4D97-AF65-F5344CB8AC3E}">
        <p14:creationId xmlns:p14="http://schemas.microsoft.com/office/powerpoint/2010/main" val="1013721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能写成梯度的原因</a:t>
            </a:r>
            <a:endParaRPr lang="en-US" altLang="zh-CN" dirty="0"/>
          </a:p>
          <a:p>
            <a:r>
              <a:rPr lang="zh-CN" altLang="en-US" dirty="0"/>
              <a:t>任何一个标量场的梯度是一个无旋场</a:t>
            </a:r>
            <a:endParaRPr lang="en-US" altLang="zh-CN" dirty="0"/>
          </a:p>
          <a:p>
            <a:r>
              <a:rPr lang="zh-CN" altLang="en-US" dirty="0"/>
              <a:t>梯度是保守场，积分结果与路径无关，存在势能，必定无旋</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22</a:t>
            </a:fld>
            <a:endParaRPr lang="zh-CN" altLang="en-US"/>
          </a:p>
        </p:txBody>
      </p:sp>
    </p:spTree>
    <p:extLst>
      <p:ext uri="{BB962C8B-B14F-4D97-AF65-F5344CB8AC3E}">
        <p14:creationId xmlns:p14="http://schemas.microsoft.com/office/powerpoint/2010/main" val="1037701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求解标量场</a:t>
            </a:r>
            <a:endParaRPr lang="en-US" altLang="zh-CN" dirty="0"/>
          </a:p>
          <a:p>
            <a:r>
              <a:rPr lang="zh-CN" altLang="en-US" dirty="0"/>
              <a:t>泊松方程，即一直某个场的拉普拉斯，求解这个场</a:t>
            </a:r>
            <a:endParaRPr lang="en-US" altLang="zh-CN" dirty="0"/>
          </a:p>
          <a:p>
            <a:r>
              <a:rPr lang="zh-CN" altLang="en-US" dirty="0"/>
              <a:t>在有限差分格式下进行求解，可以转换成求解一个大型的线性方程组</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23</a:t>
            </a:fld>
            <a:endParaRPr lang="zh-CN" altLang="en-US"/>
          </a:p>
        </p:txBody>
      </p:sp>
    </p:spTree>
    <p:extLst>
      <p:ext uri="{BB962C8B-B14F-4D97-AF65-F5344CB8AC3E}">
        <p14:creationId xmlns:p14="http://schemas.microsoft.com/office/powerpoint/2010/main" val="72249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为什么是一个泊松方程</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24</a:t>
            </a:fld>
            <a:endParaRPr lang="zh-CN" altLang="en-US"/>
          </a:p>
        </p:txBody>
      </p:sp>
    </p:spTree>
    <p:extLst>
      <p:ext uri="{BB962C8B-B14F-4D97-AF65-F5344CB8AC3E}">
        <p14:creationId xmlns:p14="http://schemas.microsoft.com/office/powerpoint/2010/main" val="3976825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解释这个线性方程是怎么写出来的</a:t>
            </a:r>
            <a:endParaRPr lang="en-US" altLang="zh-CN" dirty="0"/>
          </a:p>
          <a:p>
            <a:r>
              <a:rPr lang="zh-CN" altLang="en-US" dirty="0"/>
              <a:t>隐含</a:t>
            </a:r>
            <a:r>
              <a:rPr lang="en-US" altLang="zh-CN" dirty="0"/>
              <a:t>scalar</a:t>
            </a:r>
            <a:r>
              <a:rPr lang="zh-CN" altLang="en-US" dirty="0"/>
              <a:t>边界为</a:t>
            </a:r>
            <a:r>
              <a:rPr lang="en-US" altLang="zh-CN" dirty="0"/>
              <a:t>0</a:t>
            </a:r>
            <a:r>
              <a:rPr lang="zh-CN" altLang="en-US" dirty="0"/>
              <a:t>的条件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Discrete Poisson equation</a:t>
            </a:r>
          </a:p>
          <a:p>
            <a:r>
              <a:rPr lang="en-US" altLang="zh-CN" dirty="0"/>
              <a:t>S.P.D</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25</a:t>
            </a:fld>
            <a:endParaRPr lang="zh-CN" altLang="en-US"/>
          </a:p>
        </p:txBody>
      </p:sp>
    </p:spTree>
    <p:extLst>
      <p:ext uri="{BB962C8B-B14F-4D97-AF65-F5344CB8AC3E}">
        <p14:creationId xmlns:p14="http://schemas.microsoft.com/office/powerpoint/2010/main" val="434064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27</a:t>
            </a:fld>
            <a:endParaRPr lang="zh-CN" altLang="en-US"/>
          </a:p>
        </p:txBody>
      </p:sp>
    </p:spTree>
    <p:extLst>
      <p:ext uri="{BB962C8B-B14F-4D97-AF65-F5344CB8AC3E}">
        <p14:creationId xmlns:p14="http://schemas.microsoft.com/office/powerpoint/2010/main" val="1308171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总结</a:t>
            </a:r>
            <a:endParaRPr lang="en-US" altLang="zh-CN" dirty="0"/>
          </a:p>
          <a:p>
            <a:r>
              <a:rPr lang="zh-CN" altLang="en-US" dirty="0"/>
              <a:t>做完</a:t>
            </a:r>
            <a:r>
              <a:rPr lang="en-US" altLang="zh-CN" dirty="0"/>
              <a:t>advection</a:t>
            </a:r>
            <a:r>
              <a:rPr lang="zh-CN" altLang="en-US" dirty="0"/>
              <a:t>和</a:t>
            </a:r>
            <a:r>
              <a:rPr lang="en-US" altLang="zh-CN" dirty="0"/>
              <a:t>projection</a:t>
            </a:r>
            <a:r>
              <a:rPr lang="zh-CN" altLang="en-US" dirty="0"/>
              <a:t>就应该可以看到正常的流动现象了</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28</a:t>
            </a:fld>
            <a:endParaRPr lang="zh-CN" altLang="en-US"/>
          </a:p>
        </p:txBody>
      </p:sp>
    </p:spTree>
    <p:extLst>
      <p:ext uri="{BB962C8B-B14F-4D97-AF65-F5344CB8AC3E}">
        <p14:creationId xmlns:p14="http://schemas.microsoft.com/office/powerpoint/2010/main" val="2600212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流体模拟需要一点矢量微积分的物理基础</a:t>
            </a:r>
            <a:endParaRPr lang="en-US" altLang="zh-CN" dirty="0"/>
          </a:p>
          <a:p>
            <a:r>
              <a:rPr lang="zh-CN" altLang="en-US" dirty="0"/>
              <a:t>老师上课其实已经讲过关于梯度等的定义但因为时间关系其实没有特别细讲这些定义的由来</a:t>
            </a:r>
            <a:endParaRPr lang="en-US" altLang="zh-CN" dirty="0"/>
          </a:p>
          <a:p>
            <a:r>
              <a:rPr lang="zh-CN" altLang="en-US" dirty="0"/>
              <a:t>所以我这里就补充性地讲一下这些定义都是怎么来的，理解了原因和推导也能对定义本身有更好的理解。</a:t>
            </a:r>
            <a:endParaRPr lang="en-US" altLang="zh-CN" dirty="0"/>
          </a:p>
          <a:p>
            <a:endParaRPr lang="en-US" altLang="zh-CN" dirty="0"/>
          </a:p>
          <a:p>
            <a:r>
              <a:rPr lang="zh-CN" altLang="en-US" dirty="0"/>
              <a:t>从梯度开始，首先要提到方向导数</a:t>
            </a:r>
            <a:endParaRPr lang="en-US" altLang="zh-CN" dirty="0"/>
          </a:p>
          <a:p>
            <a:endParaRPr lang="en-US" altLang="zh-CN" dirty="0"/>
          </a:p>
          <a:p>
            <a:r>
              <a:rPr lang="zh-CN" altLang="en-US" dirty="0"/>
              <a:t>方向导数，多参数函数沿着某一参数方向的变化率</a:t>
            </a:r>
            <a:endParaRPr lang="en-US" altLang="zh-CN" dirty="0"/>
          </a:p>
          <a:p>
            <a:r>
              <a:rPr lang="zh-CN" altLang="en-US" dirty="0"/>
              <a:t>方向</a:t>
            </a:r>
            <a:r>
              <a:rPr lang="en-US" altLang="zh-CN" dirty="0"/>
              <a:t>n</a:t>
            </a:r>
            <a:r>
              <a:rPr lang="zh-CN" altLang="en-US" dirty="0"/>
              <a:t>确定，</a:t>
            </a:r>
            <a:r>
              <a:rPr lang="en-US" altLang="zh-CN" dirty="0"/>
              <a:t>s</a:t>
            </a:r>
            <a:r>
              <a:rPr lang="zh-CN" altLang="en-US" dirty="0"/>
              <a:t>为沿着改方向走了多少的量</a:t>
            </a:r>
            <a:endParaRPr lang="en-US" altLang="zh-CN" dirty="0"/>
          </a:p>
          <a:p>
            <a:endParaRPr lang="en-US" altLang="zh-CN" dirty="0"/>
          </a:p>
          <a:p>
            <a:r>
              <a:rPr lang="zh-CN" altLang="en-US" dirty="0"/>
              <a:t>那要怎么计算呢推导不难</a:t>
            </a:r>
            <a:endParaRPr lang="en-US" altLang="zh-CN" dirty="0"/>
          </a:p>
          <a:p>
            <a:r>
              <a:rPr lang="zh-CN" altLang="en-US" dirty="0"/>
              <a:t>全微分公式，函数的微分是个方向微分乘以个方向偏导的和</a:t>
            </a:r>
            <a:endParaRPr lang="en-US" altLang="zh-CN" dirty="0"/>
          </a:p>
          <a:p>
            <a:r>
              <a:rPr lang="zh-CN" altLang="en-US" dirty="0"/>
              <a:t>每个方向的微分根据确定方向和沿着这个方向的走的</a:t>
            </a:r>
            <a:r>
              <a:rPr lang="en-US" altLang="zh-CN" dirty="0"/>
              <a:t>s</a:t>
            </a:r>
            <a:r>
              <a:rPr lang="zh-CN" altLang="en-US" dirty="0"/>
              <a:t>的微分可以算出来，带入，然后除一下</a:t>
            </a:r>
            <a:endParaRPr lang="en-US" altLang="zh-CN" dirty="0"/>
          </a:p>
          <a:p>
            <a:r>
              <a:rPr lang="zh-CN" altLang="en-US" dirty="0"/>
              <a:t>就有这个</a:t>
            </a:r>
            <a:endParaRPr lang="en-US" altLang="zh-CN" dirty="0"/>
          </a:p>
          <a:p>
            <a:endParaRPr lang="en-US" altLang="zh-CN" dirty="0"/>
          </a:p>
          <a:p>
            <a:r>
              <a:rPr lang="zh-CN" altLang="en-US" dirty="0"/>
              <a:t>物理学家一看这个写法欸，眼熟，就把他拆成两个矢量点乘好了，简洁，少写好多东西</a:t>
            </a:r>
            <a:endParaRPr lang="en-US" altLang="zh-CN" dirty="0"/>
          </a:p>
          <a:p>
            <a:r>
              <a:rPr lang="zh-CN" altLang="en-US" dirty="0"/>
              <a:t>然后就定义出这个叫</a:t>
            </a:r>
            <a:r>
              <a:rPr lang="en-US" altLang="zh-CN" dirty="0" err="1"/>
              <a:t>nabla</a:t>
            </a:r>
            <a:r>
              <a:rPr lang="zh-CN" altLang="en-US" dirty="0"/>
              <a:t>算符，和一个函数连起来就得到了函数的梯度</a:t>
            </a:r>
            <a:endParaRPr lang="en-US" altLang="zh-CN" dirty="0"/>
          </a:p>
          <a:p>
            <a:r>
              <a:rPr lang="zh-CN" altLang="en-US" dirty="0"/>
              <a:t>于是回过头来看梯度，梯度实际上就是方便大家来算各个方向的方向导数的东西</a:t>
            </a:r>
            <a:endParaRPr lang="en-US" altLang="zh-CN" dirty="0"/>
          </a:p>
          <a:p>
            <a:r>
              <a:rPr lang="zh-CN" altLang="en-US" dirty="0"/>
              <a:t>另外还有一个常见的说法就是梯度总是朝着上升最快的方向，这个大家看这个方向导数的计算公式想想就知道是为什么了</a:t>
            </a:r>
            <a:endParaRPr lang="en-US" altLang="zh-CN" dirty="0"/>
          </a:p>
          <a:p>
            <a:endParaRPr lang="en-US" altLang="zh-CN" dirty="0"/>
          </a:p>
          <a:p>
            <a:r>
              <a:rPr lang="zh-CN" altLang="en-US" dirty="0"/>
              <a:t>当然这些推导都是基于函数参数是直角坐标系内的，是最常用的</a:t>
            </a:r>
            <a:endParaRPr lang="en-US" altLang="zh-CN" dirty="0"/>
          </a:p>
          <a:p>
            <a:r>
              <a:rPr lang="zh-CN" altLang="en-US" dirty="0"/>
              <a:t>如果是其他坐标系内的话</a:t>
            </a:r>
            <a:r>
              <a:rPr lang="en-US" altLang="zh-CN" dirty="0" err="1"/>
              <a:t>nabla</a:t>
            </a:r>
            <a:r>
              <a:rPr lang="zh-CN" altLang="en-US" dirty="0"/>
              <a:t>算子和梯度的表达形式都会不太一样</a:t>
            </a:r>
            <a:endParaRPr lang="en-US" altLang="zh-CN" dirty="0"/>
          </a:p>
          <a:p>
            <a:r>
              <a:rPr lang="zh-CN" altLang="en-US" dirty="0"/>
              <a:t>需要再重新按这个流程推导一下</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另外注意一点，梯度是一个矢量场，而</a:t>
            </a:r>
            <a:r>
              <a:rPr lang="en-US" altLang="zh-CN" dirty="0"/>
              <a:t>f</a:t>
            </a:r>
            <a:r>
              <a:rPr lang="zh-CN" altLang="en-US" dirty="0"/>
              <a:t>本身是一个标量场，也就是说计算梯度的过程会导致升维，原理和大家微积分学到的雅可比矩阵类似</a:t>
            </a:r>
            <a:endParaRPr lang="en-US" altLang="zh-CN"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5</a:t>
            </a:fld>
            <a:endParaRPr lang="zh-CN" altLang="en-US"/>
          </a:p>
        </p:txBody>
      </p:sp>
    </p:spTree>
    <p:extLst>
      <p:ext uri="{BB962C8B-B14F-4D97-AF65-F5344CB8AC3E}">
        <p14:creationId xmlns:p14="http://schemas.microsoft.com/office/powerpoint/2010/main" val="1332737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正负号相反的问题要提一下</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29</a:t>
            </a:fld>
            <a:endParaRPr lang="zh-CN" altLang="en-US"/>
          </a:p>
        </p:txBody>
      </p:sp>
    </p:spTree>
    <p:extLst>
      <p:ext uri="{BB962C8B-B14F-4D97-AF65-F5344CB8AC3E}">
        <p14:creationId xmlns:p14="http://schemas.microsoft.com/office/powerpoint/2010/main" val="3105165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这一部分就交给大家自己去推到了</a:t>
            </a:r>
            <a:endParaRPr lang="en-US" altLang="zh-CN" dirty="0"/>
          </a:p>
          <a:p>
            <a:r>
              <a:rPr lang="zh-CN" altLang="en-US" dirty="0"/>
              <a:t>和</a:t>
            </a:r>
            <a:r>
              <a:rPr lang="en-US" altLang="zh-CN" dirty="0"/>
              <a:t>Projection</a:t>
            </a:r>
            <a:r>
              <a:rPr lang="zh-CN" altLang="en-US" dirty="0"/>
              <a:t>部分很像</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30</a:t>
            </a:fld>
            <a:endParaRPr lang="zh-CN" altLang="en-US"/>
          </a:p>
        </p:txBody>
      </p:sp>
    </p:spTree>
    <p:extLst>
      <p:ext uri="{BB962C8B-B14F-4D97-AF65-F5344CB8AC3E}">
        <p14:creationId xmlns:p14="http://schemas.microsoft.com/office/powerpoint/2010/main" val="1136564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31</a:t>
            </a:fld>
            <a:endParaRPr lang="zh-CN" altLang="en-US"/>
          </a:p>
        </p:txBody>
      </p:sp>
    </p:spTree>
    <p:extLst>
      <p:ext uri="{BB962C8B-B14F-4D97-AF65-F5344CB8AC3E}">
        <p14:creationId xmlns:p14="http://schemas.microsoft.com/office/powerpoint/2010/main" val="210400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接下来散度，散度这个概念其实来源于通量，所以我们先说通量</a:t>
            </a:r>
            <a:endParaRPr lang="en-US" altLang="zh-CN" dirty="0"/>
          </a:p>
          <a:p>
            <a:endParaRPr lang="en-US" altLang="zh-CN" dirty="0"/>
          </a:p>
          <a:p>
            <a:r>
              <a:rPr lang="zh-CN" altLang="en-US" dirty="0"/>
              <a:t>物理学家有时会关心一个区域内某个物理量总量的变化，但对于内部发生的变化又不是那么关心</a:t>
            </a:r>
            <a:endParaRPr lang="en-US" altLang="zh-CN" dirty="0"/>
          </a:p>
          <a:p>
            <a:r>
              <a:rPr lang="zh-CN" altLang="en-US" dirty="0"/>
              <a:t>于是他们就去关心这个区域边界发生的事情，通过计算流进流出就知道总量发生了什么变化了</a:t>
            </a:r>
            <a:endParaRPr lang="en-US" altLang="zh-CN" dirty="0"/>
          </a:p>
          <a:p>
            <a:r>
              <a:rPr lang="zh-CN" altLang="en-US" dirty="0"/>
              <a:t>这个量就叫通量，写成数学形式就是一个闭合曲线或者曲面积分</a:t>
            </a:r>
            <a:endParaRPr lang="en-US" altLang="zh-CN" dirty="0"/>
          </a:p>
          <a:p>
            <a:r>
              <a:rPr lang="zh-CN" altLang="en-US" dirty="0"/>
              <a:t>以曲面积分为例，通量的计算就是所有面微元处的物理量点乘法向量的积分。</a:t>
            </a:r>
            <a:endParaRPr lang="en-US" altLang="zh-CN" dirty="0"/>
          </a:p>
          <a:p>
            <a:endParaRPr lang="en-US" altLang="zh-CN" dirty="0"/>
          </a:p>
          <a:p>
            <a:r>
              <a:rPr lang="zh-CN" altLang="en-US" dirty="0"/>
              <a:t>那散度又是什么意思呢，就是当圈起来的区域趋近为零时通量与圈起来区域面积或者体积的比值，或者理解为单位体积</a:t>
            </a:r>
            <a:r>
              <a:rPr lang="en-US" altLang="zh-CN" dirty="0"/>
              <a:t>/</a:t>
            </a:r>
            <a:r>
              <a:rPr lang="zh-CN" altLang="en-US" dirty="0"/>
              <a:t>面积造成的通量</a:t>
            </a:r>
            <a:endParaRPr lang="en-US" altLang="zh-CN" dirty="0"/>
          </a:p>
          <a:p>
            <a:r>
              <a:rPr lang="zh-CN" altLang="en-US" dirty="0"/>
              <a:t>这里为什么会定义成这种奇怪的样子呢，这个就要讲到散度定理了。</a:t>
            </a:r>
            <a:endParaRPr lang="en-US" altLang="zh-CN"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7</a:t>
            </a:fld>
            <a:endParaRPr lang="zh-CN" altLang="en-US"/>
          </a:p>
        </p:txBody>
      </p:sp>
    </p:spTree>
    <p:extLst>
      <p:ext uri="{BB962C8B-B14F-4D97-AF65-F5344CB8AC3E}">
        <p14:creationId xmlns:p14="http://schemas.microsoft.com/office/powerpoint/2010/main" val="2087094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通过边界的变化来计算区域总量变化的方法总体上很直观</a:t>
            </a:r>
            <a:endParaRPr lang="en-US" altLang="zh-CN" dirty="0"/>
          </a:p>
          <a:p>
            <a:r>
              <a:rPr lang="zh-CN" altLang="en-US" dirty="0"/>
              <a:t>严谨的科学家们给出的数学表达形式就叫散度定理，长这样。</a:t>
            </a:r>
            <a:endParaRPr lang="en-US" altLang="zh-CN" dirty="0"/>
          </a:p>
          <a:p>
            <a:endParaRPr lang="en-US" altLang="zh-CN" dirty="0"/>
          </a:p>
          <a:p>
            <a:r>
              <a:rPr lang="zh-CN" altLang="en-US" dirty="0"/>
              <a:t>其实也就是之前说的意思，边界的变化等于内部总量的变化</a:t>
            </a:r>
            <a:endParaRPr lang="en-US" altLang="zh-CN" dirty="0"/>
          </a:p>
          <a:p>
            <a:r>
              <a:rPr lang="zh-CN" altLang="en-US" dirty="0"/>
              <a:t>但内部总量的变化这个概念物理学家不太喜欢，不通用</a:t>
            </a:r>
            <a:endParaRPr lang="en-US" altLang="zh-CN" dirty="0"/>
          </a:p>
          <a:p>
            <a:r>
              <a:rPr lang="zh-CN" altLang="en-US" dirty="0"/>
              <a:t>他们于是就把这个内部总量拆成一个一个小体积微元的量的变化</a:t>
            </a:r>
            <a:endParaRPr lang="en-US" altLang="zh-CN" dirty="0"/>
          </a:p>
          <a:p>
            <a:r>
              <a:rPr lang="zh-CN" altLang="en-US" dirty="0"/>
              <a:t>写成积分形式，方便进行各种骚操作</a:t>
            </a:r>
            <a:endParaRPr lang="en-US" altLang="zh-CN" dirty="0"/>
          </a:p>
          <a:p>
            <a:endParaRPr lang="en-US" altLang="zh-CN" dirty="0"/>
          </a:p>
          <a:p>
            <a:r>
              <a:rPr lang="zh-CN" altLang="en-US" dirty="0"/>
              <a:t>也是散度定义的由来</a:t>
            </a:r>
            <a:endParaRPr lang="en-US" altLang="zh-CN" dirty="0"/>
          </a:p>
          <a:p>
            <a:r>
              <a:rPr lang="zh-CN" altLang="en-US" dirty="0"/>
              <a:t>我认为是先有了散度定理的思想然后物理学家根据他们写出来的散度定理表达式反过来推导并定义了散度。</a:t>
            </a:r>
            <a:endParaRPr lang="en-US" altLang="zh-CN" dirty="0"/>
          </a:p>
          <a:p>
            <a:r>
              <a:rPr lang="zh-CN" altLang="en-US" dirty="0"/>
              <a:t>至于为什么长这样就是他们推导的结果</a:t>
            </a:r>
            <a:endParaRPr lang="en-US" altLang="zh-CN" dirty="0"/>
          </a:p>
          <a:p>
            <a:endParaRPr lang="en-US" altLang="zh-CN" dirty="0"/>
          </a:p>
          <a:p>
            <a:r>
              <a:rPr lang="zh-CN" altLang="en-US" dirty="0"/>
              <a:t>推导思路就是用极限的想法把体积分写成离散形式</a:t>
            </a:r>
            <a:endParaRPr lang="en-US" altLang="zh-CN" dirty="0"/>
          </a:p>
          <a:p>
            <a:r>
              <a:rPr lang="zh-CN" altLang="en-US" dirty="0"/>
              <a:t>然后他们高兴地发现小微元的通量之和正好加起来就是外面一圈的通量</a:t>
            </a:r>
            <a:endParaRPr lang="en-US" altLang="zh-CN" dirty="0"/>
          </a:p>
          <a:p>
            <a:r>
              <a:rPr lang="zh-CN" altLang="en-US" dirty="0"/>
              <a:t>这个其实很好理解，同一个面再计算的时候会有两个正好相反的通量，内部就直接抵消掉了，于是就只剩下外围一圈的通量了</a:t>
            </a:r>
            <a:endParaRPr lang="en-US" altLang="zh-CN" dirty="0"/>
          </a:p>
          <a:p>
            <a:r>
              <a:rPr lang="zh-CN" altLang="en-US" dirty="0"/>
              <a:t>但是离散求和形式转成积分形式需要有体积微元的体积乘在里面</a:t>
            </a:r>
            <a:endParaRPr lang="en-US" altLang="zh-CN" dirty="0"/>
          </a:p>
          <a:p>
            <a:r>
              <a:rPr lang="zh-CN" altLang="en-US" dirty="0"/>
              <a:t>于是里面除一个，外面乘一个，</a:t>
            </a:r>
            <a:r>
              <a:rPr lang="en-US" altLang="zh-CN" dirty="0"/>
              <a:t>ok</a:t>
            </a:r>
            <a:r>
              <a:rPr lang="zh-CN" altLang="en-US" dirty="0"/>
              <a:t>想要的形式就凑出来了</a:t>
            </a:r>
            <a:endParaRPr lang="en-US" altLang="zh-CN" dirty="0"/>
          </a:p>
          <a:p>
            <a:r>
              <a:rPr lang="zh-CN" altLang="en-US" dirty="0"/>
              <a:t>加个极限符号，转成积分形式，收工</a:t>
            </a:r>
            <a:endParaRPr lang="en-US" altLang="zh-CN"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8</a:t>
            </a:fld>
            <a:endParaRPr lang="zh-CN" altLang="en-US"/>
          </a:p>
        </p:txBody>
      </p:sp>
    </p:spTree>
    <p:extLst>
      <p:ext uri="{BB962C8B-B14F-4D97-AF65-F5344CB8AC3E}">
        <p14:creationId xmlns:p14="http://schemas.microsoft.com/office/powerpoint/2010/main" val="729554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这个定义是无关坐标系的</a:t>
            </a:r>
            <a:endParaRPr lang="en-US" altLang="zh-CN" dirty="0"/>
          </a:p>
          <a:p>
            <a:r>
              <a:rPr lang="zh-CN" altLang="en-US" dirty="0"/>
              <a:t>物理学家总是在追求大一统的东西，如果这个定义换个坐标系就不管用了可不行</a:t>
            </a:r>
            <a:endParaRPr lang="en-US" altLang="zh-CN" dirty="0"/>
          </a:p>
          <a:p>
            <a:r>
              <a:rPr lang="zh-CN" altLang="en-US" dirty="0"/>
              <a:t>所以这些定义在具体的坐标系中会有各自不同的表达形式</a:t>
            </a:r>
            <a:endParaRPr lang="en-US" altLang="zh-CN" dirty="0"/>
          </a:p>
          <a:p>
            <a:endParaRPr lang="en-US" altLang="zh-CN" dirty="0"/>
          </a:p>
          <a:p>
            <a:r>
              <a:rPr lang="zh-CN" altLang="en-US" dirty="0"/>
              <a:t>梯度也是类似，先有了方向导数的极限定义，然后在对应坐标系表达中推导出了梯度</a:t>
            </a:r>
            <a:endParaRPr lang="en-US" altLang="zh-CN" dirty="0"/>
          </a:p>
          <a:p>
            <a:endParaRPr lang="en-US" altLang="zh-CN" dirty="0"/>
          </a:p>
          <a:p>
            <a:r>
              <a:rPr lang="zh-CN" altLang="en-US" dirty="0"/>
              <a:t>所以就简单推导一下最常用的笛卡尔坐标系里的描述形式</a:t>
            </a:r>
            <a:endParaRPr lang="en-US" altLang="zh-CN" dirty="0"/>
          </a:p>
          <a:p>
            <a:r>
              <a:rPr lang="zh-CN" altLang="en-US" dirty="0"/>
              <a:t>笛卡尔坐标系的微元我们知道是方形微元或者立方体微元</a:t>
            </a:r>
            <a:endParaRPr lang="en-US" altLang="zh-CN" dirty="0"/>
          </a:p>
          <a:p>
            <a:r>
              <a:rPr lang="zh-CN" altLang="en-US" dirty="0"/>
              <a:t>对于这个微元的通量每个方向上是独立互不影响的</a:t>
            </a:r>
            <a:endParaRPr lang="en-US" altLang="zh-CN" dirty="0"/>
          </a:p>
          <a:p>
            <a:r>
              <a:rPr lang="zh-CN" altLang="en-US" dirty="0"/>
              <a:t>通量计算的时候会点乘</a:t>
            </a:r>
            <a:r>
              <a:rPr lang="en-US" altLang="zh-CN" dirty="0"/>
              <a:t>normal</a:t>
            </a:r>
          </a:p>
          <a:p>
            <a:endParaRPr lang="en-US" altLang="zh-CN" dirty="0"/>
          </a:p>
          <a:p>
            <a:r>
              <a:rPr lang="zh-CN" altLang="en-US" dirty="0"/>
              <a:t>于是我们通过全微分来写</a:t>
            </a:r>
            <a:r>
              <a:rPr lang="en-US" altLang="zh-CN" dirty="0"/>
              <a:t>x</a:t>
            </a:r>
            <a:r>
              <a:rPr lang="zh-CN" altLang="en-US" dirty="0"/>
              <a:t>方向的通量</a:t>
            </a:r>
            <a:endParaRPr lang="en-US" altLang="zh-CN" dirty="0"/>
          </a:p>
          <a:p>
            <a:r>
              <a:rPr lang="zh-CN" altLang="en-US" dirty="0"/>
              <a:t>其实就是用全微分公式写出立方体微元右边那面的积分量点乘向右的法向量加上左边那面的积分量点乘向左的法向量</a:t>
            </a:r>
            <a:endParaRPr lang="en-US" altLang="zh-CN" dirty="0"/>
          </a:p>
          <a:p>
            <a:r>
              <a:rPr lang="zh-CN" altLang="en-US" dirty="0"/>
              <a:t>所以这里会有一个减号</a:t>
            </a:r>
            <a:endParaRPr lang="en-US" altLang="zh-CN" dirty="0"/>
          </a:p>
          <a:p>
            <a:r>
              <a:rPr lang="zh-CN" altLang="en-US" dirty="0"/>
              <a:t>然后合并一下就有这个结果了，这是只考虑</a:t>
            </a:r>
            <a:r>
              <a:rPr lang="en-US" altLang="zh-CN" dirty="0"/>
              <a:t>x</a:t>
            </a:r>
            <a:r>
              <a:rPr lang="zh-CN" altLang="en-US" dirty="0"/>
              <a:t>方向的通量</a:t>
            </a:r>
            <a:endParaRPr lang="en-US" altLang="zh-CN" dirty="0"/>
          </a:p>
          <a:p>
            <a:endParaRPr lang="en-US" altLang="zh-CN" dirty="0"/>
          </a:p>
          <a:p>
            <a:r>
              <a:rPr lang="zh-CN" altLang="en-US" dirty="0"/>
              <a:t>通量定义是面积分，那我们把所有方向的结果加起来就有</a:t>
            </a:r>
            <a:endParaRPr lang="en-US" altLang="zh-CN" dirty="0"/>
          </a:p>
          <a:p>
            <a:r>
              <a:rPr lang="zh-CN" altLang="en-US" dirty="0"/>
              <a:t>代入到散度定义就有这个上课大家看到的形式</a:t>
            </a:r>
            <a:endParaRPr lang="en-US" altLang="zh-CN"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9</a:t>
            </a:fld>
            <a:endParaRPr lang="zh-CN" altLang="en-US"/>
          </a:p>
        </p:txBody>
      </p:sp>
    </p:spTree>
    <p:extLst>
      <p:ext uri="{BB962C8B-B14F-4D97-AF65-F5344CB8AC3E}">
        <p14:creationId xmlns:p14="http://schemas.microsoft.com/office/powerpoint/2010/main" val="3300084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欸，这个形式是不是又很眼熟</a:t>
            </a:r>
            <a:endParaRPr lang="en-US" altLang="zh-CN" dirty="0"/>
          </a:p>
          <a:p>
            <a:r>
              <a:rPr lang="zh-CN" altLang="en-US" dirty="0"/>
              <a:t>前面讲梯度的时候定义的</a:t>
            </a:r>
            <a:r>
              <a:rPr lang="en-US" altLang="zh-CN" dirty="0" err="1"/>
              <a:t>nabla</a:t>
            </a:r>
            <a:r>
              <a:rPr lang="zh-CN" altLang="en-US" dirty="0"/>
              <a:t>算符在这里又可以用了</a:t>
            </a:r>
            <a:endParaRPr lang="en-US" altLang="zh-CN" dirty="0"/>
          </a:p>
          <a:p>
            <a:r>
              <a:rPr lang="zh-CN" altLang="en-US" dirty="0"/>
              <a:t>这个算符点乘一下</a:t>
            </a:r>
            <a:r>
              <a:rPr lang="en-US" altLang="zh-CN" dirty="0"/>
              <a:t>F</a:t>
            </a:r>
            <a:r>
              <a:rPr lang="zh-CN" altLang="en-US" dirty="0"/>
              <a:t>，就得到了散度</a:t>
            </a:r>
            <a:endParaRPr lang="en-US" altLang="zh-CN" dirty="0"/>
          </a:p>
          <a:p>
            <a:endParaRPr lang="en-US" altLang="zh-CN" dirty="0"/>
          </a:p>
          <a:p>
            <a:r>
              <a:rPr lang="zh-CN" altLang="en-US" dirty="0"/>
              <a:t>先前讲散度定理的时候说过，散度是物理学家拿来计算某个区域内量的变化用的</a:t>
            </a:r>
            <a:endParaRPr lang="en-US" altLang="zh-CN" dirty="0"/>
          </a:p>
          <a:p>
            <a:r>
              <a:rPr lang="zh-CN" altLang="en-US" dirty="0"/>
              <a:t>那当这个区域无限小的时候散度是个什么含义呢</a:t>
            </a:r>
            <a:endParaRPr lang="en-US" altLang="zh-CN" dirty="0"/>
          </a:p>
          <a:p>
            <a:r>
              <a:rPr lang="zh-CN" altLang="en-US" dirty="0"/>
              <a:t>其实可以把他理解为某个量是否会无中生有或者是凭空消失</a:t>
            </a:r>
            <a:endParaRPr lang="en-US" altLang="zh-CN" dirty="0"/>
          </a:p>
          <a:p>
            <a:r>
              <a:rPr lang="zh-CN" altLang="en-US" dirty="0"/>
              <a:t>如果一个点源源不断地流出，那散度就是大于</a:t>
            </a:r>
            <a:r>
              <a:rPr lang="en-US" altLang="zh-CN" dirty="0"/>
              <a:t>0</a:t>
            </a:r>
            <a:r>
              <a:rPr lang="zh-CN" altLang="en-US" dirty="0"/>
              <a:t>的，如果吸收那就是小于</a:t>
            </a:r>
            <a:r>
              <a:rPr lang="en-US" altLang="zh-CN" dirty="0"/>
              <a:t>0</a:t>
            </a:r>
            <a:r>
              <a:rPr lang="zh-CN" altLang="en-US" dirty="0"/>
              <a:t>的</a:t>
            </a:r>
            <a:endParaRPr lang="en-US" altLang="zh-CN" dirty="0"/>
          </a:p>
          <a:p>
            <a:endParaRPr lang="en-US" altLang="zh-CN" dirty="0"/>
          </a:p>
          <a:p>
            <a:r>
              <a:rPr lang="zh-CN" altLang="en-US" dirty="0"/>
              <a:t>如果像我们所说的不可压缩流体，速度的散度为</a:t>
            </a:r>
            <a:r>
              <a:rPr lang="en-US" altLang="zh-CN" dirty="0"/>
              <a:t>0</a:t>
            </a:r>
            <a:r>
              <a:rPr lang="zh-CN" altLang="en-US" dirty="0"/>
              <a:t>，那意思就是速度不会无中生有，也不会凭空消失。</a:t>
            </a:r>
            <a:endParaRPr lang="en-US" altLang="zh-CN" dirty="0"/>
          </a:p>
          <a:p>
            <a:r>
              <a:rPr lang="zh-CN" altLang="en-US" dirty="0"/>
              <a:t>这个我后续还会具体讲到。</a:t>
            </a:r>
            <a:endParaRPr lang="en-US" altLang="zh-CN"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10</a:t>
            </a:fld>
            <a:endParaRPr lang="zh-CN" altLang="en-US"/>
          </a:p>
        </p:txBody>
      </p:sp>
    </p:spTree>
    <p:extLst>
      <p:ext uri="{BB962C8B-B14F-4D97-AF65-F5344CB8AC3E}">
        <p14:creationId xmlns:p14="http://schemas.microsoft.com/office/powerpoint/2010/main" val="3525742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最后就是旋度的概念了</a:t>
            </a:r>
            <a:endParaRPr lang="en-US" altLang="zh-CN" dirty="0"/>
          </a:p>
          <a:p>
            <a:r>
              <a:rPr lang="zh-CN" altLang="en-US" dirty="0"/>
              <a:t>之前其实讲的有点太细了时间关系同时我比较懒我们就直接跳过旋度吧</a:t>
            </a:r>
            <a:endParaRPr lang="en-US" altLang="zh-CN" dirty="0"/>
          </a:p>
          <a:p>
            <a:r>
              <a:rPr lang="zh-CN" altLang="en-US" dirty="0"/>
              <a:t>因为这次作业部分其实是不需要进行旋度的计算的</a:t>
            </a:r>
            <a:endParaRPr lang="en-US" altLang="zh-CN" dirty="0"/>
          </a:p>
          <a:p>
            <a:r>
              <a:rPr lang="zh-CN" altLang="en-US" dirty="0"/>
              <a:t>大家感兴趣可以去这两个链接看一下，旋度定义的导出和散度非常类似</a:t>
            </a:r>
            <a:endParaRPr lang="en-US" altLang="zh-CN" dirty="0"/>
          </a:p>
          <a:p>
            <a:endParaRPr lang="en-US" altLang="zh-CN" dirty="0"/>
          </a:p>
          <a:p>
            <a:r>
              <a:rPr lang="zh-CN" altLang="en-US" dirty="0"/>
              <a:t>这边就直接上结论了</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11</a:t>
            </a:fld>
            <a:endParaRPr lang="zh-CN" altLang="en-US"/>
          </a:p>
        </p:txBody>
      </p:sp>
    </p:spTree>
    <p:extLst>
      <p:ext uri="{BB962C8B-B14F-4D97-AF65-F5344CB8AC3E}">
        <p14:creationId xmlns:p14="http://schemas.microsoft.com/office/powerpoint/2010/main" val="311647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注意拉普拉斯作用于一个标量场的话，输出也是一个标量场</a:t>
            </a:r>
            <a:endParaRPr lang="en-US" altLang="zh-CN" dirty="0"/>
          </a:p>
          <a:p>
            <a:r>
              <a:rPr lang="zh-CN" altLang="en-US" dirty="0"/>
              <a:t>梯度算子先将其从标量场变为矢量场</a:t>
            </a:r>
            <a:endParaRPr lang="en-US" altLang="zh-CN" dirty="0"/>
          </a:p>
          <a:p>
            <a:r>
              <a:rPr lang="zh-CN" altLang="en-US" dirty="0"/>
              <a:t>散度算子再将矢量场变回标量场</a:t>
            </a:r>
          </a:p>
        </p:txBody>
      </p:sp>
      <p:sp>
        <p:nvSpPr>
          <p:cNvPr id="4" name="灯片编号占位符 3"/>
          <p:cNvSpPr>
            <a:spLocks noGrp="1"/>
          </p:cNvSpPr>
          <p:nvPr>
            <p:ph type="sldNum" sz="quarter" idx="10"/>
          </p:nvPr>
        </p:nvSpPr>
        <p:spPr/>
        <p:txBody>
          <a:bodyPr/>
          <a:lstStyle/>
          <a:p>
            <a:fld id="{D5FBCCB8-DC01-430F-B128-A15BBCC69254}" type="slidenum">
              <a:rPr lang="zh-CN" altLang="en-US" smtClean="0"/>
              <a:t>12</a:t>
            </a:fld>
            <a:endParaRPr lang="zh-CN" altLang="en-US"/>
          </a:p>
        </p:txBody>
      </p:sp>
    </p:spTree>
    <p:extLst>
      <p:ext uri="{BB962C8B-B14F-4D97-AF65-F5344CB8AC3E}">
        <p14:creationId xmlns:p14="http://schemas.microsoft.com/office/powerpoint/2010/main" val="403359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边界精度会影响整体精度，在分辨率不高的情况下没有必要为了精度增加不少计算量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过高精度也会导致流体不稳定</a:t>
            </a:r>
            <a:endParaRPr lang="en-US" altLang="zh-CN" dirty="0"/>
          </a:p>
        </p:txBody>
      </p:sp>
      <p:sp>
        <p:nvSpPr>
          <p:cNvPr id="4" name="灯片编号占位符 3"/>
          <p:cNvSpPr>
            <a:spLocks noGrp="1"/>
          </p:cNvSpPr>
          <p:nvPr>
            <p:ph type="sldNum" sz="quarter" idx="10"/>
          </p:nvPr>
        </p:nvSpPr>
        <p:spPr/>
        <p:txBody>
          <a:bodyPr/>
          <a:lstStyle/>
          <a:p>
            <a:fld id="{D5FBCCB8-DC01-430F-B128-A15BBCC69254}" type="slidenum">
              <a:rPr lang="zh-CN" altLang="en-US" smtClean="0"/>
              <a:t>15</a:t>
            </a:fld>
            <a:endParaRPr lang="zh-CN" altLang="en-US"/>
          </a:p>
        </p:txBody>
      </p:sp>
    </p:spTree>
    <p:extLst>
      <p:ext uri="{BB962C8B-B14F-4D97-AF65-F5344CB8AC3E}">
        <p14:creationId xmlns:p14="http://schemas.microsoft.com/office/powerpoint/2010/main" val="1069901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40771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423964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182701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176946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2792261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102310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72438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4000384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407831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773518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CA31927-265F-45BA-97FF-E6C38971CBA1}" type="datetimeFigureOut">
              <a:rPr lang="zh-CN" altLang="en-US" smtClean="0"/>
              <a:t>2023/4/30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142017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31927-265F-45BA-97FF-E6C38971CBA1}" type="datetimeFigureOut">
              <a:rPr lang="zh-CN" altLang="en-US" smtClean="0"/>
              <a:t>2023/4/30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45C7E-5D7C-46D8-A7B4-2DACC30FD327}" type="slidenum">
              <a:rPr lang="zh-CN" altLang="en-US" smtClean="0"/>
              <a:t>‹#›</a:t>
            </a:fld>
            <a:endParaRPr lang="zh-CN" altLang="en-US"/>
          </a:p>
        </p:txBody>
      </p:sp>
    </p:spTree>
    <p:extLst>
      <p:ext uri="{BB962C8B-B14F-4D97-AF65-F5344CB8AC3E}">
        <p14:creationId xmlns:p14="http://schemas.microsoft.com/office/powerpoint/2010/main" val="645728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uli.wiki/book/Curl" TargetMode="External"/><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hyperlink" Target="https://en.wikipedia.org/wiki/Curl_(mathematic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en.wikipedia.org/wiki/Finite_difference_coefficient" TargetMode="Externa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34.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igen.tuxfamily.org/dox/group__TopicSparseSystem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Tutorial on Assignment </a:t>
            </a:r>
            <a:r>
              <a:rPr lang="en-US" altLang="zh-CN" b="1" dirty="0"/>
              <a:t>3</a:t>
            </a:r>
            <a:endParaRPr lang="zh-CN" altLang="en-US" b="1" dirty="0"/>
          </a:p>
        </p:txBody>
      </p:sp>
      <p:sp>
        <p:nvSpPr>
          <p:cNvPr id="3" name="副标题 2"/>
          <p:cNvSpPr>
            <a:spLocks noGrp="1"/>
          </p:cNvSpPr>
          <p:nvPr>
            <p:ph type="subTitle" idx="1"/>
          </p:nvPr>
        </p:nvSpPr>
        <p:spPr/>
        <p:txBody>
          <a:bodyPr/>
          <a:lstStyle/>
          <a:p>
            <a:pPr>
              <a:defRPr/>
            </a:pPr>
            <a:r>
              <a:rPr lang="zh-CN" altLang="zh-CN" dirty="0"/>
              <a:t>CS275@ShanghaiTech</a:t>
            </a:r>
          </a:p>
        </p:txBody>
      </p:sp>
    </p:spTree>
    <p:extLst>
      <p:ext uri="{BB962C8B-B14F-4D97-AF65-F5344CB8AC3E}">
        <p14:creationId xmlns:p14="http://schemas.microsoft.com/office/powerpoint/2010/main" val="1833359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Vector Calculus</a:t>
            </a:r>
            <a:endParaRPr lang="zh-CN" altLang="en-US" b="1" dirty="0"/>
          </a:p>
        </p:txBody>
      </p:sp>
      <p:sp>
        <p:nvSpPr>
          <p:cNvPr id="3" name="内容占位符 2"/>
          <p:cNvSpPr>
            <a:spLocks noGrp="1"/>
          </p:cNvSpPr>
          <p:nvPr>
            <p:ph idx="1"/>
          </p:nvPr>
        </p:nvSpPr>
        <p:spPr/>
        <p:txBody>
          <a:bodyPr/>
          <a:lstStyle/>
          <a:p>
            <a:r>
              <a:rPr lang="en-US" altLang="zh-CN" dirty="0"/>
              <a:t>Divergence</a:t>
            </a:r>
            <a:r>
              <a:rPr lang="zh-CN" altLang="en-US" dirty="0"/>
              <a:t>（散度）</a:t>
            </a:r>
          </a:p>
        </p:txBody>
      </p:sp>
      <p:grpSp>
        <p:nvGrpSpPr>
          <p:cNvPr id="4" name="组合 3"/>
          <p:cNvGrpSpPr/>
          <p:nvPr/>
        </p:nvGrpSpPr>
        <p:grpSpPr>
          <a:xfrm>
            <a:off x="1508303" y="2484309"/>
            <a:ext cx="4845233" cy="924054"/>
            <a:chOff x="6867703" y="5888121"/>
            <a:chExt cx="4845233" cy="924054"/>
          </a:xfrm>
        </p:grpSpPr>
        <p:pic>
          <p:nvPicPr>
            <p:cNvPr id="5" name="图片 4"/>
            <p:cNvPicPr>
              <a:picLocks noChangeAspect="1"/>
            </p:cNvPicPr>
            <p:nvPr/>
          </p:nvPicPr>
          <p:blipFill>
            <a:blip r:embed="rId3"/>
            <a:stretch>
              <a:fillRect/>
            </a:stretch>
          </p:blipFill>
          <p:spPr>
            <a:xfrm>
              <a:off x="7588035" y="5888121"/>
              <a:ext cx="4124901" cy="924054"/>
            </a:xfrm>
            <a:prstGeom prst="rect">
              <a:avLst/>
            </a:prstGeom>
          </p:spPr>
        </p:pic>
        <p:pic>
          <p:nvPicPr>
            <p:cNvPr id="6" name="图片 5"/>
            <p:cNvPicPr>
              <a:picLocks noChangeAspect="1"/>
            </p:cNvPicPr>
            <p:nvPr/>
          </p:nvPicPr>
          <p:blipFill rotWithShape="1">
            <a:blip r:embed="rId4"/>
            <a:srcRect r="72127"/>
            <a:stretch/>
          </p:blipFill>
          <p:spPr>
            <a:xfrm>
              <a:off x="6867703" y="5979182"/>
              <a:ext cx="674927" cy="791770"/>
            </a:xfrm>
            <a:prstGeom prst="rect">
              <a:avLst/>
            </a:prstGeom>
          </p:spPr>
        </p:pic>
      </p:grpSp>
      <p:pic>
        <p:nvPicPr>
          <p:cNvPr id="10" name="图片 9"/>
          <p:cNvPicPr>
            <a:picLocks noChangeAspect="1"/>
          </p:cNvPicPr>
          <p:nvPr/>
        </p:nvPicPr>
        <p:blipFill>
          <a:blip r:embed="rId5"/>
          <a:stretch>
            <a:fillRect/>
          </a:stretch>
        </p:blipFill>
        <p:spPr>
          <a:xfrm>
            <a:off x="1845766" y="3491635"/>
            <a:ext cx="3429479" cy="1019317"/>
          </a:xfrm>
          <a:prstGeom prst="rect">
            <a:avLst/>
          </a:prstGeom>
        </p:spPr>
      </p:pic>
      <p:pic>
        <p:nvPicPr>
          <p:cNvPr id="11" name="图片 10"/>
          <p:cNvPicPr>
            <a:picLocks noChangeAspect="1"/>
          </p:cNvPicPr>
          <p:nvPr/>
        </p:nvPicPr>
        <p:blipFill>
          <a:blip r:embed="rId6"/>
          <a:stretch>
            <a:fillRect/>
          </a:stretch>
        </p:blipFill>
        <p:spPr>
          <a:xfrm>
            <a:off x="1284069" y="4637077"/>
            <a:ext cx="4829849" cy="895475"/>
          </a:xfrm>
          <a:prstGeom prst="rect">
            <a:avLst/>
          </a:prstGeom>
        </p:spPr>
      </p:pic>
      <p:pic>
        <p:nvPicPr>
          <p:cNvPr id="12" name="图片 11"/>
          <p:cNvPicPr>
            <a:picLocks noChangeAspect="1"/>
          </p:cNvPicPr>
          <p:nvPr/>
        </p:nvPicPr>
        <p:blipFill>
          <a:blip r:embed="rId7"/>
          <a:stretch>
            <a:fillRect/>
          </a:stretch>
        </p:blipFill>
        <p:spPr>
          <a:xfrm>
            <a:off x="6665680" y="2484309"/>
            <a:ext cx="5332281" cy="2773214"/>
          </a:xfrm>
          <a:prstGeom prst="rect">
            <a:avLst/>
          </a:prstGeom>
        </p:spPr>
      </p:pic>
    </p:spTree>
    <p:extLst>
      <p:ext uri="{BB962C8B-B14F-4D97-AF65-F5344CB8AC3E}">
        <p14:creationId xmlns:p14="http://schemas.microsoft.com/office/powerpoint/2010/main" val="263681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Vector Calculus</a:t>
            </a:r>
            <a:endParaRPr lang="zh-CN" altLang="en-US" b="1" dirty="0"/>
          </a:p>
        </p:txBody>
      </p:sp>
      <p:sp>
        <p:nvSpPr>
          <p:cNvPr id="3" name="内容占位符 2"/>
          <p:cNvSpPr>
            <a:spLocks noGrp="1"/>
          </p:cNvSpPr>
          <p:nvPr>
            <p:ph idx="1"/>
          </p:nvPr>
        </p:nvSpPr>
        <p:spPr/>
        <p:txBody>
          <a:bodyPr/>
          <a:lstStyle/>
          <a:p>
            <a:r>
              <a:rPr lang="en-US" altLang="zh-CN" dirty="0"/>
              <a:t>Curl</a:t>
            </a:r>
            <a:r>
              <a:rPr lang="zh-CN" altLang="en-US" dirty="0"/>
              <a:t>（旋度）</a:t>
            </a:r>
            <a:endParaRPr lang="en-US" altLang="zh-CN" dirty="0"/>
          </a:p>
          <a:p>
            <a:pPr lvl="1"/>
            <a:r>
              <a:rPr lang="en-US" altLang="zh-CN" dirty="0"/>
              <a:t>Curl Theorem / Stokes’ Theorem</a:t>
            </a:r>
            <a:r>
              <a:rPr lang="zh-CN" altLang="en-US" dirty="0"/>
              <a:t>（旋度定理）</a:t>
            </a:r>
            <a:endParaRPr lang="en-US" altLang="zh-CN" dirty="0"/>
          </a:p>
          <a:p>
            <a:pPr lvl="1"/>
            <a:r>
              <a:rPr lang="en-US" altLang="zh-CN" dirty="0"/>
              <a:t>Not a necessary part of this assignment</a:t>
            </a:r>
          </a:p>
          <a:p>
            <a:pPr lvl="1"/>
            <a:r>
              <a:rPr lang="en-US" altLang="zh-CN" dirty="0"/>
              <a:t>If you are interested with the derivation</a:t>
            </a:r>
          </a:p>
          <a:p>
            <a:pPr lvl="2"/>
            <a:r>
              <a:rPr lang="en-US" altLang="zh-CN" dirty="0">
                <a:hlinkClick r:id="rId3"/>
              </a:rPr>
              <a:t>https://wuli.wiki/book/Curl</a:t>
            </a:r>
            <a:endParaRPr lang="en-US" altLang="zh-CN" dirty="0"/>
          </a:p>
          <a:p>
            <a:pPr lvl="2"/>
            <a:r>
              <a:rPr lang="en-US" altLang="zh-CN" dirty="0">
                <a:hlinkClick r:id="rId4"/>
              </a:rPr>
              <a:t>https://en.wikipedia.org/wiki/Curl_(mathematics)</a:t>
            </a:r>
            <a:endParaRPr lang="zh-CN" altLang="en-US" dirty="0"/>
          </a:p>
        </p:txBody>
      </p:sp>
      <p:pic>
        <p:nvPicPr>
          <p:cNvPr id="4" name="图片 3"/>
          <p:cNvPicPr>
            <a:picLocks noChangeAspect="1"/>
          </p:cNvPicPr>
          <p:nvPr/>
        </p:nvPicPr>
        <p:blipFill>
          <a:blip r:embed="rId5"/>
          <a:stretch>
            <a:fillRect/>
          </a:stretch>
        </p:blipFill>
        <p:spPr>
          <a:xfrm>
            <a:off x="7695902" y="1851025"/>
            <a:ext cx="4267796" cy="1028844"/>
          </a:xfrm>
          <a:prstGeom prst="rect">
            <a:avLst/>
          </a:prstGeom>
        </p:spPr>
      </p:pic>
      <p:pic>
        <p:nvPicPr>
          <p:cNvPr id="6" name="图片 5"/>
          <p:cNvPicPr>
            <a:picLocks noChangeAspect="1"/>
          </p:cNvPicPr>
          <p:nvPr/>
        </p:nvPicPr>
        <p:blipFill>
          <a:blip r:embed="rId6"/>
          <a:stretch>
            <a:fillRect/>
          </a:stretch>
        </p:blipFill>
        <p:spPr>
          <a:xfrm>
            <a:off x="1410975" y="4197922"/>
            <a:ext cx="4467849" cy="952633"/>
          </a:xfrm>
          <a:prstGeom prst="rect">
            <a:avLst/>
          </a:prstGeom>
        </p:spPr>
      </p:pic>
      <p:pic>
        <p:nvPicPr>
          <p:cNvPr id="7" name="图片 6"/>
          <p:cNvPicPr>
            <a:picLocks noChangeAspect="1"/>
          </p:cNvPicPr>
          <p:nvPr/>
        </p:nvPicPr>
        <p:blipFill>
          <a:blip r:embed="rId7"/>
          <a:stretch>
            <a:fillRect/>
          </a:stretch>
        </p:blipFill>
        <p:spPr>
          <a:xfrm>
            <a:off x="7986455" y="4396031"/>
            <a:ext cx="3686689" cy="2286319"/>
          </a:xfrm>
          <a:prstGeom prst="rect">
            <a:avLst/>
          </a:prstGeom>
        </p:spPr>
      </p:pic>
      <p:pic>
        <p:nvPicPr>
          <p:cNvPr id="8" name="图片 7"/>
          <p:cNvPicPr>
            <a:picLocks noChangeAspect="1"/>
          </p:cNvPicPr>
          <p:nvPr/>
        </p:nvPicPr>
        <p:blipFill>
          <a:blip r:embed="rId8"/>
          <a:stretch>
            <a:fillRect/>
          </a:stretch>
        </p:blipFill>
        <p:spPr>
          <a:xfrm>
            <a:off x="1520527" y="5118098"/>
            <a:ext cx="4248743" cy="1724266"/>
          </a:xfrm>
          <a:prstGeom prst="rect">
            <a:avLst/>
          </a:prstGeom>
        </p:spPr>
      </p:pic>
    </p:spTree>
    <p:extLst>
      <p:ext uri="{BB962C8B-B14F-4D97-AF65-F5344CB8AC3E}">
        <p14:creationId xmlns:p14="http://schemas.microsoft.com/office/powerpoint/2010/main" val="318327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Vector Calculus</a:t>
            </a:r>
            <a:endParaRPr lang="zh-CN" altLang="en-US" b="1" dirty="0"/>
          </a:p>
        </p:txBody>
      </p:sp>
      <p:sp>
        <p:nvSpPr>
          <p:cNvPr id="3" name="内容占位符 2"/>
          <p:cNvSpPr>
            <a:spLocks noGrp="1"/>
          </p:cNvSpPr>
          <p:nvPr>
            <p:ph idx="1"/>
          </p:nvPr>
        </p:nvSpPr>
        <p:spPr/>
        <p:txBody>
          <a:bodyPr/>
          <a:lstStyle/>
          <a:p>
            <a:r>
              <a:rPr lang="en-US" altLang="zh-CN" dirty="0"/>
              <a:t>Laplacian</a:t>
            </a:r>
            <a:r>
              <a:rPr lang="zh-CN" altLang="en-US" dirty="0"/>
              <a:t>（拉普拉斯）</a:t>
            </a:r>
            <a:endParaRPr lang="en-US" altLang="zh-CN" dirty="0"/>
          </a:p>
          <a:p>
            <a:pPr lvl="1"/>
            <a:r>
              <a:rPr lang="en-US" altLang="zh-CN" dirty="0"/>
              <a:t>Divergence of Gradient</a:t>
            </a:r>
            <a:r>
              <a:rPr lang="zh-CN" altLang="en-US" dirty="0"/>
              <a:t>（梯度的散度）</a:t>
            </a:r>
            <a:endParaRPr lang="en-US" altLang="zh-CN" dirty="0"/>
          </a:p>
          <a:p>
            <a:pPr lvl="1"/>
            <a:endParaRPr lang="en-US" altLang="zh-CN" dirty="0"/>
          </a:p>
        </p:txBody>
      </p:sp>
      <p:pic>
        <p:nvPicPr>
          <p:cNvPr id="4" name="图片 3"/>
          <p:cNvPicPr>
            <a:picLocks noChangeAspect="1"/>
          </p:cNvPicPr>
          <p:nvPr/>
        </p:nvPicPr>
        <p:blipFill>
          <a:blip r:embed="rId3"/>
          <a:stretch>
            <a:fillRect/>
          </a:stretch>
        </p:blipFill>
        <p:spPr>
          <a:xfrm>
            <a:off x="1523792" y="2962249"/>
            <a:ext cx="3832268" cy="933501"/>
          </a:xfrm>
          <a:prstGeom prst="rect">
            <a:avLst/>
          </a:prstGeom>
        </p:spPr>
      </p:pic>
      <p:pic>
        <p:nvPicPr>
          <p:cNvPr id="7" name="图片 6"/>
          <p:cNvPicPr>
            <a:picLocks noChangeAspect="1"/>
          </p:cNvPicPr>
          <p:nvPr/>
        </p:nvPicPr>
        <p:blipFill>
          <a:blip r:embed="rId4"/>
          <a:stretch>
            <a:fillRect/>
          </a:stretch>
        </p:blipFill>
        <p:spPr>
          <a:xfrm>
            <a:off x="1523792" y="3917793"/>
            <a:ext cx="4173735" cy="1352707"/>
          </a:xfrm>
          <a:prstGeom prst="rect">
            <a:avLst/>
          </a:prstGeom>
        </p:spPr>
      </p:pic>
      <p:pic>
        <p:nvPicPr>
          <p:cNvPr id="8" name="图片 7"/>
          <p:cNvPicPr>
            <a:picLocks noChangeAspect="1"/>
          </p:cNvPicPr>
          <p:nvPr/>
        </p:nvPicPr>
        <p:blipFill>
          <a:blip r:embed="rId5"/>
          <a:stretch>
            <a:fillRect/>
          </a:stretch>
        </p:blipFill>
        <p:spPr>
          <a:xfrm>
            <a:off x="7199081" y="2937643"/>
            <a:ext cx="4055899" cy="1063651"/>
          </a:xfrm>
          <a:prstGeom prst="rect">
            <a:avLst/>
          </a:prstGeom>
        </p:spPr>
      </p:pic>
      <p:pic>
        <p:nvPicPr>
          <p:cNvPr id="9" name="图片 8"/>
          <p:cNvPicPr>
            <a:picLocks noChangeAspect="1"/>
          </p:cNvPicPr>
          <p:nvPr/>
        </p:nvPicPr>
        <p:blipFill>
          <a:blip r:embed="rId6"/>
          <a:stretch>
            <a:fillRect/>
          </a:stretch>
        </p:blipFill>
        <p:spPr>
          <a:xfrm>
            <a:off x="7209543" y="4217837"/>
            <a:ext cx="4829849" cy="895475"/>
          </a:xfrm>
          <a:prstGeom prst="rect">
            <a:avLst/>
          </a:prstGeom>
        </p:spPr>
      </p:pic>
    </p:spTree>
    <p:extLst>
      <p:ext uri="{BB962C8B-B14F-4D97-AF65-F5344CB8AC3E}">
        <p14:creationId xmlns:p14="http://schemas.microsoft.com/office/powerpoint/2010/main" val="12424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Numerical Differentiation</a:t>
            </a:r>
          </a:p>
        </p:txBody>
      </p:sp>
      <p:sp>
        <p:nvSpPr>
          <p:cNvPr id="3" name="内容占位符 2"/>
          <p:cNvSpPr>
            <a:spLocks noGrp="1"/>
          </p:cNvSpPr>
          <p:nvPr>
            <p:ph idx="1"/>
          </p:nvPr>
        </p:nvSpPr>
        <p:spPr>
          <a:xfrm>
            <a:off x="838200" y="1851025"/>
            <a:ext cx="5372100" cy="4351338"/>
          </a:xfrm>
        </p:spPr>
        <p:txBody>
          <a:bodyPr>
            <a:normAutofit/>
          </a:bodyPr>
          <a:lstStyle/>
          <a:p>
            <a:r>
              <a:rPr lang="en-US" altLang="zh-CN" dirty="0"/>
              <a:t>Finite Difference</a:t>
            </a:r>
            <a:r>
              <a:rPr lang="zh-CN" altLang="en-US" dirty="0"/>
              <a:t>（有限差分）</a:t>
            </a:r>
            <a:endParaRPr lang="en-US" altLang="zh-CN" dirty="0"/>
          </a:p>
          <a:p>
            <a:pPr lvl="1"/>
            <a:r>
              <a:rPr lang="en-US" altLang="zh-CN" dirty="0"/>
              <a:t>Continuous values are discretized onto a uniform grid</a:t>
            </a:r>
          </a:p>
          <a:p>
            <a:pPr lvl="1"/>
            <a:r>
              <a:rPr lang="en-US" altLang="zh-CN" dirty="0"/>
              <a:t>Replacing derivatives by difference quotients</a:t>
            </a:r>
          </a:p>
          <a:p>
            <a:pPr marL="457200" lvl="1" indent="0">
              <a:buNone/>
            </a:pPr>
            <a:endParaRPr lang="en-US" altLang="zh-CN" dirty="0"/>
          </a:p>
          <a:p>
            <a:pPr lvl="1"/>
            <a:r>
              <a:rPr lang="en-US" altLang="zh-CN" dirty="0"/>
              <a:t>Three different Scheme</a:t>
            </a:r>
          </a:p>
          <a:p>
            <a:pPr lvl="2"/>
            <a:r>
              <a:rPr lang="en-US" altLang="zh-CN" dirty="0"/>
              <a:t>Forward / Backward / Central</a:t>
            </a:r>
          </a:p>
          <a:p>
            <a:pPr lvl="2"/>
            <a:r>
              <a:rPr lang="en-US" altLang="zh-CN" dirty="0"/>
              <a:t>Central Difference is on regular basis used for its simplicity and accuracy</a:t>
            </a:r>
          </a:p>
        </p:txBody>
      </p:sp>
      <p:pic>
        <p:nvPicPr>
          <p:cNvPr id="4" name="图片 3"/>
          <p:cNvPicPr>
            <a:picLocks noChangeAspect="1"/>
          </p:cNvPicPr>
          <p:nvPr/>
        </p:nvPicPr>
        <p:blipFill>
          <a:blip r:embed="rId2"/>
          <a:stretch>
            <a:fillRect/>
          </a:stretch>
        </p:blipFill>
        <p:spPr>
          <a:xfrm>
            <a:off x="6096000" y="1518251"/>
            <a:ext cx="5975996" cy="5016886"/>
          </a:xfrm>
          <a:prstGeom prst="rect">
            <a:avLst/>
          </a:prstGeom>
        </p:spPr>
      </p:pic>
    </p:spTree>
    <p:extLst>
      <p:ext uri="{BB962C8B-B14F-4D97-AF65-F5344CB8AC3E}">
        <p14:creationId xmlns:p14="http://schemas.microsoft.com/office/powerpoint/2010/main" val="46121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Numerical Differentiation</a:t>
            </a:r>
            <a:endParaRPr lang="zh-CN" altLang="en-US" dirty="0"/>
          </a:p>
        </p:txBody>
      </p:sp>
      <p:sp>
        <p:nvSpPr>
          <p:cNvPr id="3" name="内容占位符 2"/>
          <p:cNvSpPr>
            <a:spLocks noGrp="1"/>
          </p:cNvSpPr>
          <p:nvPr>
            <p:ph idx="1"/>
          </p:nvPr>
        </p:nvSpPr>
        <p:spPr>
          <a:xfrm>
            <a:off x="838200" y="1825625"/>
            <a:ext cx="5803900" cy="4351338"/>
          </a:xfrm>
        </p:spPr>
        <p:txBody>
          <a:bodyPr/>
          <a:lstStyle/>
          <a:p>
            <a:r>
              <a:rPr lang="en-US" altLang="zh-CN" dirty="0"/>
              <a:t>Finite Difference</a:t>
            </a:r>
            <a:r>
              <a:rPr lang="zh-CN" altLang="en-US" dirty="0"/>
              <a:t>（有限差分）</a:t>
            </a:r>
            <a:endParaRPr lang="en-US" altLang="zh-CN" dirty="0"/>
          </a:p>
          <a:p>
            <a:pPr lvl="1"/>
            <a:r>
              <a:rPr lang="en-US" altLang="zh-CN" dirty="0"/>
              <a:t>Relationship with Limitation</a:t>
            </a:r>
          </a:p>
          <a:p>
            <a:pPr lvl="1"/>
            <a:endParaRPr lang="en-US" altLang="zh-CN" dirty="0"/>
          </a:p>
          <a:p>
            <a:pPr lvl="1"/>
            <a:endParaRPr lang="en-US" altLang="zh-CN" dirty="0"/>
          </a:p>
          <a:p>
            <a:pPr lvl="1"/>
            <a:endParaRPr lang="en-US" altLang="zh-CN" dirty="0"/>
          </a:p>
          <a:p>
            <a:pPr lvl="1"/>
            <a:r>
              <a:rPr lang="en-US" altLang="zh-CN" dirty="0"/>
              <a:t>Derivation From Taylor’s Polynomial</a:t>
            </a:r>
          </a:p>
          <a:p>
            <a:pPr lvl="2"/>
            <a:r>
              <a:rPr lang="en-US" altLang="zh-CN" dirty="0"/>
              <a:t>In fact, we can also derive a higher order difference quotients with higher accuracy</a:t>
            </a:r>
          </a:p>
          <a:p>
            <a:pPr lvl="2"/>
            <a:r>
              <a:rPr lang="en-US" altLang="zh-CN" dirty="0">
                <a:hlinkClick r:id="rId2"/>
              </a:rPr>
              <a:t>https://en.wikipedia.org/wiki/Finite_difference_coefficient</a:t>
            </a:r>
            <a:endParaRPr lang="en-US" altLang="zh-CN" dirty="0"/>
          </a:p>
        </p:txBody>
      </p:sp>
      <p:pic>
        <p:nvPicPr>
          <p:cNvPr id="4" name="图片 3"/>
          <p:cNvPicPr>
            <a:picLocks noChangeAspect="1"/>
          </p:cNvPicPr>
          <p:nvPr/>
        </p:nvPicPr>
        <p:blipFill>
          <a:blip r:embed="rId3"/>
          <a:stretch>
            <a:fillRect/>
          </a:stretch>
        </p:blipFill>
        <p:spPr>
          <a:xfrm>
            <a:off x="1577527" y="2667793"/>
            <a:ext cx="3210373" cy="914528"/>
          </a:xfrm>
          <a:prstGeom prst="rect">
            <a:avLst/>
          </a:prstGeom>
        </p:spPr>
      </p:pic>
      <p:pic>
        <p:nvPicPr>
          <p:cNvPr id="5" name="图片 4"/>
          <p:cNvPicPr>
            <a:picLocks noChangeAspect="1"/>
          </p:cNvPicPr>
          <p:nvPr/>
        </p:nvPicPr>
        <p:blipFill>
          <a:blip r:embed="rId4"/>
          <a:stretch>
            <a:fillRect/>
          </a:stretch>
        </p:blipFill>
        <p:spPr>
          <a:xfrm>
            <a:off x="6759127" y="1559608"/>
            <a:ext cx="2781688" cy="790685"/>
          </a:xfrm>
          <a:prstGeom prst="rect">
            <a:avLst/>
          </a:prstGeom>
        </p:spPr>
      </p:pic>
      <p:pic>
        <p:nvPicPr>
          <p:cNvPr id="6" name="图片 5"/>
          <p:cNvPicPr>
            <a:picLocks noChangeAspect="1"/>
          </p:cNvPicPr>
          <p:nvPr/>
        </p:nvPicPr>
        <p:blipFill>
          <a:blip r:embed="rId5"/>
          <a:stretch>
            <a:fillRect/>
          </a:stretch>
        </p:blipFill>
        <p:spPr>
          <a:xfrm>
            <a:off x="6916176" y="2667793"/>
            <a:ext cx="5249277" cy="4045495"/>
          </a:xfrm>
          <a:prstGeom prst="rect">
            <a:avLst/>
          </a:prstGeom>
        </p:spPr>
      </p:pic>
    </p:spTree>
    <p:extLst>
      <p:ext uri="{BB962C8B-B14F-4D97-AF65-F5344CB8AC3E}">
        <p14:creationId xmlns:p14="http://schemas.microsoft.com/office/powerpoint/2010/main" val="4243578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1992955" y="365125"/>
            <a:ext cx="8206090" cy="6294342"/>
          </a:xfrm>
          <a:prstGeom prst="rect">
            <a:avLst/>
          </a:prstGeom>
        </p:spPr>
      </p:pic>
    </p:spTree>
    <p:extLst>
      <p:ext uri="{BB962C8B-B14F-4D97-AF65-F5344CB8AC3E}">
        <p14:creationId xmlns:p14="http://schemas.microsoft.com/office/powerpoint/2010/main" val="1405281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Numerical Differentiation</a:t>
            </a:r>
            <a:endParaRPr lang="zh-CN" altLang="en-US" b="1" dirty="0"/>
          </a:p>
        </p:txBody>
      </p:sp>
      <p:sp>
        <p:nvSpPr>
          <p:cNvPr id="3" name="内容占位符 2"/>
          <p:cNvSpPr>
            <a:spLocks noGrp="1"/>
          </p:cNvSpPr>
          <p:nvPr>
            <p:ph idx="1"/>
          </p:nvPr>
        </p:nvSpPr>
        <p:spPr>
          <a:xfrm>
            <a:off x="838200" y="1825624"/>
            <a:ext cx="10515600" cy="4829175"/>
          </a:xfrm>
        </p:spPr>
        <p:txBody>
          <a:bodyPr/>
          <a:lstStyle/>
          <a:p>
            <a:r>
              <a:rPr lang="en-US" altLang="zh-CN" dirty="0"/>
              <a:t>Finite Difference</a:t>
            </a:r>
            <a:r>
              <a:rPr lang="zh-CN" altLang="en-US" dirty="0"/>
              <a:t>（有限差分）</a:t>
            </a:r>
            <a:endParaRPr lang="en-US" altLang="zh-CN" dirty="0"/>
          </a:p>
          <a:p>
            <a:pPr lvl="1"/>
            <a:r>
              <a:rPr lang="en-US" altLang="zh-CN" dirty="0"/>
              <a:t>Gradient / Divergence / Laplacian</a:t>
            </a:r>
          </a:p>
          <a:p>
            <a:pPr lvl="1"/>
            <a:endParaRPr lang="en-US" altLang="zh-CN" dirty="0"/>
          </a:p>
          <a:p>
            <a:pPr lvl="1"/>
            <a:endParaRPr lang="en-US" altLang="zh-CN" dirty="0"/>
          </a:p>
          <a:p>
            <a:pPr marL="457200" lvl="1"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Boundary Handling</a:t>
            </a:r>
          </a:p>
          <a:p>
            <a:pPr lvl="2"/>
            <a:r>
              <a:rPr lang="en-US" altLang="zh-CN" dirty="0"/>
              <a:t>Central Finite Difference for Interior</a:t>
            </a:r>
          </a:p>
          <a:p>
            <a:pPr lvl="2"/>
            <a:r>
              <a:rPr lang="en-US" altLang="zh-CN" dirty="0"/>
              <a:t>Forward / Backward Finite Difference at Boundary</a:t>
            </a:r>
          </a:p>
          <a:p>
            <a:pPr lvl="1"/>
            <a:endParaRPr lang="en-US" altLang="zh-CN" dirty="0"/>
          </a:p>
        </p:txBody>
      </p:sp>
      <p:pic>
        <p:nvPicPr>
          <p:cNvPr id="6" name="图片 5"/>
          <p:cNvPicPr>
            <a:picLocks noChangeAspect="1"/>
          </p:cNvPicPr>
          <p:nvPr/>
        </p:nvPicPr>
        <p:blipFill rotWithShape="1">
          <a:blip r:embed="rId3"/>
          <a:srcRect l="9050" r="14988" b="68286"/>
          <a:stretch/>
        </p:blipFill>
        <p:spPr>
          <a:xfrm>
            <a:off x="6591300" y="1466029"/>
            <a:ext cx="5600700" cy="1962971"/>
          </a:xfrm>
          <a:prstGeom prst="rect">
            <a:avLst/>
          </a:prstGeom>
        </p:spPr>
      </p:pic>
      <p:pic>
        <p:nvPicPr>
          <p:cNvPr id="8" name="图片 7"/>
          <p:cNvPicPr>
            <a:picLocks noChangeAspect="1"/>
          </p:cNvPicPr>
          <p:nvPr/>
        </p:nvPicPr>
        <p:blipFill>
          <a:blip r:embed="rId4"/>
          <a:stretch>
            <a:fillRect/>
          </a:stretch>
        </p:blipFill>
        <p:spPr>
          <a:xfrm>
            <a:off x="1853993" y="4191954"/>
            <a:ext cx="3238708" cy="1049665"/>
          </a:xfrm>
          <a:prstGeom prst="rect">
            <a:avLst/>
          </a:prstGeom>
        </p:spPr>
      </p:pic>
      <p:pic>
        <p:nvPicPr>
          <p:cNvPr id="9" name="图片 8"/>
          <p:cNvPicPr>
            <a:picLocks noChangeAspect="1"/>
          </p:cNvPicPr>
          <p:nvPr/>
        </p:nvPicPr>
        <p:blipFill>
          <a:blip r:embed="rId5"/>
          <a:stretch>
            <a:fillRect/>
          </a:stretch>
        </p:blipFill>
        <p:spPr>
          <a:xfrm>
            <a:off x="1853993" y="2648457"/>
            <a:ext cx="3254188" cy="853404"/>
          </a:xfrm>
          <a:prstGeom prst="rect">
            <a:avLst/>
          </a:prstGeom>
        </p:spPr>
      </p:pic>
      <p:grpSp>
        <p:nvGrpSpPr>
          <p:cNvPr id="13" name="组合 12"/>
          <p:cNvGrpSpPr/>
          <p:nvPr/>
        </p:nvGrpSpPr>
        <p:grpSpPr>
          <a:xfrm>
            <a:off x="1607607" y="3527261"/>
            <a:ext cx="3746959" cy="844894"/>
            <a:chOff x="1993899" y="3404762"/>
            <a:chExt cx="3854450" cy="869132"/>
          </a:xfrm>
        </p:grpSpPr>
        <p:pic>
          <p:nvPicPr>
            <p:cNvPr id="11" name="图片 10"/>
            <p:cNvPicPr>
              <a:picLocks noChangeAspect="1"/>
            </p:cNvPicPr>
            <p:nvPr/>
          </p:nvPicPr>
          <p:blipFill rotWithShape="1">
            <a:blip r:embed="rId6"/>
            <a:srcRect l="11639" r="75354"/>
            <a:stretch/>
          </p:blipFill>
          <p:spPr>
            <a:xfrm>
              <a:off x="1993899" y="3404762"/>
              <a:ext cx="1168401" cy="869132"/>
            </a:xfrm>
            <a:prstGeom prst="rect">
              <a:avLst/>
            </a:prstGeom>
          </p:spPr>
        </p:pic>
        <p:pic>
          <p:nvPicPr>
            <p:cNvPr id="12" name="图片 11"/>
            <p:cNvPicPr>
              <a:picLocks noChangeAspect="1"/>
            </p:cNvPicPr>
            <p:nvPr/>
          </p:nvPicPr>
          <p:blipFill rotWithShape="1">
            <a:blip r:embed="rId6"/>
            <a:srcRect l="70664" t="-1461" r="-566" b="1461"/>
            <a:stretch/>
          </p:blipFill>
          <p:spPr>
            <a:xfrm>
              <a:off x="3162300" y="3404762"/>
              <a:ext cx="2686049" cy="869132"/>
            </a:xfrm>
            <a:prstGeom prst="rect">
              <a:avLst/>
            </a:prstGeom>
          </p:spPr>
        </p:pic>
      </p:grpSp>
    </p:spTree>
    <p:extLst>
      <p:ext uri="{BB962C8B-B14F-4D97-AF65-F5344CB8AC3E}">
        <p14:creationId xmlns:p14="http://schemas.microsoft.com/office/powerpoint/2010/main" val="960355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Fluid Simulation</a:t>
            </a:r>
            <a:endParaRPr lang="zh-CN" altLang="en-US" b="1" dirty="0"/>
          </a:p>
        </p:txBody>
      </p:sp>
      <p:sp>
        <p:nvSpPr>
          <p:cNvPr id="3" name="内容占位符 2"/>
          <p:cNvSpPr>
            <a:spLocks noGrp="1"/>
          </p:cNvSpPr>
          <p:nvPr>
            <p:ph idx="1"/>
          </p:nvPr>
        </p:nvSpPr>
        <p:spPr/>
        <p:txBody>
          <a:bodyPr/>
          <a:lstStyle/>
          <a:p>
            <a:r>
              <a:rPr lang="en-US" altLang="zh-CN" dirty="0"/>
              <a:t>Incompressible </a:t>
            </a:r>
            <a:r>
              <a:rPr lang="en-US" altLang="zh-CN" dirty="0" err="1"/>
              <a:t>Navier</a:t>
            </a:r>
            <a:r>
              <a:rPr lang="en-US" altLang="zh-CN" dirty="0"/>
              <a:t>-Stokes Equation</a:t>
            </a:r>
          </a:p>
          <a:p>
            <a:pPr lvl="1"/>
            <a:r>
              <a:rPr lang="zh-CN" altLang="en-US" dirty="0"/>
              <a:t>（不可压缩纳维斯托克斯方程）</a:t>
            </a:r>
            <a:endParaRPr lang="en-US" altLang="zh-CN" dirty="0"/>
          </a:p>
          <a:p>
            <a:endParaRPr lang="zh-CN" altLang="en-US" dirty="0"/>
          </a:p>
        </p:txBody>
      </p:sp>
      <p:pic>
        <p:nvPicPr>
          <p:cNvPr id="4" name="图片 3"/>
          <p:cNvPicPr>
            <a:picLocks noChangeAspect="1"/>
          </p:cNvPicPr>
          <p:nvPr/>
        </p:nvPicPr>
        <p:blipFill>
          <a:blip r:embed="rId3"/>
          <a:stretch>
            <a:fillRect/>
          </a:stretch>
        </p:blipFill>
        <p:spPr>
          <a:xfrm>
            <a:off x="1332835" y="2924819"/>
            <a:ext cx="9526329" cy="2152950"/>
          </a:xfrm>
          <a:prstGeom prst="rect">
            <a:avLst/>
          </a:prstGeom>
        </p:spPr>
      </p:pic>
      <p:pic>
        <p:nvPicPr>
          <p:cNvPr id="5" name="图片 4"/>
          <p:cNvPicPr>
            <a:picLocks noChangeAspect="1"/>
          </p:cNvPicPr>
          <p:nvPr/>
        </p:nvPicPr>
        <p:blipFill>
          <a:blip r:embed="rId4"/>
          <a:stretch>
            <a:fillRect/>
          </a:stretch>
        </p:blipFill>
        <p:spPr>
          <a:xfrm>
            <a:off x="8724735" y="365125"/>
            <a:ext cx="2362530" cy="1086002"/>
          </a:xfrm>
          <a:prstGeom prst="rect">
            <a:avLst/>
          </a:prstGeom>
        </p:spPr>
      </p:pic>
    </p:spTree>
    <p:extLst>
      <p:ext uri="{BB962C8B-B14F-4D97-AF65-F5344CB8AC3E}">
        <p14:creationId xmlns:p14="http://schemas.microsoft.com/office/powerpoint/2010/main" val="118162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b="1" dirty="0"/>
          </a:p>
        </p:txBody>
      </p:sp>
      <p:sp>
        <p:nvSpPr>
          <p:cNvPr id="3" name="内容占位符 2"/>
          <p:cNvSpPr>
            <a:spLocks noGrp="1"/>
          </p:cNvSpPr>
          <p:nvPr>
            <p:ph idx="1"/>
          </p:nvPr>
        </p:nvSpPr>
        <p:spPr/>
        <p:txBody>
          <a:bodyPr/>
          <a:lstStyle/>
          <a:p>
            <a:r>
              <a:rPr lang="en-US" altLang="zh-CN" dirty="0"/>
              <a:t>Split the </a:t>
            </a:r>
            <a:r>
              <a:rPr lang="en-US" altLang="zh-CN" dirty="0" err="1"/>
              <a:t>Navier</a:t>
            </a:r>
            <a:r>
              <a:rPr lang="en-US" altLang="zh-CN" dirty="0"/>
              <a:t>-Stokes Equation</a:t>
            </a:r>
            <a:endParaRPr lang="zh-CN" altLang="en-US" dirty="0"/>
          </a:p>
        </p:txBody>
      </p:sp>
      <p:pic>
        <p:nvPicPr>
          <p:cNvPr id="4" name="图片 3"/>
          <p:cNvPicPr>
            <a:picLocks noChangeAspect="1"/>
          </p:cNvPicPr>
          <p:nvPr/>
        </p:nvPicPr>
        <p:blipFill>
          <a:blip r:embed="rId3"/>
          <a:stretch>
            <a:fillRect/>
          </a:stretch>
        </p:blipFill>
        <p:spPr>
          <a:xfrm>
            <a:off x="2409310" y="2687580"/>
            <a:ext cx="7373379" cy="819264"/>
          </a:xfrm>
          <a:prstGeom prst="rect">
            <a:avLst/>
          </a:prstGeom>
        </p:spPr>
      </p:pic>
      <p:pic>
        <p:nvPicPr>
          <p:cNvPr id="5" name="图片 4"/>
          <p:cNvPicPr>
            <a:picLocks noChangeAspect="1"/>
          </p:cNvPicPr>
          <p:nvPr/>
        </p:nvPicPr>
        <p:blipFill rotWithShape="1">
          <a:blip r:embed="rId4"/>
          <a:srcRect t="4542"/>
          <a:stretch/>
        </p:blipFill>
        <p:spPr>
          <a:xfrm>
            <a:off x="1332834" y="4368799"/>
            <a:ext cx="9526329" cy="2055169"/>
          </a:xfrm>
          <a:prstGeom prst="rect">
            <a:avLst/>
          </a:prstGeom>
        </p:spPr>
      </p:pic>
    </p:spTree>
    <p:extLst>
      <p:ext uri="{BB962C8B-B14F-4D97-AF65-F5344CB8AC3E}">
        <p14:creationId xmlns:p14="http://schemas.microsoft.com/office/powerpoint/2010/main" val="498985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p:txBody>
          <a:bodyPr/>
          <a:lstStyle/>
          <a:p>
            <a:r>
              <a:rPr lang="en-US" altLang="zh-CN" dirty="0"/>
              <a:t>Force Addition</a:t>
            </a:r>
          </a:p>
          <a:p>
            <a:pPr lvl="1"/>
            <a:r>
              <a:rPr lang="en-US" altLang="zh-CN" dirty="0"/>
              <a:t>External Forces</a:t>
            </a:r>
          </a:p>
        </p:txBody>
      </p:sp>
      <p:pic>
        <p:nvPicPr>
          <p:cNvPr id="4" name="图片 3"/>
          <p:cNvPicPr>
            <a:picLocks noChangeAspect="1"/>
          </p:cNvPicPr>
          <p:nvPr/>
        </p:nvPicPr>
        <p:blipFill>
          <a:blip r:embed="rId3"/>
          <a:stretch>
            <a:fillRect/>
          </a:stretch>
        </p:blipFill>
        <p:spPr>
          <a:xfrm>
            <a:off x="1520571" y="2832100"/>
            <a:ext cx="3639058" cy="438211"/>
          </a:xfrm>
          <a:prstGeom prst="rect">
            <a:avLst/>
          </a:prstGeom>
        </p:spPr>
      </p:pic>
    </p:spTree>
    <p:extLst>
      <p:ext uri="{BB962C8B-B14F-4D97-AF65-F5344CB8AC3E}">
        <p14:creationId xmlns:p14="http://schemas.microsoft.com/office/powerpoint/2010/main" val="99919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the assignment is</a:t>
            </a:r>
            <a:endParaRPr lang="zh-CN" altLang="en-US" b="1" dirty="0"/>
          </a:p>
        </p:txBody>
      </p:sp>
      <p:sp>
        <p:nvSpPr>
          <p:cNvPr id="3" name="内容占位符 2"/>
          <p:cNvSpPr>
            <a:spLocks noGrp="1"/>
          </p:cNvSpPr>
          <p:nvPr>
            <p:ph idx="1"/>
          </p:nvPr>
        </p:nvSpPr>
        <p:spPr>
          <a:xfrm>
            <a:off x="838200" y="1825624"/>
            <a:ext cx="10515600" cy="4889211"/>
          </a:xfrm>
        </p:spPr>
        <p:txBody>
          <a:bodyPr/>
          <a:lstStyle/>
          <a:p>
            <a:r>
              <a:rPr lang="en-US" altLang="zh-CN" dirty="0"/>
              <a:t>Stable Fluids</a:t>
            </a:r>
          </a:p>
          <a:p>
            <a:pPr lvl="1"/>
            <a:r>
              <a:rPr lang="en-US" altLang="zh-CN" dirty="0"/>
              <a:t>Fluid simulation</a:t>
            </a:r>
          </a:p>
          <a:p>
            <a:pPr lvl="1"/>
            <a:r>
              <a:rPr lang="en-US" altLang="zh-CN" dirty="0"/>
              <a:t>Unconditionally Stable Scheme</a:t>
            </a:r>
          </a:p>
          <a:p>
            <a:pPr lvl="1"/>
            <a:r>
              <a:rPr lang="en-US" altLang="zh-CN" dirty="0"/>
              <a:t>[</a:t>
            </a:r>
            <a:r>
              <a:rPr lang="en-US" altLang="zh-CN" i="1" dirty="0"/>
              <a:t>Jos </a:t>
            </a:r>
            <a:r>
              <a:rPr lang="en-US" altLang="zh-CN" i="1" dirty="0" err="1"/>
              <a:t>Stam</a:t>
            </a:r>
            <a:r>
              <a:rPr lang="en-US" altLang="zh-CN" i="1" dirty="0"/>
              <a:t> 1999</a:t>
            </a:r>
            <a:r>
              <a:rPr lang="en-US" altLang="zh-CN" dirty="0"/>
              <a:t>]</a:t>
            </a:r>
          </a:p>
          <a:p>
            <a:r>
              <a:rPr lang="en-US" altLang="zh-CN"/>
              <a:t>2D version </a:t>
            </a:r>
            <a:r>
              <a:rPr lang="en-US" altLang="zh-CN" dirty="0"/>
              <a:t>is good enough for the assignment</a:t>
            </a:r>
          </a:p>
          <a:p>
            <a:endParaRPr lang="en-US" altLang="zh-CN" dirty="0"/>
          </a:p>
          <a:p>
            <a:pPr marL="0" indent="0">
              <a:buNone/>
            </a:pPr>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7370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a:xfrm>
            <a:off x="838200" y="1825624"/>
            <a:ext cx="10515600" cy="4867275"/>
          </a:xfrm>
        </p:spPr>
        <p:txBody>
          <a:bodyPr>
            <a:normAutofit/>
          </a:bodyPr>
          <a:lstStyle/>
          <a:p>
            <a:r>
              <a:rPr lang="en-US" altLang="zh-CN" dirty="0"/>
              <a:t>Advection</a:t>
            </a:r>
          </a:p>
          <a:p>
            <a:pPr lvl="1"/>
            <a:r>
              <a:rPr lang="en-US" altLang="zh-CN" dirty="0"/>
              <a:t>Semi-</a:t>
            </a:r>
            <a:r>
              <a:rPr lang="en-US" altLang="zh-CN" dirty="0" err="1"/>
              <a:t>Lagrangian</a:t>
            </a:r>
            <a:r>
              <a:rPr lang="en-US" altLang="zh-CN" dirty="0"/>
              <a:t> Scheme</a:t>
            </a:r>
          </a:p>
          <a:p>
            <a:pPr lvl="2"/>
            <a:r>
              <a:rPr lang="en-US" altLang="zh-CN" dirty="0"/>
              <a:t>Backward Tracing</a:t>
            </a:r>
          </a:p>
          <a:p>
            <a:pPr lvl="3"/>
            <a:r>
              <a:rPr lang="en-US" altLang="zh-CN" dirty="0"/>
              <a:t>with velocity at current grid</a:t>
            </a:r>
          </a:p>
          <a:p>
            <a:pPr lvl="2"/>
            <a:r>
              <a:rPr lang="en-US" altLang="zh-CN" dirty="0"/>
              <a:t>Interpolation / Extrapolation</a:t>
            </a:r>
          </a:p>
          <a:p>
            <a:pPr lvl="1"/>
            <a:r>
              <a:rPr lang="en-US" altLang="zh-CN" dirty="0"/>
              <a:t>Advantage</a:t>
            </a:r>
          </a:p>
          <a:p>
            <a:pPr lvl="2"/>
            <a:r>
              <a:rPr lang="en-US" altLang="zh-CN" dirty="0"/>
              <a:t>Simple</a:t>
            </a:r>
          </a:p>
          <a:p>
            <a:pPr lvl="2"/>
            <a:r>
              <a:rPr lang="en-US" altLang="zh-CN" dirty="0"/>
              <a:t>Unconditionally Stable</a:t>
            </a:r>
          </a:p>
          <a:p>
            <a:pPr lvl="3"/>
            <a:r>
              <a:rPr lang="en-US" altLang="zh-CN" dirty="0"/>
              <a:t>overcome the CFL constraint</a:t>
            </a:r>
          </a:p>
          <a:p>
            <a:pPr lvl="1"/>
            <a:r>
              <a:rPr lang="en-US" altLang="zh-CN" dirty="0"/>
              <a:t>Problem</a:t>
            </a:r>
          </a:p>
          <a:p>
            <a:pPr lvl="2"/>
            <a:r>
              <a:rPr lang="en-US" altLang="zh-CN" dirty="0"/>
              <a:t>Non-Conservative</a:t>
            </a:r>
          </a:p>
          <a:p>
            <a:pPr lvl="2"/>
            <a:r>
              <a:rPr lang="en-US" altLang="zh-CN" dirty="0"/>
              <a:t>Lost Details at high velocity or time step</a:t>
            </a:r>
          </a:p>
          <a:p>
            <a:pPr lvl="3"/>
            <a:r>
              <a:rPr lang="en-US" altLang="zh-CN" dirty="0"/>
              <a:t>not good at creating vorticity</a:t>
            </a:r>
          </a:p>
        </p:txBody>
      </p:sp>
      <p:pic>
        <p:nvPicPr>
          <p:cNvPr id="5" name="图片 4"/>
          <p:cNvPicPr>
            <a:picLocks noChangeAspect="1"/>
          </p:cNvPicPr>
          <p:nvPr/>
        </p:nvPicPr>
        <p:blipFill>
          <a:blip r:embed="rId2"/>
          <a:stretch>
            <a:fillRect/>
          </a:stretch>
        </p:blipFill>
        <p:spPr>
          <a:xfrm>
            <a:off x="6653914" y="2484711"/>
            <a:ext cx="5538086" cy="3908473"/>
          </a:xfrm>
          <a:prstGeom prst="rect">
            <a:avLst/>
          </a:prstGeom>
        </p:spPr>
      </p:pic>
      <p:pic>
        <p:nvPicPr>
          <p:cNvPr id="8" name="图片 7"/>
          <p:cNvPicPr>
            <a:picLocks noChangeAspect="1"/>
          </p:cNvPicPr>
          <p:nvPr/>
        </p:nvPicPr>
        <p:blipFill>
          <a:blip r:embed="rId3"/>
          <a:stretch>
            <a:fillRect/>
          </a:stretch>
        </p:blipFill>
        <p:spPr>
          <a:xfrm>
            <a:off x="6400109" y="537300"/>
            <a:ext cx="4953691" cy="981212"/>
          </a:xfrm>
          <a:prstGeom prst="rect">
            <a:avLst/>
          </a:prstGeom>
        </p:spPr>
      </p:pic>
    </p:spTree>
    <p:extLst>
      <p:ext uri="{BB962C8B-B14F-4D97-AF65-F5344CB8AC3E}">
        <p14:creationId xmlns:p14="http://schemas.microsoft.com/office/powerpoint/2010/main" val="563231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p:txBody>
          <a:bodyPr/>
          <a:lstStyle/>
          <a:p>
            <a:r>
              <a:rPr lang="en-US" altLang="zh-CN" dirty="0"/>
              <a:t>Advection</a:t>
            </a:r>
          </a:p>
          <a:p>
            <a:pPr lvl="1"/>
            <a:r>
              <a:rPr lang="en-US" altLang="zh-CN" dirty="0"/>
              <a:t>You should also apply the step to the field which flows follows the velocity field </a:t>
            </a:r>
            <a:endParaRPr lang="zh-CN" altLang="en-US" dirty="0"/>
          </a:p>
        </p:txBody>
      </p:sp>
      <p:pic>
        <p:nvPicPr>
          <p:cNvPr id="4" name="图片 3"/>
          <p:cNvPicPr>
            <a:picLocks noChangeAspect="1"/>
          </p:cNvPicPr>
          <p:nvPr/>
        </p:nvPicPr>
        <p:blipFill>
          <a:blip r:embed="rId2"/>
          <a:stretch>
            <a:fillRect/>
          </a:stretch>
        </p:blipFill>
        <p:spPr>
          <a:xfrm>
            <a:off x="4452708" y="1787524"/>
            <a:ext cx="3286584" cy="428685"/>
          </a:xfrm>
          <a:prstGeom prst="rect">
            <a:avLst/>
          </a:prstGeom>
        </p:spPr>
      </p:pic>
    </p:spTree>
    <p:extLst>
      <p:ext uri="{BB962C8B-B14F-4D97-AF65-F5344CB8AC3E}">
        <p14:creationId xmlns:p14="http://schemas.microsoft.com/office/powerpoint/2010/main" val="1228661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b="1" dirty="0"/>
          </a:p>
        </p:txBody>
      </p:sp>
      <p:sp>
        <p:nvSpPr>
          <p:cNvPr id="3" name="内容占位符 2"/>
          <p:cNvSpPr>
            <a:spLocks noGrp="1"/>
          </p:cNvSpPr>
          <p:nvPr>
            <p:ph idx="1"/>
          </p:nvPr>
        </p:nvSpPr>
        <p:spPr/>
        <p:txBody>
          <a:bodyPr/>
          <a:lstStyle/>
          <a:p>
            <a:r>
              <a:rPr lang="en-US" altLang="zh-CN" dirty="0"/>
              <a:t>Projection</a:t>
            </a:r>
          </a:p>
          <a:p>
            <a:pPr lvl="1"/>
            <a:r>
              <a:rPr lang="en-US" altLang="zh-CN" dirty="0"/>
              <a:t>Behave as Incompressible Fluids</a:t>
            </a:r>
          </a:p>
          <a:p>
            <a:pPr lvl="2"/>
            <a:r>
              <a:rPr lang="en-US" altLang="zh-CN" dirty="0"/>
              <a:t>No Divergence in Velocity</a:t>
            </a:r>
          </a:p>
          <a:p>
            <a:pPr lvl="1"/>
            <a:r>
              <a:rPr lang="en-US" altLang="zh-CN" dirty="0"/>
              <a:t>Helmholtz Decomposition</a:t>
            </a:r>
            <a:r>
              <a:rPr lang="zh-CN" altLang="en-US" dirty="0"/>
              <a:t>（亥姆霍兹分解）</a:t>
            </a:r>
            <a:endParaRPr lang="en-US" altLang="zh-CN" dirty="0"/>
          </a:p>
          <a:p>
            <a:pPr lvl="2"/>
            <a:r>
              <a:rPr lang="en-US" altLang="zh-CN" dirty="0"/>
              <a:t>Every vector field can be decomposed into the sum of a divergence-free field and a curl-free field</a:t>
            </a:r>
          </a:p>
          <a:p>
            <a:pPr lvl="1"/>
            <a:r>
              <a:rPr lang="en-US" altLang="zh-CN" dirty="0"/>
              <a:t>Algorithm:</a:t>
            </a:r>
          </a:p>
          <a:p>
            <a:pPr lvl="2"/>
            <a:r>
              <a:rPr lang="en-US" altLang="zh-CN" dirty="0"/>
              <a:t>Projection: find the curl free field and eliminate it</a:t>
            </a:r>
          </a:p>
          <a:p>
            <a:pPr lvl="2"/>
            <a:endParaRPr lang="en-US" altLang="zh-CN" dirty="0"/>
          </a:p>
        </p:txBody>
      </p:sp>
      <p:pic>
        <p:nvPicPr>
          <p:cNvPr id="4" name="图片 3"/>
          <p:cNvPicPr>
            <a:picLocks noChangeAspect="1"/>
          </p:cNvPicPr>
          <p:nvPr/>
        </p:nvPicPr>
        <p:blipFill>
          <a:blip r:embed="rId3"/>
          <a:stretch>
            <a:fillRect/>
          </a:stretch>
        </p:blipFill>
        <p:spPr>
          <a:xfrm>
            <a:off x="2011235" y="4865652"/>
            <a:ext cx="1819529" cy="504895"/>
          </a:xfrm>
          <a:prstGeom prst="rect">
            <a:avLst/>
          </a:prstGeom>
        </p:spPr>
      </p:pic>
      <p:pic>
        <p:nvPicPr>
          <p:cNvPr id="5" name="图片 4"/>
          <p:cNvPicPr>
            <a:picLocks noChangeAspect="1"/>
          </p:cNvPicPr>
          <p:nvPr/>
        </p:nvPicPr>
        <p:blipFill>
          <a:blip r:embed="rId4"/>
          <a:stretch>
            <a:fillRect/>
          </a:stretch>
        </p:blipFill>
        <p:spPr>
          <a:xfrm>
            <a:off x="2136593" y="5492784"/>
            <a:ext cx="2610214" cy="485843"/>
          </a:xfrm>
          <a:prstGeom prst="rect">
            <a:avLst/>
          </a:prstGeom>
        </p:spPr>
      </p:pic>
      <p:pic>
        <p:nvPicPr>
          <p:cNvPr id="6" name="图片 5"/>
          <p:cNvPicPr>
            <a:picLocks noChangeAspect="1"/>
          </p:cNvPicPr>
          <p:nvPr/>
        </p:nvPicPr>
        <p:blipFill>
          <a:blip r:embed="rId5"/>
          <a:stretch>
            <a:fillRect/>
          </a:stretch>
        </p:blipFill>
        <p:spPr>
          <a:xfrm>
            <a:off x="5364041" y="4911693"/>
            <a:ext cx="1743318" cy="438211"/>
          </a:xfrm>
          <a:prstGeom prst="rect">
            <a:avLst/>
          </a:prstGeom>
        </p:spPr>
      </p:pic>
    </p:spTree>
    <p:extLst>
      <p:ext uri="{BB962C8B-B14F-4D97-AF65-F5344CB8AC3E}">
        <p14:creationId xmlns:p14="http://schemas.microsoft.com/office/powerpoint/2010/main" val="4263789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p:txBody>
          <a:bodyPr>
            <a:normAutofit/>
          </a:bodyPr>
          <a:lstStyle/>
          <a:p>
            <a:r>
              <a:rPr lang="en-US" altLang="zh-CN" dirty="0"/>
              <a:t>Projections</a:t>
            </a:r>
          </a:p>
          <a:p>
            <a:pPr lvl="1"/>
            <a:r>
              <a:rPr lang="en-US" altLang="zh-CN" dirty="0"/>
              <a:t>Numerically solve the problem with finite difference method</a:t>
            </a:r>
          </a:p>
          <a:p>
            <a:pPr lvl="1"/>
            <a:endParaRPr lang="en-US" altLang="zh-CN" dirty="0"/>
          </a:p>
          <a:p>
            <a:pPr lvl="1"/>
            <a:endParaRPr lang="en-US" altLang="zh-CN" dirty="0"/>
          </a:p>
          <a:p>
            <a:pPr lvl="1"/>
            <a:r>
              <a:rPr lang="en-US" altLang="zh-CN" dirty="0"/>
              <a:t>Solving the Finite Difference Poisson Equation</a:t>
            </a:r>
          </a:p>
          <a:p>
            <a:pPr lvl="2"/>
            <a:r>
              <a:rPr lang="en-US" altLang="zh-CN" dirty="0"/>
              <a:t>Compute Divergence of the current velocity</a:t>
            </a:r>
          </a:p>
          <a:p>
            <a:pPr lvl="2"/>
            <a:endParaRPr lang="en-US" altLang="zh-CN" dirty="0"/>
          </a:p>
          <a:p>
            <a:pPr lvl="2"/>
            <a:endParaRPr lang="en-US" altLang="zh-CN" dirty="0"/>
          </a:p>
          <a:p>
            <a:pPr lvl="2"/>
            <a:endParaRPr lang="en-US" altLang="zh-CN" dirty="0"/>
          </a:p>
          <a:p>
            <a:pPr lvl="2"/>
            <a:r>
              <a:rPr lang="en-US" altLang="zh-CN" dirty="0"/>
              <a:t>Solve the scalar field</a:t>
            </a:r>
          </a:p>
          <a:p>
            <a:pPr lvl="2"/>
            <a:endParaRPr lang="en-US" altLang="zh-CN" dirty="0"/>
          </a:p>
          <a:p>
            <a:pPr lvl="2"/>
            <a:endParaRPr lang="en-US" altLang="zh-CN" dirty="0"/>
          </a:p>
          <a:p>
            <a:pPr lvl="2"/>
            <a:endParaRPr lang="en-US" altLang="zh-CN" dirty="0"/>
          </a:p>
          <a:p>
            <a:pPr lvl="2"/>
            <a:endParaRPr lang="en-US" altLang="zh-CN" dirty="0"/>
          </a:p>
          <a:p>
            <a:pPr lvl="1"/>
            <a:endParaRPr lang="zh-CN" altLang="en-US" dirty="0"/>
          </a:p>
        </p:txBody>
      </p:sp>
      <p:pic>
        <p:nvPicPr>
          <p:cNvPr id="4" name="图片 3"/>
          <p:cNvPicPr>
            <a:picLocks noChangeAspect="1"/>
          </p:cNvPicPr>
          <p:nvPr/>
        </p:nvPicPr>
        <p:blipFill>
          <a:blip r:embed="rId3"/>
          <a:stretch>
            <a:fillRect/>
          </a:stretch>
        </p:blipFill>
        <p:spPr>
          <a:xfrm>
            <a:off x="1922341" y="2790793"/>
            <a:ext cx="1743318" cy="438211"/>
          </a:xfrm>
          <a:prstGeom prst="rect">
            <a:avLst/>
          </a:prstGeom>
        </p:spPr>
      </p:pic>
      <p:grpSp>
        <p:nvGrpSpPr>
          <p:cNvPr id="5" name="组合 4"/>
          <p:cNvGrpSpPr/>
          <p:nvPr/>
        </p:nvGrpSpPr>
        <p:grpSpPr>
          <a:xfrm>
            <a:off x="2349041" y="4280536"/>
            <a:ext cx="3746959" cy="844894"/>
            <a:chOff x="1993899" y="3404762"/>
            <a:chExt cx="3854450" cy="869132"/>
          </a:xfrm>
        </p:grpSpPr>
        <p:pic>
          <p:nvPicPr>
            <p:cNvPr id="6" name="图片 5"/>
            <p:cNvPicPr>
              <a:picLocks noChangeAspect="1"/>
            </p:cNvPicPr>
            <p:nvPr/>
          </p:nvPicPr>
          <p:blipFill rotWithShape="1">
            <a:blip r:embed="rId4"/>
            <a:srcRect l="11639" r="75354"/>
            <a:stretch/>
          </p:blipFill>
          <p:spPr>
            <a:xfrm>
              <a:off x="1993899" y="3404762"/>
              <a:ext cx="1168401" cy="869132"/>
            </a:xfrm>
            <a:prstGeom prst="rect">
              <a:avLst/>
            </a:prstGeom>
          </p:spPr>
        </p:pic>
        <p:pic>
          <p:nvPicPr>
            <p:cNvPr id="7" name="图片 6"/>
            <p:cNvPicPr>
              <a:picLocks noChangeAspect="1"/>
            </p:cNvPicPr>
            <p:nvPr/>
          </p:nvPicPr>
          <p:blipFill rotWithShape="1">
            <a:blip r:embed="rId4"/>
            <a:srcRect l="70664" t="-1461" r="-566" b="1461"/>
            <a:stretch/>
          </p:blipFill>
          <p:spPr>
            <a:xfrm>
              <a:off x="3162300" y="3404762"/>
              <a:ext cx="2686049" cy="869132"/>
            </a:xfrm>
            <a:prstGeom prst="rect">
              <a:avLst/>
            </a:prstGeom>
          </p:spPr>
        </p:pic>
      </p:grpSp>
      <p:pic>
        <p:nvPicPr>
          <p:cNvPr id="8" name="图片 7"/>
          <p:cNvPicPr>
            <a:picLocks noChangeAspect="1"/>
          </p:cNvPicPr>
          <p:nvPr/>
        </p:nvPicPr>
        <p:blipFill rotWithShape="1">
          <a:blip r:embed="rId5"/>
          <a:srcRect l="9050" r="14988" b="68286"/>
          <a:stretch/>
        </p:blipFill>
        <p:spPr>
          <a:xfrm>
            <a:off x="6096000" y="145229"/>
            <a:ext cx="5600700" cy="1962971"/>
          </a:xfrm>
          <a:prstGeom prst="rect">
            <a:avLst/>
          </a:prstGeom>
        </p:spPr>
      </p:pic>
      <p:pic>
        <p:nvPicPr>
          <p:cNvPr id="9" name="图片 8"/>
          <p:cNvPicPr>
            <a:picLocks noChangeAspect="1"/>
          </p:cNvPicPr>
          <p:nvPr/>
        </p:nvPicPr>
        <p:blipFill>
          <a:blip r:embed="rId6"/>
          <a:stretch>
            <a:fillRect/>
          </a:stretch>
        </p:blipFill>
        <p:spPr>
          <a:xfrm>
            <a:off x="8572576" y="3528133"/>
            <a:ext cx="2724530" cy="1228896"/>
          </a:xfrm>
          <a:prstGeom prst="rect">
            <a:avLst/>
          </a:prstGeom>
        </p:spPr>
      </p:pic>
    </p:spTree>
    <p:extLst>
      <p:ext uri="{BB962C8B-B14F-4D97-AF65-F5344CB8AC3E}">
        <p14:creationId xmlns:p14="http://schemas.microsoft.com/office/powerpoint/2010/main" val="2336126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p:txBody>
          <a:bodyPr/>
          <a:lstStyle/>
          <a:p>
            <a:r>
              <a:rPr lang="en-US" altLang="zh-CN" dirty="0"/>
              <a:t>2D FD-Poisson</a:t>
            </a:r>
          </a:p>
          <a:p>
            <a:pPr lvl="1"/>
            <a:r>
              <a:rPr lang="en-US" altLang="zh-CN" dirty="0"/>
              <a:t>Laplacian Operator</a:t>
            </a:r>
          </a:p>
          <a:p>
            <a:pPr lvl="2"/>
            <a:r>
              <a:rPr lang="en-US" altLang="zh-CN" dirty="0"/>
              <a:t>with Central Finite Difference</a:t>
            </a:r>
            <a:endParaRPr lang="zh-CN" altLang="en-US" dirty="0"/>
          </a:p>
        </p:txBody>
      </p:sp>
      <p:pic>
        <p:nvPicPr>
          <p:cNvPr id="4" name="图片 3"/>
          <p:cNvPicPr>
            <a:picLocks noChangeAspect="1"/>
          </p:cNvPicPr>
          <p:nvPr/>
        </p:nvPicPr>
        <p:blipFill>
          <a:blip r:embed="rId3"/>
          <a:stretch>
            <a:fillRect/>
          </a:stretch>
        </p:blipFill>
        <p:spPr>
          <a:xfrm>
            <a:off x="6431924" y="1690688"/>
            <a:ext cx="3892957" cy="998684"/>
          </a:xfrm>
          <a:prstGeom prst="rect">
            <a:avLst/>
          </a:prstGeom>
        </p:spPr>
      </p:pic>
      <p:pic>
        <p:nvPicPr>
          <p:cNvPr id="5" name="图片 4"/>
          <p:cNvPicPr>
            <a:picLocks noChangeAspect="1"/>
          </p:cNvPicPr>
          <p:nvPr/>
        </p:nvPicPr>
        <p:blipFill>
          <a:blip r:embed="rId4"/>
          <a:stretch>
            <a:fillRect/>
          </a:stretch>
        </p:blipFill>
        <p:spPr>
          <a:xfrm>
            <a:off x="1208936" y="3214459"/>
            <a:ext cx="8426340" cy="2117066"/>
          </a:xfrm>
          <a:prstGeom prst="rect">
            <a:avLst/>
          </a:prstGeom>
        </p:spPr>
      </p:pic>
      <p:pic>
        <p:nvPicPr>
          <p:cNvPr id="6" name="图片 5"/>
          <p:cNvPicPr>
            <a:picLocks noChangeAspect="1"/>
          </p:cNvPicPr>
          <p:nvPr/>
        </p:nvPicPr>
        <p:blipFill rotWithShape="1">
          <a:blip r:embed="rId5"/>
          <a:srcRect t="31324" b="51323"/>
          <a:stretch/>
        </p:blipFill>
        <p:spPr>
          <a:xfrm>
            <a:off x="4564805" y="5740401"/>
            <a:ext cx="7627196" cy="1015152"/>
          </a:xfrm>
          <a:prstGeom prst="rect">
            <a:avLst/>
          </a:prstGeom>
        </p:spPr>
      </p:pic>
    </p:spTree>
    <p:extLst>
      <p:ext uri="{BB962C8B-B14F-4D97-AF65-F5344CB8AC3E}">
        <p14:creationId xmlns:p14="http://schemas.microsoft.com/office/powerpoint/2010/main" val="96297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Discrete Poisson Equation</a:t>
            </a:r>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3"/>
          <a:stretch>
            <a:fillRect/>
          </a:stretch>
        </p:blipFill>
        <p:spPr>
          <a:xfrm>
            <a:off x="838200" y="1340644"/>
            <a:ext cx="5930900" cy="5321300"/>
          </a:xfrm>
          <a:prstGeom prst="rect">
            <a:avLst/>
          </a:prstGeom>
        </p:spPr>
      </p:pic>
    </p:spTree>
    <p:extLst>
      <p:ext uri="{BB962C8B-B14F-4D97-AF65-F5344CB8AC3E}">
        <p14:creationId xmlns:p14="http://schemas.microsoft.com/office/powerpoint/2010/main" val="3647443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Discrete Poisson Equation</a:t>
            </a:r>
            <a:endParaRPr lang="zh-CN" altLang="en-US" b="1" dirty="0"/>
          </a:p>
        </p:txBody>
      </p:sp>
      <p:sp>
        <p:nvSpPr>
          <p:cNvPr id="3" name="内容占位符 2"/>
          <p:cNvSpPr>
            <a:spLocks noGrp="1"/>
          </p:cNvSpPr>
          <p:nvPr>
            <p:ph idx="1"/>
          </p:nvPr>
        </p:nvSpPr>
        <p:spPr/>
        <p:txBody>
          <a:bodyPr/>
          <a:lstStyle/>
          <a:p>
            <a:r>
              <a:rPr lang="en-US" altLang="zh-CN" dirty="0"/>
              <a:t>Good Properties of the Matrix</a:t>
            </a:r>
          </a:p>
          <a:p>
            <a:pPr lvl="1"/>
            <a:r>
              <a:rPr lang="en-US" altLang="zh-CN" dirty="0"/>
              <a:t>SPD: symmetric positive definite</a:t>
            </a:r>
          </a:p>
          <a:p>
            <a:pPr lvl="2"/>
            <a:r>
              <a:rPr lang="en-US" altLang="zh-CN" dirty="0"/>
              <a:t>try to prove yourself </a:t>
            </a:r>
          </a:p>
          <a:p>
            <a:pPr lvl="1"/>
            <a:r>
              <a:rPr lang="en-US" altLang="zh-CN" dirty="0"/>
              <a:t>Diagonally Dominant</a:t>
            </a:r>
          </a:p>
          <a:p>
            <a:pPr lvl="2"/>
            <a:r>
              <a:rPr lang="en-US" altLang="zh-CN" dirty="0"/>
              <a:t>Iterative method are guaranteed to converge</a:t>
            </a:r>
          </a:p>
        </p:txBody>
      </p:sp>
      <p:pic>
        <p:nvPicPr>
          <p:cNvPr id="4" name="图片 3"/>
          <p:cNvPicPr>
            <a:picLocks noChangeAspect="1"/>
          </p:cNvPicPr>
          <p:nvPr/>
        </p:nvPicPr>
        <p:blipFill>
          <a:blip r:embed="rId2"/>
          <a:stretch>
            <a:fillRect/>
          </a:stretch>
        </p:blipFill>
        <p:spPr>
          <a:xfrm>
            <a:off x="1776229" y="3801241"/>
            <a:ext cx="2619741" cy="400106"/>
          </a:xfrm>
          <a:prstGeom prst="rect">
            <a:avLst/>
          </a:prstGeom>
        </p:spPr>
      </p:pic>
    </p:spTree>
    <p:extLst>
      <p:ext uri="{BB962C8B-B14F-4D97-AF65-F5344CB8AC3E}">
        <p14:creationId xmlns:p14="http://schemas.microsoft.com/office/powerpoint/2010/main" val="728793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Solve the large sparse linear SPD system</a:t>
            </a:r>
            <a:endParaRPr lang="zh-CN" altLang="en-US" b="1" dirty="0"/>
          </a:p>
        </p:txBody>
      </p:sp>
      <p:sp>
        <p:nvSpPr>
          <p:cNvPr id="3" name="内容占位符 2"/>
          <p:cNvSpPr>
            <a:spLocks noGrp="1"/>
          </p:cNvSpPr>
          <p:nvPr>
            <p:ph idx="1"/>
          </p:nvPr>
        </p:nvSpPr>
        <p:spPr>
          <a:xfrm>
            <a:off x="838200" y="1825624"/>
            <a:ext cx="10515600" cy="4765675"/>
          </a:xfrm>
        </p:spPr>
        <p:txBody>
          <a:bodyPr/>
          <a:lstStyle/>
          <a:p>
            <a:r>
              <a:rPr lang="en-US" altLang="zh-CN" dirty="0"/>
              <a:t>Utilize the Eigen library</a:t>
            </a:r>
          </a:p>
          <a:p>
            <a:pPr lvl="1"/>
            <a:r>
              <a:rPr lang="en-US" altLang="zh-CN" dirty="0">
                <a:hlinkClick r:id="rId3"/>
              </a:rPr>
              <a:t>https://eigen.tuxfamily.org/dox/group__TopicSparseSystems.html</a:t>
            </a:r>
            <a:endParaRPr lang="en-US" altLang="zh-CN" dirty="0"/>
          </a:p>
          <a:p>
            <a:pPr lvl="1"/>
            <a:r>
              <a:rPr lang="en-US" altLang="zh-CN" dirty="0"/>
              <a:t>Either LDLT or </a:t>
            </a:r>
            <a:r>
              <a:rPr lang="en-US" altLang="zh-CN" dirty="0" err="1"/>
              <a:t>ConjugateGradient</a:t>
            </a:r>
            <a:endParaRPr lang="en-US" altLang="zh-CN" dirty="0"/>
          </a:p>
          <a:p>
            <a:pPr lvl="1"/>
            <a:r>
              <a:rPr lang="en-US" altLang="zh-CN" dirty="0"/>
              <a:t>Solver is prepared once at initialization</a:t>
            </a:r>
          </a:p>
          <a:p>
            <a:r>
              <a:rPr lang="en-US" altLang="zh-CN" dirty="0"/>
              <a:t>Or Write a Iterative Solver yourself</a:t>
            </a:r>
          </a:p>
          <a:p>
            <a:pPr lvl="1"/>
            <a:r>
              <a:rPr lang="en-US" altLang="zh-CN" dirty="0"/>
              <a:t>Jacobi Iterative Method (Iterate for about 20 ~ 100 times)</a:t>
            </a:r>
          </a:p>
          <a:p>
            <a:pPr lvl="1"/>
            <a:endParaRPr lang="en-US" altLang="zh-CN" dirty="0"/>
          </a:p>
          <a:p>
            <a:pPr marL="457200" lvl="1" indent="0">
              <a:buNone/>
            </a:pPr>
            <a:endParaRPr lang="en-US" altLang="zh-CN" dirty="0"/>
          </a:p>
          <a:p>
            <a:pPr lvl="1"/>
            <a:r>
              <a:rPr lang="en-US" altLang="zh-CN" dirty="0"/>
              <a:t>Gauss-Seidel Iterative Method</a:t>
            </a:r>
            <a:endParaRPr lang="zh-CN" altLang="en-US" dirty="0"/>
          </a:p>
        </p:txBody>
      </p:sp>
      <p:pic>
        <p:nvPicPr>
          <p:cNvPr id="4" name="图片 3"/>
          <p:cNvPicPr>
            <a:picLocks noChangeAspect="1"/>
          </p:cNvPicPr>
          <p:nvPr/>
        </p:nvPicPr>
        <p:blipFill>
          <a:blip r:embed="rId4"/>
          <a:stretch>
            <a:fillRect/>
          </a:stretch>
        </p:blipFill>
        <p:spPr>
          <a:xfrm>
            <a:off x="1744206" y="4324289"/>
            <a:ext cx="6544588" cy="876422"/>
          </a:xfrm>
          <a:prstGeom prst="rect">
            <a:avLst/>
          </a:prstGeom>
        </p:spPr>
      </p:pic>
      <p:pic>
        <p:nvPicPr>
          <p:cNvPr id="5" name="图片 4"/>
          <p:cNvPicPr>
            <a:picLocks noChangeAspect="1"/>
          </p:cNvPicPr>
          <p:nvPr/>
        </p:nvPicPr>
        <p:blipFill>
          <a:blip r:embed="rId5"/>
          <a:stretch>
            <a:fillRect/>
          </a:stretch>
        </p:blipFill>
        <p:spPr>
          <a:xfrm>
            <a:off x="1887031" y="5586309"/>
            <a:ext cx="7249537" cy="743054"/>
          </a:xfrm>
          <a:prstGeom prst="rect">
            <a:avLst/>
          </a:prstGeom>
        </p:spPr>
      </p:pic>
    </p:spTree>
    <p:extLst>
      <p:ext uri="{BB962C8B-B14F-4D97-AF65-F5344CB8AC3E}">
        <p14:creationId xmlns:p14="http://schemas.microsoft.com/office/powerpoint/2010/main" val="2992128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p:txBody>
          <a:bodyPr/>
          <a:lstStyle/>
          <a:p>
            <a:r>
              <a:rPr lang="en-US" altLang="zh-CN" dirty="0"/>
              <a:t>Projection</a:t>
            </a:r>
            <a:endParaRPr lang="zh-CN" altLang="en-US" dirty="0"/>
          </a:p>
        </p:txBody>
      </p:sp>
      <p:pic>
        <p:nvPicPr>
          <p:cNvPr id="4" name="图片 3"/>
          <p:cNvPicPr>
            <a:picLocks noChangeAspect="1"/>
          </p:cNvPicPr>
          <p:nvPr/>
        </p:nvPicPr>
        <p:blipFill>
          <a:blip r:embed="rId3"/>
          <a:stretch>
            <a:fillRect/>
          </a:stretch>
        </p:blipFill>
        <p:spPr>
          <a:xfrm>
            <a:off x="1665061" y="2501868"/>
            <a:ext cx="3248478" cy="457264"/>
          </a:xfrm>
          <a:prstGeom prst="rect">
            <a:avLst/>
          </a:prstGeom>
        </p:spPr>
      </p:pic>
      <p:pic>
        <p:nvPicPr>
          <p:cNvPr id="5" name="图片 4"/>
          <p:cNvPicPr>
            <a:picLocks noChangeAspect="1"/>
          </p:cNvPicPr>
          <p:nvPr/>
        </p:nvPicPr>
        <p:blipFill>
          <a:blip r:embed="rId4"/>
          <a:stretch>
            <a:fillRect/>
          </a:stretch>
        </p:blipFill>
        <p:spPr>
          <a:xfrm>
            <a:off x="1395299" y="3763136"/>
            <a:ext cx="1629002" cy="476316"/>
          </a:xfrm>
          <a:prstGeom prst="rect">
            <a:avLst/>
          </a:prstGeom>
        </p:spPr>
      </p:pic>
      <p:pic>
        <p:nvPicPr>
          <p:cNvPr id="6" name="图片 5"/>
          <p:cNvPicPr>
            <a:picLocks noChangeAspect="1"/>
          </p:cNvPicPr>
          <p:nvPr/>
        </p:nvPicPr>
        <p:blipFill>
          <a:blip r:embed="rId5"/>
          <a:stretch>
            <a:fillRect/>
          </a:stretch>
        </p:blipFill>
        <p:spPr>
          <a:xfrm>
            <a:off x="1314304" y="4356927"/>
            <a:ext cx="2095792" cy="400106"/>
          </a:xfrm>
          <a:prstGeom prst="rect">
            <a:avLst/>
          </a:prstGeom>
        </p:spPr>
      </p:pic>
    </p:spTree>
    <p:extLst>
      <p:ext uri="{BB962C8B-B14F-4D97-AF65-F5344CB8AC3E}">
        <p14:creationId xmlns:p14="http://schemas.microsoft.com/office/powerpoint/2010/main" val="2119483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p:txBody>
          <a:bodyPr/>
          <a:lstStyle/>
          <a:p>
            <a:r>
              <a:rPr lang="en-US" altLang="zh-CN" dirty="0"/>
              <a:t>Diffusion</a:t>
            </a:r>
          </a:p>
          <a:p>
            <a:pPr lvl="1"/>
            <a:r>
              <a:rPr lang="en-US" altLang="zh-CN" dirty="0"/>
              <a:t>Add viscosity to the fluid</a:t>
            </a:r>
          </a:p>
          <a:p>
            <a:pPr lvl="1"/>
            <a:endParaRPr lang="en-US" altLang="zh-CN" dirty="0"/>
          </a:p>
          <a:p>
            <a:pPr lvl="1"/>
            <a:endParaRPr lang="en-US" altLang="zh-CN" dirty="0"/>
          </a:p>
          <a:p>
            <a:pPr lvl="1"/>
            <a:r>
              <a:rPr lang="en-US" altLang="zh-CN" dirty="0"/>
              <a:t>Derivation</a:t>
            </a:r>
          </a:p>
          <a:p>
            <a:pPr lvl="1"/>
            <a:endParaRPr lang="en-US" altLang="zh-CN" dirty="0"/>
          </a:p>
          <a:p>
            <a:pPr lvl="1"/>
            <a:endParaRPr lang="en-US" altLang="zh-CN" dirty="0"/>
          </a:p>
          <a:p>
            <a:pPr lvl="1"/>
            <a:endParaRPr lang="en-US" altLang="zh-CN" dirty="0"/>
          </a:p>
          <a:p>
            <a:pPr lvl="1"/>
            <a:endParaRPr lang="en-US" altLang="zh-CN" dirty="0"/>
          </a:p>
          <a:p>
            <a:pPr lvl="1"/>
            <a:endParaRPr lang="zh-CN" altLang="en-US" dirty="0"/>
          </a:p>
        </p:txBody>
      </p:sp>
      <p:pic>
        <p:nvPicPr>
          <p:cNvPr id="4" name="图片 3"/>
          <p:cNvPicPr>
            <a:picLocks noChangeAspect="1"/>
          </p:cNvPicPr>
          <p:nvPr/>
        </p:nvPicPr>
        <p:blipFill>
          <a:blip r:embed="rId3"/>
          <a:stretch>
            <a:fillRect/>
          </a:stretch>
        </p:blipFill>
        <p:spPr>
          <a:xfrm>
            <a:off x="1722171" y="2687500"/>
            <a:ext cx="3820058" cy="657317"/>
          </a:xfrm>
          <a:prstGeom prst="rect">
            <a:avLst/>
          </a:prstGeom>
        </p:spPr>
      </p:pic>
      <p:pic>
        <p:nvPicPr>
          <p:cNvPr id="5" name="图片 4"/>
          <p:cNvPicPr>
            <a:picLocks noChangeAspect="1"/>
          </p:cNvPicPr>
          <p:nvPr/>
        </p:nvPicPr>
        <p:blipFill>
          <a:blip r:embed="rId4"/>
          <a:stretch>
            <a:fillRect/>
          </a:stretch>
        </p:blipFill>
        <p:spPr>
          <a:xfrm>
            <a:off x="1811220" y="3941626"/>
            <a:ext cx="1686160" cy="819264"/>
          </a:xfrm>
          <a:prstGeom prst="rect">
            <a:avLst/>
          </a:prstGeom>
        </p:spPr>
      </p:pic>
      <p:pic>
        <p:nvPicPr>
          <p:cNvPr id="6" name="图片 5"/>
          <p:cNvPicPr>
            <a:picLocks noChangeAspect="1"/>
          </p:cNvPicPr>
          <p:nvPr/>
        </p:nvPicPr>
        <p:blipFill>
          <a:blip r:embed="rId5"/>
          <a:stretch>
            <a:fillRect/>
          </a:stretch>
        </p:blipFill>
        <p:spPr>
          <a:xfrm>
            <a:off x="3432095" y="3162299"/>
            <a:ext cx="8759905" cy="3695701"/>
          </a:xfrm>
          <a:prstGeom prst="rect">
            <a:avLst/>
          </a:prstGeom>
        </p:spPr>
      </p:pic>
    </p:spTree>
    <p:extLst>
      <p:ext uri="{BB962C8B-B14F-4D97-AF65-F5344CB8AC3E}">
        <p14:creationId xmlns:p14="http://schemas.microsoft.com/office/powerpoint/2010/main" val="141493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the reference codes are</a:t>
            </a:r>
            <a:endParaRPr lang="zh-CN" altLang="en-US" b="1" dirty="0"/>
          </a:p>
        </p:txBody>
      </p:sp>
      <p:sp>
        <p:nvSpPr>
          <p:cNvPr id="3" name="内容占位符 2"/>
          <p:cNvSpPr>
            <a:spLocks noGrp="1"/>
          </p:cNvSpPr>
          <p:nvPr>
            <p:ph idx="1"/>
          </p:nvPr>
        </p:nvSpPr>
        <p:spPr/>
        <p:txBody>
          <a:bodyPr/>
          <a:lstStyle/>
          <a:p>
            <a:r>
              <a:rPr lang="en-US" altLang="zh-CN" dirty="0"/>
              <a:t>Fluid Visualization</a:t>
            </a:r>
          </a:p>
          <a:p>
            <a:pPr lvl="1"/>
            <a:r>
              <a:rPr lang="en-US" altLang="zh-CN" dirty="0"/>
              <a:t>with OpenGL</a:t>
            </a:r>
          </a:p>
          <a:p>
            <a:pPr lvl="1"/>
            <a:r>
              <a:rPr lang="en-US" altLang="zh-CN" dirty="0"/>
              <a:t>reference codes provided</a:t>
            </a:r>
          </a:p>
          <a:p>
            <a:pPr lvl="1"/>
            <a:r>
              <a:rPr lang="en-US" altLang="zh-CN" dirty="0"/>
              <a:t>you should read and modify some of the codes </a:t>
            </a:r>
          </a:p>
          <a:p>
            <a:pPr lvl="2"/>
            <a:r>
              <a:rPr lang="en-US" altLang="zh-CN" dirty="0"/>
              <a:t>to make it work properly</a:t>
            </a:r>
          </a:p>
          <a:p>
            <a:pPr lvl="1"/>
            <a:endParaRPr lang="en-US" altLang="zh-CN" dirty="0"/>
          </a:p>
        </p:txBody>
      </p:sp>
    </p:spTree>
    <p:extLst>
      <p:ext uri="{BB962C8B-B14F-4D97-AF65-F5344CB8AC3E}">
        <p14:creationId xmlns:p14="http://schemas.microsoft.com/office/powerpoint/2010/main" val="1894506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Stable Fluids</a:t>
            </a:r>
            <a:endParaRPr lang="zh-CN" altLang="en-US" dirty="0"/>
          </a:p>
        </p:txBody>
      </p:sp>
      <p:sp>
        <p:nvSpPr>
          <p:cNvPr id="3" name="内容占位符 2"/>
          <p:cNvSpPr>
            <a:spLocks noGrp="1"/>
          </p:cNvSpPr>
          <p:nvPr>
            <p:ph idx="1"/>
          </p:nvPr>
        </p:nvSpPr>
        <p:spPr>
          <a:xfrm>
            <a:off x="838200" y="1825624"/>
            <a:ext cx="10515600" cy="4752975"/>
          </a:xfrm>
        </p:spPr>
        <p:txBody>
          <a:bodyPr>
            <a:normAutofit/>
          </a:bodyPr>
          <a:lstStyle/>
          <a:p>
            <a:r>
              <a:rPr lang="en-US" altLang="zh-CN" dirty="0"/>
              <a:t>Diffusion</a:t>
            </a:r>
          </a:p>
          <a:p>
            <a:pPr lvl="1"/>
            <a:r>
              <a:rPr lang="en-US" altLang="zh-CN" dirty="0"/>
              <a:t>Explicit Diffusion is also Accepted</a:t>
            </a:r>
          </a:p>
          <a:p>
            <a:pPr lvl="1"/>
            <a:endParaRPr lang="en-US" altLang="zh-CN" dirty="0"/>
          </a:p>
          <a:p>
            <a:pPr lvl="1"/>
            <a:endParaRPr lang="en-US" altLang="zh-CN" dirty="0"/>
          </a:p>
          <a:p>
            <a:pPr lvl="1"/>
            <a:endParaRPr lang="en-US" altLang="zh-CN" dirty="0"/>
          </a:p>
          <a:p>
            <a:pPr lvl="1"/>
            <a:r>
              <a:rPr lang="en-US" altLang="zh-CN" dirty="0"/>
              <a:t>Or you can solve the Implicit Diffusion with the Poisson Solver</a:t>
            </a:r>
          </a:p>
          <a:p>
            <a:pPr lvl="2"/>
            <a:r>
              <a:rPr lang="en-US" altLang="zh-CN" dirty="0"/>
              <a:t>It is recommended to use iterative solver with low iterations to improve the running performance</a:t>
            </a:r>
          </a:p>
          <a:p>
            <a:pPr lvl="2"/>
            <a:endParaRPr lang="en-US" altLang="zh-CN" dirty="0"/>
          </a:p>
          <a:p>
            <a:pPr marL="914400" lvl="2" indent="0">
              <a:buNone/>
            </a:pPr>
            <a:endParaRPr lang="en-US" altLang="zh-CN" dirty="0"/>
          </a:p>
          <a:p>
            <a:pPr lvl="2"/>
            <a:r>
              <a:rPr lang="en-US" altLang="zh-CN" dirty="0"/>
              <a:t>try derive the matrix / iterative pattern on your own</a:t>
            </a:r>
            <a:endParaRPr lang="zh-CN" altLang="en-US" dirty="0"/>
          </a:p>
        </p:txBody>
      </p:sp>
      <p:pic>
        <p:nvPicPr>
          <p:cNvPr id="4" name="图片 3"/>
          <p:cNvPicPr>
            <a:picLocks noChangeAspect="1"/>
          </p:cNvPicPr>
          <p:nvPr/>
        </p:nvPicPr>
        <p:blipFill>
          <a:blip r:embed="rId3"/>
          <a:stretch>
            <a:fillRect/>
          </a:stretch>
        </p:blipFill>
        <p:spPr>
          <a:xfrm>
            <a:off x="1798520" y="2684326"/>
            <a:ext cx="1686160" cy="819264"/>
          </a:xfrm>
          <a:prstGeom prst="rect">
            <a:avLst/>
          </a:prstGeom>
        </p:spPr>
      </p:pic>
      <p:pic>
        <p:nvPicPr>
          <p:cNvPr id="5" name="图片 4"/>
          <p:cNvPicPr>
            <a:picLocks noChangeAspect="1"/>
          </p:cNvPicPr>
          <p:nvPr/>
        </p:nvPicPr>
        <p:blipFill>
          <a:blip r:embed="rId4"/>
          <a:stretch>
            <a:fillRect/>
          </a:stretch>
        </p:blipFill>
        <p:spPr>
          <a:xfrm>
            <a:off x="1798520" y="4863951"/>
            <a:ext cx="3820058" cy="657317"/>
          </a:xfrm>
          <a:prstGeom prst="rect">
            <a:avLst/>
          </a:prstGeom>
        </p:spPr>
      </p:pic>
    </p:spTree>
    <p:extLst>
      <p:ext uri="{BB962C8B-B14F-4D97-AF65-F5344CB8AC3E}">
        <p14:creationId xmlns:p14="http://schemas.microsoft.com/office/powerpoint/2010/main" val="4122643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Fluid Simulation</a:t>
            </a:r>
            <a:endParaRPr lang="zh-CN" altLang="en-US" b="1" dirty="0"/>
          </a:p>
        </p:txBody>
      </p:sp>
      <p:sp>
        <p:nvSpPr>
          <p:cNvPr id="3" name="内容占位符 2"/>
          <p:cNvSpPr>
            <a:spLocks noGrp="1"/>
          </p:cNvSpPr>
          <p:nvPr>
            <p:ph idx="1"/>
          </p:nvPr>
        </p:nvSpPr>
        <p:spPr>
          <a:xfrm>
            <a:off x="838200" y="1825624"/>
            <a:ext cx="10515600" cy="5032375"/>
          </a:xfrm>
        </p:spPr>
        <p:txBody>
          <a:bodyPr>
            <a:normAutofit/>
          </a:bodyPr>
          <a:lstStyle/>
          <a:p>
            <a:r>
              <a:rPr lang="en-US" altLang="zh-CN" dirty="0"/>
              <a:t>Regular Uniform Grid</a:t>
            </a:r>
          </a:p>
          <a:p>
            <a:pPr lvl="1"/>
            <a:r>
              <a:rPr lang="en-US" altLang="zh-CN" dirty="0"/>
              <a:t>Properties at the center of the cell are saved </a:t>
            </a:r>
          </a:p>
          <a:p>
            <a:pPr lvl="1"/>
            <a:r>
              <a:rPr lang="en-US" altLang="zh-CN" dirty="0"/>
              <a:t>Simple &amp; Clear </a:t>
            </a:r>
            <a:r>
              <a:rPr lang="en-US" altLang="zh-CN" dirty="0">
                <a:sym typeface="Wingdings" panose="05000000000000000000" pitchFamily="2" charset="2"/>
              </a:rPr>
              <a:t></a:t>
            </a:r>
            <a:endParaRPr lang="en-US" altLang="zh-CN" dirty="0"/>
          </a:p>
          <a:p>
            <a:r>
              <a:rPr lang="en-US" altLang="zh-CN" dirty="0"/>
              <a:t>Staggered Grid</a:t>
            </a:r>
          </a:p>
          <a:p>
            <a:pPr lvl="1"/>
            <a:r>
              <a:rPr lang="en-US" altLang="zh-CN" dirty="0"/>
              <a:t>Velocities are saved separately in the middle of the edges / faces are saved </a:t>
            </a:r>
          </a:p>
          <a:p>
            <a:pPr lvl="1"/>
            <a:r>
              <a:rPr lang="en-US" altLang="zh-CN" dirty="0"/>
              <a:t>Other Properties are saved at the center of the cell</a:t>
            </a:r>
          </a:p>
          <a:p>
            <a:pPr lvl="1"/>
            <a:r>
              <a:rPr lang="en-US" altLang="zh-CN" dirty="0"/>
              <a:t>Uniform gradient computation </a:t>
            </a:r>
            <a:r>
              <a:rPr lang="en-US" altLang="zh-CN" dirty="0">
                <a:sym typeface="Wingdings" panose="05000000000000000000" pitchFamily="2" charset="2"/>
              </a:rPr>
              <a:t></a:t>
            </a:r>
          </a:p>
          <a:p>
            <a:pPr lvl="1"/>
            <a:r>
              <a:rPr lang="en-US" altLang="zh-CN" dirty="0">
                <a:sym typeface="Wingdings" panose="05000000000000000000" pitchFamily="2" charset="2"/>
              </a:rPr>
              <a:t>Higher Accuracy </a:t>
            </a:r>
          </a:p>
          <a:p>
            <a:pPr lvl="1"/>
            <a:r>
              <a:rPr lang="en-US" altLang="zh-CN" dirty="0">
                <a:sym typeface="Wingdings" panose="05000000000000000000" pitchFamily="2" charset="2"/>
              </a:rPr>
              <a:t>A Little Bit Challenging</a:t>
            </a:r>
          </a:p>
          <a:p>
            <a:pPr lvl="2"/>
            <a:r>
              <a:rPr lang="en-US" altLang="zh-CN" dirty="0">
                <a:sym typeface="Wingdings" panose="05000000000000000000" pitchFamily="2" charset="2"/>
              </a:rPr>
              <a:t>Different Logic for interpolation &amp; advection</a:t>
            </a:r>
          </a:p>
        </p:txBody>
      </p:sp>
      <p:pic>
        <p:nvPicPr>
          <p:cNvPr id="5" name="图片 4"/>
          <p:cNvPicPr>
            <a:picLocks noChangeAspect="1"/>
          </p:cNvPicPr>
          <p:nvPr/>
        </p:nvPicPr>
        <p:blipFill>
          <a:blip r:embed="rId3"/>
          <a:stretch>
            <a:fillRect/>
          </a:stretch>
        </p:blipFill>
        <p:spPr>
          <a:xfrm>
            <a:off x="8627882" y="4305130"/>
            <a:ext cx="2581635" cy="2438740"/>
          </a:xfrm>
          <a:prstGeom prst="rect">
            <a:avLst/>
          </a:prstGeom>
        </p:spPr>
      </p:pic>
    </p:spTree>
    <p:extLst>
      <p:ext uri="{BB962C8B-B14F-4D97-AF65-F5344CB8AC3E}">
        <p14:creationId xmlns:p14="http://schemas.microsoft.com/office/powerpoint/2010/main" val="4277800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Boundary Handling</a:t>
            </a:r>
            <a:endParaRPr lang="zh-CN" altLang="en-US" b="1" dirty="0"/>
          </a:p>
        </p:txBody>
      </p:sp>
      <p:sp>
        <p:nvSpPr>
          <p:cNvPr id="3" name="内容占位符 2"/>
          <p:cNvSpPr>
            <a:spLocks noGrp="1"/>
          </p:cNvSpPr>
          <p:nvPr>
            <p:ph idx="1"/>
          </p:nvPr>
        </p:nvSpPr>
        <p:spPr>
          <a:xfrm>
            <a:off x="838200" y="1825624"/>
            <a:ext cx="10515600" cy="5172075"/>
          </a:xfrm>
        </p:spPr>
        <p:txBody>
          <a:bodyPr>
            <a:normAutofit/>
          </a:bodyPr>
          <a:lstStyle/>
          <a:p>
            <a:r>
              <a:rPr lang="en-US" altLang="zh-CN" dirty="0"/>
              <a:t>We don’t take care of the boundary condition</a:t>
            </a:r>
          </a:p>
          <a:p>
            <a:pPr lvl="1"/>
            <a:r>
              <a:rPr lang="en-US" altLang="zh-CN" dirty="0"/>
              <a:t>Any kind of boundary condition is accepted</a:t>
            </a:r>
          </a:p>
          <a:p>
            <a:pPr lvl="1"/>
            <a:r>
              <a:rPr lang="en-US" altLang="zh-CN" dirty="0"/>
              <a:t>Set the velocities at boundary or apply forces at boundary to create a jet flow</a:t>
            </a:r>
          </a:p>
          <a:p>
            <a:r>
              <a:rPr lang="en-US" altLang="zh-CN" dirty="0"/>
              <a:t>Alternatives</a:t>
            </a:r>
          </a:p>
          <a:p>
            <a:pPr lvl="1"/>
            <a:r>
              <a:rPr lang="en-US" altLang="zh-CN" dirty="0"/>
              <a:t>Do-Nothing</a:t>
            </a:r>
          </a:p>
          <a:p>
            <a:pPr lvl="2"/>
            <a:r>
              <a:rPr lang="en-US" altLang="zh-CN" dirty="0"/>
              <a:t>Yes, the stable fluids algorithm should handle the boundary automatically</a:t>
            </a:r>
          </a:p>
          <a:p>
            <a:pPr lvl="1"/>
            <a:r>
              <a:rPr lang="en-US" altLang="zh-CN" dirty="0"/>
              <a:t>Untouched velocity boundary</a:t>
            </a:r>
          </a:p>
          <a:p>
            <a:pPr lvl="2"/>
            <a:r>
              <a:rPr lang="en-US" altLang="zh-CN" dirty="0"/>
              <a:t>not update velocities at boundary at all (keep it to zero or initialized </a:t>
            </a:r>
            <a:r>
              <a:rPr lang="en-US" altLang="zh-CN" dirty="0" err="1"/>
              <a:t>velocites</a:t>
            </a:r>
            <a:r>
              <a:rPr lang="en-US" altLang="zh-CN" dirty="0"/>
              <a:t>)</a:t>
            </a:r>
          </a:p>
          <a:p>
            <a:pPr lvl="1"/>
            <a:r>
              <a:rPr lang="en-US" altLang="zh-CN" dirty="0"/>
              <a:t>You can also explore any other kinds of boundary condition</a:t>
            </a:r>
          </a:p>
          <a:p>
            <a:pPr lvl="2"/>
            <a:r>
              <a:rPr lang="en-US" altLang="zh-CN" dirty="0"/>
              <a:t>E.g. periodic boundary condition </a:t>
            </a:r>
          </a:p>
        </p:txBody>
      </p:sp>
    </p:spTree>
    <p:extLst>
      <p:ext uri="{BB962C8B-B14F-4D97-AF65-F5344CB8AC3E}">
        <p14:creationId xmlns:p14="http://schemas.microsoft.com/office/powerpoint/2010/main" val="145516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Hint </a:t>
            </a:r>
            <a:endParaRPr lang="zh-CN" altLang="en-US" b="1" dirty="0"/>
          </a:p>
        </p:txBody>
      </p:sp>
      <p:sp>
        <p:nvSpPr>
          <p:cNvPr id="3" name="内容占位符 2"/>
          <p:cNvSpPr>
            <a:spLocks noGrp="1"/>
          </p:cNvSpPr>
          <p:nvPr>
            <p:ph idx="1"/>
          </p:nvPr>
        </p:nvSpPr>
        <p:spPr>
          <a:xfrm>
            <a:off x="838200" y="1825624"/>
            <a:ext cx="10515600" cy="4879975"/>
          </a:xfrm>
        </p:spPr>
        <p:txBody>
          <a:bodyPr>
            <a:normAutofit fontScale="92500"/>
          </a:bodyPr>
          <a:lstStyle/>
          <a:p>
            <a:r>
              <a:rPr lang="en-US" altLang="zh-CN" dirty="0"/>
              <a:t>Structure of Array (</a:t>
            </a:r>
            <a:r>
              <a:rPr lang="en-US" altLang="zh-CN" dirty="0" err="1"/>
              <a:t>SoA</a:t>
            </a:r>
            <a:r>
              <a:rPr lang="en-US" altLang="zh-CN" dirty="0"/>
              <a:t>) is usually preferred in fluid simulation</a:t>
            </a:r>
          </a:p>
          <a:p>
            <a:pPr lvl="1"/>
            <a:r>
              <a:rPr lang="en-US" altLang="zh-CN" dirty="0"/>
              <a:t>Speed up the gradient / divergence / </a:t>
            </a:r>
            <a:r>
              <a:rPr lang="en-US" altLang="zh-CN" dirty="0" err="1"/>
              <a:t>laplacian</a:t>
            </a:r>
            <a:r>
              <a:rPr lang="en-US" altLang="zh-CN" dirty="0"/>
              <a:t> computation</a:t>
            </a:r>
          </a:p>
          <a:p>
            <a:r>
              <a:rPr lang="en-US" altLang="zh-CN" dirty="0"/>
              <a:t>Take care of the iteration sequence</a:t>
            </a:r>
          </a:p>
          <a:p>
            <a:pPr lvl="1"/>
            <a:r>
              <a:rPr lang="en-US" altLang="zh-CN" dirty="0"/>
              <a:t>Continuous memory access (take best advantage of the cache)</a:t>
            </a:r>
          </a:p>
          <a:p>
            <a:pPr lvl="1"/>
            <a:r>
              <a:rPr lang="en-US" altLang="zh-CN" dirty="0"/>
              <a:t>If you use Eigen Matrix as your grid, notice that its matrix is Column Major by default, so that the inner iteration should be along matrix column</a:t>
            </a:r>
          </a:p>
          <a:p>
            <a:r>
              <a:rPr lang="en-US" altLang="zh-CN" dirty="0"/>
              <a:t>If you meet problems to create a stable Jet-Flow</a:t>
            </a:r>
          </a:p>
          <a:p>
            <a:pPr lvl="1"/>
            <a:r>
              <a:rPr lang="en-US" altLang="zh-CN" dirty="0"/>
              <a:t>Try to decrease the jet flow speed and watch difference </a:t>
            </a:r>
          </a:p>
          <a:p>
            <a:pPr lvl="2"/>
            <a:r>
              <a:rPr lang="en-US" altLang="zh-CN" dirty="0"/>
              <a:t>consider the reason</a:t>
            </a:r>
          </a:p>
          <a:p>
            <a:pPr lvl="2"/>
            <a:r>
              <a:rPr lang="en-US" altLang="zh-CN" dirty="0"/>
              <a:t>you may want to add some kind of extrapolation</a:t>
            </a:r>
          </a:p>
          <a:p>
            <a:pPr lvl="1"/>
            <a:r>
              <a:rPr lang="en-US" altLang="zh-CN" dirty="0"/>
              <a:t>An unstable Jet-Flow is still OK if it can show the difference behavior of fluid with different viscosity</a:t>
            </a:r>
          </a:p>
          <a:p>
            <a:pPr lvl="2"/>
            <a:r>
              <a:rPr lang="en-US" altLang="zh-CN" dirty="0"/>
              <a:t>It is usually more visually interesting</a:t>
            </a:r>
          </a:p>
        </p:txBody>
      </p:sp>
    </p:spTree>
    <p:extLst>
      <p:ext uri="{BB962C8B-B14F-4D97-AF65-F5344CB8AC3E}">
        <p14:creationId xmlns:p14="http://schemas.microsoft.com/office/powerpoint/2010/main" val="1053551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Hint</a:t>
            </a:r>
            <a:endParaRPr lang="zh-CN" altLang="en-US" b="1" dirty="0"/>
          </a:p>
        </p:txBody>
      </p:sp>
      <p:sp>
        <p:nvSpPr>
          <p:cNvPr id="3" name="内容占位符 2"/>
          <p:cNvSpPr>
            <a:spLocks noGrp="1"/>
          </p:cNvSpPr>
          <p:nvPr>
            <p:ph idx="1"/>
          </p:nvPr>
        </p:nvSpPr>
        <p:spPr/>
        <p:txBody>
          <a:bodyPr>
            <a:normAutofit/>
          </a:bodyPr>
          <a:lstStyle/>
          <a:p>
            <a:r>
              <a:rPr lang="en-US" altLang="zh-CN" dirty="0"/>
              <a:t>You can simply set the time step and dx to 1 since we only take care of the visual effects</a:t>
            </a:r>
          </a:p>
          <a:p>
            <a:pPr lvl="1"/>
            <a:r>
              <a:rPr lang="en-US" altLang="zh-CN" dirty="0"/>
              <a:t>If you want to get physically accurate result, you can never run them at real-time</a:t>
            </a:r>
          </a:p>
          <a:p>
            <a:r>
              <a:rPr lang="en-US" altLang="zh-CN" dirty="0"/>
              <a:t>Don’t be afraid of setting large velocity and large time steps</a:t>
            </a:r>
          </a:p>
          <a:p>
            <a:pPr lvl="1"/>
            <a:r>
              <a:rPr lang="en-US" altLang="zh-CN" dirty="0"/>
              <a:t>it is called unconditionally stable</a:t>
            </a:r>
          </a:p>
          <a:p>
            <a:r>
              <a:rPr lang="en-US" altLang="zh-CN" dirty="0"/>
              <a:t>Use Step-by-Step update and read value by click on the screen to debug your simulator</a:t>
            </a:r>
          </a:p>
          <a:p>
            <a:r>
              <a:rPr lang="en-US" altLang="zh-CN" dirty="0"/>
              <a:t>Separating fluid data and simulation logic is a better choice</a:t>
            </a:r>
          </a:p>
        </p:txBody>
      </p:sp>
    </p:spTree>
    <p:extLst>
      <p:ext uri="{BB962C8B-B14F-4D97-AF65-F5344CB8AC3E}">
        <p14:creationId xmlns:p14="http://schemas.microsoft.com/office/powerpoint/2010/main" val="3649669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Q &amp; A</a:t>
            </a:r>
            <a:endParaRPr lang="zh-CN" altLang="en-US" dirty="0"/>
          </a:p>
        </p:txBody>
      </p:sp>
      <p:sp>
        <p:nvSpPr>
          <p:cNvPr id="5" name="副标题 4"/>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16822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A Quick Glance</a:t>
            </a:r>
            <a:endParaRPr lang="zh-CN" altLang="en-US" b="1" dirty="0"/>
          </a:p>
        </p:txBody>
      </p:sp>
      <p:sp>
        <p:nvSpPr>
          <p:cNvPr id="3" name="内容占位符 2"/>
          <p:cNvSpPr>
            <a:spLocks noGrp="1"/>
          </p:cNvSpPr>
          <p:nvPr>
            <p:ph idx="1"/>
          </p:nvPr>
        </p:nvSpPr>
        <p:spPr>
          <a:xfrm>
            <a:off x="838200" y="1889124"/>
            <a:ext cx="10515600" cy="4765675"/>
          </a:xfrm>
        </p:spPr>
        <p:txBody>
          <a:bodyPr>
            <a:normAutofit lnSpcReduction="10000"/>
          </a:bodyPr>
          <a:lstStyle/>
          <a:p>
            <a:r>
              <a:rPr lang="en-US" altLang="zh-CN" dirty="0"/>
              <a:t>Vector Calculus</a:t>
            </a:r>
          </a:p>
          <a:p>
            <a:pPr lvl="1"/>
            <a:r>
              <a:rPr lang="en-US" altLang="zh-CN" dirty="0"/>
              <a:t>Gradient, Divergence, Curl, Laplacian</a:t>
            </a:r>
          </a:p>
          <a:p>
            <a:r>
              <a:rPr lang="en-US" altLang="zh-CN" dirty="0"/>
              <a:t>Numerical Differentiation</a:t>
            </a:r>
          </a:p>
          <a:p>
            <a:pPr lvl="1"/>
            <a:r>
              <a:rPr lang="en-US" altLang="zh-CN" dirty="0"/>
              <a:t>Finite Difference</a:t>
            </a:r>
          </a:p>
          <a:p>
            <a:r>
              <a:rPr lang="en-US" altLang="zh-CN" dirty="0"/>
              <a:t>Stable Fluids</a:t>
            </a:r>
          </a:p>
          <a:p>
            <a:pPr lvl="1"/>
            <a:r>
              <a:rPr lang="en-US" altLang="zh-CN" dirty="0"/>
              <a:t>Semi-</a:t>
            </a:r>
            <a:r>
              <a:rPr lang="en-US" altLang="zh-CN" dirty="0" err="1"/>
              <a:t>Lagrangian</a:t>
            </a:r>
            <a:r>
              <a:rPr lang="en-US" altLang="zh-CN" dirty="0"/>
              <a:t> Advection</a:t>
            </a:r>
          </a:p>
          <a:p>
            <a:pPr lvl="2"/>
            <a:r>
              <a:rPr lang="en-US" altLang="zh-CN" dirty="0"/>
              <a:t>Interpolation Algorithm (Extrapolation?)</a:t>
            </a:r>
          </a:p>
          <a:p>
            <a:pPr lvl="1"/>
            <a:r>
              <a:rPr lang="en-US" altLang="zh-CN" dirty="0"/>
              <a:t>Projection &amp; Diffusion</a:t>
            </a:r>
          </a:p>
          <a:p>
            <a:pPr lvl="2"/>
            <a:r>
              <a:rPr lang="en-US" altLang="zh-CN" dirty="0"/>
              <a:t>Solving Poisson Equations</a:t>
            </a:r>
          </a:p>
          <a:p>
            <a:pPr lvl="2"/>
            <a:r>
              <a:rPr lang="en-US" altLang="zh-CN" dirty="0"/>
              <a:t>Solving Large Sparse Linear System</a:t>
            </a:r>
          </a:p>
          <a:p>
            <a:r>
              <a:rPr lang="en-US" altLang="zh-CN" dirty="0"/>
              <a:t>Boundary Condition Handling</a:t>
            </a:r>
          </a:p>
          <a:p>
            <a:pPr lvl="1"/>
            <a:r>
              <a:rPr lang="en-US" altLang="zh-CN" dirty="0"/>
              <a:t>Jet Flow</a:t>
            </a:r>
          </a:p>
        </p:txBody>
      </p:sp>
    </p:spTree>
    <p:extLst>
      <p:ext uri="{BB962C8B-B14F-4D97-AF65-F5344CB8AC3E}">
        <p14:creationId xmlns:p14="http://schemas.microsoft.com/office/powerpoint/2010/main" val="40901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Vector Calculus</a:t>
            </a:r>
            <a:endParaRPr lang="zh-CN" altLang="en-US" b="1" dirty="0"/>
          </a:p>
        </p:txBody>
      </p:sp>
      <p:sp>
        <p:nvSpPr>
          <p:cNvPr id="3" name="内容占位符 2"/>
          <p:cNvSpPr>
            <a:spLocks noGrp="1"/>
          </p:cNvSpPr>
          <p:nvPr>
            <p:ph idx="1"/>
          </p:nvPr>
        </p:nvSpPr>
        <p:spPr/>
        <p:txBody>
          <a:bodyPr/>
          <a:lstStyle/>
          <a:p>
            <a:r>
              <a:rPr lang="en-US" altLang="zh-CN" dirty="0"/>
              <a:t>Gradient</a:t>
            </a:r>
            <a:r>
              <a:rPr lang="zh-CN" altLang="en-US" dirty="0"/>
              <a:t>（梯度）</a:t>
            </a:r>
            <a:endParaRPr lang="en-US" altLang="zh-CN" dirty="0"/>
          </a:p>
          <a:p>
            <a:pPr lvl="1"/>
            <a:r>
              <a:rPr lang="en-US" altLang="zh-CN" dirty="0"/>
              <a:t>Directional Derivative</a:t>
            </a:r>
            <a:r>
              <a:rPr lang="zh-CN" altLang="en-US" dirty="0"/>
              <a:t>（方向导数）</a:t>
            </a: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p:txBody>
      </p:sp>
      <p:pic>
        <p:nvPicPr>
          <p:cNvPr id="7" name="图片 6"/>
          <p:cNvPicPr>
            <a:picLocks noChangeAspect="1"/>
          </p:cNvPicPr>
          <p:nvPr/>
        </p:nvPicPr>
        <p:blipFill>
          <a:blip r:embed="rId3"/>
          <a:stretch>
            <a:fillRect/>
          </a:stretch>
        </p:blipFill>
        <p:spPr>
          <a:xfrm>
            <a:off x="1705865" y="2922910"/>
            <a:ext cx="3638723" cy="736240"/>
          </a:xfrm>
          <a:prstGeom prst="rect">
            <a:avLst/>
          </a:prstGeom>
        </p:spPr>
      </p:pic>
      <p:pic>
        <p:nvPicPr>
          <p:cNvPr id="8" name="图片 7"/>
          <p:cNvPicPr>
            <a:picLocks noChangeAspect="1"/>
          </p:cNvPicPr>
          <p:nvPr/>
        </p:nvPicPr>
        <p:blipFill>
          <a:blip r:embed="rId4"/>
          <a:stretch>
            <a:fillRect/>
          </a:stretch>
        </p:blipFill>
        <p:spPr>
          <a:xfrm>
            <a:off x="1658228" y="5382166"/>
            <a:ext cx="1433268" cy="672306"/>
          </a:xfrm>
          <a:prstGeom prst="rect">
            <a:avLst/>
          </a:prstGeom>
        </p:spPr>
      </p:pic>
      <p:pic>
        <p:nvPicPr>
          <p:cNvPr id="9" name="图片 8"/>
          <p:cNvPicPr>
            <a:picLocks noChangeAspect="1"/>
          </p:cNvPicPr>
          <p:nvPr/>
        </p:nvPicPr>
        <p:blipFill>
          <a:blip r:embed="rId5"/>
          <a:stretch>
            <a:fillRect/>
          </a:stretch>
        </p:blipFill>
        <p:spPr>
          <a:xfrm>
            <a:off x="1633916" y="4445324"/>
            <a:ext cx="2881123" cy="720280"/>
          </a:xfrm>
          <a:prstGeom prst="rect">
            <a:avLst/>
          </a:prstGeom>
        </p:spPr>
      </p:pic>
      <p:pic>
        <p:nvPicPr>
          <p:cNvPr id="10" name="图片 9"/>
          <p:cNvPicPr>
            <a:picLocks noChangeAspect="1"/>
          </p:cNvPicPr>
          <p:nvPr/>
        </p:nvPicPr>
        <p:blipFill>
          <a:blip r:embed="rId6"/>
          <a:stretch>
            <a:fillRect/>
          </a:stretch>
        </p:blipFill>
        <p:spPr>
          <a:xfrm>
            <a:off x="1705865" y="3674629"/>
            <a:ext cx="2059304" cy="635758"/>
          </a:xfrm>
          <a:prstGeom prst="rect">
            <a:avLst/>
          </a:prstGeom>
        </p:spPr>
      </p:pic>
      <p:pic>
        <p:nvPicPr>
          <p:cNvPr id="11" name="图片 10"/>
          <p:cNvPicPr>
            <a:picLocks noChangeAspect="1"/>
          </p:cNvPicPr>
          <p:nvPr/>
        </p:nvPicPr>
        <p:blipFill>
          <a:blip r:embed="rId7"/>
          <a:stretch>
            <a:fillRect/>
          </a:stretch>
        </p:blipFill>
        <p:spPr>
          <a:xfrm>
            <a:off x="4243675" y="3794087"/>
            <a:ext cx="2663641" cy="419079"/>
          </a:xfrm>
          <a:prstGeom prst="rect">
            <a:avLst/>
          </a:prstGeom>
        </p:spPr>
      </p:pic>
      <p:pic>
        <p:nvPicPr>
          <p:cNvPr id="15" name="图片 14"/>
          <p:cNvPicPr>
            <a:picLocks noChangeAspect="1"/>
          </p:cNvPicPr>
          <p:nvPr/>
        </p:nvPicPr>
        <p:blipFill>
          <a:blip r:embed="rId8"/>
          <a:stretch>
            <a:fillRect/>
          </a:stretch>
        </p:blipFill>
        <p:spPr>
          <a:xfrm>
            <a:off x="7732278" y="4302781"/>
            <a:ext cx="2568403" cy="862823"/>
          </a:xfrm>
          <a:prstGeom prst="rect">
            <a:avLst/>
          </a:prstGeom>
        </p:spPr>
      </p:pic>
      <p:pic>
        <p:nvPicPr>
          <p:cNvPr id="16" name="图片 15"/>
          <p:cNvPicPr>
            <a:picLocks noChangeAspect="1"/>
          </p:cNvPicPr>
          <p:nvPr/>
        </p:nvPicPr>
        <p:blipFill>
          <a:blip r:embed="rId9"/>
          <a:stretch>
            <a:fillRect/>
          </a:stretch>
        </p:blipFill>
        <p:spPr>
          <a:xfrm>
            <a:off x="7796933" y="5300541"/>
            <a:ext cx="2581635" cy="876422"/>
          </a:xfrm>
          <a:prstGeom prst="rect">
            <a:avLst/>
          </a:prstGeom>
        </p:spPr>
      </p:pic>
    </p:spTree>
    <p:extLst>
      <p:ext uri="{BB962C8B-B14F-4D97-AF65-F5344CB8AC3E}">
        <p14:creationId xmlns:p14="http://schemas.microsoft.com/office/powerpoint/2010/main" val="85309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657259" y="1399892"/>
            <a:ext cx="4877481" cy="4058216"/>
          </a:xfrm>
          <a:prstGeom prst="rect">
            <a:avLst/>
          </a:prstGeom>
        </p:spPr>
      </p:pic>
    </p:spTree>
    <p:extLst>
      <p:ext uri="{BB962C8B-B14F-4D97-AF65-F5344CB8AC3E}">
        <p14:creationId xmlns:p14="http://schemas.microsoft.com/office/powerpoint/2010/main" val="3438162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Vector Calculus</a:t>
            </a:r>
            <a:endParaRPr lang="zh-CN" altLang="en-US" dirty="0"/>
          </a:p>
        </p:txBody>
      </p:sp>
      <p:sp>
        <p:nvSpPr>
          <p:cNvPr id="3" name="内容占位符 2"/>
          <p:cNvSpPr>
            <a:spLocks noGrp="1"/>
          </p:cNvSpPr>
          <p:nvPr>
            <p:ph idx="1"/>
          </p:nvPr>
        </p:nvSpPr>
        <p:spPr/>
        <p:txBody>
          <a:bodyPr/>
          <a:lstStyle/>
          <a:p>
            <a:r>
              <a:rPr lang="en-US" altLang="zh-CN" dirty="0"/>
              <a:t>Divergence</a:t>
            </a:r>
            <a:r>
              <a:rPr lang="zh-CN" altLang="en-US" dirty="0"/>
              <a:t>（散度）</a:t>
            </a:r>
            <a:endParaRPr lang="en-US" altLang="zh-CN" dirty="0"/>
          </a:p>
          <a:p>
            <a:pPr lvl="1"/>
            <a:r>
              <a:rPr lang="en-US" altLang="zh-CN" dirty="0"/>
              <a:t>Flux</a:t>
            </a:r>
            <a:r>
              <a:rPr lang="zh-CN" altLang="en-US" dirty="0"/>
              <a:t>（通量）</a:t>
            </a:r>
            <a:endParaRPr lang="en-US" altLang="zh-CN" dirty="0"/>
          </a:p>
          <a:p>
            <a:pPr lvl="2"/>
            <a:r>
              <a:rPr lang="en-US" altLang="zh-CN" dirty="0"/>
              <a:t>Capture changes in quantities in an area</a:t>
            </a:r>
          </a:p>
          <a:p>
            <a:pPr lvl="1"/>
            <a:endParaRPr lang="en-US" altLang="zh-CN" dirty="0"/>
          </a:p>
          <a:p>
            <a:pPr lvl="1"/>
            <a:endParaRPr lang="en-US" altLang="zh-CN" dirty="0"/>
          </a:p>
          <a:p>
            <a:pPr lvl="1"/>
            <a:endParaRPr lang="en-US" altLang="zh-CN" dirty="0"/>
          </a:p>
          <a:p>
            <a:pPr marL="457200" lvl="1" indent="0">
              <a:buNone/>
            </a:pPr>
            <a:endParaRPr lang="en-US" altLang="zh-CN" dirty="0"/>
          </a:p>
        </p:txBody>
      </p:sp>
      <p:grpSp>
        <p:nvGrpSpPr>
          <p:cNvPr id="54" name="组合 53"/>
          <p:cNvGrpSpPr/>
          <p:nvPr/>
        </p:nvGrpSpPr>
        <p:grpSpPr>
          <a:xfrm>
            <a:off x="8497859" y="1923335"/>
            <a:ext cx="1585648" cy="1452893"/>
            <a:chOff x="6730017" y="1825625"/>
            <a:chExt cx="1585648" cy="1452893"/>
          </a:xfrm>
        </p:grpSpPr>
        <p:sp>
          <p:nvSpPr>
            <p:cNvPr id="10" name="任意多边形 9"/>
            <p:cNvSpPr/>
            <p:nvPr/>
          </p:nvSpPr>
          <p:spPr>
            <a:xfrm>
              <a:off x="7058365" y="2114550"/>
              <a:ext cx="972078" cy="876300"/>
            </a:xfrm>
            <a:custGeom>
              <a:avLst/>
              <a:gdLst>
                <a:gd name="connsiteX0" fmla="*/ 10053 w 972078"/>
                <a:gd name="connsiteY0" fmla="*/ 314325 h 876300"/>
                <a:gd name="connsiteX1" fmla="*/ 10053 w 972078"/>
                <a:gd name="connsiteY1" fmla="*/ 314325 h 876300"/>
                <a:gd name="connsiteX2" fmla="*/ 528 w 972078"/>
                <a:gd name="connsiteY2" fmla="*/ 95250 h 876300"/>
                <a:gd name="connsiteX3" fmla="*/ 48153 w 972078"/>
                <a:gd name="connsiteY3" fmla="*/ 47625 h 876300"/>
                <a:gd name="connsiteX4" fmla="*/ 95778 w 972078"/>
                <a:gd name="connsiteY4" fmla="*/ 38100 h 876300"/>
                <a:gd name="connsiteX5" fmla="*/ 143403 w 972078"/>
                <a:gd name="connsiteY5" fmla="*/ 19050 h 876300"/>
                <a:gd name="connsiteX6" fmla="*/ 181503 w 972078"/>
                <a:gd name="connsiteY6" fmla="*/ 9525 h 876300"/>
                <a:gd name="connsiteX7" fmla="*/ 210078 w 972078"/>
                <a:gd name="connsiteY7" fmla="*/ 0 h 876300"/>
                <a:gd name="connsiteX8" fmla="*/ 381528 w 972078"/>
                <a:gd name="connsiteY8" fmla="*/ 38100 h 876300"/>
                <a:gd name="connsiteX9" fmla="*/ 457728 w 972078"/>
                <a:gd name="connsiteY9" fmla="*/ 114300 h 876300"/>
                <a:gd name="connsiteX10" fmla="*/ 486303 w 972078"/>
                <a:gd name="connsiteY10" fmla="*/ 152400 h 876300"/>
                <a:gd name="connsiteX11" fmla="*/ 505353 w 972078"/>
                <a:gd name="connsiteY11" fmla="*/ 180975 h 876300"/>
                <a:gd name="connsiteX12" fmla="*/ 562503 w 972078"/>
                <a:gd name="connsiteY12" fmla="*/ 238125 h 876300"/>
                <a:gd name="connsiteX13" fmla="*/ 629178 w 972078"/>
                <a:gd name="connsiteY13" fmla="*/ 247650 h 876300"/>
                <a:gd name="connsiteX14" fmla="*/ 676803 w 972078"/>
                <a:gd name="connsiteY14" fmla="*/ 238125 h 876300"/>
                <a:gd name="connsiteX15" fmla="*/ 838728 w 972078"/>
                <a:gd name="connsiteY15" fmla="*/ 219075 h 876300"/>
                <a:gd name="connsiteX16" fmla="*/ 924453 w 972078"/>
                <a:gd name="connsiteY16" fmla="*/ 228600 h 876300"/>
                <a:gd name="connsiteX17" fmla="*/ 972078 w 972078"/>
                <a:gd name="connsiteY17" fmla="*/ 304800 h 876300"/>
                <a:gd name="connsiteX18" fmla="*/ 962553 w 972078"/>
                <a:gd name="connsiteY18" fmla="*/ 476250 h 876300"/>
                <a:gd name="connsiteX19" fmla="*/ 933978 w 972078"/>
                <a:gd name="connsiteY19" fmla="*/ 590550 h 876300"/>
                <a:gd name="connsiteX20" fmla="*/ 914928 w 972078"/>
                <a:gd name="connsiteY20" fmla="*/ 647700 h 876300"/>
                <a:gd name="connsiteX21" fmla="*/ 895878 w 972078"/>
                <a:gd name="connsiteY21" fmla="*/ 695325 h 876300"/>
                <a:gd name="connsiteX22" fmla="*/ 867303 w 972078"/>
                <a:gd name="connsiteY22" fmla="*/ 762000 h 876300"/>
                <a:gd name="connsiteX23" fmla="*/ 762528 w 972078"/>
                <a:gd name="connsiteY23" fmla="*/ 819150 h 876300"/>
                <a:gd name="connsiteX24" fmla="*/ 733953 w 972078"/>
                <a:gd name="connsiteY24" fmla="*/ 828675 h 876300"/>
                <a:gd name="connsiteX25" fmla="*/ 705378 w 972078"/>
                <a:gd name="connsiteY25" fmla="*/ 847725 h 876300"/>
                <a:gd name="connsiteX26" fmla="*/ 676803 w 972078"/>
                <a:gd name="connsiteY26" fmla="*/ 857250 h 876300"/>
                <a:gd name="connsiteX27" fmla="*/ 572028 w 972078"/>
                <a:gd name="connsiteY27" fmla="*/ 876300 h 876300"/>
                <a:gd name="connsiteX28" fmla="*/ 476778 w 972078"/>
                <a:gd name="connsiteY28" fmla="*/ 866775 h 876300"/>
                <a:gd name="connsiteX29" fmla="*/ 419628 w 972078"/>
                <a:gd name="connsiteY29" fmla="*/ 847725 h 876300"/>
                <a:gd name="connsiteX30" fmla="*/ 391053 w 972078"/>
                <a:gd name="connsiteY30" fmla="*/ 838200 h 876300"/>
                <a:gd name="connsiteX31" fmla="*/ 219603 w 972078"/>
                <a:gd name="connsiteY31" fmla="*/ 762000 h 876300"/>
                <a:gd name="connsiteX32" fmla="*/ 191028 w 972078"/>
                <a:gd name="connsiteY32" fmla="*/ 742950 h 876300"/>
                <a:gd name="connsiteX33" fmla="*/ 162453 w 972078"/>
                <a:gd name="connsiteY33" fmla="*/ 714375 h 876300"/>
                <a:gd name="connsiteX34" fmla="*/ 95778 w 972078"/>
                <a:gd name="connsiteY34" fmla="*/ 666750 h 876300"/>
                <a:gd name="connsiteX35" fmla="*/ 67203 w 972078"/>
                <a:gd name="connsiteY35" fmla="*/ 657225 h 876300"/>
                <a:gd name="connsiteX36" fmla="*/ 48153 w 972078"/>
                <a:gd name="connsiteY36" fmla="*/ 619125 h 876300"/>
                <a:gd name="connsiteX37" fmla="*/ 29103 w 972078"/>
                <a:gd name="connsiteY37" fmla="*/ 495300 h 876300"/>
                <a:gd name="connsiteX38" fmla="*/ 10053 w 972078"/>
                <a:gd name="connsiteY38" fmla="*/ 314325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72078" h="876300">
                  <a:moveTo>
                    <a:pt x="10053" y="314325"/>
                  </a:moveTo>
                  <a:lnTo>
                    <a:pt x="10053" y="314325"/>
                  </a:lnTo>
                  <a:cubicBezTo>
                    <a:pt x="6878" y="241300"/>
                    <a:pt x="-2281" y="168290"/>
                    <a:pt x="528" y="95250"/>
                  </a:cubicBezTo>
                  <a:cubicBezTo>
                    <a:pt x="1209" y="77532"/>
                    <a:pt x="34772" y="52643"/>
                    <a:pt x="48153" y="47625"/>
                  </a:cubicBezTo>
                  <a:cubicBezTo>
                    <a:pt x="63312" y="41941"/>
                    <a:pt x="80271" y="42752"/>
                    <a:pt x="95778" y="38100"/>
                  </a:cubicBezTo>
                  <a:cubicBezTo>
                    <a:pt x="112155" y="33187"/>
                    <a:pt x="127183" y="24457"/>
                    <a:pt x="143403" y="19050"/>
                  </a:cubicBezTo>
                  <a:cubicBezTo>
                    <a:pt x="155822" y="14910"/>
                    <a:pt x="168916" y="13121"/>
                    <a:pt x="181503" y="9525"/>
                  </a:cubicBezTo>
                  <a:cubicBezTo>
                    <a:pt x="191157" y="6767"/>
                    <a:pt x="200553" y="3175"/>
                    <a:pt x="210078" y="0"/>
                  </a:cubicBezTo>
                  <a:cubicBezTo>
                    <a:pt x="292884" y="6370"/>
                    <a:pt x="325005" y="-9727"/>
                    <a:pt x="381528" y="38100"/>
                  </a:cubicBezTo>
                  <a:cubicBezTo>
                    <a:pt x="408950" y="61303"/>
                    <a:pt x="436175" y="85563"/>
                    <a:pt x="457728" y="114300"/>
                  </a:cubicBezTo>
                  <a:cubicBezTo>
                    <a:pt x="467253" y="127000"/>
                    <a:pt x="477076" y="139482"/>
                    <a:pt x="486303" y="152400"/>
                  </a:cubicBezTo>
                  <a:cubicBezTo>
                    <a:pt x="492957" y="161715"/>
                    <a:pt x="497748" y="172419"/>
                    <a:pt x="505353" y="180975"/>
                  </a:cubicBezTo>
                  <a:cubicBezTo>
                    <a:pt x="523251" y="201111"/>
                    <a:pt x="535833" y="234315"/>
                    <a:pt x="562503" y="238125"/>
                  </a:cubicBezTo>
                  <a:lnTo>
                    <a:pt x="629178" y="247650"/>
                  </a:lnTo>
                  <a:cubicBezTo>
                    <a:pt x="645053" y="244475"/>
                    <a:pt x="660725" y="240017"/>
                    <a:pt x="676803" y="238125"/>
                  </a:cubicBezTo>
                  <a:cubicBezTo>
                    <a:pt x="861584" y="216386"/>
                    <a:pt x="730600" y="240701"/>
                    <a:pt x="838728" y="219075"/>
                  </a:cubicBezTo>
                  <a:cubicBezTo>
                    <a:pt x="867303" y="222250"/>
                    <a:pt x="897914" y="217542"/>
                    <a:pt x="924453" y="228600"/>
                  </a:cubicBezTo>
                  <a:cubicBezTo>
                    <a:pt x="940072" y="235108"/>
                    <a:pt x="965137" y="290918"/>
                    <a:pt x="972078" y="304800"/>
                  </a:cubicBezTo>
                  <a:cubicBezTo>
                    <a:pt x="968903" y="361950"/>
                    <a:pt x="967306" y="419210"/>
                    <a:pt x="962553" y="476250"/>
                  </a:cubicBezTo>
                  <a:cubicBezTo>
                    <a:pt x="958278" y="527555"/>
                    <a:pt x="950245" y="541750"/>
                    <a:pt x="933978" y="590550"/>
                  </a:cubicBezTo>
                  <a:cubicBezTo>
                    <a:pt x="927628" y="609600"/>
                    <a:pt x="922386" y="629056"/>
                    <a:pt x="914928" y="647700"/>
                  </a:cubicBezTo>
                  <a:cubicBezTo>
                    <a:pt x="908578" y="663575"/>
                    <a:pt x="901285" y="679105"/>
                    <a:pt x="895878" y="695325"/>
                  </a:cubicBezTo>
                  <a:cubicBezTo>
                    <a:pt x="884948" y="728115"/>
                    <a:pt x="892415" y="736888"/>
                    <a:pt x="867303" y="762000"/>
                  </a:cubicBezTo>
                  <a:cubicBezTo>
                    <a:pt x="849912" y="779391"/>
                    <a:pt x="762607" y="819124"/>
                    <a:pt x="762528" y="819150"/>
                  </a:cubicBezTo>
                  <a:cubicBezTo>
                    <a:pt x="753003" y="822325"/>
                    <a:pt x="742933" y="824185"/>
                    <a:pt x="733953" y="828675"/>
                  </a:cubicBezTo>
                  <a:cubicBezTo>
                    <a:pt x="723714" y="833795"/>
                    <a:pt x="715617" y="842605"/>
                    <a:pt x="705378" y="847725"/>
                  </a:cubicBezTo>
                  <a:cubicBezTo>
                    <a:pt x="696398" y="852215"/>
                    <a:pt x="686457" y="854492"/>
                    <a:pt x="676803" y="857250"/>
                  </a:cubicBezTo>
                  <a:cubicBezTo>
                    <a:pt x="631893" y="870081"/>
                    <a:pt x="625989" y="868591"/>
                    <a:pt x="572028" y="876300"/>
                  </a:cubicBezTo>
                  <a:cubicBezTo>
                    <a:pt x="540278" y="873125"/>
                    <a:pt x="508140" y="872655"/>
                    <a:pt x="476778" y="866775"/>
                  </a:cubicBezTo>
                  <a:cubicBezTo>
                    <a:pt x="457041" y="863074"/>
                    <a:pt x="438678" y="854075"/>
                    <a:pt x="419628" y="847725"/>
                  </a:cubicBezTo>
                  <a:cubicBezTo>
                    <a:pt x="410103" y="844550"/>
                    <a:pt x="400375" y="841929"/>
                    <a:pt x="391053" y="838200"/>
                  </a:cubicBezTo>
                  <a:cubicBezTo>
                    <a:pt x="349803" y="821700"/>
                    <a:pt x="259648" y="788696"/>
                    <a:pt x="219603" y="762000"/>
                  </a:cubicBezTo>
                  <a:cubicBezTo>
                    <a:pt x="210078" y="755650"/>
                    <a:pt x="199822" y="750279"/>
                    <a:pt x="191028" y="742950"/>
                  </a:cubicBezTo>
                  <a:cubicBezTo>
                    <a:pt x="180680" y="734326"/>
                    <a:pt x="172680" y="723141"/>
                    <a:pt x="162453" y="714375"/>
                  </a:cubicBezTo>
                  <a:cubicBezTo>
                    <a:pt x="156413" y="709198"/>
                    <a:pt x="107839" y="672781"/>
                    <a:pt x="95778" y="666750"/>
                  </a:cubicBezTo>
                  <a:cubicBezTo>
                    <a:pt x="86798" y="662260"/>
                    <a:pt x="76728" y="660400"/>
                    <a:pt x="67203" y="657225"/>
                  </a:cubicBezTo>
                  <a:cubicBezTo>
                    <a:pt x="60853" y="644525"/>
                    <a:pt x="53746" y="632176"/>
                    <a:pt x="48153" y="619125"/>
                  </a:cubicBezTo>
                  <a:cubicBezTo>
                    <a:pt x="31546" y="580374"/>
                    <a:pt x="29103" y="536992"/>
                    <a:pt x="29103" y="495300"/>
                  </a:cubicBezTo>
                  <a:lnTo>
                    <a:pt x="10053" y="31432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V</a:t>
              </a:r>
              <a:endParaRPr lang="zh-CN" altLang="en-US" dirty="0"/>
            </a:p>
          </p:txBody>
        </p:sp>
        <p:cxnSp>
          <p:nvCxnSpPr>
            <p:cNvPr id="12" name="直接箭头连接符 11"/>
            <p:cNvCxnSpPr/>
            <p:nvPr/>
          </p:nvCxnSpPr>
          <p:spPr>
            <a:xfrm flipH="1">
              <a:off x="6730017" y="2428875"/>
              <a:ext cx="460054" cy="64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2"/>
            </p:cNvCxnSpPr>
            <p:nvPr/>
          </p:nvCxnSpPr>
          <p:spPr>
            <a:xfrm flipH="1" flipV="1">
              <a:off x="6730017" y="2114550"/>
              <a:ext cx="328876" cy="95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7"/>
            </p:cNvCxnSpPr>
            <p:nvPr/>
          </p:nvCxnSpPr>
          <p:spPr>
            <a:xfrm flipV="1">
              <a:off x="7268443" y="1825625"/>
              <a:ext cx="28047" cy="288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0" idx="9"/>
            </p:cNvCxnSpPr>
            <p:nvPr/>
          </p:nvCxnSpPr>
          <p:spPr>
            <a:xfrm flipV="1">
              <a:off x="7516093" y="1970087"/>
              <a:ext cx="143403" cy="258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15"/>
            </p:cNvCxnSpPr>
            <p:nvPr/>
          </p:nvCxnSpPr>
          <p:spPr>
            <a:xfrm flipV="1">
              <a:off x="7897093" y="1979613"/>
              <a:ext cx="23812" cy="3540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18"/>
            </p:cNvCxnSpPr>
            <p:nvPr/>
          </p:nvCxnSpPr>
          <p:spPr>
            <a:xfrm>
              <a:off x="8020918" y="2590800"/>
              <a:ext cx="294747" cy="55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0" idx="34"/>
            </p:cNvCxnSpPr>
            <p:nvPr/>
          </p:nvCxnSpPr>
          <p:spPr>
            <a:xfrm flipH="1">
              <a:off x="6903320" y="2781300"/>
              <a:ext cx="250823" cy="24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0" idx="30"/>
            </p:cNvCxnSpPr>
            <p:nvPr/>
          </p:nvCxnSpPr>
          <p:spPr>
            <a:xfrm flipH="1">
              <a:off x="7391740" y="2952750"/>
              <a:ext cx="57678" cy="32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3"/>
            </p:cNvCxnSpPr>
            <p:nvPr/>
          </p:nvCxnSpPr>
          <p:spPr>
            <a:xfrm>
              <a:off x="7820893" y="2933700"/>
              <a:ext cx="200025" cy="344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55" name="图片 54"/>
          <p:cNvPicPr>
            <a:picLocks noChangeAspect="1"/>
          </p:cNvPicPr>
          <p:nvPr/>
        </p:nvPicPr>
        <p:blipFill>
          <a:blip r:embed="rId3"/>
          <a:stretch>
            <a:fillRect/>
          </a:stretch>
        </p:blipFill>
        <p:spPr>
          <a:xfrm>
            <a:off x="2164069" y="3088560"/>
            <a:ext cx="2346402" cy="1369670"/>
          </a:xfrm>
          <a:prstGeom prst="rect">
            <a:avLst/>
          </a:prstGeom>
        </p:spPr>
      </p:pic>
      <p:pic>
        <p:nvPicPr>
          <p:cNvPr id="57" name="图片 56"/>
          <p:cNvPicPr>
            <a:picLocks noChangeAspect="1"/>
          </p:cNvPicPr>
          <p:nvPr/>
        </p:nvPicPr>
        <p:blipFill>
          <a:blip r:embed="rId4"/>
          <a:stretch>
            <a:fillRect/>
          </a:stretch>
        </p:blipFill>
        <p:spPr>
          <a:xfrm>
            <a:off x="4885298" y="1639565"/>
            <a:ext cx="2421404" cy="791770"/>
          </a:xfrm>
          <a:prstGeom prst="rect">
            <a:avLst/>
          </a:prstGeom>
        </p:spPr>
      </p:pic>
    </p:spTree>
    <p:extLst>
      <p:ext uri="{BB962C8B-B14F-4D97-AF65-F5344CB8AC3E}">
        <p14:creationId xmlns:p14="http://schemas.microsoft.com/office/powerpoint/2010/main" val="3450232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Vector Calculus</a:t>
            </a:r>
            <a:endParaRPr lang="zh-CN" altLang="en-US" dirty="0"/>
          </a:p>
        </p:txBody>
      </p:sp>
      <p:sp>
        <p:nvSpPr>
          <p:cNvPr id="3" name="内容占位符 2"/>
          <p:cNvSpPr>
            <a:spLocks noGrp="1"/>
          </p:cNvSpPr>
          <p:nvPr>
            <p:ph idx="1"/>
          </p:nvPr>
        </p:nvSpPr>
        <p:spPr/>
        <p:txBody>
          <a:bodyPr/>
          <a:lstStyle/>
          <a:p>
            <a:r>
              <a:rPr lang="en-US" altLang="zh-CN" dirty="0"/>
              <a:t>Divergence</a:t>
            </a:r>
            <a:r>
              <a:rPr lang="zh-CN" altLang="en-US" dirty="0"/>
              <a:t>（散度）</a:t>
            </a:r>
            <a:endParaRPr lang="en-US" altLang="zh-CN" dirty="0"/>
          </a:p>
          <a:p>
            <a:pPr lvl="1"/>
            <a:r>
              <a:rPr lang="en-US" altLang="zh-CN" dirty="0"/>
              <a:t>Divergence Theorem </a:t>
            </a:r>
            <a:r>
              <a:rPr lang="zh-CN" altLang="en-US" dirty="0"/>
              <a:t>（散度定理）</a:t>
            </a:r>
          </a:p>
        </p:txBody>
      </p:sp>
      <p:pic>
        <p:nvPicPr>
          <p:cNvPr id="5" name="图片 4"/>
          <p:cNvPicPr>
            <a:picLocks noChangeAspect="1"/>
          </p:cNvPicPr>
          <p:nvPr/>
        </p:nvPicPr>
        <p:blipFill rotWithShape="1">
          <a:blip r:embed="rId3"/>
          <a:srcRect b="15845"/>
          <a:stretch/>
        </p:blipFill>
        <p:spPr>
          <a:xfrm>
            <a:off x="1573405" y="2813520"/>
            <a:ext cx="3608770" cy="1339839"/>
          </a:xfrm>
          <a:prstGeom prst="rect">
            <a:avLst/>
          </a:prstGeom>
        </p:spPr>
      </p:pic>
      <p:pic>
        <p:nvPicPr>
          <p:cNvPr id="6" name="图片 5"/>
          <p:cNvPicPr>
            <a:picLocks noChangeAspect="1"/>
          </p:cNvPicPr>
          <p:nvPr/>
        </p:nvPicPr>
        <p:blipFill>
          <a:blip r:embed="rId4"/>
          <a:stretch>
            <a:fillRect/>
          </a:stretch>
        </p:blipFill>
        <p:spPr>
          <a:xfrm>
            <a:off x="6971036" y="3767688"/>
            <a:ext cx="4105848" cy="1409897"/>
          </a:xfrm>
          <a:prstGeom prst="rect">
            <a:avLst/>
          </a:prstGeom>
        </p:spPr>
      </p:pic>
      <p:pic>
        <p:nvPicPr>
          <p:cNvPr id="7" name="图片 6"/>
          <p:cNvPicPr>
            <a:picLocks noChangeAspect="1"/>
          </p:cNvPicPr>
          <p:nvPr/>
        </p:nvPicPr>
        <p:blipFill>
          <a:blip r:embed="rId5"/>
          <a:stretch>
            <a:fillRect/>
          </a:stretch>
        </p:blipFill>
        <p:spPr>
          <a:xfrm>
            <a:off x="6643320" y="2276648"/>
            <a:ext cx="4282221" cy="751683"/>
          </a:xfrm>
          <a:prstGeom prst="rect">
            <a:avLst/>
          </a:prstGeom>
        </p:spPr>
      </p:pic>
      <p:pic>
        <p:nvPicPr>
          <p:cNvPr id="11" name="图片 10"/>
          <p:cNvPicPr>
            <a:picLocks noChangeAspect="1"/>
          </p:cNvPicPr>
          <p:nvPr/>
        </p:nvPicPr>
        <p:blipFill>
          <a:blip r:embed="rId6"/>
          <a:stretch>
            <a:fillRect/>
          </a:stretch>
        </p:blipFill>
        <p:spPr>
          <a:xfrm>
            <a:off x="7413699" y="1246130"/>
            <a:ext cx="2421404" cy="791770"/>
          </a:xfrm>
          <a:prstGeom prst="rect">
            <a:avLst/>
          </a:prstGeom>
        </p:spPr>
      </p:pic>
      <p:pic>
        <p:nvPicPr>
          <p:cNvPr id="12" name="图片 11"/>
          <p:cNvPicPr>
            <a:picLocks noChangeAspect="1"/>
          </p:cNvPicPr>
          <p:nvPr/>
        </p:nvPicPr>
        <p:blipFill>
          <a:blip r:embed="rId7"/>
          <a:stretch>
            <a:fillRect/>
          </a:stretch>
        </p:blipFill>
        <p:spPr>
          <a:xfrm>
            <a:off x="838200" y="4257299"/>
            <a:ext cx="4762006" cy="801870"/>
          </a:xfrm>
          <a:prstGeom prst="rect">
            <a:avLst/>
          </a:prstGeom>
        </p:spPr>
      </p:pic>
      <p:pic>
        <p:nvPicPr>
          <p:cNvPr id="13" name="图片 12"/>
          <p:cNvPicPr>
            <a:picLocks noChangeAspect="1"/>
          </p:cNvPicPr>
          <p:nvPr/>
        </p:nvPicPr>
        <p:blipFill>
          <a:blip r:embed="rId8"/>
          <a:stretch>
            <a:fillRect/>
          </a:stretch>
        </p:blipFill>
        <p:spPr>
          <a:xfrm>
            <a:off x="2767617" y="5950002"/>
            <a:ext cx="4646082" cy="806456"/>
          </a:xfrm>
          <a:prstGeom prst="rect">
            <a:avLst/>
          </a:prstGeom>
        </p:spPr>
      </p:pic>
      <p:pic>
        <p:nvPicPr>
          <p:cNvPr id="14" name="图片 13"/>
          <p:cNvPicPr>
            <a:picLocks noChangeAspect="1"/>
          </p:cNvPicPr>
          <p:nvPr/>
        </p:nvPicPr>
        <p:blipFill>
          <a:blip r:embed="rId9"/>
          <a:stretch>
            <a:fillRect/>
          </a:stretch>
        </p:blipFill>
        <p:spPr>
          <a:xfrm>
            <a:off x="2780317" y="5078940"/>
            <a:ext cx="3913803" cy="801831"/>
          </a:xfrm>
          <a:prstGeom prst="rect">
            <a:avLst/>
          </a:prstGeom>
        </p:spPr>
      </p:pic>
      <p:pic>
        <p:nvPicPr>
          <p:cNvPr id="15" name="图片 14"/>
          <p:cNvPicPr>
            <a:picLocks noChangeAspect="1"/>
          </p:cNvPicPr>
          <p:nvPr/>
        </p:nvPicPr>
        <p:blipFill>
          <a:blip r:embed="rId10"/>
          <a:stretch>
            <a:fillRect/>
          </a:stretch>
        </p:blipFill>
        <p:spPr>
          <a:xfrm>
            <a:off x="7656288" y="5963975"/>
            <a:ext cx="2256284" cy="781734"/>
          </a:xfrm>
          <a:prstGeom prst="rect">
            <a:avLst/>
          </a:prstGeom>
        </p:spPr>
      </p:pic>
    </p:spTree>
    <p:extLst>
      <p:ext uri="{BB962C8B-B14F-4D97-AF65-F5344CB8AC3E}">
        <p14:creationId xmlns:p14="http://schemas.microsoft.com/office/powerpoint/2010/main" val="4471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Vector Calculus</a:t>
            </a:r>
            <a:endParaRPr lang="zh-CN" altLang="en-US" dirty="0"/>
          </a:p>
        </p:txBody>
      </p:sp>
      <p:sp>
        <p:nvSpPr>
          <p:cNvPr id="3" name="内容占位符 2"/>
          <p:cNvSpPr>
            <a:spLocks noGrp="1"/>
          </p:cNvSpPr>
          <p:nvPr>
            <p:ph idx="1"/>
          </p:nvPr>
        </p:nvSpPr>
        <p:spPr/>
        <p:txBody>
          <a:bodyPr/>
          <a:lstStyle/>
          <a:p>
            <a:r>
              <a:rPr lang="en-US" altLang="zh-CN" dirty="0"/>
              <a:t>Divergence</a:t>
            </a:r>
            <a:r>
              <a:rPr lang="zh-CN" altLang="en-US" dirty="0"/>
              <a:t>（散度）</a:t>
            </a:r>
            <a:endParaRPr lang="en-US" altLang="zh-CN" dirty="0"/>
          </a:p>
          <a:p>
            <a:pPr lvl="1"/>
            <a:r>
              <a:rPr lang="en-US" altLang="zh-CN" dirty="0"/>
              <a:t>Representation in Cartesian Coordinate</a:t>
            </a:r>
          </a:p>
        </p:txBody>
      </p:sp>
      <p:pic>
        <p:nvPicPr>
          <p:cNvPr id="4" name="图片 3"/>
          <p:cNvPicPr>
            <a:picLocks noChangeAspect="1"/>
          </p:cNvPicPr>
          <p:nvPr/>
        </p:nvPicPr>
        <p:blipFill>
          <a:blip r:embed="rId3"/>
          <a:stretch>
            <a:fillRect/>
          </a:stretch>
        </p:blipFill>
        <p:spPr>
          <a:xfrm>
            <a:off x="1009533" y="3542054"/>
            <a:ext cx="8027796" cy="1377087"/>
          </a:xfrm>
          <a:prstGeom prst="rect">
            <a:avLst/>
          </a:prstGeom>
        </p:spPr>
      </p:pic>
      <p:pic>
        <p:nvPicPr>
          <p:cNvPr id="5" name="图片 4"/>
          <p:cNvPicPr>
            <a:picLocks noChangeAspect="1"/>
          </p:cNvPicPr>
          <p:nvPr/>
        </p:nvPicPr>
        <p:blipFill>
          <a:blip r:embed="rId4"/>
          <a:stretch>
            <a:fillRect/>
          </a:stretch>
        </p:blipFill>
        <p:spPr>
          <a:xfrm>
            <a:off x="6989227" y="1408749"/>
            <a:ext cx="2421404" cy="791770"/>
          </a:xfrm>
          <a:prstGeom prst="rect">
            <a:avLst/>
          </a:prstGeom>
        </p:spPr>
      </p:pic>
      <p:pic>
        <p:nvPicPr>
          <p:cNvPr id="6" name="图片 5"/>
          <p:cNvPicPr>
            <a:picLocks noChangeAspect="1"/>
          </p:cNvPicPr>
          <p:nvPr/>
        </p:nvPicPr>
        <p:blipFill rotWithShape="1">
          <a:blip r:embed="rId5"/>
          <a:srcRect l="25941" r="27253" b="15845"/>
          <a:stretch/>
        </p:blipFill>
        <p:spPr>
          <a:xfrm>
            <a:off x="7416782" y="2448163"/>
            <a:ext cx="1689100" cy="1339839"/>
          </a:xfrm>
          <a:prstGeom prst="rect">
            <a:avLst/>
          </a:prstGeom>
        </p:spPr>
      </p:pic>
      <p:pic>
        <p:nvPicPr>
          <p:cNvPr id="8" name="图片 7"/>
          <p:cNvPicPr>
            <a:picLocks noChangeAspect="1"/>
          </p:cNvPicPr>
          <p:nvPr/>
        </p:nvPicPr>
        <p:blipFill>
          <a:blip r:embed="rId6"/>
          <a:stretch>
            <a:fillRect/>
          </a:stretch>
        </p:blipFill>
        <p:spPr>
          <a:xfrm>
            <a:off x="1178762" y="2724023"/>
            <a:ext cx="5810465" cy="822380"/>
          </a:xfrm>
          <a:prstGeom prst="rect">
            <a:avLst/>
          </a:prstGeom>
        </p:spPr>
      </p:pic>
      <p:pic>
        <p:nvPicPr>
          <p:cNvPr id="9" name="图片 8"/>
          <p:cNvPicPr>
            <a:picLocks noChangeAspect="1"/>
          </p:cNvPicPr>
          <p:nvPr/>
        </p:nvPicPr>
        <p:blipFill>
          <a:blip r:embed="rId7"/>
          <a:stretch>
            <a:fillRect/>
          </a:stretch>
        </p:blipFill>
        <p:spPr>
          <a:xfrm>
            <a:off x="9206558" y="2415144"/>
            <a:ext cx="2880274" cy="1440137"/>
          </a:xfrm>
          <a:prstGeom prst="rect">
            <a:avLst/>
          </a:prstGeom>
        </p:spPr>
      </p:pic>
      <p:pic>
        <p:nvPicPr>
          <p:cNvPr id="10" name="图片 9"/>
          <p:cNvPicPr>
            <a:picLocks noChangeAspect="1"/>
          </p:cNvPicPr>
          <p:nvPr/>
        </p:nvPicPr>
        <p:blipFill>
          <a:blip r:embed="rId8"/>
          <a:stretch>
            <a:fillRect/>
          </a:stretch>
        </p:blipFill>
        <p:spPr>
          <a:xfrm>
            <a:off x="9838186" y="998814"/>
            <a:ext cx="2346402" cy="1369670"/>
          </a:xfrm>
          <a:prstGeom prst="rect">
            <a:avLst/>
          </a:prstGeom>
        </p:spPr>
      </p:pic>
      <p:pic>
        <p:nvPicPr>
          <p:cNvPr id="11" name="图片 10"/>
          <p:cNvPicPr>
            <a:picLocks noChangeAspect="1"/>
          </p:cNvPicPr>
          <p:nvPr/>
        </p:nvPicPr>
        <p:blipFill>
          <a:blip r:embed="rId9"/>
          <a:stretch>
            <a:fillRect/>
          </a:stretch>
        </p:blipFill>
        <p:spPr>
          <a:xfrm>
            <a:off x="1473221" y="4927078"/>
            <a:ext cx="5030231" cy="828306"/>
          </a:xfrm>
          <a:prstGeom prst="rect">
            <a:avLst/>
          </a:prstGeom>
        </p:spPr>
      </p:pic>
      <p:pic>
        <p:nvPicPr>
          <p:cNvPr id="12" name="图片 11"/>
          <p:cNvPicPr>
            <a:picLocks noChangeAspect="1"/>
          </p:cNvPicPr>
          <p:nvPr/>
        </p:nvPicPr>
        <p:blipFill>
          <a:blip r:embed="rId10"/>
          <a:stretch>
            <a:fillRect/>
          </a:stretch>
        </p:blipFill>
        <p:spPr>
          <a:xfrm>
            <a:off x="1062233" y="5908325"/>
            <a:ext cx="3376644" cy="898875"/>
          </a:xfrm>
          <a:prstGeom prst="rect">
            <a:avLst/>
          </a:prstGeom>
        </p:spPr>
      </p:pic>
      <p:grpSp>
        <p:nvGrpSpPr>
          <p:cNvPr id="15" name="组合 14"/>
          <p:cNvGrpSpPr/>
          <p:nvPr/>
        </p:nvGrpSpPr>
        <p:grpSpPr>
          <a:xfrm>
            <a:off x="5343703" y="5880528"/>
            <a:ext cx="4845233" cy="924054"/>
            <a:chOff x="6867703" y="5888121"/>
            <a:chExt cx="4845233" cy="924054"/>
          </a:xfrm>
        </p:grpSpPr>
        <p:pic>
          <p:nvPicPr>
            <p:cNvPr id="13" name="图片 12"/>
            <p:cNvPicPr>
              <a:picLocks noChangeAspect="1"/>
            </p:cNvPicPr>
            <p:nvPr/>
          </p:nvPicPr>
          <p:blipFill>
            <a:blip r:embed="rId11"/>
            <a:stretch>
              <a:fillRect/>
            </a:stretch>
          </p:blipFill>
          <p:spPr>
            <a:xfrm>
              <a:off x="7588035" y="5888121"/>
              <a:ext cx="4124901" cy="924054"/>
            </a:xfrm>
            <a:prstGeom prst="rect">
              <a:avLst/>
            </a:prstGeom>
          </p:spPr>
        </p:pic>
        <p:pic>
          <p:nvPicPr>
            <p:cNvPr id="14" name="图片 13"/>
            <p:cNvPicPr>
              <a:picLocks noChangeAspect="1"/>
            </p:cNvPicPr>
            <p:nvPr/>
          </p:nvPicPr>
          <p:blipFill rotWithShape="1">
            <a:blip r:embed="rId4"/>
            <a:srcRect r="72127"/>
            <a:stretch/>
          </p:blipFill>
          <p:spPr>
            <a:xfrm>
              <a:off x="6867703" y="5979182"/>
              <a:ext cx="674927" cy="791770"/>
            </a:xfrm>
            <a:prstGeom prst="rect">
              <a:avLst/>
            </a:prstGeom>
          </p:spPr>
        </p:pic>
      </p:grpSp>
    </p:spTree>
    <p:extLst>
      <p:ext uri="{BB962C8B-B14F-4D97-AF65-F5344CB8AC3E}">
        <p14:creationId xmlns:p14="http://schemas.microsoft.com/office/powerpoint/2010/main" val="363853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1240</TotalTime>
  <Words>2407</Words>
  <Application>Microsoft Office PowerPoint</Application>
  <PresentationFormat>Widescreen</PresentationFormat>
  <Paragraphs>360</Paragraphs>
  <Slides>35</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等线</vt:lpstr>
      <vt:lpstr>等线 Light</vt:lpstr>
      <vt:lpstr>Arial</vt:lpstr>
      <vt:lpstr>Office 主题​​</vt:lpstr>
      <vt:lpstr>Tutorial on Assignment 3</vt:lpstr>
      <vt:lpstr>What the assignment is</vt:lpstr>
      <vt:lpstr>What the reference codes are</vt:lpstr>
      <vt:lpstr>A Quick Glance</vt:lpstr>
      <vt:lpstr>Vector Calculus</vt:lpstr>
      <vt:lpstr>PowerPoint Presentation</vt:lpstr>
      <vt:lpstr>Vector Calculus</vt:lpstr>
      <vt:lpstr>Vector Calculus</vt:lpstr>
      <vt:lpstr>Vector Calculus</vt:lpstr>
      <vt:lpstr>Vector Calculus</vt:lpstr>
      <vt:lpstr>Vector Calculus</vt:lpstr>
      <vt:lpstr>Vector Calculus</vt:lpstr>
      <vt:lpstr>Numerical Differentiation</vt:lpstr>
      <vt:lpstr>Numerical Differentiation</vt:lpstr>
      <vt:lpstr>PowerPoint Presentation</vt:lpstr>
      <vt:lpstr>Numerical Differentiation</vt:lpstr>
      <vt:lpstr>Fluid Simulation</vt:lpstr>
      <vt:lpstr>Stable Fluids</vt:lpstr>
      <vt:lpstr>Stable Fluids</vt:lpstr>
      <vt:lpstr>Stable Fluids</vt:lpstr>
      <vt:lpstr>Stable Fluids</vt:lpstr>
      <vt:lpstr>Stable Fluids</vt:lpstr>
      <vt:lpstr>Stable Fluids</vt:lpstr>
      <vt:lpstr>Stable Fluids</vt:lpstr>
      <vt:lpstr>Discrete Poisson Equation</vt:lpstr>
      <vt:lpstr>Discrete Poisson Equation</vt:lpstr>
      <vt:lpstr>Solve the large sparse linear SPD system</vt:lpstr>
      <vt:lpstr>Stable Fluids</vt:lpstr>
      <vt:lpstr>Stable Fluids</vt:lpstr>
      <vt:lpstr>Stable Fluids</vt:lpstr>
      <vt:lpstr>Fluid Simulation</vt:lpstr>
      <vt:lpstr>Boundary Handling</vt:lpstr>
      <vt:lpstr>Hint </vt:lpstr>
      <vt:lpstr>Hint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on Assignment 4</dc:title>
  <dc:creator>Xy</dc:creator>
  <cp:lastModifiedBy>黄 靖峰</cp:lastModifiedBy>
  <cp:revision>796</cp:revision>
  <dcterms:created xsi:type="dcterms:W3CDTF">2022-05-17T14:02:49Z</dcterms:created>
  <dcterms:modified xsi:type="dcterms:W3CDTF">2023-04-29T17:20:07Z</dcterms:modified>
</cp:coreProperties>
</file>