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69" r:id="rId15"/>
    <p:sldId id="270" r:id="rId16"/>
    <p:sldId id="273" r:id="rId17"/>
    <p:sldId id="272"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9C62E-C7E5-EB86-1766-5F7D98A9DFBC}" v="154" dt="2023-03-05T10:31:41.568"/>
    <p1510:client id="{38DFE7E2-C9F0-698F-687F-7F344F986BB9}" v="163" dt="2023-03-04T10:54:10.283"/>
    <p1510:client id="{69D67709-805D-400B-A8CC-501FD88F96C2}" v="795" dt="2023-03-05T09:19:21.869"/>
    <p1510:client id="{FB4DAB77-A487-6E10-D84D-A7AC43F7C374}" v="155" dt="2023-03-04T11:24:40.67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3355" autoAdjust="0"/>
  </p:normalViewPr>
  <p:slideViewPr>
    <p:cSldViewPr snapToGrid="0">
      <p:cViewPr varScale="1">
        <p:scale>
          <a:sx n="119" d="100"/>
          <a:sy n="119" d="100"/>
        </p:scale>
        <p:origin x="102" y="19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D2F59-3172-4C9F-A8A4-3F1B92CA5B8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03E3BF-74BA-4ED9-8D18-D89545754722}">
      <dgm:prSet/>
      <dgm:spPr/>
      <dgm:t>
        <a:bodyPr/>
        <a:lstStyle/>
        <a:p>
          <a:r>
            <a:rPr lang="fr-FR"/>
            <a:t>Pour gérer l'utilisation des données au sein de l'organisation, il est nécessaire de prendre plusieurs points en compte :</a:t>
          </a:r>
          <a:endParaRPr lang="en-US"/>
        </a:p>
      </dgm:t>
    </dgm:pt>
    <dgm:pt modelId="{5930205C-6A1D-4D28-A610-589C3ABBB450}" type="parTrans" cxnId="{A3524D50-8CD8-49EE-93CC-5EB87A269219}">
      <dgm:prSet/>
      <dgm:spPr/>
      <dgm:t>
        <a:bodyPr/>
        <a:lstStyle/>
        <a:p>
          <a:endParaRPr lang="en-US"/>
        </a:p>
      </dgm:t>
    </dgm:pt>
    <dgm:pt modelId="{C2B88EAD-0CB7-47D7-B9A6-9BF3B1115509}" type="sibTrans" cxnId="{A3524D50-8CD8-49EE-93CC-5EB87A269219}">
      <dgm:prSet/>
      <dgm:spPr/>
      <dgm:t>
        <a:bodyPr/>
        <a:lstStyle/>
        <a:p>
          <a:endParaRPr lang="en-US"/>
        </a:p>
      </dgm:t>
    </dgm:pt>
    <dgm:pt modelId="{6A40EFD9-714D-4494-A36E-A81B6561B3E4}">
      <dgm:prSet/>
      <dgm:spPr/>
      <dgm:t>
        <a:bodyPr/>
        <a:lstStyle/>
        <a:p>
          <a:r>
            <a:rPr lang="fr-FR"/>
            <a:t>La cartographie des données de l'organisation.</a:t>
          </a:r>
          <a:endParaRPr lang="en-US"/>
        </a:p>
      </dgm:t>
    </dgm:pt>
    <dgm:pt modelId="{2D60FC40-A9EF-4E4A-847D-0854AED30052}" type="parTrans" cxnId="{3B73E15B-0B11-45B2-874F-D070CD38E9CF}">
      <dgm:prSet/>
      <dgm:spPr/>
      <dgm:t>
        <a:bodyPr/>
        <a:lstStyle/>
        <a:p>
          <a:endParaRPr lang="en-US"/>
        </a:p>
      </dgm:t>
    </dgm:pt>
    <dgm:pt modelId="{C32F54DD-13C1-4F96-8475-3BB4BBC7BCBF}" type="sibTrans" cxnId="{3B73E15B-0B11-45B2-874F-D070CD38E9CF}">
      <dgm:prSet/>
      <dgm:spPr/>
      <dgm:t>
        <a:bodyPr/>
        <a:lstStyle/>
        <a:p>
          <a:endParaRPr lang="en-US"/>
        </a:p>
      </dgm:t>
    </dgm:pt>
    <dgm:pt modelId="{7CBDAB4F-B687-4A65-89C0-92B6FF234446}">
      <dgm:prSet/>
      <dgm:spPr/>
      <dgm:t>
        <a:bodyPr/>
        <a:lstStyle/>
        <a:p>
          <a:r>
            <a:rPr lang="fr-FR"/>
            <a:t>La définition de finalités pour les données de l'organisation.</a:t>
          </a:r>
          <a:endParaRPr lang="en-US"/>
        </a:p>
      </dgm:t>
    </dgm:pt>
    <dgm:pt modelId="{AE8E9BC6-0E85-4C4D-93C8-A9BAB2EA7B13}" type="parTrans" cxnId="{7B49952B-96CD-44DE-B8A8-D0775EEB6E03}">
      <dgm:prSet/>
      <dgm:spPr/>
      <dgm:t>
        <a:bodyPr/>
        <a:lstStyle/>
        <a:p>
          <a:endParaRPr lang="en-US"/>
        </a:p>
      </dgm:t>
    </dgm:pt>
    <dgm:pt modelId="{78FDCD55-C29D-4380-A5E4-C004C26F5CA4}" type="sibTrans" cxnId="{7B49952B-96CD-44DE-B8A8-D0775EEB6E03}">
      <dgm:prSet/>
      <dgm:spPr/>
      <dgm:t>
        <a:bodyPr/>
        <a:lstStyle/>
        <a:p>
          <a:endParaRPr lang="en-US"/>
        </a:p>
      </dgm:t>
    </dgm:pt>
    <dgm:pt modelId="{04EC8105-13BA-498E-990B-768D8650200C}">
      <dgm:prSet/>
      <dgm:spPr/>
      <dgm:t>
        <a:bodyPr/>
        <a:lstStyle/>
        <a:p>
          <a:r>
            <a:rPr lang="fr-FR"/>
            <a:t>La vérification de la pertinence des données de l'organisation.</a:t>
          </a:r>
          <a:endParaRPr lang="en-US"/>
        </a:p>
      </dgm:t>
    </dgm:pt>
    <dgm:pt modelId="{172A801C-64F3-4899-8C48-0FFAFFFAAF10}" type="parTrans" cxnId="{791AB0E3-A99E-40DA-8C08-F3B9DAD4A4B3}">
      <dgm:prSet/>
      <dgm:spPr/>
      <dgm:t>
        <a:bodyPr/>
        <a:lstStyle/>
        <a:p>
          <a:endParaRPr lang="en-US"/>
        </a:p>
      </dgm:t>
    </dgm:pt>
    <dgm:pt modelId="{F9F852D9-E1A0-434F-9606-636EA6951A3E}" type="sibTrans" cxnId="{791AB0E3-A99E-40DA-8C08-F3B9DAD4A4B3}">
      <dgm:prSet/>
      <dgm:spPr/>
      <dgm:t>
        <a:bodyPr/>
        <a:lstStyle/>
        <a:p>
          <a:endParaRPr lang="en-US"/>
        </a:p>
      </dgm:t>
    </dgm:pt>
    <dgm:pt modelId="{7EAFB0F3-2144-4E7A-8E1C-6CFBD967A3BC}">
      <dgm:prSet/>
      <dgm:spPr/>
      <dgm:t>
        <a:bodyPr/>
        <a:lstStyle/>
        <a:p>
          <a:r>
            <a:rPr lang="fr-FR"/>
            <a:t>Évaluation de la sensibilité des données de l'organisation.</a:t>
          </a:r>
          <a:endParaRPr lang="en-US"/>
        </a:p>
      </dgm:t>
    </dgm:pt>
    <dgm:pt modelId="{12725A85-1148-4BF5-AD87-A07C4C743CA5}" type="parTrans" cxnId="{EE33819A-3426-4E23-ABFE-3E967D3A56C6}">
      <dgm:prSet/>
      <dgm:spPr/>
      <dgm:t>
        <a:bodyPr/>
        <a:lstStyle/>
        <a:p>
          <a:endParaRPr lang="en-US"/>
        </a:p>
      </dgm:t>
    </dgm:pt>
    <dgm:pt modelId="{59AF0C85-C6F2-429B-8A98-5CE89C861B81}" type="sibTrans" cxnId="{EE33819A-3426-4E23-ABFE-3E967D3A56C6}">
      <dgm:prSet/>
      <dgm:spPr/>
      <dgm:t>
        <a:bodyPr/>
        <a:lstStyle/>
        <a:p>
          <a:endParaRPr lang="en-US"/>
        </a:p>
      </dgm:t>
    </dgm:pt>
    <dgm:pt modelId="{00CCDBFE-B3A3-4066-8F53-3700547B283E}">
      <dgm:prSet/>
      <dgm:spPr/>
      <dgm:t>
        <a:bodyPr/>
        <a:lstStyle/>
        <a:p>
          <a:r>
            <a:rPr lang="fr-FR"/>
            <a:t>Analyse d’impact sur la protection des données de l'organisation.</a:t>
          </a:r>
          <a:endParaRPr lang="en-US"/>
        </a:p>
      </dgm:t>
    </dgm:pt>
    <dgm:pt modelId="{8C24AB4E-47FD-4AA0-94C8-9A2CA3BBC7F6}" type="parTrans" cxnId="{D4769BDC-1A03-480F-B7B3-3DAAAFBEF820}">
      <dgm:prSet/>
      <dgm:spPr/>
      <dgm:t>
        <a:bodyPr/>
        <a:lstStyle/>
        <a:p>
          <a:endParaRPr lang="en-US"/>
        </a:p>
      </dgm:t>
    </dgm:pt>
    <dgm:pt modelId="{49DEDBE0-B8DB-4301-B9CE-938D86DF049D}" type="sibTrans" cxnId="{D4769BDC-1A03-480F-B7B3-3DAAAFBEF820}">
      <dgm:prSet/>
      <dgm:spPr/>
      <dgm:t>
        <a:bodyPr/>
        <a:lstStyle/>
        <a:p>
          <a:endParaRPr lang="en-US"/>
        </a:p>
      </dgm:t>
    </dgm:pt>
    <dgm:pt modelId="{F8A2E99F-538D-4F51-ABFA-89C1FC89A8FF}" type="pres">
      <dgm:prSet presAssocID="{FE2D2F59-3172-4C9F-A8A4-3F1B92CA5B8A}" presName="linear" presStyleCnt="0">
        <dgm:presLayoutVars>
          <dgm:animLvl val="lvl"/>
          <dgm:resizeHandles val="exact"/>
        </dgm:presLayoutVars>
      </dgm:prSet>
      <dgm:spPr/>
    </dgm:pt>
    <dgm:pt modelId="{E655A97A-DAEA-4932-A913-561E847F0FD3}" type="pres">
      <dgm:prSet presAssocID="{4F03E3BF-74BA-4ED9-8D18-D89545754722}" presName="parentText" presStyleLbl="node1" presStyleIdx="0" presStyleCnt="6">
        <dgm:presLayoutVars>
          <dgm:chMax val="0"/>
          <dgm:bulletEnabled val="1"/>
        </dgm:presLayoutVars>
      </dgm:prSet>
      <dgm:spPr/>
    </dgm:pt>
    <dgm:pt modelId="{54A09094-C23C-4D41-B1FE-85D3CEBEF3B4}" type="pres">
      <dgm:prSet presAssocID="{C2B88EAD-0CB7-47D7-B9A6-9BF3B1115509}" presName="spacer" presStyleCnt="0"/>
      <dgm:spPr/>
    </dgm:pt>
    <dgm:pt modelId="{9E84E454-FEDA-4F94-B481-5FC6E03D4435}" type="pres">
      <dgm:prSet presAssocID="{6A40EFD9-714D-4494-A36E-A81B6561B3E4}" presName="parentText" presStyleLbl="node1" presStyleIdx="1" presStyleCnt="6">
        <dgm:presLayoutVars>
          <dgm:chMax val="0"/>
          <dgm:bulletEnabled val="1"/>
        </dgm:presLayoutVars>
      </dgm:prSet>
      <dgm:spPr/>
    </dgm:pt>
    <dgm:pt modelId="{E25F489A-A76D-42AC-88B1-256534583945}" type="pres">
      <dgm:prSet presAssocID="{C32F54DD-13C1-4F96-8475-3BB4BBC7BCBF}" presName="spacer" presStyleCnt="0"/>
      <dgm:spPr/>
    </dgm:pt>
    <dgm:pt modelId="{AE1B4B98-D69B-44C1-ACF1-2C2523F825B5}" type="pres">
      <dgm:prSet presAssocID="{7CBDAB4F-B687-4A65-89C0-92B6FF234446}" presName="parentText" presStyleLbl="node1" presStyleIdx="2" presStyleCnt="6">
        <dgm:presLayoutVars>
          <dgm:chMax val="0"/>
          <dgm:bulletEnabled val="1"/>
        </dgm:presLayoutVars>
      </dgm:prSet>
      <dgm:spPr/>
    </dgm:pt>
    <dgm:pt modelId="{89115225-456A-45A6-AF01-7431C03F3592}" type="pres">
      <dgm:prSet presAssocID="{78FDCD55-C29D-4380-A5E4-C004C26F5CA4}" presName="spacer" presStyleCnt="0"/>
      <dgm:spPr/>
    </dgm:pt>
    <dgm:pt modelId="{819B01B3-FD56-417E-AA41-CF869F7C9BC6}" type="pres">
      <dgm:prSet presAssocID="{04EC8105-13BA-498E-990B-768D8650200C}" presName="parentText" presStyleLbl="node1" presStyleIdx="3" presStyleCnt="6">
        <dgm:presLayoutVars>
          <dgm:chMax val="0"/>
          <dgm:bulletEnabled val="1"/>
        </dgm:presLayoutVars>
      </dgm:prSet>
      <dgm:spPr/>
    </dgm:pt>
    <dgm:pt modelId="{382E94C9-2006-4546-8E86-D7C3636BBEB0}" type="pres">
      <dgm:prSet presAssocID="{F9F852D9-E1A0-434F-9606-636EA6951A3E}" presName="spacer" presStyleCnt="0"/>
      <dgm:spPr/>
    </dgm:pt>
    <dgm:pt modelId="{DAE8F119-DC10-467C-B089-DE8D26CA8C93}" type="pres">
      <dgm:prSet presAssocID="{7EAFB0F3-2144-4E7A-8E1C-6CFBD967A3BC}" presName="parentText" presStyleLbl="node1" presStyleIdx="4" presStyleCnt="6">
        <dgm:presLayoutVars>
          <dgm:chMax val="0"/>
          <dgm:bulletEnabled val="1"/>
        </dgm:presLayoutVars>
      </dgm:prSet>
      <dgm:spPr/>
    </dgm:pt>
    <dgm:pt modelId="{4DF72D05-D853-4E80-8EAA-2353BB5D0553}" type="pres">
      <dgm:prSet presAssocID="{59AF0C85-C6F2-429B-8A98-5CE89C861B81}" presName="spacer" presStyleCnt="0"/>
      <dgm:spPr/>
    </dgm:pt>
    <dgm:pt modelId="{FC623EF9-15FD-47EE-BF20-497DCCBFB5FB}" type="pres">
      <dgm:prSet presAssocID="{00CCDBFE-B3A3-4066-8F53-3700547B283E}" presName="parentText" presStyleLbl="node1" presStyleIdx="5" presStyleCnt="6">
        <dgm:presLayoutVars>
          <dgm:chMax val="0"/>
          <dgm:bulletEnabled val="1"/>
        </dgm:presLayoutVars>
      </dgm:prSet>
      <dgm:spPr/>
    </dgm:pt>
  </dgm:ptLst>
  <dgm:cxnLst>
    <dgm:cxn modelId="{E758C211-2C3D-4C8F-99CB-9A8753587C94}" type="presOf" srcId="{7EAFB0F3-2144-4E7A-8E1C-6CFBD967A3BC}" destId="{DAE8F119-DC10-467C-B089-DE8D26CA8C93}" srcOrd="0" destOrd="0" presId="urn:microsoft.com/office/officeart/2005/8/layout/vList2"/>
    <dgm:cxn modelId="{7B49952B-96CD-44DE-B8A8-D0775EEB6E03}" srcId="{FE2D2F59-3172-4C9F-A8A4-3F1B92CA5B8A}" destId="{7CBDAB4F-B687-4A65-89C0-92B6FF234446}" srcOrd="2" destOrd="0" parTransId="{AE8E9BC6-0E85-4C4D-93C8-A9BAB2EA7B13}" sibTransId="{78FDCD55-C29D-4380-A5E4-C004C26F5CA4}"/>
    <dgm:cxn modelId="{A08E113C-0D99-4017-B8B5-25899A12AE44}" type="presOf" srcId="{4F03E3BF-74BA-4ED9-8D18-D89545754722}" destId="{E655A97A-DAEA-4932-A913-561E847F0FD3}" srcOrd="0" destOrd="0" presId="urn:microsoft.com/office/officeart/2005/8/layout/vList2"/>
    <dgm:cxn modelId="{08C14D40-27D7-4FBA-8338-9F476B1670F5}" type="presOf" srcId="{FE2D2F59-3172-4C9F-A8A4-3F1B92CA5B8A}" destId="{F8A2E99F-538D-4F51-ABFA-89C1FC89A8FF}" srcOrd="0" destOrd="0" presId="urn:microsoft.com/office/officeart/2005/8/layout/vList2"/>
    <dgm:cxn modelId="{3B73E15B-0B11-45B2-874F-D070CD38E9CF}" srcId="{FE2D2F59-3172-4C9F-A8A4-3F1B92CA5B8A}" destId="{6A40EFD9-714D-4494-A36E-A81B6561B3E4}" srcOrd="1" destOrd="0" parTransId="{2D60FC40-A9EF-4E4A-847D-0854AED30052}" sibTransId="{C32F54DD-13C1-4F96-8475-3BB4BBC7BCBF}"/>
    <dgm:cxn modelId="{A3524D50-8CD8-49EE-93CC-5EB87A269219}" srcId="{FE2D2F59-3172-4C9F-A8A4-3F1B92CA5B8A}" destId="{4F03E3BF-74BA-4ED9-8D18-D89545754722}" srcOrd="0" destOrd="0" parTransId="{5930205C-6A1D-4D28-A610-589C3ABBB450}" sibTransId="{C2B88EAD-0CB7-47D7-B9A6-9BF3B1115509}"/>
    <dgm:cxn modelId="{49A85757-61C4-439C-9095-894C2D23A700}" type="presOf" srcId="{7CBDAB4F-B687-4A65-89C0-92B6FF234446}" destId="{AE1B4B98-D69B-44C1-ACF1-2C2523F825B5}" srcOrd="0" destOrd="0" presId="urn:microsoft.com/office/officeart/2005/8/layout/vList2"/>
    <dgm:cxn modelId="{0ECD9C83-F370-478C-B51D-93481FC6B999}" type="presOf" srcId="{00CCDBFE-B3A3-4066-8F53-3700547B283E}" destId="{FC623EF9-15FD-47EE-BF20-497DCCBFB5FB}" srcOrd="0" destOrd="0" presId="urn:microsoft.com/office/officeart/2005/8/layout/vList2"/>
    <dgm:cxn modelId="{EE33819A-3426-4E23-ABFE-3E967D3A56C6}" srcId="{FE2D2F59-3172-4C9F-A8A4-3F1B92CA5B8A}" destId="{7EAFB0F3-2144-4E7A-8E1C-6CFBD967A3BC}" srcOrd="4" destOrd="0" parTransId="{12725A85-1148-4BF5-AD87-A07C4C743CA5}" sibTransId="{59AF0C85-C6F2-429B-8A98-5CE89C861B81}"/>
    <dgm:cxn modelId="{05187EA3-13D4-493C-B49F-6CA0FC38269B}" type="presOf" srcId="{04EC8105-13BA-498E-990B-768D8650200C}" destId="{819B01B3-FD56-417E-AA41-CF869F7C9BC6}" srcOrd="0" destOrd="0" presId="urn:microsoft.com/office/officeart/2005/8/layout/vList2"/>
    <dgm:cxn modelId="{78BBC1C8-BC62-43AE-8EE7-E52C64B33400}" type="presOf" srcId="{6A40EFD9-714D-4494-A36E-A81B6561B3E4}" destId="{9E84E454-FEDA-4F94-B481-5FC6E03D4435}" srcOrd="0" destOrd="0" presId="urn:microsoft.com/office/officeart/2005/8/layout/vList2"/>
    <dgm:cxn modelId="{D4769BDC-1A03-480F-B7B3-3DAAAFBEF820}" srcId="{FE2D2F59-3172-4C9F-A8A4-3F1B92CA5B8A}" destId="{00CCDBFE-B3A3-4066-8F53-3700547B283E}" srcOrd="5" destOrd="0" parTransId="{8C24AB4E-47FD-4AA0-94C8-9A2CA3BBC7F6}" sibTransId="{49DEDBE0-B8DB-4301-B9CE-938D86DF049D}"/>
    <dgm:cxn modelId="{791AB0E3-A99E-40DA-8C08-F3B9DAD4A4B3}" srcId="{FE2D2F59-3172-4C9F-A8A4-3F1B92CA5B8A}" destId="{04EC8105-13BA-498E-990B-768D8650200C}" srcOrd="3" destOrd="0" parTransId="{172A801C-64F3-4899-8C48-0FFAFFFAAF10}" sibTransId="{F9F852D9-E1A0-434F-9606-636EA6951A3E}"/>
    <dgm:cxn modelId="{233F239B-30AC-4849-B7E0-ED7CCF5CCC3F}" type="presParOf" srcId="{F8A2E99F-538D-4F51-ABFA-89C1FC89A8FF}" destId="{E655A97A-DAEA-4932-A913-561E847F0FD3}" srcOrd="0" destOrd="0" presId="urn:microsoft.com/office/officeart/2005/8/layout/vList2"/>
    <dgm:cxn modelId="{B5B8DC34-D23D-430D-8F63-E1C74B862F5A}" type="presParOf" srcId="{F8A2E99F-538D-4F51-ABFA-89C1FC89A8FF}" destId="{54A09094-C23C-4D41-B1FE-85D3CEBEF3B4}" srcOrd="1" destOrd="0" presId="urn:microsoft.com/office/officeart/2005/8/layout/vList2"/>
    <dgm:cxn modelId="{CF460965-AC7B-423B-B28E-1FE4EED1FDB1}" type="presParOf" srcId="{F8A2E99F-538D-4F51-ABFA-89C1FC89A8FF}" destId="{9E84E454-FEDA-4F94-B481-5FC6E03D4435}" srcOrd="2" destOrd="0" presId="urn:microsoft.com/office/officeart/2005/8/layout/vList2"/>
    <dgm:cxn modelId="{7EA4D7C4-FF4D-443A-9B8B-053ABC2F6660}" type="presParOf" srcId="{F8A2E99F-538D-4F51-ABFA-89C1FC89A8FF}" destId="{E25F489A-A76D-42AC-88B1-256534583945}" srcOrd="3" destOrd="0" presId="urn:microsoft.com/office/officeart/2005/8/layout/vList2"/>
    <dgm:cxn modelId="{475B6CA0-5D58-4424-88B7-F06029EFB26D}" type="presParOf" srcId="{F8A2E99F-538D-4F51-ABFA-89C1FC89A8FF}" destId="{AE1B4B98-D69B-44C1-ACF1-2C2523F825B5}" srcOrd="4" destOrd="0" presId="urn:microsoft.com/office/officeart/2005/8/layout/vList2"/>
    <dgm:cxn modelId="{0C3EBC23-30A3-48E1-887E-CF356B0CEF04}" type="presParOf" srcId="{F8A2E99F-538D-4F51-ABFA-89C1FC89A8FF}" destId="{89115225-456A-45A6-AF01-7431C03F3592}" srcOrd="5" destOrd="0" presId="urn:microsoft.com/office/officeart/2005/8/layout/vList2"/>
    <dgm:cxn modelId="{09ED2D20-C7EE-4D3E-A4A9-381FE65A73FA}" type="presParOf" srcId="{F8A2E99F-538D-4F51-ABFA-89C1FC89A8FF}" destId="{819B01B3-FD56-417E-AA41-CF869F7C9BC6}" srcOrd="6" destOrd="0" presId="urn:microsoft.com/office/officeart/2005/8/layout/vList2"/>
    <dgm:cxn modelId="{BE46CBF9-E7C7-4EFC-9F79-07C2C437A196}" type="presParOf" srcId="{F8A2E99F-538D-4F51-ABFA-89C1FC89A8FF}" destId="{382E94C9-2006-4546-8E86-D7C3636BBEB0}" srcOrd="7" destOrd="0" presId="urn:microsoft.com/office/officeart/2005/8/layout/vList2"/>
    <dgm:cxn modelId="{080E22E0-7307-4713-869A-5486418EF7D2}" type="presParOf" srcId="{F8A2E99F-538D-4F51-ABFA-89C1FC89A8FF}" destId="{DAE8F119-DC10-467C-B089-DE8D26CA8C93}" srcOrd="8" destOrd="0" presId="urn:microsoft.com/office/officeart/2005/8/layout/vList2"/>
    <dgm:cxn modelId="{FD8A6311-0531-452B-A9A4-78FF4F4352DF}" type="presParOf" srcId="{F8A2E99F-538D-4F51-ABFA-89C1FC89A8FF}" destId="{4DF72D05-D853-4E80-8EAA-2353BB5D0553}" srcOrd="9" destOrd="0" presId="urn:microsoft.com/office/officeart/2005/8/layout/vList2"/>
    <dgm:cxn modelId="{878DA0AF-2C0F-4C56-935B-6BCD5C189F08}" type="presParOf" srcId="{F8A2E99F-538D-4F51-ABFA-89C1FC89A8FF}" destId="{FC623EF9-15FD-47EE-BF20-497DCCBFB5F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5A97A-DAEA-4932-A913-561E847F0FD3}">
      <dsp:nvSpPr>
        <dsp:cNvPr id="0" name=""/>
        <dsp:cNvSpPr/>
      </dsp:nvSpPr>
      <dsp:spPr>
        <a:xfrm>
          <a:off x="0" y="299655"/>
          <a:ext cx="5283200" cy="65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Pour gérer l'utilisation des données au sein de l'organisation, il est nécessaire de prendre plusieurs points en compte :</a:t>
          </a:r>
          <a:endParaRPr lang="en-US" sz="1600" kern="1200"/>
        </a:p>
      </dsp:txBody>
      <dsp:txXfrm>
        <a:off x="31984" y="331639"/>
        <a:ext cx="5219232" cy="591232"/>
      </dsp:txXfrm>
    </dsp:sp>
    <dsp:sp modelId="{9E84E454-FEDA-4F94-B481-5FC6E03D4435}">
      <dsp:nvSpPr>
        <dsp:cNvPr id="0" name=""/>
        <dsp:cNvSpPr/>
      </dsp:nvSpPr>
      <dsp:spPr>
        <a:xfrm>
          <a:off x="0" y="1000935"/>
          <a:ext cx="5283200" cy="655200"/>
        </a:xfrm>
        <a:prstGeom prst="roundRect">
          <a:avLst/>
        </a:prstGeom>
        <a:solidFill>
          <a:schemeClr val="accent2">
            <a:hueOff val="-2050932"/>
            <a:satOff val="6147"/>
            <a:lumOff val="6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La cartographie des données de l'organisation.</a:t>
          </a:r>
          <a:endParaRPr lang="en-US" sz="1600" kern="1200"/>
        </a:p>
      </dsp:txBody>
      <dsp:txXfrm>
        <a:off x="31984" y="1032919"/>
        <a:ext cx="5219232" cy="591232"/>
      </dsp:txXfrm>
    </dsp:sp>
    <dsp:sp modelId="{AE1B4B98-D69B-44C1-ACF1-2C2523F825B5}">
      <dsp:nvSpPr>
        <dsp:cNvPr id="0" name=""/>
        <dsp:cNvSpPr/>
      </dsp:nvSpPr>
      <dsp:spPr>
        <a:xfrm>
          <a:off x="0" y="1702215"/>
          <a:ext cx="5283200" cy="655200"/>
        </a:xfrm>
        <a:prstGeom prst="roundRect">
          <a:avLst/>
        </a:prstGeom>
        <a:solidFill>
          <a:schemeClr val="accent2">
            <a:hueOff val="-4101864"/>
            <a:satOff val="12293"/>
            <a:lumOff val="12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La définition de finalités pour les données de l'organisation.</a:t>
          </a:r>
          <a:endParaRPr lang="en-US" sz="1600" kern="1200"/>
        </a:p>
      </dsp:txBody>
      <dsp:txXfrm>
        <a:off x="31984" y="1734199"/>
        <a:ext cx="5219232" cy="591232"/>
      </dsp:txXfrm>
    </dsp:sp>
    <dsp:sp modelId="{819B01B3-FD56-417E-AA41-CF869F7C9BC6}">
      <dsp:nvSpPr>
        <dsp:cNvPr id="0" name=""/>
        <dsp:cNvSpPr/>
      </dsp:nvSpPr>
      <dsp:spPr>
        <a:xfrm>
          <a:off x="0" y="2403495"/>
          <a:ext cx="5283200" cy="655200"/>
        </a:xfrm>
        <a:prstGeom prst="roundRect">
          <a:avLst/>
        </a:prstGeom>
        <a:solidFill>
          <a:schemeClr val="accent2">
            <a:hueOff val="-6152796"/>
            <a:satOff val="18440"/>
            <a:lumOff val="18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La vérification de la pertinence des données de l'organisation.</a:t>
          </a:r>
          <a:endParaRPr lang="en-US" sz="1600" kern="1200"/>
        </a:p>
      </dsp:txBody>
      <dsp:txXfrm>
        <a:off x="31984" y="2435479"/>
        <a:ext cx="5219232" cy="591232"/>
      </dsp:txXfrm>
    </dsp:sp>
    <dsp:sp modelId="{DAE8F119-DC10-467C-B089-DE8D26CA8C93}">
      <dsp:nvSpPr>
        <dsp:cNvPr id="0" name=""/>
        <dsp:cNvSpPr/>
      </dsp:nvSpPr>
      <dsp:spPr>
        <a:xfrm>
          <a:off x="0" y="3104776"/>
          <a:ext cx="5283200" cy="655200"/>
        </a:xfrm>
        <a:prstGeom prst="roundRect">
          <a:avLst/>
        </a:prstGeom>
        <a:solidFill>
          <a:schemeClr val="accent2">
            <a:hueOff val="-8203727"/>
            <a:satOff val="24586"/>
            <a:lumOff val="25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Évaluation de la sensibilité des données de l'organisation.</a:t>
          </a:r>
          <a:endParaRPr lang="en-US" sz="1600" kern="1200"/>
        </a:p>
      </dsp:txBody>
      <dsp:txXfrm>
        <a:off x="31984" y="3136760"/>
        <a:ext cx="5219232" cy="591232"/>
      </dsp:txXfrm>
    </dsp:sp>
    <dsp:sp modelId="{FC623EF9-15FD-47EE-BF20-497DCCBFB5FB}">
      <dsp:nvSpPr>
        <dsp:cNvPr id="0" name=""/>
        <dsp:cNvSpPr/>
      </dsp:nvSpPr>
      <dsp:spPr>
        <a:xfrm>
          <a:off x="0" y="3806056"/>
          <a:ext cx="5283200" cy="655200"/>
        </a:xfrm>
        <a:prstGeom prst="roundRect">
          <a:avLst/>
        </a:prstGeom>
        <a:solidFill>
          <a:schemeClr val="accent2">
            <a:hueOff val="-10254659"/>
            <a:satOff val="30733"/>
            <a:lumOff val="3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kern="1200"/>
            <a:t>Analyse d’impact sur la protection des données de l'organisation.</a:t>
          </a:r>
          <a:endParaRPr lang="en-US" sz="1600" kern="1200"/>
        </a:p>
      </dsp:txBody>
      <dsp:txXfrm>
        <a:off x="31984" y="3838040"/>
        <a:ext cx="5219232"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05/03/2023</a:t>
            </a:fld>
            <a:endParaRPr lang="fr-FR" dirty="0"/>
          </a:p>
        </p:txBody>
      </p:sp>
      <p:sp>
        <p:nvSpPr>
          <p:cNvPr id="4" name="Espace réservé du pied de page 3">
            <a:extLst>
              <a:ext uri="{FF2B5EF4-FFF2-40B4-BE49-F238E27FC236}">
                <a16:creationId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‹N°›</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05/03/2023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‹N°›</a:t>
            </a:fld>
            <a:endParaRPr lang="fr-FR" dirty="0"/>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3/5/2023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04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3/5/2023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171757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3/5/2023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388011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3/5/2023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87602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3/5/2023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3/5/2023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76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3/5/2023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5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3/5/2023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82980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3/5/2023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19899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3/5/2023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6518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3/5/2023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89115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3/5/2023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‹N°›</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4167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59" r:id="rId6"/>
    <p:sldLayoutId id="2147483755" r:id="rId7"/>
    <p:sldLayoutId id="2147483756" r:id="rId8"/>
    <p:sldLayoutId id="2147483757" r:id="rId9"/>
    <p:sldLayoutId id="2147483758"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justeimaginum.blogspot.com/2013/08/les-whistleblower-francais-dan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alvisjuribus.it/fallimento-in-estensione-di-una-societa-a-responsabilita-limitata/"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ngall.com/technology-png/download/128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esearchleap.com/can-we-rely-on-job-satisfaction-to-reduce-job-stres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npause.fr/7-techniques-seo-off-page-visibilite-reputation/"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cto-dico.fr/glossaire/evolution/"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fthomas-sysinfo.blogspot.com/2013/11/citations-sur-la-conduite-du-changement.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lickr.com/photos/157270154@N05/26747062789"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oustics.eu/"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sketchport.com/drawing/5441446089850880/emoji-1" TargetMode="External"/><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freepngimg.com/png/65004-emoticon-smiley-sad-geek-nerd-emoji" TargetMode="External"/><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Chat fixant un ordinateur portable">
            <a:extLst>
              <a:ext uri="{FF2B5EF4-FFF2-40B4-BE49-F238E27FC236}">
                <a16:creationId xmlns:a16="http://schemas.microsoft.com/office/drawing/2014/main" id="{C22E67A4-2B02-BB0F-916D-50221BBDA2B3}"/>
              </a:ext>
            </a:extLst>
          </p:cNvPr>
          <p:cNvPicPr>
            <a:picLocks noChangeAspect="1"/>
          </p:cNvPicPr>
          <p:nvPr/>
        </p:nvPicPr>
        <p:blipFill rotWithShape="1">
          <a:blip r:embed="rId3">
            <a:alphaModFix amt="40000"/>
          </a:blip>
          <a:srcRect t="11752" r="-1" b="3956"/>
          <a:stretch/>
        </p:blipFill>
        <p:spPr>
          <a:xfrm>
            <a:off x="20" y="10"/>
            <a:ext cx="12188932" cy="6857990"/>
          </a:xfrm>
          <a:prstGeom prst="rect">
            <a:avLst/>
          </a:prstGeom>
        </p:spPr>
      </p:pic>
      <p:sp>
        <p:nvSpPr>
          <p:cNvPr id="27"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41248" y="2181123"/>
            <a:ext cx="9456049" cy="3594112"/>
          </a:xfrm>
        </p:spPr>
        <p:txBody>
          <a:bodyPr rtlCol="0" anchor="b">
            <a:normAutofit/>
          </a:bodyPr>
          <a:lstStyle/>
          <a:p>
            <a:r>
              <a:rPr lang="fr-FR" dirty="0">
                <a:solidFill>
                  <a:srgbClr val="FFFFFF"/>
                </a:solidFill>
              </a:rPr>
              <a:t>La présence de l'organisation sur internet</a:t>
            </a:r>
          </a:p>
        </p:txBody>
      </p:sp>
      <p:sp>
        <p:nvSpPr>
          <p:cNvPr id="3" name="Sous-titre 2"/>
          <p:cNvSpPr>
            <a:spLocks noGrp="1"/>
          </p:cNvSpPr>
          <p:nvPr>
            <p:ph type="subTitle" idx="1"/>
          </p:nvPr>
        </p:nvSpPr>
        <p:spPr>
          <a:xfrm>
            <a:off x="663695" y="663960"/>
            <a:ext cx="9515361" cy="476405"/>
          </a:xfrm>
        </p:spPr>
        <p:txBody>
          <a:bodyPr vert="horz" lIns="91440" tIns="45720" rIns="91440" bIns="45720" rtlCol="0" anchor="t">
            <a:normAutofit fontScale="92500"/>
          </a:bodyPr>
          <a:lstStyle/>
          <a:p>
            <a:r>
              <a:rPr lang="fr-FR" dirty="0">
                <a:solidFill>
                  <a:srgbClr val="FFFFFF"/>
                </a:solidFill>
              </a:rPr>
              <a:t>Fabien Galle  - Lucas </a:t>
            </a:r>
            <a:r>
              <a:rPr lang="fr-FR" dirty="0" err="1">
                <a:solidFill>
                  <a:srgbClr val="FFFFFF"/>
                </a:solidFill>
              </a:rPr>
              <a:t>Bourgi</a:t>
            </a:r>
            <a:r>
              <a:rPr lang="fr-FR" dirty="0">
                <a:solidFill>
                  <a:srgbClr val="FFFFFF"/>
                </a:solidFill>
              </a:rPr>
              <a:t> - Erwan </a:t>
            </a:r>
            <a:r>
              <a:rPr lang="fr-FR" dirty="0" err="1">
                <a:solidFill>
                  <a:srgbClr val="FFFFFF"/>
                </a:solidFill>
              </a:rPr>
              <a:t>Lirzin</a:t>
            </a:r>
            <a:r>
              <a:rPr lang="fr-FR" dirty="0">
                <a:solidFill>
                  <a:srgbClr val="FFFFFF"/>
                </a:solidFill>
              </a:rPr>
              <a:t> - Hugo Malherbe – Rayan </a:t>
            </a:r>
            <a:r>
              <a:rPr lang="fr-FR" dirty="0" err="1">
                <a:solidFill>
                  <a:srgbClr val="FFFFFF"/>
                </a:solidFill>
              </a:rPr>
              <a:t>Hanai</a:t>
            </a:r>
            <a:r>
              <a:rPr lang="fr-FR" dirty="0">
                <a:solidFill>
                  <a:srgbClr val="FFFFFF"/>
                </a:solidFill>
              </a:rPr>
              <a:t> – Nathan Ferrero</a:t>
            </a:r>
          </a:p>
        </p:txBody>
      </p:sp>
      <p:cxnSp>
        <p:nvCxnSpPr>
          <p:cNvPr id="29"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144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104750" y="552782"/>
            <a:ext cx="5225498" cy="1160313"/>
          </a:xfrm>
        </p:spPr>
        <p:txBody>
          <a:bodyPr>
            <a:normAutofit/>
          </a:bodyPr>
          <a:lstStyle/>
          <a:p>
            <a:r>
              <a:rPr lang="fr-FR" sz="2400">
                <a:ea typeface="+mj-lt"/>
                <a:cs typeface="+mj-lt"/>
              </a:rPr>
              <a:t>Les enjeux économiques liés à l'image et le respect des obligations juridiques</a:t>
            </a:r>
          </a:p>
        </p:txBody>
      </p:sp>
      <p:pic>
        <p:nvPicPr>
          <p:cNvPr id="3" name="Image 3">
            <a:extLst>
              <a:ext uri="{FF2B5EF4-FFF2-40B4-BE49-F238E27FC236}">
                <a16:creationId xmlns:a16="http://schemas.microsoft.com/office/drawing/2014/main" id="{2654A418-86C5-3760-D045-0EBB21AE65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9363" y="1406772"/>
            <a:ext cx="3657303" cy="3565869"/>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1" y="2263662"/>
            <a:ext cx="5225498" cy="3521704"/>
          </a:xfrm>
        </p:spPr>
        <p:txBody>
          <a:bodyPr vert="horz" lIns="91440" tIns="45720" rIns="91440" bIns="45720" rtlCol="0">
            <a:normAutofit/>
          </a:bodyPr>
          <a:lstStyle/>
          <a:p>
            <a:pPr marL="0" indent="0">
              <a:buNone/>
            </a:pPr>
            <a:r>
              <a:rPr lang="fr-FR" dirty="0">
                <a:ea typeface="+mn-lt"/>
                <a:cs typeface="+mn-lt"/>
              </a:rPr>
              <a:t>Le droit de la propriété intellectuelle et industrielle est le principal cadre juridique régissant la valorisation de l’image. En effet cette branche du droit regroupe un ensemble de règles et de dispositions légales qui protègent les droits des créateurs et des propriétaires d’image et de marque</a:t>
            </a:r>
            <a:endParaRPr lang="fr-FR" dirty="0"/>
          </a:p>
          <a:p>
            <a:endParaRPr lang="fr-FR" dirty="0"/>
          </a:p>
        </p:txBody>
      </p:sp>
      <p:sp>
        <p:nvSpPr>
          <p:cNvPr id="27"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908C1-B6A8-5213-163D-0C3BCCB72C68}"/>
              </a:ext>
            </a:extLst>
          </p:cNvPr>
          <p:cNvSpPr>
            <a:spLocks noGrp="1"/>
          </p:cNvSpPr>
          <p:nvPr>
            <p:ph type="title"/>
          </p:nvPr>
        </p:nvSpPr>
        <p:spPr/>
        <p:txBody>
          <a:bodyPr>
            <a:normAutofit/>
          </a:bodyPr>
          <a:lstStyle/>
          <a:p>
            <a:r>
              <a:rPr lang="fr-FR" sz="1800" dirty="0"/>
              <a:t>II. Gestion du référencement et de la visibilité de l'organisation sur internet</a:t>
            </a:r>
          </a:p>
        </p:txBody>
      </p:sp>
      <p:sp>
        <p:nvSpPr>
          <p:cNvPr id="3" name="Espace réservé du contenu 2">
            <a:extLst>
              <a:ext uri="{FF2B5EF4-FFF2-40B4-BE49-F238E27FC236}">
                <a16:creationId xmlns:a16="http://schemas.microsoft.com/office/drawing/2014/main" id="{6F75E880-F697-7D6D-A39C-9F9EE2068131}"/>
              </a:ext>
            </a:extLst>
          </p:cNvPr>
          <p:cNvSpPr>
            <a:spLocks noGrp="1"/>
          </p:cNvSpPr>
          <p:nvPr>
            <p:ph idx="1"/>
          </p:nvPr>
        </p:nvSpPr>
        <p:spPr>
          <a:xfrm>
            <a:off x="841248" y="1700663"/>
            <a:ext cx="3636192" cy="3745707"/>
          </a:xfrm>
        </p:spPr>
        <p:txBody>
          <a:bodyPr vert="horz" lIns="91440" tIns="45720" rIns="91440" bIns="45720" rtlCol="0" anchor="t">
            <a:normAutofit/>
          </a:bodyPr>
          <a:lstStyle/>
          <a:p>
            <a:r>
              <a:rPr lang="fr-FR" dirty="0">
                <a:ea typeface="+mn-lt"/>
                <a:cs typeface="+mn-lt"/>
              </a:rPr>
              <a:t>Accessibilité et conformité à la législation et aux mentions légales.</a:t>
            </a:r>
            <a:endParaRPr lang="fr-FR" dirty="0"/>
          </a:p>
          <a:p>
            <a:pPr marL="0" indent="0">
              <a:buNone/>
            </a:pPr>
            <a:endParaRPr lang="fr-FR" dirty="0"/>
          </a:p>
          <a:p>
            <a:r>
              <a:rPr lang="fr-FR" dirty="0"/>
              <a:t>La satisfaction de la visibilité des services en ligne</a:t>
            </a:r>
          </a:p>
          <a:p>
            <a:endParaRPr lang="fr-FR" dirty="0"/>
          </a:p>
        </p:txBody>
      </p:sp>
      <p:pic>
        <p:nvPicPr>
          <p:cNvPr id="6" name="Image 6" descr="Une image contenant jouet, graphiques vectoriels&#10;&#10;Description générée automatiquement">
            <a:extLst>
              <a:ext uri="{FF2B5EF4-FFF2-40B4-BE49-F238E27FC236}">
                <a16:creationId xmlns:a16="http://schemas.microsoft.com/office/drawing/2014/main" id="{1428ABE2-03DB-5950-75C0-E9497D026ABE}"/>
              </a:ext>
            </a:extLst>
          </p:cNvPr>
          <p:cNvPicPr>
            <a:picLocks noChangeAspect="1"/>
          </p:cNvPicPr>
          <p:nvPr/>
        </p:nvPicPr>
        <p:blipFill>
          <a:blip r:embed="rId2"/>
          <a:stretch>
            <a:fillRect/>
          </a:stretch>
        </p:blipFill>
        <p:spPr>
          <a:xfrm>
            <a:off x="4434067" y="1741864"/>
            <a:ext cx="5888476" cy="3373877"/>
          </a:xfrm>
          <a:prstGeom prst="rect">
            <a:avLst/>
          </a:prstGeom>
          <a:ln>
            <a:noFill/>
          </a:ln>
          <a:effectLst>
            <a:softEdge rad="112500"/>
          </a:effectLst>
        </p:spPr>
      </p:pic>
    </p:spTree>
    <p:extLst>
      <p:ext uri="{BB962C8B-B14F-4D97-AF65-F5344CB8AC3E}">
        <p14:creationId xmlns:p14="http://schemas.microsoft.com/office/powerpoint/2010/main" val="64268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907024" y="552782"/>
            <a:ext cx="4423224" cy="1643663"/>
          </a:xfrm>
        </p:spPr>
        <p:txBody>
          <a:bodyPr>
            <a:normAutofit/>
          </a:bodyPr>
          <a:lstStyle/>
          <a:p>
            <a:r>
              <a:rPr lang="fr-FR" sz="2800">
                <a:ea typeface="+mj-lt"/>
                <a:cs typeface="+mj-lt"/>
              </a:rPr>
              <a:t>Accessibilité et conformité à la législation et aux mentions légales.</a:t>
            </a:r>
            <a:endParaRPr lang="fr-FR" sz="2800"/>
          </a:p>
        </p:txBody>
      </p:sp>
      <p:pic>
        <p:nvPicPr>
          <p:cNvPr id="3" name="Image 3">
            <a:extLst>
              <a:ext uri="{FF2B5EF4-FFF2-40B4-BE49-F238E27FC236}">
                <a16:creationId xmlns:a16="http://schemas.microsoft.com/office/drawing/2014/main" id="{2F7B492C-26F0-F263-B564-E35A5EE05D5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334" r="13590" b="2"/>
          <a:stretch/>
        </p:blipFill>
        <p:spPr>
          <a:xfrm>
            <a:off x="20" y="10"/>
            <a:ext cx="5210493" cy="6857990"/>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907024" y="2498492"/>
            <a:ext cx="4793126" cy="3433867"/>
          </a:xfrm>
        </p:spPr>
        <p:txBody>
          <a:bodyPr vert="horz" lIns="91440" tIns="45720" rIns="91440" bIns="45720" rtlCol="0" anchor="t">
            <a:noAutofit/>
          </a:bodyPr>
          <a:lstStyle/>
          <a:p>
            <a:pPr>
              <a:lnSpc>
                <a:spcPct val="120000"/>
              </a:lnSpc>
              <a:buNone/>
            </a:pPr>
            <a:endParaRPr lang="fr-FR" sz="1100"/>
          </a:p>
          <a:p>
            <a:pPr marL="0" indent="0">
              <a:lnSpc>
                <a:spcPct val="120000"/>
              </a:lnSpc>
              <a:buNone/>
            </a:pPr>
            <a:r>
              <a:rPr lang="fr-FR" sz="1300" dirty="0">
                <a:ea typeface="+mn-lt"/>
                <a:cs typeface="+mn-lt"/>
              </a:rPr>
              <a:t>La collecte et le traitement de données personnelles (nom, prénom, adresse, numéro de sécurité sociale, etc.) par les entreprises sont soumis à des obligations destinées à protéger la vie privée et les libertés individuelles des personnes dont les données sont collectées.</a:t>
            </a:r>
            <a:endParaRPr lang="fr-FR" sz="1300" dirty="0"/>
          </a:p>
          <a:p>
            <a:pPr marL="0" indent="0">
              <a:lnSpc>
                <a:spcPct val="120000"/>
              </a:lnSpc>
              <a:buNone/>
            </a:pPr>
            <a:r>
              <a:rPr lang="fr-FR" sz="1300" dirty="0">
                <a:ea typeface="+mn-lt"/>
                <a:cs typeface="+mn-lt"/>
              </a:rPr>
              <a:t>C'est le cas par exemple d'un nom, d'un prénom, d'un numéro de téléphone, d'une adresse électronique, d'un numéro de carte d'identité et/ou de sécurité sociale, d'une adresse IP, d'une photo, d'un profil sur un réseau social.</a:t>
            </a:r>
            <a:endParaRPr lang="fr-FR" sz="1300" dirty="0"/>
          </a:p>
          <a:p>
            <a:pPr marL="0" indent="0">
              <a:lnSpc>
                <a:spcPct val="120000"/>
              </a:lnSpc>
              <a:buNone/>
            </a:pPr>
            <a:r>
              <a:rPr lang="fr-FR" sz="1300" dirty="0">
                <a:ea typeface="+mn-lt"/>
                <a:cs typeface="+mn-lt"/>
              </a:rPr>
              <a:t>Les règles de protection des données personnelles s'appliquent en cas de collecte, d'utilisation et de conservation quel que soit le support adopté (papier, numérique,).</a:t>
            </a:r>
            <a:endParaRPr lang="fr-FR" sz="1300" dirty="0"/>
          </a:p>
        </p:txBody>
      </p:sp>
      <p:cxnSp>
        <p:nvCxnSpPr>
          <p:cNvPr id="1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24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104750" y="552782"/>
            <a:ext cx="5225498" cy="1160313"/>
          </a:xfrm>
        </p:spPr>
        <p:txBody>
          <a:bodyPr>
            <a:normAutofit/>
          </a:bodyPr>
          <a:lstStyle/>
          <a:p>
            <a:r>
              <a:rPr lang="fr-FR" sz="2400">
                <a:ea typeface="+mj-lt"/>
                <a:cs typeface="+mj-lt"/>
              </a:rPr>
              <a:t>Accessibilité et conformité à la législation et aux mentions légales.</a:t>
            </a:r>
            <a:endParaRPr lang="fr-FR" sz="2400"/>
          </a:p>
        </p:txBody>
      </p:sp>
      <p:pic>
        <p:nvPicPr>
          <p:cNvPr id="3" name="Image 3">
            <a:extLst>
              <a:ext uri="{FF2B5EF4-FFF2-40B4-BE49-F238E27FC236}">
                <a16:creationId xmlns:a16="http://schemas.microsoft.com/office/drawing/2014/main" id="{65644DAF-1159-AC21-59F2-8992B9647F5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9363" y="1511919"/>
            <a:ext cx="3657303" cy="3355575"/>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1" y="2263662"/>
            <a:ext cx="5225498" cy="3521704"/>
          </a:xfrm>
        </p:spPr>
        <p:txBody>
          <a:bodyPr vert="horz" lIns="91440" tIns="45720" rIns="91440" bIns="45720" rtlCol="0">
            <a:normAutofit/>
          </a:bodyPr>
          <a:lstStyle/>
          <a:p>
            <a:pPr marL="0" indent="0">
              <a:lnSpc>
                <a:spcPct val="120000"/>
              </a:lnSpc>
              <a:buNone/>
            </a:pPr>
            <a:r>
              <a:rPr lang="fr-FR" sz="1700">
                <a:ea typeface="+mn-lt"/>
                <a:cs typeface="+mn-lt"/>
              </a:rPr>
              <a:t>En résumé, l'utilisation de contenus externes sur un site internet est soumise à des règles de droit et de propriété intellectuelle en France. Il est important de s'assurer de disposer des autorisations nécessaires avant d'utiliser un contenu externe, sous peine de poursuites judiciaires et de dommages et intérêts. Les contenus générés par les utilisateurs sont également soumis à ces règles et il est recommandé de définir des règles claires pour leur utilisation.</a:t>
            </a:r>
            <a:endParaRPr lang="fr-FR" sz="1700"/>
          </a:p>
          <a:p>
            <a:pPr>
              <a:lnSpc>
                <a:spcPct val="120000"/>
              </a:lnSpc>
            </a:pPr>
            <a:endParaRPr lang="fr-FR" sz="1700"/>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DF3F0A0E-FA89-FD11-3C65-E4CD4CA1AED1}"/>
              </a:ext>
            </a:extLst>
          </p:cNvPr>
          <p:cNvSpPr txBox="1"/>
          <p:nvPr/>
        </p:nvSpPr>
        <p:spPr>
          <a:xfrm>
            <a:off x="4724400" y="4687888"/>
            <a:ext cx="27432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416225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9" y="552782"/>
            <a:ext cx="5137520" cy="1154711"/>
          </a:xfrm>
        </p:spPr>
        <p:txBody>
          <a:bodyPr>
            <a:normAutofit/>
          </a:bodyPr>
          <a:lstStyle/>
          <a:p>
            <a:r>
              <a:rPr lang="fr-FR" sz="2400">
                <a:ea typeface="+mj-lt"/>
                <a:cs typeface="+mj-lt"/>
              </a:rPr>
              <a:t>La satisfaction de la visibilité des services en ligne</a:t>
            </a:r>
            <a:endParaRPr lang="fr-FR" sz="2400"/>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2391995"/>
            <a:ext cx="5124226" cy="3174788"/>
          </a:xfrm>
        </p:spPr>
        <p:txBody>
          <a:bodyPr vert="horz" lIns="91440" tIns="45720" rIns="91440" bIns="45720" rtlCol="0" anchor="t">
            <a:normAutofit/>
          </a:bodyPr>
          <a:lstStyle/>
          <a:p>
            <a:pPr marL="0" indent="0">
              <a:lnSpc>
                <a:spcPct val="120000"/>
              </a:lnSpc>
              <a:buNone/>
            </a:pPr>
            <a:r>
              <a:rPr lang="fr-FR" sz="1700">
                <a:ea typeface="+mn-lt"/>
                <a:cs typeface="+mn-lt"/>
              </a:rPr>
              <a:t>La satisfaction de la visibilité des services en ligne est un enjeu important dans l'ère numérique actuelle. En effet, avec la croissance rapide de l'utilisation d'Internet, les services en ligne sont devenus de plus en plus courants et essentiels dans notre vie quotidienne. Pour assurer une bonne qualité de service, il est crucial que les informations fournies en ligne soient visibles et accessibles pour tous les utilisateurs.</a:t>
            </a:r>
          </a:p>
          <a:p>
            <a:pPr>
              <a:lnSpc>
                <a:spcPct val="120000"/>
              </a:lnSpc>
            </a:pPr>
            <a:endParaRPr lang="fr-FR" sz="1700"/>
          </a:p>
        </p:txBody>
      </p:sp>
      <p:pic>
        <p:nvPicPr>
          <p:cNvPr id="3" name="Image 3">
            <a:extLst>
              <a:ext uri="{FF2B5EF4-FFF2-40B4-BE49-F238E27FC236}">
                <a16:creationId xmlns:a16="http://schemas.microsoft.com/office/drawing/2014/main" id="{5A36D208-885D-D149-DC51-1E638C5280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96188" y="1816280"/>
            <a:ext cx="3602464" cy="2746878"/>
          </a:xfrm>
          <a:prstGeom prst="rect">
            <a:avLst/>
          </a:prstGeom>
        </p:spPr>
      </p:pic>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60807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7F9B4-2262-444F-8650-A1195AE98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8525"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71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552782"/>
            <a:ext cx="9310924" cy="1154711"/>
          </a:xfrm>
        </p:spPr>
        <p:txBody>
          <a:bodyPr>
            <a:normAutofit/>
          </a:bodyPr>
          <a:lstStyle/>
          <a:p>
            <a:r>
              <a:rPr lang="fr-FR" sz="3700">
                <a:ea typeface="+mj-lt"/>
                <a:cs typeface="+mj-lt"/>
              </a:rPr>
              <a:t>La satisfaction de la visibilité des services en ligne</a:t>
            </a:r>
            <a:endParaRPr lang="fr-FR" sz="3700"/>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2273626"/>
            <a:ext cx="3480355" cy="3174788"/>
          </a:xfrm>
        </p:spPr>
        <p:txBody>
          <a:bodyPr vert="horz" lIns="91440" tIns="45720" rIns="91440" bIns="45720" rtlCol="0" anchor="t">
            <a:noAutofit/>
          </a:bodyPr>
          <a:lstStyle/>
          <a:p>
            <a:pPr marL="0" indent="0">
              <a:lnSpc>
                <a:spcPct val="120000"/>
              </a:lnSpc>
              <a:buNone/>
            </a:pPr>
            <a:r>
              <a:rPr lang="fr-FR" sz="1500" dirty="0">
                <a:ea typeface="+mn-lt"/>
                <a:cs typeface="+mn-lt"/>
              </a:rPr>
              <a:t>Dans le contexte de la Convention d'écriture électronique, la visibilité des services en ligne est d'autant plus importante. Cette convention établit des règles de base pour l'utilisation de l'écriture électronique, y compris la signature électronique et la conservation électronique des documents. La convention vise à faciliter les échanges commerciaux transfrontaliers en Europe en encourageant l'utilisation de l'écriture électronique.</a:t>
            </a:r>
          </a:p>
          <a:p>
            <a:pPr>
              <a:lnSpc>
                <a:spcPct val="120000"/>
              </a:lnSpc>
            </a:pPr>
            <a:endParaRPr lang="fr-FR" sz="1400"/>
          </a:p>
        </p:txBody>
      </p:sp>
      <p:pic>
        <p:nvPicPr>
          <p:cNvPr id="4" name="Image 4">
            <a:extLst>
              <a:ext uri="{FF2B5EF4-FFF2-40B4-BE49-F238E27FC236}">
                <a16:creationId xmlns:a16="http://schemas.microsoft.com/office/drawing/2014/main" id="{BBCC8461-64D1-D37D-DE73-9D910FCD102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979" r="19306" b="-1"/>
          <a:stretch/>
        </p:blipFill>
        <p:spPr>
          <a:xfrm>
            <a:off x="4689347" y="1911349"/>
            <a:ext cx="6059351" cy="4136089"/>
          </a:xfrm>
          <a:prstGeom prst="rect">
            <a:avLst/>
          </a:prstGeom>
        </p:spPr>
      </p:pic>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800402"/>
            <a:ext cx="3426591" cy="4781553"/>
          </a:xfrm>
        </p:spPr>
        <p:txBody>
          <a:bodyPr anchor="t">
            <a:normAutofit/>
          </a:bodyPr>
          <a:lstStyle/>
          <a:p>
            <a:r>
              <a:rPr lang="fr-FR">
                <a:ea typeface="+mj-lt"/>
                <a:cs typeface="+mj-lt"/>
              </a:rPr>
              <a:t>La satisfaction de la visibilité des services en ligne</a:t>
            </a:r>
            <a:endParaRPr lang="fr-FR" dirty="0"/>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BA3454-A69E-4475-A906-0E452A63E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0" y="810563"/>
            <a:ext cx="5225497" cy="4771396"/>
          </a:xfrm>
        </p:spPr>
        <p:txBody>
          <a:bodyPr vert="horz" lIns="91440" tIns="45720" rIns="91440" bIns="45720" rtlCol="0" anchor="t">
            <a:normAutofit/>
          </a:bodyPr>
          <a:lstStyle/>
          <a:p>
            <a:pPr marL="0" indent="0">
              <a:buNone/>
            </a:pPr>
            <a:r>
              <a:rPr lang="fr-FR" dirty="0">
                <a:ea typeface="+mn-lt"/>
                <a:cs typeface="+mn-lt"/>
              </a:rPr>
              <a:t>Cependant, pour que la Convention d'écriture électronique soit efficace, il est essentiel que les services en ligne soient visibles et facilement accessibles. Les utilisateurs doivent être en mesure de trouver les informations dont ils ont besoin et de comprendre les modalités d'utilisation des services en ligne. Pour cela, les prestataires de services en ligne doivent prendre en compte les besoins des utilisateurs en matière de visibilité et d'accessibilité.</a:t>
            </a:r>
          </a:p>
          <a:p>
            <a:endParaRPr lang="fr-FR" dirty="0"/>
          </a:p>
        </p:txBody>
      </p: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99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908C1-B6A8-5213-163D-0C3BCCB72C68}"/>
              </a:ext>
            </a:extLst>
          </p:cNvPr>
          <p:cNvSpPr>
            <a:spLocks noGrp="1"/>
          </p:cNvSpPr>
          <p:nvPr>
            <p:ph type="title"/>
          </p:nvPr>
        </p:nvSpPr>
        <p:spPr/>
        <p:txBody>
          <a:bodyPr>
            <a:normAutofit/>
          </a:bodyPr>
          <a:lstStyle/>
          <a:p>
            <a:r>
              <a:rPr lang="fr-FR" sz="1700" dirty="0">
                <a:ea typeface="+mj-lt"/>
                <a:cs typeface="+mj-lt"/>
              </a:rPr>
              <a:t>III. Contribuer à l'amélioration d'un site web qui utilise les données de l'organisation.</a:t>
            </a:r>
            <a:endParaRPr lang="fr-FR" sz="1700" dirty="0"/>
          </a:p>
        </p:txBody>
      </p:sp>
      <p:sp>
        <p:nvSpPr>
          <p:cNvPr id="3" name="Espace réservé du contenu 2">
            <a:extLst>
              <a:ext uri="{FF2B5EF4-FFF2-40B4-BE49-F238E27FC236}">
                <a16:creationId xmlns:a16="http://schemas.microsoft.com/office/drawing/2014/main" id="{6F75E880-F697-7D6D-A39C-9F9EE2068131}"/>
              </a:ext>
            </a:extLst>
          </p:cNvPr>
          <p:cNvSpPr>
            <a:spLocks noGrp="1"/>
          </p:cNvSpPr>
          <p:nvPr>
            <p:ph idx="1"/>
          </p:nvPr>
        </p:nvSpPr>
        <p:spPr>
          <a:xfrm>
            <a:off x="841248" y="1700663"/>
            <a:ext cx="3636192" cy="3745707"/>
          </a:xfrm>
        </p:spPr>
        <p:txBody>
          <a:bodyPr vert="horz" lIns="91440" tIns="45720" rIns="91440" bIns="45720" rtlCol="0" anchor="t">
            <a:normAutofit/>
          </a:bodyPr>
          <a:lstStyle/>
          <a:p>
            <a:r>
              <a:rPr lang="fr-FR" dirty="0">
                <a:ea typeface="+mn-lt"/>
                <a:cs typeface="+mn-lt"/>
              </a:rPr>
              <a:t>Besoins et utilisation des données de l'organisation</a:t>
            </a:r>
            <a:endParaRPr lang="fr-FR" dirty="0"/>
          </a:p>
          <a:p>
            <a:pPr marL="0" indent="0">
              <a:buNone/>
            </a:pPr>
            <a:endParaRPr lang="fr-FR" dirty="0"/>
          </a:p>
          <a:p>
            <a:pPr marL="0" indent="0">
              <a:buNone/>
            </a:pPr>
            <a:endParaRPr lang="fr-FR" dirty="0"/>
          </a:p>
          <a:p>
            <a:r>
              <a:rPr lang="fr-FR" dirty="0">
                <a:ea typeface="+mn-lt"/>
                <a:cs typeface="+mn-lt"/>
              </a:rPr>
              <a:t>L'évolution du site web par rapport aux besoins</a:t>
            </a:r>
          </a:p>
          <a:p>
            <a:endParaRPr lang="fr-FR" dirty="0"/>
          </a:p>
        </p:txBody>
      </p:sp>
      <p:pic>
        <p:nvPicPr>
          <p:cNvPr id="6" name="Image 6" descr="Une image contenant jouet, graphiques vectoriels&#10;&#10;Description générée automatiquement">
            <a:extLst>
              <a:ext uri="{FF2B5EF4-FFF2-40B4-BE49-F238E27FC236}">
                <a16:creationId xmlns:a16="http://schemas.microsoft.com/office/drawing/2014/main" id="{1428ABE2-03DB-5950-75C0-E9497D026ABE}"/>
              </a:ext>
            </a:extLst>
          </p:cNvPr>
          <p:cNvPicPr>
            <a:picLocks noChangeAspect="1"/>
          </p:cNvPicPr>
          <p:nvPr/>
        </p:nvPicPr>
        <p:blipFill>
          <a:blip r:embed="rId2"/>
          <a:stretch>
            <a:fillRect/>
          </a:stretch>
        </p:blipFill>
        <p:spPr>
          <a:xfrm>
            <a:off x="4619018" y="1697476"/>
            <a:ext cx="5888476" cy="3373877"/>
          </a:xfrm>
          <a:prstGeom prst="rect">
            <a:avLst/>
          </a:prstGeom>
          <a:ln>
            <a:noFill/>
          </a:ln>
          <a:effectLst>
            <a:softEdge rad="112500"/>
          </a:effectLst>
        </p:spPr>
      </p:pic>
    </p:spTree>
    <p:extLst>
      <p:ext uri="{BB962C8B-B14F-4D97-AF65-F5344CB8AC3E}">
        <p14:creationId xmlns:p14="http://schemas.microsoft.com/office/powerpoint/2010/main" val="18000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9" y="810563"/>
            <a:ext cx="3426594" cy="4761237"/>
          </a:xfrm>
        </p:spPr>
        <p:txBody>
          <a:bodyPr anchor="t">
            <a:normAutofit/>
          </a:bodyPr>
          <a:lstStyle/>
          <a:p>
            <a:r>
              <a:rPr lang="fr-FR" sz="3700">
                <a:ea typeface="+mj-lt"/>
                <a:cs typeface="+mj-lt"/>
              </a:rPr>
              <a:t>Besoins et utilisation des données de l'organisation</a:t>
            </a:r>
            <a:endParaRPr lang="fr-FR" sz="3700"/>
          </a:p>
        </p:txBody>
      </p:sp>
      <p:cxnSp>
        <p:nvCxnSpPr>
          <p:cNvPr id="1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Espace réservé du contenu 6">
            <a:extLst>
              <a:ext uri="{FF2B5EF4-FFF2-40B4-BE49-F238E27FC236}">
                <a16:creationId xmlns:a16="http://schemas.microsoft.com/office/drawing/2014/main" id="{BADCF884-E977-AE9E-1E7C-2148B9369D23}"/>
              </a:ext>
            </a:extLst>
          </p:cNvPr>
          <p:cNvGraphicFramePr>
            <a:graphicFrameLocks noGrp="1"/>
          </p:cNvGraphicFramePr>
          <p:nvPr>
            <p:ph idx="1"/>
            <p:extLst>
              <p:ext uri="{D42A27DB-BD31-4B8C-83A1-F6EECF244321}">
                <p14:modId xmlns:p14="http://schemas.microsoft.com/office/powerpoint/2010/main" val="2909741455"/>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13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6805648" y="881785"/>
            <a:ext cx="3524599" cy="4684996"/>
          </a:xfrm>
        </p:spPr>
        <p:txBody>
          <a:bodyPr anchor="t">
            <a:normAutofit/>
          </a:bodyPr>
          <a:lstStyle/>
          <a:p>
            <a:pPr algn="r"/>
            <a:r>
              <a:rPr lang="fr-FR" sz="3700">
                <a:ea typeface="+mj-lt"/>
                <a:cs typeface="+mj-lt"/>
              </a:rPr>
              <a:t>Besoins et utilisation des données de l'organisation</a:t>
            </a:r>
            <a:endParaRPr lang="fr-FR" sz="3700"/>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837486"/>
            <a:ext cx="5239304" cy="4729295"/>
          </a:xfrm>
        </p:spPr>
        <p:txBody>
          <a:bodyPr vert="horz" lIns="91440" tIns="45720" rIns="91440" bIns="45720" rtlCol="0" anchor="b">
            <a:normAutofit/>
          </a:bodyPr>
          <a:lstStyle/>
          <a:p>
            <a:pPr marL="342900" indent="-342900">
              <a:lnSpc>
                <a:spcPct val="120000"/>
              </a:lnSpc>
              <a:buFont typeface="Calibri" panose="020B0604020202020204" pitchFamily="34" charset="0"/>
              <a:buChar char="-"/>
            </a:pPr>
            <a:r>
              <a:rPr lang="fr-FR" sz="1400" dirty="0">
                <a:highlight>
                  <a:srgbClr val="FFFF00"/>
                </a:highlight>
              </a:rPr>
              <a:t>La </a:t>
            </a:r>
            <a:r>
              <a:rPr lang="fr-FR" sz="1400" dirty="0">
                <a:highlight>
                  <a:srgbClr val="FFFF00"/>
                </a:highlight>
                <a:ea typeface="+mn-lt"/>
                <a:cs typeface="+mn-lt"/>
              </a:rPr>
              <a:t>cartographie des données de l'organisation.</a:t>
            </a:r>
            <a:endParaRPr lang="fr-FR" sz="1400" dirty="0">
              <a:highlight>
                <a:srgbClr val="FFFF00"/>
              </a:highlight>
            </a:endParaRPr>
          </a:p>
          <a:p>
            <a:pPr marL="0" indent="0">
              <a:lnSpc>
                <a:spcPct val="120000"/>
              </a:lnSpc>
              <a:buNone/>
            </a:pPr>
            <a:r>
              <a:rPr lang="fr-FR" sz="1400" dirty="0">
                <a:ea typeface="+mn-lt"/>
                <a:cs typeface="+mn-lt"/>
              </a:rPr>
              <a:t>L'article 30 du RGPD impose la tenue d'un registre des traitements de données personnelles, un document essentiel qui doit recenser et analyser de manière exhaustive tous les traitements de données personnelles effectués par l'entreprise.</a:t>
            </a:r>
            <a:endParaRPr lang="fr-FR" sz="1400" dirty="0"/>
          </a:p>
          <a:p>
            <a:pPr marL="342900" indent="-342900">
              <a:lnSpc>
                <a:spcPct val="120000"/>
              </a:lnSpc>
              <a:buFont typeface="Calibri" panose="020B0604020202020204" pitchFamily="34" charset="0"/>
              <a:buChar char="-"/>
            </a:pPr>
            <a:r>
              <a:rPr lang="fr-FR" sz="1400" dirty="0">
                <a:highlight>
                  <a:srgbClr val="FFFF00"/>
                </a:highlight>
                <a:ea typeface="+mn-lt"/>
                <a:cs typeface="+mn-lt"/>
              </a:rPr>
              <a:t>La définition de finalités pour les données de l'organisation.</a:t>
            </a:r>
            <a:endParaRPr lang="fr-FR" sz="1400" dirty="0">
              <a:highlight>
                <a:srgbClr val="FFFF00"/>
              </a:highlight>
            </a:endParaRPr>
          </a:p>
          <a:p>
            <a:pPr marL="0" indent="0">
              <a:lnSpc>
                <a:spcPct val="120000"/>
              </a:lnSpc>
              <a:buNone/>
            </a:pPr>
            <a:r>
              <a:rPr lang="fr-FR" sz="1400" dirty="0">
                <a:ea typeface="+mn-lt"/>
                <a:cs typeface="+mn-lt"/>
              </a:rPr>
              <a:t>La finalité indique à quoi votre fichier va servir. Lorsque vous inscrivez un fichier dans le registre des activités de traitement, vous devez indiquer sa finalité : cette finalité devra être respectée tout au long de la construction et de l'utilisation de votre fichier. Il est impératif que la finalité de la création d'un fichier soit déterminée de manière légitime, explicite et claire.</a:t>
            </a:r>
            <a:endParaRPr lang="fr-FR" sz="1400" dirty="0"/>
          </a:p>
          <a:p>
            <a:pPr>
              <a:lnSpc>
                <a:spcPct val="120000"/>
              </a:lnSpc>
            </a:pPr>
            <a:endParaRPr lang="fr-FR" sz="1400"/>
          </a:p>
        </p:txBody>
      </p:sp>
      <p:cxnSp>
        <p:nvCxnSpPr>
          <p:cNvPr id="16" name="Straight Connector 15">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8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C213D-3692-6DE3-75F3-57BDB13044B8}"/>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F8296CD4-7A4A-E232-91C0-A929498D83CB}"/>
              </a:ext>
            </a:extLst>
          </p:cNvPr>
          <p:cNvSpPr>
            <a:spLocks noGrp="1"/>
          </p:cNvSpPr>
          <p:nvPr>
            <p:ph idx="1"/>
          </p:nvPr>
        </p:nvSpPr>
        <p:spPr/>
        <p:txBody>
          <a:bodyPr vert="horz" lIns="91440" tIns="45720" rIns="91440" bIns="45720" rtlCol="0" anchor="t">
            <a:normAutofit/>
          </a:bodyPr>
          <a:lstStyle/>
          <a:p>
            <a:r>
              <a:rPr lang="fr-FR" sz="1500" b="1" dirty="0">
                <a:ea typeface="+mn-lt"/>
                <a:cs typeface="+mn-lt"/>
              </a:rPr>
              <a:t>I. La valorisation de l'image de l'organisation sur internet, son cadre juridique et économique. </a:t>
            </a:r>
            <a:endParaRPr lang="fr-FR" b="1">
              <a:ea typeface="+mn-lt"/>
              <a:cs typeface="+mn-lt"/>
            </a:endParaRPr>
          </a:p>
          <a:p>
            <a:pPr lvl="1"/>
            <a:r>
              <a:rPr lang="fr-FR" sz="1200" dirty="0">
                <a:ea typeface="+mn-lt"/>
                <a:cs typeface="+mn-lt"/>
              </a:rPr>
              <a:t>La correspondance de l'image de l'organisation aux attentes et sa valorisation. </a:t>
            </a:r>
          </a:p>
          <a:p>
            <a:pPr lvl="1"/>
            <a:r>
              <a:rPr lang="fr-FR" sz="1200" dirty="0">
                <a:ea typeface="+mn-lt"/>
                <a:cs typeface="+mn-lt"/>
              </a:rPr>
              <a:t>Les enjeux économiques liés à l’image et le respect des obligations juridiques. </a:t>
            </a:r>
            <a:endParaRPr lang="fr-FR" dirty="0"/>
          </a:p>
          <a:p>
            <a:r>
              <a:rPr lang="fr-FR" sz="1500" b="1" dirty="0">
                <a:ea typeface="+mn-lt"/>
                <a:cs typeface="+mn-lt"/>
              </a:rPr>
              <a:t>II. Gestion du référencement et de la visibilité de l'organisation sur internet.</a:t>
            </a:r>
            <a:endParaRPr lang="en-US" sz="1500" b="1" dirty="0">
              <a:ea typeface="+mn-lt"/>
              <a:cs typeface="+mn-lt"/>
            </a:endParaRPr>
          </a:p>
          <a:p>
            <a:pPr lvl="1"/>
            <a:r>
              <a:rPr lang="fr-FR" sz="1200" dirty="0">
                <a:ea typeface="+mn-lt"/>
                <a:cs typeface="+mn-lt"/>
              </a:rPr>
              <a:t>Accessibilité et conformité à la législation et aux mentions légales.</a:t>
            </a:r>
            <a:endParaRPr lang="en-US" sz="1200" dirty="0">
              <a:ea typeface="+mn-lt"/>
              <a:cs typeface="+mn-lt"/>
            </a:endParaRPr>
          </a:p>
          <a:p>
            <a:pPr lvl="1"/>
            <a:r>
              <a:rPr lang="fr-FR" sz="1200" dirty="0">
                <a:ea typeface="+mn-lt"/>
                <a:cs typeface="+mn-lt"/>
              </a:rPr>
              <a:t>La satisfaction de la visibilité des services en ligne</a:t>
            </a:r>
            <a:endParaRPr lang="fr-FR" sz="1200" dirty="0"/>
          </a:p>
          <a:p>
            <a:r>
              <a:rPr lang="fr-FR" sz="1500" b="1" dirty="0">
                <a:ea typeface="+mn-lt"/>
                <a:cs typeface="+mn-lt"/>
              </a:rPr>
              <a:t>III. Contribuer à l'amélioration d'un site web qui utilise les données de l'organisation.</a:t>
            </a:r>
          </a:p>
          <a:p>
            <a:pPr lvl="1"/>
            <a:r>
              <a:rPr lang="fr-FR" sz="1000" dirty="0">
                <a:ea typeface="+mn-lt"/>
                <a:cs typeface="+mn-lt"/>
              </a:rPr>
              <a:t>Besoins et utilisation des données de l'organisation</a:t>
            </a:r>
            <a:endParaRPr lang="en-US" sz="1000" dirty="0">
              <a:ea typeface="+mn-lt"/>
              <a:cs typeface="+mn-lt"/>
            </a:endParaRPr>
          </a:p>
          <a:p>
            <a:pPr lvl="1"/>
            <a:r>
              <a:rPr lang="fr-FR" sz="1000" dirty="0">
                <a:ea typeface="+mn-lt"/>
                <a:cs typeface="+mn-lt"/>
              </a:rPr>
              <a:t>L'évolution du site web par rapport aux besoins</a:t>
            </a:r>
          </a:p>
        </p:txBody>
      </p:sp>
    </p:spTree>
    <p:extLst>
      <p:ext uri="{BB962C8B-B14F-4D97-AF65-F5344CB8AC3E}">
        <p14:creationId xmlns:p14="http://schemas.microsoft.com/office/powerpoint/2010/main" val="423300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6805648" y="881785"/>
            <a:ext cx="3524599" cy="4684996"/>
          </a:xfrm>
        </p:spPr>
        <p:txBody>
          <a:bodyPr anchor="t">
            <a:normAutofit/>
          </a:bodyPr>
          <a:lstStyle/>
          <a:p>
            <a:pPr algn="r"/>
            <a:r>
              <a:rPr lang="fr-FR" sz="3700">
                <a:ea typeface="+mj-lt"/>
                <a:cs typeface="+mj-lt"/>
              </a:rPr>
              <a:t>Besoins et utilisation des données de l'organisation</a:t>
            </a:r>
            <a:endParaRPr lang="fr-FR" sz="3700"/>
          </a:p>
        </p:txBody>
      </p:sp>
      <p:sp>
        <p:nvSpPr>
          <p:cNvPr id="41"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837486"/>
            <a:ext cx="5239304" cy="4729295"/>
          </a:xfrm>
        </p:spPr>
        <p:txBody>
          <a:bodyPr vert="horz" lIns="91440" tIns="45720" rIns="91440" bIns="45720" rtlCol="0" anchor="b">
            <a:normAutofit/>
          </a:bodyPr>
          <a:lstStyle/>
          <a:p>
            <a:pPr marL="342900" indent="-342900">
              <a:lnSpc>
                <a:spcPct val="120000"/>
              </a:lnSpc>
              <a:buFont typeface="Calibri"/>
              <a:buChar char="-"/>
            </a:pPr>
            <a:r>
              <a:rPr lang="fr-FR" sz="1400" dirty="0">
                <a:highlight>
                  <a:srgbClr val="FFFF00"/>
                </a:highlight>
                <a:ea typeface="+mn-lt"/>
                <a:cs typeface="+mn-lt"/>
              </a:rPr>
              <a:t>La vérification de la pertinence des données de l'organisation.</a:t>
            </a:r>
            <a:endParaRPr lang="fr-FR" sz="1400" dirty="0">
              <a:highlight>
                <a:srgbClr val="FFFF00"/>
              </a:highlight>
            </a:endParaRPr>
          </a:p>
          <a:p>
            <a:pPr marL="0" indent="0">
              <a:lnSpc>
                <a:spcPct val="120000"/>
              </a:lnSpc>
              <a:buNone/>
            </a:pPr>
            <a:r>
              <a:rPr lang="fr-FR" sz="1400" dirty="0">
                <a:ea typeface="+mn-lt"/>
                <a:cs typeface="+mn-lt"/>
              </a:rPr>
              <a:t>Les données du fichier doivent servir uniquement aux finalités définies lors de leur collecte. Il est important de ne collecter que les données nécessaires pour répondre à l'objectif défini.</a:t>
            </a:r>
            <a:endParaRPr lang="fr-FR" sz="1400" dirty="0"/>
          </a:p>
          <a:p>
            <a:pPr marL="0" indent="0">
              <a:lnSpc>
                <a:spcPct val="120000"/>
              </a:lnSpc>
              <a:buNone/>
            </a:pPr>
            <a:endParaRPr lang="fr-FR" sz="1400" dirty="0">
              <a:ea typeface="+mn-lt"/>
              <a:cs typeface="+mn-lt"/>
            </a:endParaRPr>
          </a:p>
          <a:p>
            <a:pPr marL="342900" indent="-342900">
              <a:lnSpc>
                <a:spcPct val="120000"/>
              </a:lnSpc>
              <a:buFont typeface="Calibri" panose="020B0604020202020204" pitchFamily="34" charset="0"/>
              <a:buChar char="-"/>
            </a:pPr>
            <a:r>
              <a:rPr lang="fr-FR" sz="1400" dirty="0">
                <a:highlight>
                  <a:srgbClr val="FFFF00"/>
                </a:highlight>
                <a:ea typeface="+mn-lt"/>
                <a:cs typeface="+mn-lt"/>
              </a:rPr>
              <a:t>Évaluation de la sensibilité des données de l'organisation.</a:t>
            </a:r>
            <a:endParaRPr lang="fr-FR" sz="1400" dirty="0">
              <a:highlight>
                <a:srgbClr val="FFFF00"/>
              </a:highlight>
            </a:endParaRPr>
          </a:p>
          <a:p>
            <a:pPr marL="0" indent="0">
              <a:lnSpc>
                <a:spcPct val="120000"/>
              </a:lnSpc>
              <a:buNone/>
            </a:pPr>
            <a:r>
              <a:rPr lang="fr-FR" sz="1400" dirty="0">
                <a:ea typeface="+mn-lt"/>
                <a:cs typeface="+mn-lt"/>
              </a:rPr>
              <a:t>Pour évaluer la sensibilité des données d'une organisation, il est important de prendre en compte plusieurs critères :</a:t>
            </a:r>
            <a:endParaRPr lang="fr-FR" sz="1400" dirty="0"/>
          </a:p>
          <a:p>
            <a:pPr marL="1028700" lvl="2" indent="-342900">
              <a:lnSpc>
                <a:spcPct val="120000"/>
              </a:lnSpc>
              <a:buFont typeface="Calibri" panose="020B0604020202020204" pitchFamily="34" charset="0"/>
              <a:buChar char="-"/>
            </a:pPr>
            <a:r>
              <a:rPr lang="fr-FR" sz="1400" dirty="0">
                <a:ea typeface="+mn-lt"/>
                <a:cs typeface="+mn-lt"/>
              </a:rPr>
              <a:t>La nature des données</a:t>
            </a:r>
          </a:p>
          <a:p>
            <a:pPr marL="1028700" lvl="2" indent="-342900">
              <a:lnSpc>
                <a:spcPct val="120000"/>
              </a:lnSpc>
              <a:buFont typeface="Calibri" panose="020B0604020202020204" pitchFamily="34" charset="0"/>
              <a:buChar char="-"/>
            </a:pPr>
            <a:r>
              <a:rPr lang="fr-FR" sz="1400" dirty="0">
                <a:ea typeface="+mn-lt"/>
                <a:cs typeface="+mn-lt"/>
              </a:rPr>
              <a:t>L'utilisation des données</a:t>
            </a:r>
          </a:p>
          <a:p>
            <a:pPr marL="1028700" lvl="2" indent="-342900">
              <a:lnSpc>
                <a:spcPct val="120000"/>
              </a:lnSpc>
              <a:buFont typeface="Calibri" panose="020B0604020202020204" pitchFamily="34" charset="0"/>
              <a:buChar char="-"/>
            </a:pPr>
            <a:r>
              <a:rPr lang="fr-FR" sz="1400" dirty="0">
                <a:ea typeface="+mn-lt"/>
                <a:cs typeface="+mn-lt"/>
              </a:rPr>
              <a:t>Le stockage des données</a:t>
            </a:r>
          </a:p>
          <a:p>
            <a:pPr marL="0" indent="0">
              <a:lnSpc>
                <a:spcPct val="120000"/>
              </a:lnSpc>
              <a:buNone/>
            </a:pPr>
            <a:endParaRPr lang="fr-FR" sz="1400"/>
          </a:p>
          <a:p>
            <a:pPr>
              <a:lnSpc>
                <a:spcPct val="120000"/>
              </a:lnSpc>
            </a:pPr>
            <a:endParaRPr lang="fr-FR" sz="1400"/>
          </a:p>
        </p:txBody>
      </p:sp>
      <p:cxnSp>
        <p:nvCxnSpPr>
          <p:cNvPr id="42" name="Straight Connector 15">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0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800402"/>
            <a:ext cx="3426591" cy="4781553"/>
          </a:xfrm>
        </p:spPr>
        <p:txBody>
          <a:bodyPr anchor="t">
            <a:normAutofit/>
          </a:bodyPr>
          <a:lstStyle/>
          <a:p>
            <a:r>
              <a:rPr lang="fr-FR" sz="3700">
                <a:ea typeface="+mj-lt"/>
                <a:cs typeface="+mj-lt"/>
              </a:rPr>
              <a:t>Besoins et utilisation des données de l'organisation</a:t>
            </a:r>
            <a:endParaRPr lang="fr-FR" sz="3700"/>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BA3454-A69E-4475-A906-0E452A63E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0" y="810563"/>
            <a:ext cx="5225497" cy="4771396"/>
          </a:xfrm>
        </p:spPr>
        <p:txBody>
          <a:bodyPr vert="horz" lIns="91440" tIns="45720" rIns="91440" bIns="45720" rtlCol="0" anchor="t">
            <a:normAutofit/>
          </a:bodyPr>
          <a:lstStyle/>
          <a:p>
            <a:pPr marL="342900" indent="-342900">
              <a:buFont typeface="Calibri"/>
              <a:buChar char="-"/>
            </a:pPr>
            <a:r>
              <a:rPr lang="fr-FR" sz="1900" dirty="0">
                <a:highlight>
                  <a:srgbClr val="FFFF00"/>
                </a:highlight>
                <a:ea typeface="+mn-lt"/>
                <a:cs typeface="+mn-lt"/>
              </a:rPr>
              <a:t>Analyse d’impact sur la protection des données de l'organisation.</a:t>
            </a:r>
          </a:p>
          <a:p>
            <a:pPr marL="0" indent="0">
              <a:buNone/>
            </a:pPr>
            <a:r>
              <a:rPr lang="fr-FR" sz="1900" dirty="0">
                <a:ea typeface="+mn-lt"/>
                <a:cs typeface="+mn-lt"/>
              </a:rPr>
              <a:t>Lorsque le traitement de données personnelles risque de porter atteinte aux droits et libertés des personnes concernées, il est nécessaire de réaliser une Analyse d'Impact sur la Protection des Données (AIPD ou DPIA - Data Protection Impact </a:t>
            </a:r>
            <a:r>
              <a:rPr lang="fr-FR" sz="1900" dirty="0" err="1">
                <a:ea typeface="+mn-lt"/>
                <a:cs typeface="+mn-lt"/>
              </a:rPr>
              <a:t>Assessment</a:t>
            </a:r>
            <a:r>
              <a:rPr lang="fr-FR" sz="1900" dirty="0">
                <a:ea typeface="+mn-lt"/>
                <a:cs typeface="+mn-lt"/>
              </a:rPr>
              <a:t>). Pour savoir si votre traitement nécessite une AIPD, deux options s'offrent à vous : Le traitement envisagé est mentionné dans la liste des types d'opérations de traitement qui requièrent obligatoirement une AIPD, établie par la CNIL.</a:t>
            </a:r>
            <a:endParaRPr lang="fr-FR" sz="1900" dirty="0"/>
          </a:p>
          <a:p>
            <a:pPr marL="0" indent="0">
              <a:buNone/>
            </a:pPr>
            <a:endParaRPr lang="fr-FR" sz="1900"/>
          </a:p>
          <a:p>
            <a:endParaRPr lang="fr-FR" sz="1900"/>
          </a:p>
        </p:txBody>
      </p: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74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907024" y="552782"/>
            <a:ext cx="4423224" cy="1643663"/>
          </a:xfrm>
        </p:spPr>
        <p:txBody>
          <a:bodyPr>
            <a:normAutofit/>
          </a:bodyPr>
          <a:lstStyle/>
          <a:p>
            <a:r>
              <a:rPr lang="fr-FR" sz="3400">
                <a:ea typeface="+mj-lt"/>
                <a:cs typeface="+mj-lt"/>
              </a:rPr>
              <a:t>L'évolution du site web par rapport aux besoins</a:t>
            </a:r>
            <a:endParaRPr lang="fr-FR" sz="3400"/>
          </a:p>
        </p:txBody>
      </p:sp>
      <p:pic>
        <p:nvPicPr>
          <p:cNvPr id="3" name="Image 3">
            <a:extLst>
              <a:ext uri="{FF2B5EF4-FFF2-40B4-BE49-F238E27FC236}">
                <a16:creationId xmlns:a16="http://schemas.microsoft.com/office/drawing/2014/main" id="{574B4398-8B40-7F98-0842-02FD862684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7744" y="1007616"/>
            <a:ext cx="4842769" cy="4842769"/>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907024" y="2735229"/>
            <a:ext cx="4423224" cy="3108354"/>
          </a:xfrm>
        </p:spPr>
        <p:txBody>
          <a:bodyPr vert="horz" lIns="91440" tIns="45720" rIns="91440" bIns="45720" rtlCol="0">
            <a:normAutofit/>
          </a:bodyPr>
          <a:lstStyle/>
          <a:p>
            <a:pPr marL="0" indent="0">
              <a:lnSpc>
                <a:spcPct val="120000"/>
              </a:lnSpc>
              <a:buNone/>
            </a:pPr>
            <a:r>
              <a:rPr lang="fr-FR" sz="1700">
                <a:ea typeface="+mn-lt"/>
                <a:cs typeface="+mn-lt"/>
              </a:rPr>
              <a:t>L'évolution d'un site web par rapport aux besoins d'une organisation est un processus continu qui peut prendre plusieurs formes. Dans cette section, nous allons explorer plus en détail les différentes étapes de ce processus et comment elles peuvent être mises en pratique pour améliorer l'efficacité du site web de l'organisation.</a:t>
            </a:r>
          </a:p>
          <a:p>
            <a:pPr>
              <a:lnSpc>
                <a:spcPct val="120000"/>
              </a:lnSpc>
            </a:pPr>
            <a:endParaRPr lang="fr-FR" sz="1700"/>
          </a:p>
        </p:txBody>
      </p:sp>
      <p:cxnSp>
        <p:nvCxnSpPr>
          <p:cNvPr id="1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08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552782"/>
            <a:ext cx="9310924" cy="1154711"/>
          </a:xfrm>
        </p:spPr>
        <p:txBody>
          <a:bodyPr>
            <a:normAutofit/>
          </a:bodyPr>
          <a:lstStyle/>
          <a:p>
            <a:r>
              <a:rPr lang="fr-FR" sz="3700">
                <a:ea typeface="+mj-lt"/>
                <a:cs typeface="+mj-lt"/>
              </a:rPr>
              <a:t>L'évolution du site web par rapport aux besoins</a:t>
            </a:r>
            <a:endParaRPr lang="fr-FR" sz="3700"/>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2391995"/>
            <a:ext cx="3480355" cy="3174788"/>
          </a:xfrm>
        </p:spPr>
        <p:txBody>
          <a:bodyPr vert="horz" lIns="91440" tIns="45720" rIns="91440" bIns="45720" rtlCol="0" anchor="t">
            <a:normAutofit/>
          </a:bodyPr>
          <a:lstStyle/>
          <a:p>
            <a:pPr marL="0" indent="0">
              <a:lnSpc>
                <a:spcPct val="120000"/>
              </a:lnSpc>
              <a:buNone/>
            </a:pPr>
            <a:r>
              <a:rPr lang="fr-FR" sz="1700">
                <a:ea typeface="+mn-lt"/>
                <a:cs typeface="+mn-lt"/>
              </a:rPr>
              <a:t>L'évolution d'un site web par rapport aux besoins d'une organisation est un processus continu qui peut prendre plusieurs formes. Dans cette section, nous allons explorer plus en détail les différentes étapes de ce processus et comment elles peuvent être mises en pratique pour améliorer l'efficacité du site web de l'organisation.</a:t>
            </a:r>
          </a:p>
          <a:p>
            <a:pPr>
              <a:lnSpc>
                <a:spcPct val="120000"/>
              </a:lnSpc>
            </a:pPr>
            <a:endParaRPr lang="fr-FR" sz="1700"/>
          </a:p>
        </p:txBody>
      </p:sp>
      <p:pic>
        <p:nvPicPr>
          <p:cNvPr id="5" name="Image 5" descr="Une image contenant texte, signe, extérieur, ciel&#10;&#10;Description générée automatiquement">
            <a:extLst>
              <a:ext uri="{FF2B5EF4-FFF2-40B4-BE49-F238E27FC236}">
                <a16:creationId xmlns:a16="http://schemas.microsoft.com/office/drawing/2014/main" id="{B2A11FCC-CB54-294F-EB81-67FCCBE6E8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21589" y="2246274"/>
            <a:ext cx="4390564" cy="3466235"/>
          </a:xfrm>
          <a:prstGeom prst="rect">
            <a:avLst/>
          </a:prstGeom>
        </p:spPr>
      </p:pic>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7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7" y="4297329"/>
            <a:ext cx="5249166" cy="1546254"/>
          </a:xfrm>
        </p:spPr>
        <p:txBody>
          <a:bodyPr anchor="b">
            <a:normAutofit/>
          </a:bodyPr>
          <a:lstStyle/>
          <a:p>
            <a:r>
              <a:rPr lang="fr-FR" sz="3400">
                <a:ea typeface="+mj-lt"/>
                <a:cs typeface="+mj-lt"/>
              </a:rPr>
              <a:t>L'évolution du site web par rapport aux besoins</a:t>
            </a:r>
            <a:endParaRPr lang="fr-FR" sz="3400"/>
          </a:p>
        </p:txBody>
      </p:sp>
      <p:pic>
        <p:nvPicPr>
          <p:cNvPr id="3" name="Image 3" descr="Une image contenant texte, équipement électronique, clavier&#10;&#10;Description générée automatiquement">
            <a:extLst>
              <a:ext uri="{FF2B5EF4-FFF2-40B4-BE49-F238E27FC236}">
                <a16:creationId xmlns:a16="http://schemas.microsoft.com/office/drawing/2014/main" id="{DAE228D2-C9DB-0344-D9A1-62221330AB4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38" r="-1" b="-1"/>
          <a:stretch/>
        </p:blipFill>
        <p:spPr>
          <a:xfrm>
            <a:off x="366197" y="334928"/>
            <a:ext cx="6072703" cy="3627472"/>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6912404" y="810562"/>
            <a:ext cx="3417844" cy="5033021"/>
          </a:xfrm>
        </p:spPr>
        <p:txBody>
          <a:bodyPr vert="horz" lIns="91440" tIns="45720" rIns="91440" bIns="45720" rtlCol="0">
            <a:normAutofit/>
          </a:bodyPr>
          <a:lstStyle/>
          <a:p>
            <a:pPr marL="342900" indent="-342900">
              <a:buFont typeface="Calibri" panose="020B0604020202020204" pitchFamily="34" charset="0"/>
              <a:buChar char="-"/>
            </a:pPr>
            <a:r>
              <a:rPr lang="fr-FR" sz="1900">
                <a:ea typeface="+mn-lt"/>
                <a:cs typeface="+mn-lt"/>
              </a:rPr>
              <a:t>Évaluation des besoins :</a:t>
            </a:r>
            <a:endParaRPr lang="fr-FR" sz="1900"/>
          </a:p>
          <a:p>
            <a:pPr>
              <a:buNone/>
            </a:pPr>
            <a:endParaRPr lang="fr-FR" sz="1900"/>
          </a:p>
          <a:p>
            <a:pPr marL="0" indent="0">
              <a:buNone/>
            </a:pPr>
            <a:r>
              <a:rPr lang="fr-FR" sz="1900">
                <a:ea typeface="+mn-lt"/>
                <a:cs typeface="+mn-lt"/>
              </a:rPr>
              <a:t>Le processus d'évolution d'un site web commence par une évaluation des besoins de l'organisation et de ses utilisateurs. Cette évaluation permet d'identifier les problèmes potentiels, les lacunes dans les fonctionnalités et les domaines où des améliorations peuvent être apportées.</a:t>
            </a:r>
          </a:p>
          <a:p>
            <a:endParaRPr lang="fr-FR" sz="1900"/>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197"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2CE7BF-3496-4F2D-8D07-892DA440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0447" y="343372"/>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3A7DAB-4EE8-4AE2-AB14-048FBC5EDD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197" y="3962400"/>
            <a:ext cx="60727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84534743-F691-2240-AE5E-E7A1BA26946C}"/>
              </a:ext>
            </a:extLst>
          </p:cNvPr>
          <p:cNvSpPr txBox="1"/>
          <p:nvPr/>
        </p:nvSpPr>
        <p:spPr>
          <a:xfrm>
            <a:off x="4026060" y="3762345"/>
            <a:ext cx="241284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Cette photo</a:t>
            </a:r>
            <a:r>
              <a:rPr lang="en-US" sz="700">
                <a:solidFill>
                  <a:srgbClr val="FFFFFF"/>
                </a:solidFill>
              </a:rPr>
              <a:t> de Auteur inconnu est fournie sous licence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12082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800402"/>
            <a:ext cx="3426591" cy="4781553"/>
          </a:xfrm>
        </p:spPr>
        <p:txBody>
          <a:bodyPr anchor="t">
            <a:normAutofit/>
          </a:bodyPr>
          <a:lstStyle/>
          <a:p>
            <a:r>
              <a:rPr lang="fr-FR">
                <a:ea typeface="+mj-lt"/>
                <a:cs typeface="+mj-lt"/>
              </a:rPr>
              <a:t>L'évolution du site web par rapport aux besoins</a:t>
            </a:r>
            <a:endParaRPr lang="fr-FR" dirty="0"/>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BA3454-A69E-4475-A906-0E452A63E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0" y="810563"/>
            <a:ext cx="5225497" cy="4771396"/>
          </a:xfrm>
        </p:spPr>
        <p:txBody>
          <a:bodyPr vert="horz" lIns="91440" tIns="45720" rIns="91440" bIns="45720" rtlCol="0" anchor="t">
            <a:normAutofit/>
          </a:bodyPr>
          <a:lstStyle/>
          <a:p>
            <a:pPr marL="342900" indent="-342900">
              <a:lnSpc>
                <a:spcPct val="120000"/>
              </a:lnSpc>
              <a:buFont typeface="Calibri" panose="020B0604020202020204" pitchFamily="34" charset="0"/>
              <a:buChar char="-"/>
            </a:pPr>
            <a:r>
              <a:rPr lang="fr-FR" sz="1700" dirty="0">
                <a:highlight>
                  <a:srgbClr val="FFFF00"/>
                </a:highlight>
                <a:ea typeface="+mn-lt"/>
                <a:cs typeface="+mn-lt"/>
              </a:rPr>
              <a:t>Définition des objectifs</a:t>
            </a:r>
            <a:r>
              <a:rPr lang="fr-FR" sz="1700" dirty="0">
                <a:ea typeface="+mn-lt"/>
                <a:cs typeface="+mn-lt"/>
              </a:rPr>
              <a:t> :</a:t>
            </a:r>
            <a:endParaRPr lang="fr-FR" sz="1700" dirty="0"/>
          </a:p>
          <a:p>
            <a:pPr>
              <a:lnSpc>
                <a:spcPct val="120000"/>
              </a:lnSpc>
              <a:buNone/>
            </a:pPr>
            <a:endParaRPr lang="fr-FR" sz="1700"/>
          </a:p>
          <a:p>
            <a:pPr marL="0" indent="0">
              <a:lnSpc>
                <a:spcPct val="120000"/>
              </a:lnSpc>
              <a:buNone/>
            </a:pPr>
            <a:r>
              <a:rPr lang="fr-FR" sz="1700" dirty="0">
                <a:ea typeface="+mn-lt"/>
                <a:cs typeface="+mn-lt"/>
              </a:rPr>
              <a:t>Une fois les besoins de l'organisation et de ses utilisateurs identifiés, il est important de définir des objectifs clairs pour l'évolution du site web. Ces objectifs doivent être alignés sur les besoins de l'organisation et doivent être mesurables pour permettre une évaluation de l'efficacité des modifications apportées au site web. Les objectifs peuvent inclure l'amélioration de l'expérience utilisateur, l'augmentation des ventes ou du trafic, ou l'amélioration de la visibilité de l'organisation en ligne.</a:t>
            </a:r>
          </a:p>
          <a:p>
            <a:pPr>
              <a:lnSpc>
                <a:spcPct val="120000"/>
              </a:lnSpc>
            </a:pPr>
            <a:endParaRPr lang="fr-FR" sz="1700"/>
          </a:p>
        </p:txBody>
      </p: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616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907024" y="552782"/>
            <a:ext cx="4423224" cy="1643663"/>
          </a:xfrm>
        </p:spPr>
        <p:txBody>
          <a:bodyPr>
            <a:normAutofit/>
          </a:bodyPr>
          <a:lstStyle/>
          <a:p>
            <a:r>
              <a:rPr lang="fr-FR" sz="3400">
                <a:ea typeface="+mj-lt"/>
                <a:cs typeface="+mj-lt"/>
              </a:rPr>
              <a:t>L'évolution du site web par rapport aux besoins</a:t>
            </a:r>
            <a:endParaRPr lang="fr-FR" sz="3400"/>
          </a:p>
        </p:txBody>
      </p:sp>
      <p:pic>
        <p:nvPicPr>
          <p:cNvPr id="3" name="Image 3" descr="Une image contenant texte, carte de visite&#10;&#10;Description générée automatiquement">
            <a:extLst>
              <a:ext uri="{FF2B5EF4-FFF2-40B4-BE49-F238E27FC236}">
                <a16:creationId xmlns:a16="http://schemas.microsoft.com/office/drawing/2014/main" id="{C4BE4FA1-1F9B-B8D8-3D34-508B0245BFF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7744" y="1282040"/>
            <a:ext cx="4842769" cy="4293921"/>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907024" y="2735229"/>
            <a:ext cx="4423224" cy="3108354"/>
          </a:xfrm>
        </p:spPr>
        <p:txBody>
          <a:bodyPr vert="horz" lIns="91440" tIns="45720" rIns="91440" bIns="45720" rtlCol="0">
            <a:normAutofit/>
          </a:bodyPr>
          <a:lstStyle/>
          <a:p>
            <a:pPr marL="342900" indent="-342900">
              <a:lnSpc>
                <a:spcPct val="120000"/>
              </a:lnSpc>
              <a:buFont typeface="Calibri" panose="020B0604020202020204" pitchFamily="34" charset="0"/>
              <a:buChar char="-"/>
            </a:pPr>
            <a:r>
              <a:rPr lang="fr-FR" sz="1900">
                <a:highlight>
                  <a:srgbClr val="FFFF00"/>
                </a:highlight>
                <a:ea typeface="+mn-lt"/>
                <a:cs typeface="+mn-lt"/>
              </a:rPr>
              <a:t>Mise à jour des fonctionnalités</a:t>
            </a:r>
            <a:r>
              <a:rPr lang="fr-FR" sz="1900">
                <a:ea typeface="+mn-lt"/>
                <a:cs typeface="+mn-lt"/>
              </a:rPr>
              <a:t> :</a:t>
            </a:r>
            <a:endParaRPr lang="fr-FR" sz="1900"/>
          </a:p>
          <a:p>
            <a:pPr marL="0" indent="0">
              <a:lnSpc>
                <a:spcPct val="120000"/>
              </a:lnSpc>
              <a:buNone/>
            </a:pPr>
            <a:r>
              <a:rPr lang="fr-FR" sz="1900">
                <a:ea typeface="+mn-lt"/>
                <a:cs typeface="+mn-lt"/>
              </a:rPr>
              <a:t>La mise à jour des fonctionnalités est l'une des formes les plus courantes d'évolution d'un site web. Les organisations peuvent avoir besoin de nouvelles fonctionnalités pour répondre aux besoins de leurs utilisateurs et pour améliorer leur expérience utilisateur. </a:t>
            </a:r>
            <a:endParaRPr lang="fr-FR" sz="1900"/>
          </a:p>
        </p:txBody>
      </p:sp>
      <p:cxnSp>
        <p:nvCxnSpPr>
          <p:cNvPr id="2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002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6805648" y="881785"/>
            <a:ext cx="3524599" cy="4684996"/>
          </a:xfrm>
        </p:spPr>
        <p:txBody>
          <a:bodyPr anchor="t">
            <a:normAutofit/>
          </a:bodyPr>
          <a:lstStyle/>
          <a:p>
            <a:pPr algn="r"/>
            <a:r>
              <a:rPr lang="fr-FR">
                <a:ea typeface="+mj-lt"/>
                <a:cs typeface="+mj-lt"/>
              </a:rPr>
              <a:t>L'évolution du site web par rapport aux besoins</a:t>
            </a:r>
            <a:endParaRPr lang="fr-FR"/>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837486"/>
            <a:ext cx="5239304" cy="4729295"/>
          </a:xfrm>
        </p:spPr>
        <p:txBody>
          <a:bodyPr vert="horz" lIns="91440" tIns="45720" rIns="91440" bIns="45720" rtlCol="0" anchor="b">
            <a:normAutofit/>
          </a:bodyPr>
          <a:lstStyle/>
          <a:p>
            <a:pPr marL="342900" indent="-342900">
              <a:lnSpc>
                <a:spcPct val="120000"/>
              </a:lnSpc>
              <a:buFont typeface="Calibri" panose="020B0604020202020204" pitchFamily="34" charset="0"/>
              <a:buChar char="-"/>
            </a:pPr>
            <a:r>
              <a:rPr lang="fr-FR" sz="1700" dirty="0">
                <a:highlight>
                  <a:srgbClr val="FFFF00"/>
                </a:highlight>
                <a:ea typeface="+mn-lt"/>
                <a:cs typeface="+mn-lt"/>
              </a:rPr>
              <a:t>Refonte de la conception</a:t>
            </a:r>
            <a:r>
              <a:rPr lang="fr-FR" sz="1700" dirty="0">
                <a:ea typeface="+mn-lt"/>
                <a:cs typeface="+mn-lt"/>
              </a:rPr>
              <a:t> :</a:t>
            </a:r>
            <a:endParaRPr lang="fr-FR" sz="1700" dirty="0"/>
          </a:p>
          <a:p>
            <a:pPr marL="0" indent="0">
              <a:lnSpc>
                <a:spcPct val="120000"/>
              </a:lnSpc>
              <a:buNone/>
            </a:pPr>
            <a:r>
              <a:rPr lang="fr-FR" sz="1700" dirty="0">
                <a:ea typeface="+mn-lt"/>
                <a:cs typeface="+mn-lt"/>
              </a:rPr>
              <a:t>La refonte de la conception est une autre façon d'évoluer un site web en réponse aux besoins de l'organisation et de ses utilisateurs. Les tendances en matière de conception évoluent rapidement et les sites web qui ont une apparence obsolète peuvent être perçus comme moins fiables ou moins attrayants pour les utilisateurs(html sans </a:t>
            </a:r>
            <a:r>
              <a:rPr lang="fr-FR" sz="1700" dirty="0" err="1">
                <a:ea typeface="+mn-lt"/>
                <a:cs typeface="+mn-lt"/>
              </a:rPr>
              <a:t>css</a:t>
            </a:r>
            <a:r>
              <a:rPr lang="fr-FR" sz="1700" dirty="0">
                <a:ea typeface="+mn-lt"/>
                <a:cs typeface="+mn-lt"/>
              </a:rPr>
              <a:t> par exemple). Les organisations peuvent choisir de refondre leur site web pour le mettre à jour avec des designs plus modernes et améliorer ainsi l'expérience utilisateur. Les designs modernes peuvent également inclure des éléments de conception tels que des images de haute qualité, des couleurs vives et une disposition facile à utiliser.</a:t>
            </a:r>
          </a:p>
          <a:p>
            <a:pPr>
              <a:lnSpc>
                <a:spcPct val="120000"/>
              </a:lnSpc>
            </a:pPr>
            <a:endParaRPr lang="fr-FR" sz="1700"/>
          </a:p>
        </p:txBody>
      </p:sp>
      <p:cxnSp>
        <p:nvCxnSpPr>
          <p:cNvPr id="16" name="Straight Connector 15">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66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8" y="800402"/>
            <a:ext cx="3426591" cy="4781553"/>
          </a:xfrm>
        </p:spPr>
        <p:txBody>
          <a:bodyPr anchor="t">
            <a:normAutofit/>
          </a:bodyPr>
          <a:lstStyle/>
          <a:p>
            <a:r>
              <a:rPr lang="fr-FR">
                <a:ea typeface="+mj-lt"/>
                <a:cs typeface="+mj-lt"/>
              </a:rPr>
              <a:t>L'évolution du site web par rapport aux besoins</a:t>
            </a:r>
            <a:endParaRPr lang="fr-FR" dirty="0"/>
          </a:p>
        </p:txBody>
      </p: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BA3454-A69E-4475-A906-0E452A63E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0" y="810563"/>
            <a:ext cx="5225497" cy="4771396"/>
          </a:xfrm>
        </p:spPr>
        <p:txBody>
          <a:bodyPr vert="horz" lIns="91440" tIns="45720" rIns="91440" bIns="45720" rtlCol="0" anchor="t">
            <a:normAutofit/>
          </a:bodyPr>
          <a:lstStyle/>
          <a:p>
            <a:pPr marL="342900" indent="-342900">
              <a:lnSpc>
                <a:spcPct val="120000"/>
              </a:lnSpc>
              <a:buFont typeface="Calibri" panose="020B0604020202020204" pitchFamily="34" charset="0"/>
              <a:buChar char="-"/>
            </a:pPr>
            <a:r>
              <a:rPr lang="fr-FR" sz="1700" dirty="0">
                <a:highlight>
                  <a:srgbClr val="FFFF00"/>
                </a:highlight>
                <a:ea typeface="+mn-lt"/>
                <a:cs typeface="+mn-lt"/>
              </a:rPr>
              <a:t>Optimisation de l'expérience utilisateur</a:t>
            </a:r>
            <a:r>
              <a:rPr lang="fr-FR" sz="1700" dirty="0">
                <a:ea typeface="+mn-lt"/>
                <a:cs typeface="+mn-lt"/>
              </a:rPr>
              <a:t> :</a:t>
            </a:r>
            <a:endParaRPr lang="fr-FR" sz="1700" dirty="0"/>
          </a:p>
          <a:p>
            <a:pPr marL="0" indent="0">
              <a:lnSpc>
                <a:spcPct val="120000"/>
              </a:lnSpc>
              <a:buNone/>
            </a:pPr>
            <a:r>
              <a:rPr lang="fr-FR" sz="1700" dirty="0">
                <a:ea typeface="+mn-lt"/>
                <a:cs typeface="+mn-lt"/>
              </a:rPr>
              <a:t>L'optimisation de l'expérience utilisateur est une partie importante de l'évolution d'un site web. Les organisations peuvent surveiller les comportements des utilisateurs sur leur site web pour identifier les problèmes potentiels et les zones d'amélioration. L'optimisation de l'expérience utilisateur peut inclure la simplification des processus de navigation, l'optimisation des temps de chargement, l'amélioration de la facilité d'utilisation et de l'accessibilité du site web. Ces améliorations peuvent aider à augmenter l'engagement des utilisateurs et à </a:t>
            </a:r>
            <a:r>
              <a:rPr lang="fr-FR" sz="1700" dirty="0" err="1">
                <a:ea typeface="+mn-lt"/>
                <a:cs typeface="+mn-lt"/>
              </a:rPr>
              <a:t>am</a:t>
            </a:r>
            <a:r>
              <a:rPr lang="fr-FR" sz="1700" dirty="0">
                <a:ea typeface="+mn-lt"/>
                <a:cs typeface="+mn-lt"/>
              </a:rPr>
              <a:t> </a:t>
            </a:r>
            <a:r>
              <a:rPr lang="fr-FR" sz="1700" dirty="0" err="1">
                <a:ea typeface="+mn-lt"/>
                <a:cs typeface="+mn-lt"/>
              </a:rPr>
              <a:t>éliorer</a:t>
            </a:r>
            <a:r>
              <a:rPr lang="fr-FR" sz="1700" dirty="0">
                <a:ea typeface="+mn-lt"/>
                <a:cs typeface="+mn-lt"/>
              </a:rPr>
              <a:t> la conversion des visiteurs en clients.</a:t>
            </a:r>
          </a:p>
          <a:p>
            <a:pPr>
              <a:lnSpc>
                <a:spcPct val="120000"/>
              </a:lnSpc>
            </a:pPr>
            <a:endParaRPr lang="fr-FR" sz="1700"/>
          </a:p>
        </p:txBody>
      </p: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24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45D827A-3D05-4C6B-0C10-193DBB366448}"/>
              </a:ext>
            </a:extLst>
          </p:cNvPr>
          <p:cNvSpPr txBox="1"/>
          <p:nvPr/>
        </p:nvSpPr>
        <p:spPr>
          <a:xfrm>
            <a:off x="4660776" y="858174"/>
            <a:ext cx="173706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5000" dirty="0">
                <a:latin typeface="Elephant"/>
              </a:rPr>
              <a:t>FIN</a:t>
            </a:r>
          </a:p>
        </p:txBody>
      </p:sp>
      <p:pic>
        <p:nvPicPr>
          <p:cNvPr id="3" name="Image 3" descr="Smiley Émoticône Emoji Bande - Image gratuite sur Pixabay">
            <a:extLst>
              <a:ext uri="{FF2B5EF4-FFF2-40B4-BE49-F238E27FC236}">
                <a16:creationId xmlns:a16="http://schemas.microsoft.com/office/drawing/2014/main" id="{723369CB-3A8B-A63C-B1E8-48339B8B13A5}"/>
              </a:ext>
            </a:extLst>
          </p:cNvPr>
          <p:cNvPicPr>
            <a:picLocks noChangeAspect="1"/>
          </p:cNvPicPr>
          <p:nvPr/>
        </p:nvPicPr>
        <p:blipFill>
          <a:blip r:embed="rId2"/>
          <a:stretch>
            <a:fillRect/>
          </a:stretch>
        </p:blipFill>
        <p:spPr>
          <a:xfrm>
            <a:off x="729449" y="1154837"/>
            <a:ext cx="2743200" cy="2743200"/>
          </a:xfrm>
          <a:prstGeom prst="rect">
            <a:avLst/>
          </a:prstGeom>
        </p:spPr>
      </p:pic>
      <p:pic>
        <p:nvPicPr>
          <p:cNvPr id="4" name="Image 4">
            <a:extLst>
              <a:ext uri="{FF2B5EF4-FFF2-40B4-BE49-F238E27FC236}">
                <a16:creationId xmlns:a16="http://schemas.microsoft.com/office/drawing/2014/main" id="{DF87402D-2A98-D749-CBC3-B8E2371C164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3120000">
            <a:off x="8157099" y="1021672"/>
            <a:ext cx="1663084" cy="1663084"/>
          </a:xfrm>
          <a:prstGeom prst="rect">
            <a:avLst/>
          </a:prstGeom>
        </p:spPr>
      </p:pic>
      <p:pic>
        <p:nvPicPr>
          <p:cNvPr id="7" name="Image 7" descr="Émoticône Emoji Sourire · Image gratuite sur Pixabay">
            <a:extLst>
              <a:ext uri="{FF2B5EF4-FFF2-40B4-BE49-F238E27FC236}">
                <a16:creationId xmlns:a16="http://schemas.microsoft.com/office/drawing/2014/main" id="{998DE4FE-FA52-1E65-076B-07A5AB3BB3F7}"/>
              </a:ext>
            </a:extLst>
          </p:cNvPr>
          <p:cNvPicPr>
            <a:picLocks noChangeAspect="1"/>
          </p:cNvPicPr>
          <p:nvPr/>
        </p:nvPicPr>
        <p:blipFill>
          <a:blip r:embed="rId5"/>
          <a:stretch>
            <a:fillRect/>
          </a:stretch>
        </p:blipFill>
        <p:spPr>
          <a:xfrm>
            <a:off x="4036380" y="1856173"/>
            <a:ext cx="4296792" cy="2849732"/>
          </a:xfrm>
          <a:prstGeom prst="rect">
            <a:avLst/>
          </a:prstGeom>
        </p:spPr>
      </p:pic>
      <p:pic>
        <p:nvPicPr>
          <p:cNvPr id="9" name="Image 9" descr="Hymiö Emoji Keltainen · Ilmainen kuva Pixabayssa">
            <a:extLst>
              <a:ext uri="{FF2B5EF4-FFF2-40B4-BE49-F238E27FC236}">
                <a16:creationId xmlns:a16="http://schemas.microsoft.com/office/drawing/2014/main" id="{B17EBA25-4D37-DF13-2338-4145C438DC39}"/>
              </a:ext>
            </a:extLst>
          </p:cNvPr>
          <p:cNvPicPr>
            <a:picLocks noChangeAspect="1"/>
          </p:cNvPicPr>
          <p:nvPr/>
        </p:nvPicPr>
        <p:blipFill>
          <a:blip r:embed="rId6"/>
          <a:stretch>
            <a:fillRect/>
          </a:stretch>
        </p:blipFill>
        <p:spPr>
          <a:xfrm>
            <a:off x="2719526" y="3639462"/>
            <a:ext cx="4252402" cy="2834220"/>
          </a:xfrm>
          <a:prstGeom prst="rect">
            <a:avLst/>
          </a:prstGeom>
        </p:spPr>
      </p:pic>
      <p:pic>
        <p:nvPicPr>
          <p:cNvPr id="10" name="Image 10">
            <a:extLst>
              <a:ext uri="{FF2B5EF4-FFF2-40B4-BE49-F238E27FC236}">
                <a16:creationId xmlns:a16="http://schemas.microsoft.com/office/drawing/2014/main" id="{675D22CC-9193-FEEA-0003-FBA994F68F8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9138" y="3729360"/>
            <a:ext cx="2240133" cy="2254929"/>
          </a:xfrm>
          <a:prstGeom prst="rect">
            <a:avLst/>
          </a:prstGeom>
        </p:spPr>
      </p:pic>
      <p:pic>
        <p:nvPicPr>
          <p:cNvPr id="13" name="Image 13" descr="LOL Emoji Free Stock Photo - Public Domain Pictures">
            <a:extLst>
              <a:ext uri="{FF2B5EF4-FFF2-40B4-BE49-F238E27FC236}">
                <a16:creationId xmlns:a16="http://schemas.microsoft.com/office/drawing/2014/main" id="{66271586-070A-E150-B521-C203262D5022}"/>
              </a:ext>
            </a:extLst>
          </p:cNvPr>
          <p:cNvPicPr>
            <a:picLocks noChangeAspect="1"/>
          </p:cNvPicPr>
          <p:nvPr/>
        </p:nvPicPr>
        <p:blipFill>
          <a:blip r:embed="rId9"/>
          <a:stretch>
            <a:fillRect/>
          </a:stretch>
        </p:blipFill>
        <p:spPr>
          <a:xfrm rot="-2640000">
            <a:off x="7617041" y="3219653"/>
            <a:ext cx="2743199" cy="2430965"/>
          </a:xfrm>
          <a:prstGeom prst="rect">
            <a:avLst/>
          </a:prstGeom>
        </p:spPr>
      </p:pic>
      <p:sp>
        <p:nvSpPr>
          <p:cNvPr id="14" name="ZoneTexte 13">
            <a:extLst>
              <a:ext uri="{FF2B5EF4-FFF2-40B4-BE49-F238E27FC236}">
                <a16:creationId xmlns:a16="http://schemas.microsoft.com/office/drawing/2014/main" id="{8758BE3D-3D91-6C49-528B-1400ED387B46}"/>
              </a:ext>
            </a:extLst>
          </p:cNvPr>
          <p:cNvSpPr txBox="1"/>
          <p:nvPr/>
        </p:nvSpPr>
        <p:spPr>
          <a:xfrm>
            <a:off x="2914835" y="295922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Graphic </a:t>
            </a:r>
            <a:r>
              <a:rPr lang="fr-FR" dirty="0" err="1"/>
              <a:t>desing</a:t>
            </a:r>
            <a:r>
              <a:rPr lang="fr-FR" dirty="0"/>
              <a:t> </a:t>
            </a:r>
            <a:r>
              <a:rPr lang="fr-FR" dirty="0" err="1"/>
              <a:t>is</a:t>
            </a:r>
            <a:r>
              <a:rPr lang="fr-FR" dirty="0"/>
              <a:t> </a:t>
            </a:r>
            <a:r>
              <a:rPr lang="fr-FR" dirty="0" err="1"/>
              <a:t>my</a:t>
            </a:r>
            <a:r>
              <a:rPr lang="fr-FR" dirty="0"/>
              <a:t> passion</a:t>
            </a:r>
          </a:p>
        </p:txBody>
      </p:sp>
    </p:spTree>
    <p:extLst>
      <p:ext uri="{BB962C8B-B14F-4D97-AF65-F5344CB8AC3E}">
        <p14:creationId xmlns:p14="http://schemas.microsoft.com/office/powerpoint/2010/main" val="169527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908C1-B6A8-5213-163D-0C3BCCB72C68}"/>
              </a:ext>
            </a:extLst>
          </p:cNvPr>
          <p:cNvSpPr>
            <a:spLocks noGrp="1"/>
          </p:cNvSpPr>
          <p:nvPr>
            <p:ph type="title"/>
          </p:nvPr>
        </p:nvSpPr>
        <p:spPr/>
        <p:txBody>
          <a:bodyPr>
            <a:normAutofit/>
          </a:bodyPr>
          <a:lstStyle/>
          <a:p>
            <a:pPr marL="342900" indent="-342900">
              <a:buAutoNum type="romanUcPeriod"/>
            </a:pPr>
            <a:r>
              <a:rPr lang="fr-FR" sz="1800" dirty="0"/>
              <a:t>La valorisation de l'image sur internet, son cadre juridique et économique</a:t>
            </a:r>
            <a:endParaRPr lang="fr-FR" dirty="0"/>
          </a:p>
        </p:txBody>
      </p:sp>
      <p:sp>
        <p:nvSpPr>
          <p:cNvPr id="3" name="Espace réservé du contenu 2">
            <a:extLst>
              <a:ext uri="{FF2B5EF4-FFF2-40B4-BE49-F238E27FC236}">
                <a16:creationId xmlns:a16="http://schemas.microsoft.com/office/drawing/2014/main" id="{6F75E880-F697-7D6D-A39C-9F9EE2068131}"/>
              </a:ext>
            </a:extLst>
          </p:cNvPr>
          <p:cNvSpPr>
            <a:spLocks noGrp="1"/>
          </p:cNvSpPr>
          <p:nvPr>
            <p:ph idx="1"/>
          </p:nvPr>
        </p:nvSpPr>
        <p:spPr>
          <a:xfrm>
            <a:off x="841248" y="1700663"/>
            <a:ext cx="3636192" cy="3745707"/>
          </a:xfrm>
        </p:spPr>
        <p:txBody>
          <a:bodyPr vert="horz" lIns="91440" tIns="45720" rIns="91440" bIns="45720" rtlCol="0" anchor="t">
            <a:normAutofit/>
          </a:bodyPr>
          <a:lstStyle/>
          <a:p>
            <a:r>
              <a:rPr lang="fr-FR" dirty="0"/>
              <a:t>La correspondance de l'image de l'organisation aux attentes et sa valorisation</a:t>
            </a:r>
          </a:p>
          <a:p>
            <a:endParaRPr lang="fr-FR" dirty="0"/>
          </a:p>
          <a:p>
            <a:r>
              <a:rPr lang="fr-FR" dirty="0"/>
              <a:t>Les enjeux économiques liés à l'image et le respect des obligations juridique</a:t>
            </a:r>
          </a:p>
        </p:txBody>
      </p:sp>
      <p:pic>
        <p:nvPicPr>
          <p:cNvPr id="6" name="Image 6" descr="Une image contenant jouet, graphiques vectoriels&#10;&#10;Description générée automatiquement">
            <a:extLst>
              <a:ext uri="{FF2B5EF4-FFF2-40B4-BE49-F238E27FC236}">
                <a16:creationId xmlns:a16="http://schemas.microsoft.com/office/drawing/2014/main" id="{1428ABE2-03DB-5950-75C0-E9497D026ABE}"/>
              </a:ext>
            </a:extLst>
          </p:cNvPr>
          <p:cNvPicPr>
            <a:picLocks noChangeAspect="1"/>
          </p:cNvPicPr>
          <p:nvPr/>
        </p:nvPicPr>
        <p:blipFill>
          <a:blip r:embed="rId2"/>
          <a:stretch>
            <a:fillRect/>
          </a:stretch>
        </p:blipFill>
        <p:spPr>
          <a:xfrm>
            <a:off x="4619018" y="1881407"/>
            <a:ext cx="5888476" cy="3373877"/>
          </a:xfrm>
          <a:prstGeom prst="rect">
            <a:avLst/>
          </a:prstGeom>
          <a:ln>
            <a:noFill/>
          </a:ln>
          <a:effectLst>
            <a:softEdge rad="112500"/>
          </a:effectLst>
        </p:spPr>
      </p:pic>
    </p:spTree>
    <p:extLst>
      <p:ext uri="{BB962C8B-B14F-4D97-AF65-F5344CB8AC3E}">
        <p14:creationId xmlns:p14="http://schemas.microsoft.com/office/powerpoint/2010/main" val="263733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104750" y="552782"/>
            <a:ext cx="5225498" cy="1160313"/>
          </a:xfrm>
        </p:spPr>
        <p:txBody>
          <a:bodyPr>
            <a:normAutofit/>
          </a:bodyPr>
          <a:lstStyle/>
          <a:p>
            <a:r>
              <a:rPr lang="fr-FR" sz="2400">
                <a:ea typeface="+mj-lt"/>
                <a:cs typeface="+mj-lt"/>
              </a:rPr>
              <a:t>La correspondance de l'image de l'organisation aux attentes et sa valorisation</a:t>
            </a:r>
          </a:p>
        </p:txBody>
      </p:sp>
      <p:pic>
        <p:nvPicPr>
          <p:cNvPr id="3" name="Image 3">
            <a:extLst>
              <a:ext uri="{FF2B5EF4-FFF2-40B4-BE49-F238E27FC236}">
                <a16:creationId xmlns:a16="http://schemas.microsoft.com/office/drawing/2014/main" id="{8829BCC0-60B7-63C8-8DCB-10225BA64521}"/>
              </a:ext>
            </a:extLst>
          </p:cNvPr>
          <p:cNvPicPr>
            <a:picLocks noChangeAspect="1"/>
          </p:cNvPicPr>
          <p:nvPr/>
        </p:nvPicPr>
        <p:blipFill>
          <a:blip r:embed="rId2"/>
          <a:stretch>
            <a:fillRect/>
          </a:stretch>
        </p:blipFill>
        <p:spPr>
          <a:xfrm>
            <a:off x="689363" y="1361055"/>
            <a:ext cx="3657303" cy="3657303"/>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1" y="2263662"/>
            <a:ext cx="5225498" cy="3521704"/>
          </a:xfrm>
        </p:spPr>
        <p:txBody>
          <a:bodyPr vert="horz" lIns="91440" tIns="45720" rIns="91440" bIns="45720" rtlCol="0" anchor="t">
            <a:normAutofit/>
          </a:bodyPr>
          <a:lstStyle/>
          <a:p>
            <a:pPr marL="0" indent="0">
              <a:lnSpc>
                <a:spcPct val="120000"/>
              </a:lnSpc>
              <a:buNone/>
            </a:pPr>
            <a:r>
              <a:rPr lang="fr-FR" sz="1700" dirty="0">
                <a:highlight>
                  <a:srgbClr val="FFFF00"/>
                </a:highlight>
                <a:ea typeface="+mn-lt"/>
                <a:cs typeface="+mn-lt"/>
              </a:rPr>
              <a:t>L'image de l'organisation</a:t>
            </a:r>
          </a:p>
          <a:p>
            <a:pPr>
              <a:lnSpc>
                <a:spcPct val="120000"/>
              </a:lnSpc>
            </a:pPr>
            <a:r>
              <a:rPr lang="fr-FR" sz="1700" dirty="0">
                <a:ea typeface="+mn-lt"/>
                <a:cs typeface="+mn-lt"/>
              </a:rPr>
              <a:t>L'image d'une organisation (plus communément appelé image de marque) est la façon dont les personnes (public ou interne) perçoivent une entreprise ou une organisation. Cela peut inclure la réputation, les produits ou services offerts, l'expérience client, la culture d'entreprise, les employés et leur comportement, les pratiques commerciales et la perception qu'ont les gens des valeurs de l'organisation.</a:t>
            </a:r>
          </a:p>
          <a:p>
            <a:pPr>
              <a:lnSpc>
                <a:spcPct val="120000"/>
              </a:lnSpc>
            </a:pPr>
            <a:endParaRPr lang="fr-FR" sz="1700"/>
          </a:p>
        </p:txBody>
      </p:sp>
      <p:sp>
        <p:nvSpPr>
          <p:cNvPr id="1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888E17A-728C-652E-392A-66415B4AC6FF}"/>
              </a:ext>
            </a:extLst>
          </p:cNvPr>
          <p:cNvSpPr txBox="1"/>
          <p:nvPr/>
        </p:nvSpPr>
        <p:spPr>
          <a:xfrm>
            <a:off x="4009747" y="2411766"/>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92649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104750" y="552782"/>
            <a:ext cx="5225498" cy="1160313"/>
          </a:xfrm>
        </p:spPr>
        <p:txBody>
          <a:bodyPr>
            <a:normAutofit/>
          </a:bodyPr>
          <a:lstStyle/>
          <a:p>
            <a:r>
              <a:rPr lang="fr-FR" sz="2400">
                <a:ea typeface="+mj-lt"/>
                <a:cs typeface="+mj-lt"/>
              </a:rPr>
              <a:t>La correspondance de l'image de l'organisation aux attentes et sa valorisation</a:t>
            </a:r>
          </a:p>
        </p:txBody>
      </p:sp>
      <p:pic>
        <p:nvPicPr>
          <p:cNvPr id="3" name="Image 3">
            <a:extLst>
              <a:ext uri="{FF2B5EF4-FFF2-40B4-BE49-F238E27FC236}">
                <a16:creationId xmlns:a16="http://schemas.microsoft.com/office/drawing/2014/main" id="{C5B6E176-AC49-C77B-503A-B5AD7C4D4D2A}"/>
              </a:ext>
            </a:extLst>
          </p:cNvPr>
          <p:cNvPicPr>
            <a:picLocks noChangeAspect="1"/>
          </p:cNvPicPr>
          <p:nvPr/>
        </p:nvPicPr>
        <p:blipFill>
          <a:blip r:embed="rId2"/>
          <a:stretch>
            <a:fillRect/>
          </a:stretch>
        </p:blipFill>
        <p:spPr>
          <a:xfrm>
            <a:off x="689363" y="2138232"/>
            <a:ext cx="3657303" cy="2102949"/>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104751" y="2263662"/>
            <a:ext cx="5225498" cy="3521704"/>
          </a:xfrm>
        </p:spPr>
        <p:txBody>
          <a:bodyPr vert="horz" lIns="91440" tIns="45720" rIns="91440" bIns="45720" rtlCol="0" anchor="t">
            <a:normAutofit/>
          </a:bodyPr>
          <a:lstStyle/>
          <a:p>
            <a:pPr marL="0" indent="0">
              <a:lnSpc>
                <a:spcPct val="120000"/>
              </a:lnSpc>
              <a:buNone/>
            </a:pPr>
            <a:r>
              <a:rPr lang="fr-FR" sz="1600" dirty="0">
                <a:highlight>
                  <a:srgbClr val="FFFF00"/>
                </a:highlight>
                <a:ea typeface="+mn-lt"/>
                <a:cs typeface="+mn-lt"/>
              </a:rPr>
              <a:t>Valoriser cette image</a:t>
            </a:r>
            <a:endParaRPr lang="fr-FR" sz="1600" dirty="0">
              <a:highlight>
                <a:srgbClr val="FFFF00"/>
              </a:highlight>
            </a:endParaRPr>
          </a:p>
          <a:p>
            <a:pPr>
              <a:lnSpc>
                <a:spcPct val="120000"/>
              </a:lnSpc>
            </a:pPr>
            <a:r>
              <a:rPr lang="fr-FR" sz="1600" dirty="0">
                <a:ea typeface="+mn-lt"/>
                <a:cs typeface="+mn-lt"/>
              </a:rPr>
              <a:t>Pour valoriser l'image d'une organisation ou d’une entreprise, il est important de créer une identité de marque positive et cohérente qui reflète les valeurs, la mission et la vision de l'entreprise. Il faut alors cultiver l'expérience client et offrir une expérience client exceptionnelle contribuant à fidéliser la clientèle et à attirer de nouveaux clients. Cela peut inclure la participation à des événements, la publication de communiqués de presse, la collaboration avec des influenceurs et la gestion proactive des problèmes de réputation.</a:t>
            </a:r>
          </a:p>
          <a:p>
            <a:pPr>
              <a:lnSpc>
                <a:spcPct val="120000"/>
              </a:lnSpc>
            </a:pPr>
            <a:endParaRPr lang="fr-FR" sz="1600"/>
          </a:p>
        </p:txBody>
      </p:sp>
      <p:sp>
        <p:nvSpPr>
          <p:cNvPr id="3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888E17A-728C-652E-392A-66415B4AC6FF}"/>
              </a:ext>
            </a:extLst>
          </p:cNvPr>
          <p:cNvSpPr txBox="1"/>
          <p:nvPr/>
        </p:nvSpPr>
        <p:spPr>
          <a:xfrm>
            <a:off x="4009747" y="2411766"/>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410368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6805648" y="881785"/>
            <a:ext cx="3524599" cy="4684996"/>
          </a:xfrm>
        </p:spPr>
        <p:txBody>
          <a:bodyPr anchor="t">
            <a:normAutofit/>
          </a:bodyPr>
          <a:lstStyle/>
          <a:p>
            <a:pPr algn="r"/>
            <a:r>
              <a:rPr lang="fr-FR" sz="3100">
                <a:ea typeface="+mj-lt"/>
                <a:cs typeface="+mj-lt"/>
              </a:rPr>
              <a:t>La correspondance de l'image de l'organisation aux attentes et sa valorisation</a:t>
            </a:r>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837486"/>
            <a:ext cx="5239304" cy="4729295"/>
          </a:xfrm>
        </p:spPr>
        <p:txBody>
          <a:bodyPr vert="horz" lIns="91440" tIns="45720" rIns="91440" bIns="45720" rtlCol="0" anchor="b">
            <a:normAutofit/>
          </a:bodyPr>
          <a:lstStyle/>
          <a:p>
            <a:pPr marL="0" indent="0">
              <a:lnSpc>
                <a:spcPct val="120000"/>
              </a:lnSpc>
              <a:buNone/>
            </a:pPr>
            <a:r>
              <a:rPr lang="fr-FR" sz="1700" dirty="0">
                <a:highlight>
                  <a:srgbClr val="FFFF00"/>
                </a:highlight>
              </a:rPr>
              <a:t>Noms de domaines</a:t>
            </a:r>
          </a:p>
          <a:p>
            <a:pPr>
              <a:lnSpc>
                <a:spcPct val="120000"/>
              </a:lnSpc>
            </a:pPr>
            <a:r>
              <a:rPr lang="fr-FR" sz="1700" dirty="0">
                <a:ea typeface="+mn-lt"/>
                <a:cs typeface="+mn-lt"/>
              </a:rPr>
              <a:t>Un nom de domaine est un identifiant unique utilisé pour identifier et localiser des sites Web sur Internet. Les noms de domaine incluent généralement le nom et l'extension, tels que .com, .</a:t>
            </a:r>
            <a:r>
              <a:rPr lang="fr-FR" sz="1700" dirty="0" err="1">
                <a:ea typeface="+mn-lt"/>
                <a:cs typeface="+mn-lt"/>
              </a:rPr>
              <a:t>org</a:t>
            </a:r>
            <a:r>
              <a:rPr lang="fr-FR" sz="1700" dirty="0">
                <a:ea typeface="+mn-lt"/>
                <a:cs typeface="+mn-lt"/>
              </a:rPr>
              <a:t>, .net, etc.</a:t>
            </a:r>
          </a:p>
          <a:p>
            <a:pPr>
              <a:lnSpc>
                <a:spcPct val="120000"/>
              </a:lnSpc>
            </a:pPr>
            <a:r>
              <a:rPr lang="fr-FR" sz="1700" dirty="0">
                <a:ea typeface="+mn-lt"/>
                <a:cs typeface="+mn-lt"/>
              </a:rPr>
              <a:t>La forme de la description du nom de domaine est importante pour s'assurer que les noms de domaine sont décrits de manière juste et équitable et pour éviter les conflits entre les parties concernées. Les règles et procédures de détermination des noms de domaine sont définies par l'ICANN, l'instance dirigeante mondiale de l'Internet.</a:t>
            </a:r>
            <a:endParaRPr lang="fr-FR" sz="1700" dirty="0"/>
          </a:p>
          <a:p>
            <a:pPr>
              <a:lnSpc>
                <a:spcPct val="120000"/>
              </a:lnSpc>
            </a:pPr>
            <a:endParaRPr lang="fr-FR" sz="1700"/>
          </a:p>
        </p:txBody>
      </p:sp>
      <p:cxnSp>
        <p:nvCxnSpPr>
          <p:cNvPr id="16" name="Straight Connector 15">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9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6805648" y="881785"/>
            <a:ext cx="3524599" cy="4684996"/>
          </a:xfrm>
        </p:spPr>
        <p:txBody>
          <a:bodyPr anchor="t">
            <a:normAutofit/>
          </a:bodyPr>
          <a:lstStyle/>
          <a:p>
            <a:pPr algn="r"/>
            <a:r>
              <a:rPr lang="fr-FR" sz="3100">
                <a:ea typeface="+mj-lt"/>
                <a:cs typeface="+mj-lt"/>
              </a:rPr>
              <a:t>La correspondance de l'image de l'organisation aux attentes et sa valorisation</a:t>
            </a:r>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676895" y="1061604"/>
            <a:ext cx="5239304" cy="4729295"/>
          </a:xfrm>
        </p:spPr>
        <p:txBody>
          <a:bodyPr vert="horz" lIns="91440" tIns="45720" rIns="91440" bIns="45720" rtlCol="0" anchor="b">
            <a:normAutofit/>
          </a:bodyPr>
          <a:lstStyle/>
          <a:p>
            <a:pPr marL="0" indent="0">
              <a:buNone/>
            </a:pPr>
            <a:r>
              <a:rPr lang="fr-FR" dirty="0">
                <a:highlight>
                  <a:srgbClr val="FFFF00"/>
                </a:highlight>
              </a:rPr>
              <a:t>Charte graphique</a:t>
            </a:r>
          </a:p>
          <a:p>
            <a:r>
              <a:rPr lang="fr-FR" dirty="0">
                <a:ea typeface="+mn-lt"/>
                <a:cs typeface="+mn-lt"/>
              </a:rPr>
              <a:t>La charte graphique est un document définissant l’ensemble des règles et des codes propres à l’identité visuelle d’une marque, d’un projet, d’une entreprise ou d’une organisation. La charte graphique s’applique de manière homogène à l’ensemble des supports de communication. Ces éléments comprennent : le logo et ses déclinaisons, la palette de couleurs, les polices d’écriture, les règles de mise en page, les symboles et icônes.</a:t>
            </a:r>
          </a:p>
          <a:p>
            <a:endParaRPr lang="fr-FR" dirty="0"/>
          </a:p>
        </p:txBody>
      </p:sp>
      <p:cxnSp>
        <p:nvCxnSpPr>
          <p:cNvPr id="16" name="Straight Connector 15">
            <a:extLst>
              <a:ext uri="{FF2B5EF4-FFF2-40B4-BE49-F238E27FC236}">
                <a16:creationId xmlns:a16="http://schemas.microsoft.com/office/drawing/2014/main" id="{9EF28DB2-EEEA-4868-B438-6CDC7B5090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5250" y="33492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06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5907024" y="552782"/>
            <a:ext cx="4423224" cy="1643663"/>
          </a:xfrm>
        </p:spPr>
        <p:txBody>
          <a:bodyPr>
            <a:normAutofit/>
          </a:bodyPr>
          <a:lstStyle/>
          <a:p>
            <a:r>
              <a:rPr lang="fr-FR" sz="2800">
                <a:ea typeface="+mj-lt"/>
                <a:cs typeface="+mj-lt"/>
              </a:rPr>
              <a:t>La correspondance de l'image de l'organisation aux attentes et sa valorisation</a:t>
            </a:r>
          </a:p>
        </p:txBody>
      </p:sp>
      <p:pic>
        <p:nvPicPr>
          <p:cNvPr id="9" name="Picture 8" descr="Graphique">
            <a:extLst>
              <a:ext uri="{FF2B5EF4-FFF2-40B4-BE49-F238E27FC236}">
                <a16:creationId xmlns:a16="http://schemas.microsoft.com/office/drawing/2014/main" id="{80431FE0-78E0-0D9C-EC67-5253046BF241}"/>
              </a:ext>
            </a:extLst>
          </p:cNvPr>
          <p:cNvPicPr>
            <a:picLocks noChangeAspect="1"/>
          </p:cNvPicPr>
          <p:nvPr/>
        </p:nvPicPr>
        <p:blipFill rotWithShape="1">
          <a:blip r:embed="rId2"/>
          <a:srcRect l="25002" r="27514" b="4"/>
          <a:stretch/>
        </p:blipFill>
        <p:spPr>
          <a:xfrm>
            <a:off x="20" y="10"/>
            <a:ext cx="5210493" cy="6857990"/>
          </a:xfrm>
          <a:prstGeom prst="rect">
            <a:avLst/>
          </a:prstGeom>
        </p:spPr>
      </p:pic>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5907024" y="2690405"/>
            <a:ext cx="4423224" cy="3108354"/>
          </a:xfrm>
        </p:spPr>
        <p:txBody>
          <a:bodyPr vert="horz" lIns="91440" tIns="45720" rIns="91440" bIns="45720" rtlCol="0" anchor="t">
            <a:normAutofit/>
          </a:bodyPr>
          <a:lstStyle/>
          <a:p>
            <a:pPr marL="0" indent="0">
              <a:buNone/>
            </a:pPr>
            <a:r>
              <a:rPr lang="fr-FR" dirty="0">
                <a:ea typeface="+mn-lt"/>
                <a:cs typeface="+mn-lt"/>
              </a:rPr>
              <a:t>Une marque ne peut se construire une image et une personnalité forte si sa communication externe est décousue. En ce sens, la charte graphique se doit d’être suivie et respectée et ce, quel que soit le support de communication.</a:t>
            </a:r>
          </a:p>
          <a:p>
            <a:endParaRPr lang="fr-FR" dirty="0"/>
          </a:p>
        </p:txBody>
      </p:sp>
      <p:cxnSp>
        <p:nvCxnSpPr>
          <p:cNvPr id="1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7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B827B8-8832-C4B0-5252-6C0E2AFBAD54}"/>
              </a:ext>
            </a:extLst>
          </p:cNvPr>
          <p:cNvSpPr>
            <a:spLocks noGrp="1"/>
          </p:cNvSpPr>
          <p:nvPr>
            <p:ph type="title"/>
          </p:nvPr>
        </p:nvSpPr>
        <p:spPr>
          <a:xfrm>
            <a:off x="841249" y="552782"/>
            <a:ext cx="5137520" cy="1154711"/>
          </a:xfrm>
        </p:spPr>
        <p:txBody>
          <a:bodyPr>
            <a:normAutofit/>
          </a:bodyPr>
          <a:lstStyle/>
          <a:p>
            <a:r>
              <a:rPr lang="fr-FR" sz="2400">
                <a:ea typeface="+mj-lt"/>
                <a:cs typeface="+mj-lt"/>
              </a:rPr>
              <a:t>Les enjeux économiques liés à l'image et le respect des obligations juridiques</a:t>
            </a:r>
          </a:p>
        </p:txBody>
      </p:sp>
      <p:sp>
        <p:nvSpPr>
          <p:cNvPr id="7" name="Espace réservé du contenu 6">
            <a:extLst>
              <a:ext uri="{FF2B5EF4-FFF2-40B4-BE49-F238E27FC236}">
                <a16:creationId xmlns:a16="http://schemas.microsoft.com/office/drawing/2014/main" id="{9C0EE674-BE89-EFEE-2121-758A8C013B28}"/>
              </a:ext>
            </a:extLst>
          </p:cNvPr>
          <p:cNvSpPr>
            <a:spLocks noGrp="1"/>
          </p:cNvSpPr>
          <p:nvPr>
            <p:ph idx="1"/>
          </p:nvPr>
        </p:nvSpPr>
        <p:spPr>
          <a:xfrm>
            <a:off x="841248" y="2391995"/>
            <a:ext cx="5124226" cy="3174788"/>
          </a:xfrm>
        </p:spPr>
        <p:txBody>
          <a:bodyPr vert="horz" lIns="91440" tIns="45720" rIns="91440" bIns="45720" rtlCol="0" anchor="t">
            <a:normAutofit/>
          </a:bodyPr>
          <a:lstStyle/>
          <a:p>
            <a:pPr marL="0" indent="0">
              <a:lnSpc>
                <a:spcPct val="120000"/>
              </a:lnSpc>
              <a:buNone/>
            </a:pPr>
            <a:r>
              <a:rPr lang="fr-FR" sz="1600">
                <a:ea typeface="+mn-lt"/>
                <a:cs typeface="+mn-lt"/>
              </a:rPr>
              <a:t>L’image que renvoie une entreprise est un facteur essentiel dans sa réussite, surtout à l’ère du numérique. Il est indispensable pour chaque organisation d’avoir une présence sur internet afin d’étendre sa visibilité et son audience. Il est primordial pour les entreprises de comprendre les enjeux économiques ainsi que les obligations juridiques liées à l’image renvoyée par l’organisation sur internet. Le but est donc de valoriser son image tout en respectant les lois et les réglementations en vigueur.</a:t>
            </a:r>
          </a:p>
          <a:p>
            <a:pPr>
              <a:lnSpc>
                <a:spcPct val="120000"/>
              </a:lnSpc>
            </a:pPr>
            <a:endParaRPr lang="fr-FR" sz="1600"/>
          </a:p>
        </p:txBody>
      </p:sp>
      <p:pic>
        <p:nvPicPr>
          <p:cNvPr id="3" name="Image 3">
            <a:extLst>
              <a:ext uri="{FF2B5EF4-FFF2-40B4-BE49-F238E27FC236}">
                <a16:creationId xmlns:a16="http://schemas.microsoft.com/office/drawing/2014/main" id="{309B6E46-C06C-8785-A8E9-45B7FAA6C54C}"/>
              </a:ext>
            </a:extLst>
          </p:cNvPr>
          <p:cNvPicPr>
            <a:picLocks noChangeAspect="1"/>
          </p:cNvPicPr>
          <p:nvPr/>
        </p:nvPicPr>
        <p:blipFill>
          <a:blip r:embed="rId2"/>
          <a:stretch>
            <a:fillRect/>
          </a:stretch>
        </p:blipFill>
        <p:spPr>
          <a:xfrm>
            <a:off x="6796188" y="1639568"/>
            <a:ext cx="3602464" cy="3100302"/>
          </a:xfrm>
          <a:prstGeom prst="rect">
            <a:avLst/>
          </a:prstGeom>
        </p:spPr>
      </p:pic>
      <p:sp>
        <p:nvSpPr>
          <p:cNvPr id="2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5">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60807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C5A7F9B4-2262-444F-8650-A1195AE98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8525"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479609"/>
      </p:ext>
    </p:extLst>
  </p:cSld>
  <p:clrMapOvr>
    <a:masterClrMapping/>
  </p:clrMapOvr>
</p:sld>
</file>

<file path=ppt/theme/theme1.xml><?xml version="1.0" encoding="utf-8"?>
<a:theme xmlns:a="http://schemas.openxmlformats.org/drawingml/2006/main" name="MimeoVTI">
  <a:themeElements>
    <a:clrScheme name="Mimeo">
      <a:dk1>
        <a:sysClr val="windowText" lastClr="000000"/>
      </a:dk1>
      <a:lt1>
        <a:sysClr val="window" lastClr="FFFFFF"/>
      </a:lt1>
      <a:dk2>
        <a:srgbClr val="011E31"/>
      </a:dk2>
      <a:lt2>
        <a:srgbClr val="FDF3E6"/>
      </a:lt2>
      <a:accent1>
        <a:srgbClr val="005E9E"/>
      </a:accent1>
      <a:accent2>
        <a:srgbClr val="38998D"/>
      </a:accent2>
      <a:accent3>
        <a:srgbClr val="EF8683"/>
      </a:accent3>
      <a:accent4>
        <a:srgbClr val="F04E28"/>
      </a:accent4>
      <a:accent5>
        <a:srgbClr val="DD992C"/>
      </a:accent5>
      <a:accent6>
        <a:srgbClr val="136E65"/>
      </a:accent6>
      <a:hlink>
        <a:srgbClr val="38998D"/>
      </a:hlink>
      <a:folHlink>
        <a:srgbClr val="F04E28"/>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Grand écran</PresentationFormat>
  <Paragraphs>1</Paragraphs>
  <Slides>29</Slides>
  <Notes>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MimeoVTI</vt:lpstr>
      <vt:lpstr>La présence de l'organisation sur internet</vt:lpstr>
      <vt:lpstr>Sommaire</vt:lpstr>
      <vt:lpstr>La valorisation de l'image sur internet, son cadre juridique et économique</vt:lpstr>
      <vt:lpstr>La correspondance de l'image de l'organisation aux attentes et sa valorisation</vt:lpstr>
      <vt:lpstr>La correspondance de l'image de l'organisation aux attentes et sa valorisation</vt:lpstr>
      <vt:lpstr>La correspondance de l'image de l'organisation aux attentes et sa valorisation</vt:lpstr>
      <vt:lpstr>La correspondance de l'image de l'organisation aux attentes et sa valorisation</vt:lpstr>
      <vt:lpstr>La correspondance de l'image de l'organisation aux attentes et sa valorisation</vt:lpstr>
      <vt:lpstr>Les enjeux économiques liés à l'image et le respect des obligations juridiques</vt:lpstr>
      <vt:lpstr>Les enjeux économiques liés à l'image et le respect des obligations juridiques</vt:lpstr>
      <vt:lpstr>II. Gestion du référencement et de la visibilité de l'organisation sur internet</vt:lpstr>
      <vt:lpstr>Accessibilité et conformité à la législation et aux mentions légales.</vt:lpstr>
      <vt:lpstr>Accessibilité et conformité à la législation et aux mentions légales.</vt:lpstr>
      <vt:lpstr>La satisfaction de la visibilité des services en ligne</vt:lpstr>
      <vt:lpstr>La satisfaction de la visibilité des services en ligne</vt:lpstr>
      <vt:lpstr>La satisfaction de la visibilité des services en ligne</vt:lpstr>
      <vt:lpstr>III. Contribuer à l'amélioration d'un site web qui utilise les données de l'organisation.</vt:lpstr>
      <vt:lpstr>Besoins et utilisation des données de l'organisation</vt:lpstr>
      <vt:lpstr>Besoins et utilisation des données de l'organisation</vt:lpstr>
      <vt:lpstr>Besoins et utilisation des données de l'organisation</vt:lpstr>
      <vt:lpstr>Besoins et utilisation des données de l'organisation</vt:lpstr>
      <vt:lpstr>L'évolution du site web par rapport aux besoins</vt:lpstr>
      <vt:lpstr>L'évolution du site web par rapport aux besoins</vt:lpstr>
      <vt:lpstr>L'évolution du site web par rapport aux besoins</vt:lpstr>
      <vt:lpstr>L'évolution du site web par rapport aux besoins</vt:lpstr>
      <vt:lpstr>L'évolution du site web par rapport aux besoins</vt:lpstr>
      <vt:lpstr>L'évolution du site web par rapport aux besoins</vt:lpstr>
      <vt:lpstr>L'évolution du site web par rapport aux besoins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394</cp:revision>
  <dcterms:created xsi:type="dcterms:W3CDTF">2023-03-04T10:36:14Z</dcterms:created>
  <dcterms:modified xsi:type="dcterms:W3CDTF">2023-03-05T10:31:56Z</dcterms:modified>
</cp:coreProperties>
</file>