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8" r:id="rId4"/>
    <p:sldId id="260" r:id="rId5"/>
    <p:sldId id="261" r:id="rId6"/>
    <p:sldId id="262" r:id="rId7"/>
    <p:sldId id="275" r:id="rId8"/>
    <p:sldId id="270" r:id="rId9"/>
    <p:sldId id="263" r:id="rId10"/>
    <p:sldId id="276" r:id="rId11"/>
    <p:sldId id="264" r:id="rId12"/>
    <p:sldId id="279" r:id="rId13"/>
    <p:sldId id="267" r:id="rId14"/>
    <p:sldId id="280" r:id="rId15"/>
    <p:sldId id="269" r:id="rId16"/>
    <p:sldId id="271" r:id="rId17"/>
    <p:sldId id="272" r:id="rId18"/>
    <p:sldId id="273" r:id="rId19"/>
    <p:sldId id="274" r:id="rId20"/>
    <p:sldId id="268" r:id="rId21"/>
    <p:sldId id="265" r:id="rId22"/>
    <p:sldId id="278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7774E-AF67-4A18-8FEB-8B05FD498C7E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C20A-CFAB-4645-A0C0-20C7828CC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877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7774E-AF67-4A18-8FEB-8B05FD498C7E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C20A-CFAB-4645-A0C0-20C7828CC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931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7774E-AF67-4A18-8FEB-8B05FD498C7E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C20A-CFAB-4645-A0C0-20C7828CC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537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7774E-AF67-4A18-8FEB-8B05FD498C7E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C20A-CFAB-4645-A0C0-20C7828CC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578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7774E-AF67-4A18-8FEB-8B05FD498C7E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C20A-CFAB-4645-A0C0-20C7828CC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252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7774E-AF67-4A18-8FEB-8B05FD498C7E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C20A-CFAB-4645-A0C0-20C7828CC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36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7774E-AF67-4A18-8FEB-8B05FD498C7E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C20A-CFAB-4645-A0C0-20C7828CC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2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7774E-AF67-4A18-8FEB-8B05FD498C7E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C20A-CFAB-4645-A0C0-20C7828CC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22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7774E-AF67-4A18-8FEB-8B05FD498C7E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C20A-CFAB-4645-A0C0-20C7828CC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495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7774E-AF67-4A18-8FEB-8B05FD498C7E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C20A-CFAB-4645-A0C0-20C7828CC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247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7774E-AF67-4A18-8FEB-8B05FD498C7E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C20A-CFAB-4645-A0C0-20C7828CC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44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7774E-AF67-4A18-8FEB-8B05FD498C7E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2C20A-CFAB-4645-A0C0-20C7828CC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131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2020</a:t>
            </a:r>
            <a:r>
              <a:rPr lang="zh-CN" altLang="en-US" smtClean="0"/>
              <a:t>数</a:t>
            </a:r>
            <a:r>
              <a:rPr lang="zh-CN" altLang="en-US" dirty="0" smtClean="0"/>
              <a:t>电</a:t>
            </a:r>
            <a:r>
              <a:rPr lang="en-US" altLang="zh-CN" dirty="0" smtClean="0"/>
              <a:t>B</a:t>
            </a:r>
            <a:r>
              <a:rPr lang="zh-CN" altLang="en-US" dirty="0" smtClean="0"/>
              <a:t>复习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750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76" y="2636912"/>
            <a:ext cx="7124195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" y="0"/>
            <a:ext cx="7663346" cy="2492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256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CN" altLang="en-US" sz="3200" dirty="0" smtClean="0">
                <a:solidFill>
                  <a:srgbClr val="FF0000"/>
                </a:solidFill>
              </a:rPr>
              <a:t>六</a:t>
            </a:r>
            <a:r>
              <a:rPr lang="en-US" altLang="zh-CN" sz="3200" dirty="0" smtClean="0">
                <a:solidFill>
                  <a:srgbClr val="FF0000"/>
                </a:solidFill>
              </a:rPr>
              <a:t>-1</a:t>
            </a:r>
            <a:r>
              <a:rPr lang="zh-CN" altLang="zh-CN" sz="3200" dirty="0" smtClean="0">
                <a:solidFill>
                  <a:srgbClr val="FF0000"/>
                </a:solidFill>
              </a:rPr>
              <a:t>、</a:t>
            </a:r>
            <a:r>
              <a:rPr lang="zh-CN" altLang="zh-CN" sz="3200" dirty="0">
                <a:solidFill>
                  <a:srgbClr val="FF0000"/>
                </a:solidFill>
              </a:rPr>
              <a:t>触发器画波形图（</a:t>
            </a:r>
            <a:r>
              <a:rPr lang="en-US" altLang="zh-CN" sz="3200" dirty="0">
                <a:solidFill>
                  <a:srgbClr val="FF0000"/>
                </a:solidFill>
              </a:rPr>
              <a:t>10</a:t>
            </a:r>
            <a:r>
              <a:rPr lang="zh-CN" altLang="zh-CN" sz="3200" dirty="0">
                <a:solidFill>
                  <a:srgbClr val="FF0000"/>
                </a:solidFill>
              </a:rPr>
              <a:t>分）：边沿</a:t>
            </a:r>
            <a:r>
              <a:rPr lang="en-US" altLang="zh-CN" sz="3200" dirty="0">
                <a:solidFill>
                  <a:srgbClr val="FF0000"/>
                </a:solidFill>
              </a:rPr>
              <a:t>D</a:t>
            </a:r>
            <a:r>
              <a:rPr lang="zh-CN" altLang="zh-CN" sz="3200" dirty="0">
                <a:solidFill>
                  <a:srgbClr val="FF0000"/>
                </a:solidFill>
              </a:rPr>
              <a:t>触发器，边沿</a:t>
            </a:r>
            <a:r>
              <a:rPr lang="en-US" altLang="zh-CN" sz="3200" dirty="0">
                <a:solidFill>
                  <a:srgbClr val="FF0000"/>
                </a:solidFill>
              </a:rPr>
              <a:t>JK</a:t>
            </a:r>
            <a:r>
              <a:rPr lang="zh-CN" altLang="zh-CN" sz="3200" dirty="0" smtClean="0">
                <a:solidFill>
                  <a:srgbClr val="FF0000"/>
                </a:solidFill>
              </a:rPr>
              <a:t>触发器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784"/>
            <a:ext cx="7445375" cy="343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41" y="1759656"/>
            <a:ext cx="8542259" cy="3685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316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2597457"/>
              </p:ext>
            </p:extLst>
          </p:nvPr>
        </p:nvGraphicFramePr>
        <p:xfrm>
          <a:off x="251520" y="692696"/>
          <a:ext cx="8618903" cy="3744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Visio" r:id="rId3" imgW="6387881" imgH="2645349" progId="Visio.Drawing.11">
                  <p:embed/>
                </p:oleObj>
              </mc:Choice>
              <mc:Fallback>
                <p:oleObj name="Visio" r:id="rId3" imgW="6387881" imgH="2645349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4817"/>
                      <a:stretch>
                        <a:fillRect/>
                      </a:stretch>
                    </p:blipFill>
                    <p:spPr bwMode="auto">
                      <a:xfrm>
                        <a:off x="251520" y="692696"/>
                        <a:ext cx="8618903" cy="37444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270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CN" altLang="en-US" sz="3200" dirty="0" smtClean="0">
                <a:solidFill>
                  <a:srgbClr val="FF0000"/>
                </a:solidFill>
              </a:rPr>
              <a:t>六</a:t>
            </a:r>
            <a:r>
              <a:rPr lang="en-US" altLang="zh-CN" sz="3200" dirty="0" smtClean="0">
                <a:solidFill>
                  <a:srgbClr val="FF0000"/>
                </a:solidFill>
              </a:rPr>
              <a:t>-2</a:t>
            </a:r>
            <a:r>
              <a:rPr lang="zh-CN" altLang="zh-CN" sz="3200" dirty="0" smtClean="0">
                <a:solidFill>
                  <a:srgbClr val="FF0000"/>
                </a:solidFill>
              </a:rPr>
              <a:t>、</a:t>
            </a:r>
            <a:r>
              <a:rPr lang="zh-CN" altLang="zh-CN" sz="3200" dirty="0">
                <a:solidFill>
                  <a:srgbClr val="FF0000"/>
                </a:solidFill>
              </a:rPr>
              <a:t>触发器画波形图（</a:t>
            </a:r>
            <a:r>
              <a:rPr lang="en-US" altLang="zh-CN" sz="3200" dirty="0">
                <a:solidFill>
                  <a:srgbClr val="FF0000"/>
                </a:solidFill>
              </a:rPr>
              <a:t>10</a:t>
            </a:r>
            <a:r>
              <a:rPr lang="zh-CN" altLang="zh-CN" sz="3200" dirty="0">
                <a:solidFill>
                  <a:srgbClr val="FF0000"/>
                </a:solidFill>
              </a:rPr>
              <a:t>分）：边沿</a:t>
            </a:r>
            <a:r>
              <a:rPr lang="en-US" altLang="zh-CN" sz="3200" dirty="0">
                <a:solidFill>
                  <a:srgbClr val="FF0000"/>
                </a:solidFill>
              </a:rPr>
              <a:t>D</a:t>
            </a:r>
            <a:r>
              <a:rPr lang="zh-CN" altLang="zh-CN" sz="3200" dirty="0">
                <a:solidFill>
                  <a:srgbClr val="FF0000"/>
                </a:solidFill>
              </a:rPr>
              <a:t>触发器，边沿</a:t>
            </a:r>
            <a:r>
              <a:rPr lang="en-US" altLang="zh-CN" sz="3200" dirty="0">
                <a:solidFill>
                  <a:srgbClr val="FF0000"/>
                </a:solidFill>
              </a:rPr>
              <a:t>JK</a:t>
            </a:r>
            <a:r>
              <a:rPr lang="zh-CN" altLang="zh-CN" sz="3200" dirty="0" smtClean="0">
                <a:solidFill>
                  <a:srgbClr val="FF0000"/>
                </a:solidFill>
              </a:rPr>
              <a:t>触发器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6837363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61" y="2060848"/>
            <a:ext cx="9023548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917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" y="260648"/>
            <a:ext cx="8694737" cy="600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163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CN" altLang="en-US" sz="2800" dirty="0" smtClean="0">
                <a:solidFill>
                  <a:srgbClr val="FF0000"/>
                </a:solidFill>
              </a:rPr>
              <a:t>七</a:t>
            </a:r>
            <a:r>
              <a:rPr lang="zh-CN" altLang="zh-CN" sz="2800" dirty="0" smtClean="0">
                <a:solidFill>
                  <a:srgbClr val="FF0000"/>
                </a:solidFill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</a:rPr>
              <a:t>同步小规模时序逻辑电路分析（</a:t>
            </a:r>
            <a:r>
              <a:rPr lang="en-US" altLang="zh-CN" sz="2800" dirty="0">
                <a:solidFill>
                  <a:srgbClr val="FF0000"/>
                </a:solidFill>
              </a:rPr>
              <a:t>14</a:t>
            </a:r>
            <a:r>
              <a:rPr lang="zh-CN" altLang="zh-CN" sz="2800" dirty="0">
                <a:solidFill>
                  <a:srgbClr val="FF0000"/>
                </a:solidFill>
              </a:rPr>
              <a:t>分）：三大方程、状态转换真值表、逻辑功能及自启动特性</a:t>
            </a:r>
            <a:r>
              <a:rPr lang="zh-CN" altLang="en-US" sz="2800" dirty="0">
                <a:solidFill>
                  <a:srgbClr val="FF0000"/>
                </a:solidFill>
              </a:rPr>
              <a:t>。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35" y="1412776"/>
            <a:ext cx="8864600" cy="44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26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73" y="82178"/>
            <a:ext cx="8318500" cy="269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2837359"/>
            <a:ext cx="8375650" cy="145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97" y="4581128"/>
            <a:ext cx="4557525" cy="1640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261" y="4509120"/>
            <a:ext cx="4477243" cy="1712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811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28" y="60218"/>
            <a:ext cx="4477243" cy="1712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4" y="1916831"/>
            <a:ext cx="7194550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224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4625"/>
            <a:ext cx="6120680" cy="3099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212976"/>
            <a:ext cx="7453313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781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7453313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37" y="4386808"/>
            <a:ext cx="69881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192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0"/>
            <a:ext cx="7962582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423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CN" altLang="en-US" sz="2400" dirty="0" smtClean="0">
                <a:solidFill>
                  <a:srgbClr val="FF0000"/>
                </a:solidFill>
              </a:rPr>
              <a:t>八</a:t>
            </a:r>
            <a:r>
              <a:rPr lang="en-US" altLang="zh-CN" sz="2400" dirty="0" smtClean="0">
                <a:solidFill>
                  <a:srgbClr val="FF0000"/>
                </a:solidFill>
              </a:rPr>
              <a:t>-1</a:t>
            </a:r>
            <a:r>
              <a:rPr lang="zh-CN" altLang="zh-CN" sz="2400" dirty="0" smtClean="0">
                <a:solidFill>
                  <a:srgbClr val="FF0000"/>
                </a:solidFill>
              </a:rPr>
              <a:t>、</a:t>
            </a:r>
            <a:r>
              <a:rPr lang="zh-CN" altLang="zh-CN" sz="2400" dirty="0">
                <a:solidFill>
                  <a:srgbClr val="FF0000"/>
                </a:solidFill>
              </a:rPr>
              <a:t>中规模组合逻辑电路设计（</a:t>
            </a:r>
            <a:r>
              <a:rPr lang="en-US" altLang="zh-CN" sz="2400" dirty="0">
                <a:solidFill>
                  <a:srgbClr val="FF0000"/>
                </a:solidFill>
              </a:rPr>
              <a:t>12</a:t>
            </a:r>
            <a:r>
              <a:rPr lang="zh-CN" altLang="zh-CN" sz="2400" dirty="0">
                <a:solidFill>
                  <a:srgbClr val="FF0000"/>
                </a:solidFill>
              </a:rPr>
              <a:t>分）：</a:t>
            </a:r>
            <a:r>
              <a:rPr lang="en-US" altLang="zh-CN" sz="2400" dirty="0">
                <a:solidFill>
                  <a:srgbClr val="FF0000"/>
                </a:solidFill>
              </a:rPr>
              <a:t>74160</a:t>
            </a:r>
            <a:r>
              <a:rPr lang="zh-CN" altLang="zh-CN" sz="2400" dirty="0">
                <a:solidFill>
                  <a:srgbClr val="FF0000"/>
                </a:solidFill>
              </a:rPr>
              <a:t>或</a:t>
            </a:r>
            <a:r>
              <a:rPr lang="en-US" altLang="zh-CN" sz="2400" dirty="0">
                <a:solidFill>
                  <a:srgbClr val="FF0000"/>
                </a:solidFill>
              </a:rPr>
              <a:t>74161</a:t>
            </a:r>
            <a:r>
              <a:rPr lang="zh-CN" altLang="zh-CN" sz="2400" dirty="0">
                <a:solidFill>
                  <a:srgbClr val="FF0000"/>
                </a:solidFill>
              </a:rPr>
              <a:t>设计任意进制计数器，反馈清零</a:t>
            </a:r>
            <a:r>
              <a:rPr lang="en-US" altLang="zh-CN" sz="2400" dirty="0">
                <a:solidFill>
                  <a:srgbClr val="FF0000"/>
                </a:solidFill>
              </a:rPr>
              <a:t>/</a:t>
            </a:r>
            <a:r>
              <a:rPr lang="zh-CN" altLang="zh-CN" sz="2400" dirty="0">
                <a:solidFill>
                  <a:srgbClr val="FF0000"/>
                </a:solidFill>
              </a:rPr>
              <a:t>置数法，要求：反馈状态代码，反馈清零函数</a:t>
            </a:r>
            <a:r>
              <a:rPr lang="en-US" altLang="zh-CN" sz="2400" dirty="0">
                <a:solidFill>
                  <a:srgbClr val="FF0000"/>
                </a:solidFill>
              </a:rPr>
              <a:t>/</a:t>
            </a:r>
            <a:r>
              <a:rPr lang="zh-CN" altLang="zh-CN" sz="2400" dirty="0">
                <a:solidFill>
                  <a:srgbClr val="FF0000"/>
                </a:solidFill>
              </a:rPr>
              <a:t>反馈置数函数、电路图</a:t>
            </a:r>
            <a:r>
              <a:rPr lang="zh-CN" altLang="zh-CN" sz="2400" dirty="0" smtClean="0">
                <a:solidFill>
                  <a:srgbClr val="FF0000"/>
                </a:solidFill>
              </a:rPr>
              <a:t>。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8308429" cy="436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6853"/>
            <a:ext cx="7992888" cy="5243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945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CN" altLang="en-US" sz="2400" dirty="0" smtClean="0">
                <a:solidFill>
                  <a:srgbClr val="FF0000"/>
                </a:solidFill>
              </a:rPr>
              <a:t>八</a:t>
            </a:r>
            <a:r>
              <a:rPr lang="en-US" altLang="zh-CN" sz="2400" dirty="0" smtClean="0">
                <a:solidFill>
                  <a:srgbClr val="FF0000"/>
                </a:solidFill>
              </a:rPr>
              <a:t>-2</a:t>
            </a:r>
            <a:r>
              <a:rPr lang="zh-CN" altLang="zh-CN" sz="2400" dirty="0" smtClean="0">
                <a:solidFill>
                  <a:srgbClr val="FF0000"/>
                </a:solidFill>
              </a:rPr>
              <a:t>、</a:t>
            </a:r>
            <a:r>
              <a:rPr lang="zh-CN" altLang="zh-CN" sz="2400" dirty="0">
                <a:solidFill>
                  <a:srgbClr val="FF0000"/>
                </a:solidFill>
              </a:rPr>
              <a:t>中规模组合逻辑电路设计</a:t>
            </a:r>
            <a:r>
              <a:rPr lang="zh-CN" altLang="zh-CN" sz="2400" dirty="0" smtClean="0">
                <a:solidFill>
                  <a:srgbClr val="FF0000"/>
                </a:solidFill>
              </a:rPr>
              <a:t>（</a:t>
            </a:r>
            <a:r>
              <a:rPr lang="en-US" altLang="zh-CN" sz="2400" dirty="0" smtClean="0">
                <a:solidFill>
                  <a:srgbClr val="FF0000"/>
                </a:solidFill>
              </a:rPr>
              <a:t>6</a:t>
            </a:r>
            <a:r>
              <a:rPr lang="zh-CN" altLang="zh-CN" sz="2400" dirty="0" smtClean="0">
                <a:solidFill>
                  <a:srgbClr val="FF0000"/>
                </a:solidFill>
              </a:rPr>
              <a:t>分</a:t>
            </a:r>
            <a:r>
              <a:rPr lang="zh-CN" altLang="zh-CN" sz="2400" dirty="0">
                <a:solidFill>
                  <a:srgbClr val="FF0000"/>
                </a:solidFill>
              </a:rPr>
              <a:t>）：</a:t>
            </a:r>
            <a:r>
              <a:rPr lang="en-US" altLang="zh-CN" sz="2400" dirty="0">
                <a:solidFill>
                  <a:srgbClr val="FF0000"/>
                </a:solidFill>
              </a:rPr>
              <a:t>74160</a:t>
            </a:r>
            <a:r>
              <a:rPr lang="zh-CN" altLang="zh-CN" sz="2400" dirty="0">
                <a:solidFill>
                  <a:srgbClr val="FF0000"/>
                </a:solidFill>
              </a:rPr>
              <a:t>或</a:t>
            </a:r>
            <a:r>
              <a:rPr lang="en-US" altLang="zh-CN" sz="2400" dirty="0">
                <a:solidFill>
                  <a:srgbClr val="FF0000"/>
                </a:solidFill>
              </a:rPr>
              <a:t>74161</a:t>
            </a:r>
            <a:r>
              <a:rPr lang="zh-CN" altLang="zh-CN" sz="2400" dirty="0">
                <a:solidFill>
                  <a:srgbClr val="FF0000"/>
                </a:solidFill>
              </a:rPr>
              <a:t>设计任意进制计数器，反馈清零</a:t>
            </a:r>
            <a:r>
              <a:rPr lang="en-US" altLang="zh-CN" sz="2400" dirty="0">
                <a:solidFill>
                  <a:srgbClr val="FF0000"/>
                </a:solidFill>
              </a:rPr>
              <a:t>/</a:t>
            </a:r>
            <a:r>
              <a:rPr lang="zh-CN" altLang="zh-CN" sz="2400" dirty="0">
                <a:solidFill>
                  <a:srgbClr val="FF0000"/>
                </a:solidFill>
              </a:rPr>
              <a:t>置数法，要求：反馈状态代码，反馈清零函数</a:t>
            </a:r>
            <a:r>
              <a:rPr lang="en-US" altLang="zh-CN" sz="2400" dirty="0">
                <a:solidFill>
                  <a:srgbClr val="FF0000"/>
                </a:solidFill>
              </a:rPr>
              <a:t>/</a:t>
            </a:r>
            <a:r>
              <a:rPr lang="zh-CN" altLang="zh-CN" sz="2400" dirty="0">
                <a:solidFill>
                  <a:srgbClr val="FF0000"/>
                </a:solidFill>
              </a:rPr>
              <a:t>反馈置数函数、电路图</a:t>
            </a:r>
            <a:r>
              <a:rPr lang="zh-CN" altLang="zh-CN" sz="2400" dirty="0" smtClean="0">
                <a:solidFill>
                  <a:srgbClr val="FF0000"/>
                </a:solidFill>
              </a:rPr>
              <a:t>。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7646987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167658"/>
            <a:ext cx="8448944" cy="2470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61" y="1916832"/>
            <a:ext cx="8508387" cy="4610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409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552"/>
            <a:ext cx="8424936" cy="3521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49" y="3584263"/>
            <a:ext cx="4671047" cy="637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65" y="4221898"/>
            <a:ext cx="4522152" cy="265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725144"/>
            <a:ext cx="2994477" cy="2106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378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题型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568952" cy="5688632"/>
          </a:xfrm>
        </p:spPr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zh-CN" sz="1600" dirty="0"/>
              <a:t>一、选择题（</a:t>
            </a:r>
            <a:r>
              <a:rPr lang="en-US" altLang="zh-CN" sz="1600" dirty="0"/>
              <a:t>10</a:t>
            </a:r>
            <a:r>
              <a:rPr lang="zh-CN" altLang="zh-CN" sz="1600" dirty="0"/>
              <a:t>个，每小题</a:t>
            </a:r>
            <a:r>
              <a:rPr lang="en-US" altLang="zh-CN" sz="1600" dirty="0"/>
              <a:t>2</a:t>
            </a:r>
            <a:r>
              <a:rPr lang="zh-CN" altLang="zh-CN" sz="1600" dirty="0"/>
              <a:t>分，共</a:t>
            </a:r>
            <a:r>
              <a:rPr lang="en-US" altLang="zh-CN" sz="1600" dirty="0"/>
              <a:t>20</a:t>
            </a:r>
            <a:r>
              <a:rPr lang="zh-CN" altLang="zh-CN" sz="1600" dirty="0"/>
              <a:t>分）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zh-CN" altLang="zh-CN" sz="1600" dirty="0"/>
              <a:t>二、判断题（</a:t>
            </a:r>
            <a:r>
              <a:rPr lang="en-US" altLang="zh-CN" sz="1600" dirty="0"/>
              <a:t>5</a:t>
            </a:r>
            <a:r>
              <a:rPr lang="zh-CN" altLang="zh-CN" sz="1600" dirty="0"/>
              <a:t>个，每小题</a:t>
            </a:r>
            <a:r>
              <a:rPr lang="en-US" altLang="zh-CN" sz="1600" dirty="0"/>
              <a:t>2</a:t>
            </a:r>
            <a:r>
              <a:rPr lang="zh-CN" altLang="zh-CN" sz="1600" dirty="0"/>
              <a:t>分，共</a:t>
            </a:r>
            <a:r>
              <a:rPr lang="en-US" altLang="zh-CN" sz="1600" dirty="0"/>
              <a:t>10</a:t>
            </a:r>
            <a:r>
              <a:rPr lang="zh-CN" altLang="zh-CN" sz="1600" dirty="0"/>
              <a:t>分）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zh-CN" altLang="zh-CN" sz="1600" dirty="0"/>
              <a:t>三</a:t>
            </a:r>
            <a:r>
              <a:rPr lang="zh-CN" altLang="zh-CN" sz="1600" dirty="0" smtClean="0"/>
              <a:t>、逻辑函数</a:t>
            </a:r>
            <a:r>
              <a:rPr lang="zh-CN" altLang="zh-CN" sz="1600" dirty="0" smtClean="0"/>
              <a:t>（</a:t>
            </a:r>
            <a:r>
              <a:rPr lang="en-US" altLang="zh-CN" sz="1600" dirty="0" smtClean="0"/>
              <a:t>12</a:t>
            </a:r>
            <a:r>
              <a:rPr lang="zh-CN" altLang="zh-CN" sz="1600" dirty="0" smtClean="0"/>
              <a:t>分</a:t>
            </a:r>
            <a:r>
              <a:rPr lang="zh-CN" altLang="zh-CN" sz="1600" dirty="0" smtClean="0"/>
              <a:t>）</a:t>
            </a:r>
            <a:r>
              <a:rPr lang="zh-CN" altLang="en-US" sz="1600" dirty="0" smtClean="0"/>
              <a:t>：</a:t>
            </a:r>
            <a:r>
              <a:rPr lang="zh-CN" altLang="zh-CN" sz="1600" dirty="0"/>
              <a:t>公式法化</a:t>
            </a:r>
            <a:r>
              <a:rPr lang="zh-CN" altLang="zh-CN" sz="1600" dirty="0" smtClean="0"/>
              <a:t>简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P27 </a:t>
            </a:r>
            <a:r>
              <a:rPr lang="zh-CN" altLang="en-US" sz="1600" dirty="0" smtClean="0"/>
              <a:t>公式，</a:t>
            </a:r>
            <a:r>
              <a:rPr lang="en-US" altLang="zh-CN" sz="1600" dirty="0" smtClean="0"/>
              <a:t>P40</a:t>
            </a:r>
            <a:r>
              <a:rPr lang="zh-CN" altLang="en-US" sz="1600" dirty="0" smtClean="0"/>
              <a:t>：并项、吸收、消去、配项；</a:t>
            </a:r>
            <a:endParaRPr lang="en-US" altLang="zh-CN" sz="1600" dirty="0" smtClean="0"/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                                    </a:t>
            </a:r>
            <a:r>
              <a:rPr lang="zh-CN" altLang="zh-CN" sz="1600" dirty="0" smtClean="0"/>
              <a:t>卡诺图法</a:t>
            </a:r>
            <a:r>
              <a:rPr lang="zh-CN" altLang="zh-CN" sz="1600" dirty="0"/>
              <a:t>化简</a:t>
            </a:r>
            <a:r>
              <a:rPr lang="zh-CN" altLang="zh-CN" sz="1600" dirty="0" smtClean="0"/>
              <a:t>逻辑函数</a:t>
            </a:r>
            <a:r>
              <a:rPr lang="zh-CN" altLang="en-US" sz="1600" dirty="0" smtClean="0"/>
              <a:t>：最多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变量。</a:t>
            </a:r>
            <a:endParaRPr lang="en-US" altLang="zh-CN" sz="1600" dirty="0" smtClean="0"/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sz="1600" dirty="0" smtClean="0"/>
              <a:t>四</a:t>
            </a:r>
            <a:r>
              <a:rPr lang="zh-CN" altLang="zh-CN" sz="1600" dirty="0" smtClean="0"/>
              <a:t>、小规模</a:t>
            </a:r>
            <a:r>
              <a:rPr lang="zh-CN" altLang="zh-CN" sz="1600" dirty="0"/>
              <a:t>组合逻辑电路</a:t>
            </a:r>
            <a:r>
              <a:rPr lang="zh-CN" altLang="zh-CN" sz="1600"/>
              <a:t>分</a:t>
            </a:r>
            <a:r>
              <a:rPr lang="zh-CN" altLang="zh-CN" sz="1600" smtClean="0"/>
              <a:t>析</a:t>
            </a:r>
            <a:r>
              <a:rPr lang="zh-CN" altLang="en-US" sz="1600" smtClean="0"/>
              <a:t>与设计</a:t>
            </a:r>
            <a:r>
              <a:rPr lang="zh-CN" altLang="zh-CN" sz="1600" smtClean="0"/>
              <a:t>（</a:t>
            </a:r>
            <a:r>
              <a:rPr lang="en-US" altLang="zh-CN" sz="1600" dirty="0"/>
              <a:t>10</a:t>
            </a:r>
            <a:r>
              <a:rPr lang="zh-CN" altLang="zh-CN" sz="1600" dirty="0"/>
              <a:t>分）：要求代数式、真值表、逻辑</a:t>
            </a:r>
            <a:r>
              <a:rPr lang="zh-CN" altLang="zh-CN" sz="1600" dirty="0" smtClean="0"/>
              <a:t>功能</a:t>
            </a:r>
            <a:endParaRPr lang="zh-CN" altLang="zh-CN" sz="1600" dirty="0"/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sz="1600" dirty="0" smtClean="0"/>
              <a:t>五</a:t>
            </a:r>
            <a:r>
              <a:rPr lang="zh-CN" altLang="zh-CN" sz="1600" dirty="0" smtClean="0"/>
              <a:t>、中规模组合逻辑电路</a:t>
            </a:r>
            <a:r>
              <a:rPr lang="zh-CN" altLang="en-US" sz="1600" dirty="0" smtClean="0"/>
              <a:t>设计</a:t>
            </a:r>
            <a:r>
              <a:rPr lang="zh-CN" altLang="zh-CN" sz="1600" dirty="0" smtClean="0"/>
              <a:t>（</a:t>
            </a:r>
            <a:r>
              <a:rPr lang="en-US" altLang="zh-CN" sz="1600" dirty="0" smtClean="0"/>
              <a:t>12</a:t>
            </a:r>
            <a:r>
              <a:rPr lang="zh-CN" altLang="zh-CN" sz="1600" dirty="0" smtClean="0"/>
              <a:t>分）：</a:t>
            </a:r>
            <a:r>
              <a:rPr lang="en-US" altLang="zh-CN" sz="1600" dirty="0"/>
              <a:t>74138</a:t>
            </a:r>
            <a:r>
              <a:rPr lang="zh-CN" altLang="zh-CN" sz="1600" dirty="0"/>
              <a:t>实现三变量函数，</a:t>
            </a:r>
            <a:r>
              <a:rPr lang="en-US" altLang="zh-CN" sz="1600" dirty="0"/>
              <a:t>74151</a:t>
            </a:r>
            <a:r>
              <a:rPr lang="zh-CN" altLang="zh-CN" sz="1600" dirty="0"/>
              <a:t>实现三变量函数，要求：设计过程</a:t>
            </a:r>
            <a:r>
              <a:rPr lang="zh-CN" altLang="zh-CN" sz="1600" dirty="0" smtClean="0"/>
              <a:t>，</a:t>
            </a:r>
            <a:r>
              <a:rPr lang="zh-CN" altLang="en-US" sz="1600" dirty="0" smtClean="0"/>
              <a:t>画出设计</a:t>
            </a:r>
            <a:r>
              <a:rPr lang="zh-CN" altLang="zh-CN" sz="1600" dirty="0" smtClean="0"/>
              <a:t>电路图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 smtClean="0"/>
              <a:t>六</a:t>
            </a:r>
            <a:r>
              <a:rPr lang="zh-CN" altLang="zh-CN" sz="1600" dirty="0" smtClean="0"/>
              <a:t>、</a:t>
            </a:r>
            <a:r>
              <a:rPr lang="zh-CN" altLang="zh-CN" sz="1600" dirty="0"/>
              <a:t>触发器画波形图（</a:t>
            </a:r>
            <a:r>
              <a:rPr lang="en-US" altLang="zh-CN" sz="1600" dirty="0"/>
              <a:t>10</a:t>
            </a:r>
            <a:r>
              <a:rPr lang="zh-CN" altLang="zh-CN" sz="1600" dirty="0"/>
              <a:t>分）：边沿</a:t>
            </a:r>
            <a:r>
              <a:rPr lang="en-US" altLang="zh-CN" sz="1600" dirty="0"/>
              <a:t>D</a:t>
            </a:r>
            <a:r>
              <a:rPr lang="zh-CN" altLang="zh-CN" sz="1600" dirty="0"/>
              <a:t>触发器，边沿</a:t>
            </a:r>
            <a:r>
              <a:rPr lang="en-US" altLang="zh-CN" sz="1600" dirty="0"/>
              <a:t>JK</a:t>
            </a:r>
            <a:r>
              <a:rPr lang="zh-CN" altLang="zh-CN" sz="1600" dirty="0"/>
              <a:t>触发器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 smtClean="0"/>
              <a:t>七</a:t>
            </a:r>
            <a:r>
              <a:rPr lang="zh-CN" altLang="zh-CN" sz="1600" dirty="0" smtClean="0"/>
              <a:t>、</a:t>
            </a:r>
            <a:r>
              <a:rPr lang="zh-CN" altLang="zh-CN" sz="1600" dirty="0"/>
              <a:t>同步小规模时序逻辑电路分析（</a:t>
            </a:r>
            <a:r>
              <a:rPr lang="en-US" altLang="zh-CN" sz="1600" dirty="0"/>
              <a:t>14</a:t>
            </a:r>
            <a:r>
              <a:rPr lang="zh-CN" altLang="zh-CN" sz="1600" dirty="0"/>
              <a:t>分）：三大方程、状态转换真值表、逻辑功能及自启动</a:t>
            </a:r>
            <a:r>
              <a:rPr lang="zh-CN" altLang="zh-CN" sz="1600" dirty="0" smtClean="0"/>
              <a:t>特性</a:t>
            </a:r>
            <a:r>
              <a:rPr lang="zh-CN" altLang="en-US" sz="1600" dirty="0"/>
              <a:t>。</a:t>
            </a:r>
            <a:endParaRPr lang="zh-CN" altLang="zh-CN" sz="16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 smtClean="0"/>
              <a:t>八</a:t>
            </a:r>
            <a:r>
              <a:rPr lang="zh-CN" altLang="zh-CN" sz="1600" dirty="0" smtClean="0"/>
              <a:t>、</a:t>
            </a:r>
            <a:r>
              <a:rPr lang="zh-CN" altLang="zh-CN" sz="1600" dirty="0"/>
              <a:t>中规模组合逻辑电路设计</a:t>
            </a:r>
            <a:r>
              <a:rPr lang="zh-CN" altLang="zh-CN" sz="1600" dirty="0" smtClean="0"/>
              <a:t>（</a:t>
            </a:r>
            <a:r>
              <a:rPr lang="en-US" altLang="zh-CN" sz="1600" dirty="0" smtClean="0"/>
              <a:t>12</a:t>
            </a:r>
            <a:r>
              <a:rPr lang="zh-CN" altLang="zh-CN" sz="1600" dirty="0" smtClean="0"/>
              <a:t>分</a:t>
            </a:r>
            <a:r>
              <a:rPr lang="zh-CN" altLang="zh-CN" sz="1600" dirty="0"/>
              <a:t>）：</a:t>
            </a:r>
            <a:r>
              <a:rPr lang="en-US" altLang="zh-CN" sz="1600" dirty="0" smtClean="0"/>
              <a:t>74160</a:t>
            </a:r>
            <a:r>
              <a:rPr lang="en-US" altLang="zh-CN" sz="1600" dirty="0"/>
              <a:t>/</a:t>
            </a:r>
            <a:r>
              <a:rPr lang="en-US" altLang="zh-CN" sz="1600" dirty="0" smtClean="0"/>
              <a:t>161 /162/163/190/191</a:t>
            </a:r>
            <a:r>
              <a:rPr lang="zh-CN" altLang="zh-CN" sz="1600" dirty="0" smtClean="0"/>
              <a:t>设计</a:t>
            </a:r>
            <a:r>
              <a:rPr lang="zh-CN" altLang="zh-CN" sz="1600" dirty="0"/>
              <a:t>任意进制计数器，反馈清零</a:t>
            </a:r>
            <a:r>
              <a:rPr lang="en-US" altLang="zh-CN" sz="1600" dirty="0"/>
              <a:t>/</a:t>
            </a:r>
            <a:r>
              <a:rPr lang="zh-CN" altLang="zh-CN" sz="1600" dirty="0"/>
              <a:t>置数法，要求：反馈状态代码，</a:t>
            </a:r>
            <a:r>
              <a:rPr lang="zh-CN" altLang="zh-CN" sz="1600" dirty="0" smtClean="0"/>
              <a:t>反馈函数</a:t>
            </a:r>
            <a:r>
              <a:rPr lang="zh-CN" altLang="zh-CN" sz="1600" dirty="0"/>
              <a:t>、</a:t>
            </a:r>
            <a:r>
              <a:rPr lang="zh-CN" altLang="zh-CN" sz="1600" dirty="0" smtClean="0"/>
              <a:t>电路图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 smtClean="0"/>
              <a:t>74LS194</a:t>
            </a:r>
            <a:r>
              <a:rPr lang="zh-CN" altLang="en-US" sz="1600" dirty="0" smtClean="0"/>
              <a:t>构成任意模的扭环形计数器：</a:t>
            </a:r>
            <a:r>
              <a:rPr lang="zh-CN" altLang="zh-CN" sz="1600" dirty="0"/>
              <a:t>要求</a:t>
            </a:r>
            <a:r>
              <a:rPr lang="zh-CN" altLang="zh-CN" sz="1600" dirty="0" smtClean="0"/>
              <a:t>：反馈函数、</a:t>
            </a:r>
            <a:r>
              <a:rPr lang="zh-CN" altLang="en-US" sz="1600" dirty="0" smtClean="0"/>
              <a:t>状态转换图、</a:t>
            </a:r>
            <a:r>
              <a:rPr lang="zh-CN" altLang="zh-CN" sz="1600" dirty="0" smtClean="0"/>
              <a:t>电路图</a:t>
            </a:r>
            <a:r>
              <a:rPr lang="zh-CN" altLang="en-US" sz="1600" dirty="0" smtClean="0"/>
              <a:t>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3712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Autofit/>
          </a:bodyPr>
          <a:lstStyle/>
          <a:p>
            <a:r>
              <a:rPr lang="zh-CN" altLang="zh-CN" sz="2400" b="1" dirty="0" smtClean="0">
                <a:solidFill>
                  <a:srgbClr val="FF0000"/>
                </a:solidFill>
              </a:rPr>
              <a:t>三、公式法化简逻辑函数（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6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分）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: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并项、吸收、消去、配项。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667147" y="1001714"/>
            <a:ext cx="6624638" cy="1677988"/>
            <a:chOff x="472" y="748"/>
            <a:chExt cx="4173" cy="1057"/>
          </a:xfrm>
        </p:grpSpPr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472" y="803"/>
              <a:ext cx="192" cy="192"/>
            </a:xfrm>
            <a:prstGeom prst="ellipse">
              <a:avLst/>
            </a:pr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12700">
              <a:noFill/>
              <a:round/>
              <a:headEnd type="none" w="sm" len="sm"/>
              <a:tailEnd type="none" w="sm" len="sm"/>
            </a:ln>
            <a:effectLst>
              <a:outerShdw sy="50000" kx="2453608" rotWithShape="0">
                <a:srgbClr val="80808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816" y="748"/>
              <a:ext cx="7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t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t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t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t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base" hangingPunct="1"/>
              <a:r>
                <a:rPr lang="zh-CN" altLang="en-US" sz="2400" dirty="0" smtClean="0">
                  <a:solidFill>
                    <a:schemeClr val="tx1"/>
                  </a:solidFill>
                </a:rPr>
                <a:t>重点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7" name="Object 9"/>
            <p:cNvGraphicFramePr>
              <a:graphicFrameLocks noChangeAspect="1"/>
            </p:cNvGraphicFramePr>
            <p:nvPr/>
          </p:nvGraphicFramePr>
          <p:xfrm>
            <a:off x="863" y="1167"/>
            <a:ext cx="906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0" name="BMP 图象" r:id="rId3" imgW="1438095" imgH="409632" progId="Paint.Picture">
                    <p:embed/>
                  </p:oleObj>
                </mc:Choice>
                <mc:Fallback>
                  <p:oleObj name="BMP 图象" r:id="rId3" imgW="1438095" imgH="409632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3" y="1167"/>
                          <a:ext cx="906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2276" y="1155"/>
              <a:ext cx="11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t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t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t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t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base" hangingPunct="1"/>
              <a:r>
                <a:rPr lang="en-US" altLang="zh-CN" sz="2400" i="1" dirty="0">
                  <a:solidFill>
                    <a:schemeClr val="tx1"/>
                  </a:solidFill>
                </a:rPr>
                <a:t>A </a:t>
              </a:r>
              <a:r>
                <a:rPr lang="en-US" altLang="zh-CN" sz="2400" dirty="0">
                  <a:solidFill>
                    <a:schemeClr val="tx1"/>
                  </a:solidFill>
                </a:rPr>
                <a:t>+ </a:t>
              </a:r>
              <a:r>
                <a:rPr lang="en-US" altLang="zh-CN" sz="2400" i="1" dirty="0">
                  <a:solidFill>
                    <a:schemeClr val="tx1"/>
                  </a:solidFill>
                </a:rPr>
                <a:t>A</a:t>
              </a:r>
              <a:r>
                <a:rPr lang="en-US" altLang="zh-CN" sz="2400" i="1" dirty="0">
                  <a:solidFill>
                    <a:srgbClr val="FF3300"/>
                  </a:solidFill>
                </a:rPr>
                <a:t>B </a:t>
              </a:r>
              <a:r>
                <a:rPr lang="en-US" altLang="zh-CN" sz="2400" dirty="0">
                  <a:solidFill>
                    <a:schemeClr val="tx1"/>
                  </a:solidFill>
                </a:rPr>
                <a:t>= </a:t>
              </a:r>
              <a:r>
                <a:rPr lang="en-US" altLang="zh-CN" sz="2400" i="1" dirty="0">
                  <a:solidFill>
                    <a:schemeClr val="tx1"/>
                  </a:solidFill>
                </a:rPr>
                <a:t>A</a:t>
              </a:r>
              <a:r>
                <a:rPr lang="en-US" altLang="zh-CN" sz="2400" dirty="0">
                  <a:solidFill>
                    <a:schemeClr val="tx1"/>
                  </a:solidFill>
                </a:rPr>
                <a:t> </a:t>
              </a:r>
            </a:p>
          </p:txBody>
        </p:sp>
        <p:graphicFrame>
          <p:nvGraphicFramePr>
            <p:cNvPr id="9" name="Object 11"/>
            <p:cNvGraphicFramePr>
              <a:graphicFrameLocks noChangeAspect="1"/>
            </p:cNvGraphicFramePr>
            <p:nvPr/>
          </p:nvGraphicFramePr>
          <p:xfrm>
            <a:off x="3601" y="1182"/>
            <a:ext cx="1044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1" name="BMP 图象" r:id="rId5" imgW="1657581" imgH="361809" progId="Paint.Picture">
                    <p:embed/>
                  </p:oleObj>
                </mc:Choice>
                <mc:Fallback>
                  <p:oleObj name="BMP 图象" r:id="rId5" imgW="1657581" imgH="361809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1" y="1182"/>
                          <a:ext cx="1044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16"/>
            <p:cNvGraphicFramePr>
              <a:graphicFrameLocks noChangeAspect="1"/>
            </p:cNvGraphicFramePr>
            <p:nvPr/>
          </p:nvGraphicFramePr>
          <p:xfrm>
            <a:off x="852" y="1595"/>
            <a:ext cx="1806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2" name="BMP 图象" r:id="rId7" imgW="2866667" imgH="333333" progId="Paint.Picture">
                    <p:embed/>
                  </p:oleObj>
                </mc:Choice>
                <mc:Fallback>
                  <p:oleObj name="BMP 图象" r:id="rId7" imgW="2866667" imgH="333333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2" y="1595"/>
                          <a:ext cx="1806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矩形 3"/>
          <p:cNvSpPr/>
          <p:nvPr/>
        </p:nvSpPr>
        <p:spPr>
          <a:xfrm>
            <a:off x="547666" y="2943439"/>
            <a:ext cx="65344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例：</a:t>
            </a:r>
            <a:r>
              <a:rPr lang="zh-CN" altLang="zh-CN" sz="2000" b="1" dirty="0" smtClean="0"/>
              <a:t>用</a:t>
            </a:r>
            <a:r>
              <a:rPr lang="zh-CN" altLang="zh-CN" sz="2000" b="1" dirty="0"/>
              <a:t>公式法将下面的逻辑函数化简为最简与</a:t>
            </a:r>
            <a:r>
              <a:rPr lang="en-US" altLang="zh-CN" sz="2000" b="1" dirty="0"/>
              <a:t>-</a:t>
            </a:r>
            <a:r>
              <a:rPr lang="zh-CN" altLang="zh-CN" sz="2000" b="1" dirty="0"/>
              <a:t>或表达式。</a:t>
            </a:r>
            <a:endParaRPr lang="zh-CN" altLang="en-US" sz="2000" b="1" dirty="0"/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0637350"/>
              </p:ext>
            </p:extLst>
          </p:nvPr>
        </p:nvGraphicFramePr>
        <p:xfrm>
          <a:off x="971600" y="3429000"/>
          <a:ext cx="3960440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" name="Equation" r:id="rId9" imgW="2336800" imgH="215900" progId="Equation.DSMT4">
                  <p:embed/>
                </p:oleObj>
              </mc:Choice>
              <mc:Fallback>
                <p:oleObj name="Equation" r:id="rId9" imgW="2336800" imgH="2159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429000"/>
                        <a:ext cx="3960440" cy="360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0637293"/>
              </p:ext>
            </p:extLst>
          </p:nvPr>
        </p:nvGraphicFramePr>
        <p:xfrm>
          <a:off x="650920" y="4077072"/>
          <a:ext cx="5257765" cy="2448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" name="Equation" r:id="rId11" imgW="2908300" imgH="1358900" progId="Equation.DSMT4">
                  <p:embed/>
                </p:oleObj>
              </mc:Choice>
              <mc:Fallback>
                <p:oleObj name="Equation" r:id="rId11" imgW="2908300" imgH="13589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920" y="4077072"/>
                        <a:ext cx="5257765" cy="24482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8011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三</a:t>
            </a:r>
            <a:r>
              <a:rPr lang="zh-CN" altLang="zh-CN" dirty="0" smtClean="0">
                <a:solidFill>
                  <a:srgbClr val="FF0000"/>
                </a:solidFill>
              </a:rPr>
              <a:t>、</a:t>
            </a:r>
            <a:r>
              <a:rPr lang="zh-CN" altLang="zh-CN" dirty="0">
                <a:solidFill>
                  <a:srgbClr val="FF0000"/>
                </a:solidFill>
              </a:rPr>
              <a:t>卡诺图法化简逻辑函数</a:t>
            </a:r>
            <a:r>
              <a:rPr lang="zh-CN" altLang="zh-CN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r>
              <a:rPr lang="zh-CN" altLang="zh-CN" dirty="0" smtClean="0">
                <a:solidFill>
                  <a:srgbClr val="FF0000"/>
                </a:solidFill>
              </a:rPr>
              <a:t>分）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68760"/>
            <a:ext cx="7494587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2564904"/>
            <a:ext cx="6932794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956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2800" dirty="0" smtClean="0">
                <a:solidFill>
                  <a:srgbClr val="FF0000"/>
                </a:solidFill>
              </a:rPr>
              <a:t>四</a:t>
            </a:r>
            <a:r>
              <a:rPr lang="zh-CN" altLang="zh-CN" sz="2800" dirty="0" smtClean="0">
                <a:solidFill>
                  <a:srgbClr val="FF0000"/>
                </a:solidFill>
              </a:rPr>
              <a:t>、</a:t>
            </a:r>
            <a:r>
              <a:rPr lang="zh-CN" altLang="en-US" sz="2800" dirty="0">
                <a:solidFill>
                  <a:srgbClr val="FF0000"/>
                </a:solidFill>
              </a:rPr>
              <a:t>小规模组合逻辑电路分析（</a:t>
            </a:r>
            <a:r>
              <a:rPr lang="en-US" altLang="zh-CN" sz="2800" dirty="0">
                <a:solidFill>
                  <a:srgbClr val="FF0000"/>
                </a:solidFill>
              </a:rPr>
              <a:t>10</a:t>
            </a:r>
            <a:r>
              <a:rPr lang="zh-CN" altLang="en-US" sz="2800" dirty="0">
                <a:solidFill>
                  <a:srgbClr val="FF0000"/>
                </a:solidFill>
              </a:rPr>
              <a:t>分）：要求代数式、真值表、逻辑功能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6065837" cy="278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365104"/>
            <a:ext cx="5440363" cy="185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855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632"/>
            <a:ext cx="5440363" cy="185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98" y="5949280"/>
            <a:ext cx="847725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32856"/>
            <a:ext cx="8158220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254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CN" altLang="en-US" sz="2400" dirty="0" smtClean="0">
                <a:solidFill>
                  <a:srgbClr val="FF0000"/>
                </a:solidFill>
              </a:rPr>
              <a:t>五</a:t>
            </a:r>
            <a:r>
              <a:rPr lang="en-US" altLang="zh-CN" sz="2400" dirty="0" smtClean="0">
                <a:solidFill>
                  <a:srgbClr val="FF0000"/>
                </a:solidFill>
              </a:rPr>
              <a:t>-1</a:t>
            </a:r>
            <a:r>
              <a:rPr lang="zh-CN" altLang="en-US" sz="2400" dirty="0" smtClean="0">
                <a:solidFill>
                  <a:srgbClr val="FF0000"/>
                </a:solidFill>
              </a:rPr>
              <a:t>、</a:t>
            </a:r>
            <a:r>
              <a:rPr lang="zh-CN" altLang="en-US" sz="2400" dirty="0">
                <a:solidFill>
                  <a:srgbClr val="FF0000"/>
                </a:solidFill>
              </a:rPr>
              <a:t>中规模组合逻辑电路分析（</a:t>
            </a:r>
            <a:r>
              <a:rPr lang="en-US" altLang="zh-CN" sz="2400" dirty="0">
                <a:solidFill>
                  <a:srgbClr val="FF0000"/>
                </a:solidFill>
              </a:rPr>
              <a:t>10</a:t>
            </a:r>
            <a:r>
              <a:rPr lang="zh-CN" altLang="en-US" sz="2400" dirty="0">
                <a:solidFill>
                  <a:srgbClr val="FF0000"/>
                </a:solidFill>
              </a:rPr>
              <a:t>分）：</a:t>
            </a:r>
            <a:r>
              <a:rPr lang="en-US" altLang="zh-CN" sz="2400" dirty="0">
                <a:solidFill>
                  <a:srgbClr val="FF0000"/>
                </a:solidFill>
              </a:rPr>
              <a:t>74138</a:t>
            </a:r>
            <a:r>
              <a:rPr lang="zh-CN" altLang="en-US" sz="2400" dirty="0">
                <a:solidFill>
                  <a:srgbClr val="FF0000"/>
                </a:solidFill>
              </a:rPr>
              <a:t>实现三变量函数，</a:t>
            </a:r>
            <a:r>
              <a:rPr lang="en-US" altLang="zh-CN" sz="2400" dirty="0">
                <a:solidFill>
                  <a:srgbClr val="FF0000"/>
                </a:solidFill>
              </a:rPr>
              <a:t>74151</a:t>
            </a:r>
            <a:r>
              <a:rPr lang="zh-CN" altLang="en-US" sz="2400" dirty="0">
                <a:solidFill>
                  <a:srgbClr val="FF0000"/>
                </a:solidFill>
              </a:rPr>
              <a:t>实现三变量函数，要求：设计过程，电路图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8085137" cy="341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924604"/>
            <a:ext cx="7605713" cy="593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534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CN" altLang="en-US" sz="2400" dirty="0" smtClean="0">
                <a:solidFill>
                  <a:srgbClr val="FF0000"/>
                </a:solidFill>
              </a:rPr>
              <a:t>五</a:t>
            </a:r>
            <a:r>
              <a:rPr lang="en-US" altLang="zh-CN" sz="2400" dirty="0" smtClean="0">
                <a:solidFill>
                  <a:srgbClr val="FF0000"/>
                </a:solidFill>
              </a:rPr>
              <a:t>-2</a:t>
            </a:r>
            <a:r>
              <a:rPr lang="zh-CN" altLang="en-US" sz="2400" dirty="0" smtClean="0">
                <a:solidFill>
                  <a:srgbClr val="FF0000"/>
                </a:solidFill>
              </a:rPr>
              <a:t>、</a:t>
            </a:r>
            <a:r>
              <a:rPr lang="zh-CN" altLang="en-US" sz="2400" dirty="0">
                <a:solidFill>
                  <a:srgbClr val="FF0000"/>
                </a:solidFill>
              </a:rPr>
              <a:t>中规模组合逻辑电路分析（</a:t>
            </a:r>
            <a:r>
              <a:rPr lang="en-US" altLang="zh-CN" sz="2400" dirty="0">
                <a:solidFill>
                  <a:srgbClr val="FF0000"/>
                </a:solidFill>
              </a:rPr>
              <a:t>10</a:t>
            </a:r>
            <a:r>
              <a:rPr lang="zh-CN" altLang="en-US" sz="2400" dirty="0">
                <a:solidFill>
                  <a:srgbClr val="FF0000"/>
                </a:solidFill>
              </a:rPr>
              <a:t>分）：</a:t>
            </a:r>
            <a:r>
              <a:rPr lang="en-US" altLang="zh-CN" sz="2400" dirty="0">
                <a:solidFill>
                  <a:srgbClr val="FF0000"/>
                </a:solidFill>
              </a:rPr>
              <a:t>74138</a:t>
            </a:r>
            <a:r>
              <a:rPr lang="zh-CN" altLang="en-US" sz="2400" dirty="0">
                <a:solidFill>
                  <a:srgbClr val="FF0000"/>
                </a:solidFill>
              </a:rPr>
              <a:t>实现三变量函数，</a:t>
            </a:r>
            <a:r>
              <a:rPr lang="en-US" altLang="zh-CN" sz="2400" dirty="0">
                <a:solidFill>
                  <a:srgbClr val="FF0000"/>
                </a:solidFill>
              </a:rPr>
              <a:t>74151</a:t>
            </a:r>
            <a:r>
              <a:rPr lang="zh-CN" altLang="en-US" sz="2400" dirty="0">
                <a:solidFill>
                  <a:srgbClr val="FF0000"/>
                </a:solidFill>
              </a:rPr>
              <a:t>实现三变量函数，要求：设计过程，电路图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68760"/>
            <a:ext cx="7123103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90" y="4392612"/>
            <a:ext cx="6777530" cy="2204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843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783</Words>
  <Application>Microsoft Office PowerPoint</Application>
  <PresentationFormat>全屏显示(4:3)</PresentationFormat>
  <Paragraphs>25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宋体</vt:lpstr>
      <vt:lpstr>Arial</vt:lpstr>
      <vt:lpstr>Calibri</vt:lpstr>
      <vt:lpstr>Times New Roman</vt:lpstr>
      <vt:lpstr>Office 主题​​</vt:lpstr>
      <vt:lpstr>BMP 图象</vt:lpstr>
      <vt:lpstr>Equation</vt:lpstr>
      <vt:lpstr>Visio</vt:lpstr>
      <vt:lpstr>2020数电B复习</vt:lpstr>
      <vt:lpstr>PowerPoint 演示文稿</vt:lpstr>
      <vt:lpstr>题型</vt:lpstr>
      <vt:lpstr>三、公式法化简逻辑函数（6分）:并项、吸收、消去、配项。</vt:lpstr>
      <vt:lpstr>三、卡诺图法化简逻辑函数（6分）</vt:lpstr>
      <vt:lpstr>四、小规模组合逻辑电路分析（10分）：要求代数式、真值表、逻辑功能</vt:lpstr>
      <vt:lpstr>PowerPoint 演示文稿</vt:lpstr>
      <vt:lpstr>五-1、中规模组合逻辑电路分析（10分）：74138实现三变量函数，74151实现三变量函数，要求：设计过程，电路图</vt:lpstr>
      <vt:lpstr>五-2、中规模组合逻辑电路分析（10分）：74138实现三变量函数，74151实现三变量函数，要求：设计过程，电路图</vt:lpstr>
      <vt:lpstr>PowerPoint 演示文稿</vt:lpstr>
      <vt:lpstr>六-1、触发器画波形图（10分）：边沿D触发器，边沿JK触发器</vt:lpstr>
      <vt:lpstr>PowerPoint 演示文稿</vt:lpstr>
      <vt:lpstr>六-2、触发器画波形图（10分）：边沿D触发器，边沿JK触发器</vt:lpstr>
      <vt:lpstr>PowerPoint 演示文稿</vt:lpstr>
      <vt:lpstr>七、同步小规模时序逻辑电路分析（14分）：三大方程、状态转换真值表、逻辑功能及自启动特性。</vt:lpstr>
      <vt:lpstr>PowerPoint 演示文稿</vt:lpstr>
      <vt:lpstr>PowerPoint 演示文稿</vt:lpstr>
      <vt:lpstr>PowerPoint 演示文稿</vt:lpstr>
      <vt:lpstr>PowerPoint 演示文稿</vt:lpstr>
      <vt:lpstr>八-1、中规模组合逻辑电路设计（12分）：74160或74161设计任意进制计数器，反馈清零/置数法，要求：反馈状态代码，反馈清零函数/反馈置数函数、电路图。</vt:lpstr>
      <vt:lpstr>八-2、中规模组合逻辑电路设计（6分）：74160或74161设计任意进制计数器，反馈清零/置数法，要求：反馈状态代码，反馈清零函数/反馈置数函数、电路图。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数电C 复习</dc:title>
  <dc:creator>kind777</dc:creator>
  <cp:lastModifiedBy>DJZX</cp:lastModifiedBy>
  <cp:revision>34</cp:revision>
  <dcterms:created xsi:type="dcterms:W3CDTF">2020-08-31T01:53:45Z</dcterms:created>
  <dcterms:modified xsi:type="dcterms:W3CDTF">2020-12-14T02:26:26Z</dcterms:modified>
</cp:coreProperties>
</file>