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305" r:id="rId3"/>
    <p:sldId id="351" r:id="rId4"/>
    <p:sldId id="257" r:id="rId5"/>
    <p:sldId id="352" r:id="rId6"/>
    <p:sldId id="301" r:id="rId7"/>
    <p:sldId id="311" r:id="rId8"/>
    <p:sldId id="258" r:id="rId9"/>
    <p:sldId id="259" r:id="rId10"/>
    <p:sldId id="260" r:id="rId11"/>
    <p:sldId id="261" r:id="rId12"/>
    <p:sldId id="306" r:id="rId13"/>
    <p:sldId id="307" r:id="rId14"/>
    <p:sldId id="262" r:id="rId15"/>
    <p:sldId id="263" r:id="rId16"/>
    <p:sldId id="293" r:id="rId17"/>
    <p:sldId id="287" r:id="rId18"/>
    <p:sldId id="294" r:id="rId19"/>
    <p:sldId id="266" r:id="rId20"/>
    <p:sldId id="267" r:id="rId21"/>
    <p:sldId id="268" r:id="rId22"/>
    <p:sldId id="308" r:id="rId23"/>
    <p:sldId id="269" r:id="rId24"/>
    <p:sldId id="302" r:id="rId25"/>
    <p:sldId id="303" r:id="rId26"/>
    <p:sldId id="304" r:id="rId27"/>
    <p:sldId id="309" r:id="rId28"/>
    <p:sldId id="310" r:id="rId29"/>
    <p:sldId id="270" r:id="rId30"/>
    <p:sldId id="292" r:id="rId31"/>
    <p:sldId id="272" r:id="rId32"/>
    <p:sldId id="273" r:id="rId33"/>
    <p:sldId id="274" r:id="rId34"/>
    <p:sldId id="295" r:id="rId35"/>
    <p:sldId id="276" r:id="rId36"/>
    <p:sldId id="277" r:id="rId37"/>
    <p:sldId id="278" r:id="rId38"/>
    <p:sldId id="296" r:id="rId39"/>
    <p:sldId id="280" r:id="rId40"/>
    <p:sldId id="281" r:id="rId41"/>
    <p:sldId id="282" r:id="rId42"/>
    <p:sldId id="284" r:id="rId43"/>
    <p:sldId id="298" r:id="rId44"/>
    <p:sldId id="299" r:id="rId45"/>
    <p:sldId id="300" r:id="rId4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D72323"/>
    <a:srgbClr val="AF1D1D"/>
    <a:srgbClr val="CC7900"/>
    <a:srgbClr val="FF0000"/>
    <a:srgbClr val="69B3F1"/>
    <a:srgbClr val="FF99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4" autoAdjust="0"/>
    <p:restoredTop sz="94590" autoAdjust="0"/>
  </p:normalViewPr>
  <p:slideViewPr>
    <p:cSldViewPr>
      <p:cViewPr varScale="1">
        <p:scale>
          <a:sx n="70" d="100"/>
          <a:sy n="70" d="100"/>
        </p:scale>
        <p:origin x="52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27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21715CA7-DC87-412A-92C1-B41EDD7D88A5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4720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91BBFD2E-3916-4D63-8282-EE4EA06A8E8B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37481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3898B44-8E3C-471D-A4A8-A62F1B93D11D}" type="slidenum">
              <a:rPr lang="en-US" altLang="zh-CN"/>
              <a:t>1</a:t>
            </a:fld>
            <a:endParaRPr lang="en-US" altLang="zh-CN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10615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5FBBE82-BC30-4092-AA1B-E8214C02D1A7}" type="slidenum">
              <a:rPr lang="en-US" altLang="zh-CN"/>
              <a:t>17</a:t>
            </a:fld>
            <a:endParaRPr lang="en-US" altLang="zh-CN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36045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0B23CD9-ED93-4B0B-82BB-25B44A85854B}" type="slidenum">
              <a:rPr lang="en-US" altLang="zh-CN"/>
              <a:t>18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02851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BC6D873-B050-4C2E-A4DD-474BA9C4AF21}" type="slidenum">
              <a:rPr lang="en-US" altLang="zh-CN"/>
              <a:t>19</a:t>
            </a:fld>
            <a:endParaRPr lang="en-US" altLang="zh-CN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37961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FC4E1C0-28FB-4E5F-B059-B12DDC31AA7E}" type="slidenum">
              <a:rPr lang="en-US" altLang="zh-CN"/>
              <a:t>20</a:t>
            </a:fld>
            <a:endParaRPr lang="en-US" altLang="zh-CN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50745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2C0C818-1049-4DC1-99DF-177CA6DC49E5}" type="slidenum">
              <a:rPr lang="en-US" altLang="zh-CN"/>
              <a:t>21</a:t>
            </a:fld>
            <a:endParaRPr lang="en-US" altLang="zh-CN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83561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1C21EC4-8A87-4CEB-B593-9BEA210A8EA9}" type="slidenum">
              <a:rPr lang="en-US" altLang="zh-CN"/>
              <a:t>23</a:t>
            </a:fld>
            <a:endParaRPr lang="en-US" altLang="zh-CN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013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2CAEECA-1EF0-41B3-9802-09AA2D2CA20F}" type="slidenum">
              <a:rPr lang="en-US" altLang="zh-CN"/>
              <a:t>29</a:t>
            </a:fld>
            <a:endParaRPr lang="en-US" altLang="zh-CN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50600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DA17738-C380-498C-945B-1CB61EEBF906}" type="slidenum">
              <a:rPr lang="en-US" altLang="zh-CN"/>
              <a:t>30</a:t>
            </a:fld>
            <a:endParaRPr lang="en-US" altLang="zh-CN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091876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AD5FDF9-0AD7-4EB5-A6AC-287D20747900}" type="slidenum">
              <a:rPr lang="en-US" altLang="zh-CN"/>
              <a:t>31</a:t>
            </a:fld>
            <a:endParaRPr lang="en-US" altLang="zh-CN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63633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265BF27-EE74-438A-9BDB-B305981C04C3}" type="slidenum">
              <a:rPr lang="en-US" altLang="zh-CN"/>
              <a:t>32</a:t>
            </a:fld>
            <a:endParaRPr lang="en-US" altLang="zh-CN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48518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43962E9-DFE1-4B83-9BE8-9F0C62005734}" type="slidenum">
              <a:rPr lang="en-US" altLang="zh-CN"/>
              <a:t>4</a:t>
            </a:fld>
            <a:endParaRPr lang="en-US" altLang="zh-CN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49728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8C5E978-0616-4C04-8E2A-8C5ABA9416A4}" type="slidenum">
              <a:rPr lang="en-US" altLang="zh-CN"/>
              <a:t>33</a:t>
            </a:fld>
            <a:endParaRPr lang="en-US" altLang="zh-CN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3161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830D754-CE4F-41B1-A43B-FA0C27871EB6}" type="slidenum">
              <a:rPr lang="en-US" altLang="zh-CN"/>
              <a:t>34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723163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78FF585-B5DF-4734-A1EE-852B8B255536}" type="slidenum">
              <a:rPr lang="en-US" altLang="zh-CN"/>
              <a:t>35</a:t>
            </a:fld>
            <a:endParaRPr lang="en-US" altLang="zh-CN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40495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A46AEB2-1DE4-48DB-8751-F3104885EC20}" type="slidenum">
              <a:rPr lang="en-US" altLang="zh-CN"/>
              <a:t>36</a:t>
            </a:fld>
            <a:endParaRPr lang="en-US" altLang="zh-CN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749752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58161B7-BD59-4CA8-A5A6-B769A19B7A4E}" type="slidenum">
              <a:rPr lang="en-US" altLang="zh-CN"/>
              <a:t>37</a:t>
            </a:fld>
            <a:endParaRPr lang="en-US" altLang="zh-CN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932138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1A150D1-824C-4F9B-981B-59EA0CFA7E0B}" type="slidenum">
              <a:rPr lang="en-US" altLang="zh-CN"/>
              <a:t>38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876792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58CDD4B-290C-4757-92C3-D61F947BEFEC}" type="slidenum">
              <a:rPr lang="en-US" altLang="zh-CN"/>
              <a:t>39</a:t>
            </a:fld>
            <a:endParaRPr lang="en-US" altLang="zh-CN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597813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0766A8E-0276-4E9F-8012-D9A6878BDC3C}" type="slidenum">
              <a:rPr lang="en-US" altLang="zh-CN"/>
              <a:t>40</a:t>
            </a:fld>
            <a:endParaRPr lang="en-US" altLang="zh-CN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458436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3FC0BEE-DBFD-44E1-98C7-2ECD595AB356}" type="slidenum">
              <a:rPr lang="en-US" altLang="zh-CN"/>
              <a:t>41</a:t>
            </a:fld>
            <a:endParaRPr lang="en-US" altLang="zh-CN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088672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588A08C-E2E1-49DF-B10D-E8DBE8182773}" type="slidenum">
              <a:rPr lang="en-US" altLang="zh-CN"/>
              <a:t>42</a:t>
            </a:fld>
            <a:endParaRPr lang="en-US" altLang="zh-CN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90231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620ED45-F351-4093-8819-BDD4812B2697}" type="slidenum">
              <a:rPr lang="en-US" altLang="zh-CN"/>
              <a:t>8</a:t>
            </a:fld>
            <a:endParaRPr lang="en-US" altLang="zh-CN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549167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ED831C8-E546-4276-9845-0CC27439EDE4}" type="slidenum">
              <a:rPr lang="en-US" altLang="zh-CN"/>
              <a:t>43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359952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4E6CD87-108A-45D1-A847-1D1454321AFD}" type="slidenum">
              <a:rPr lang="en-US" altLang="zh-CN"/>
              <a:t>44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095912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1D4E375-14F9-453D-88AF-3B97A0CAAFD6}" type="slidenum">
              <a:rPr lang="en-US" altLang="zh-CN"/>
              <a:t>45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9887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5D18941-3961-4EC3-9643-D136CA80C4F0}" type="slidenum">
              <a:rPr lang="en-US" altLang="zh-CN"/>
              <a:t>9</a:t>
            </a:fld>
            <a:endParaRPr lang="en-US" altLang="zh-CN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91487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66D736C-23DE-4EE5-8468-1FEE4FC23688}" type="slidenum">
              <a:rPr lang="en-US" altLang="zh-CN"/>
              <a:t>10</a:t>
            </a:fld>
            <a:endParaRPr lang="en-US" altLang="zh-CN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43903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FEE2922-DEF7-4B47-A34A-86A3FC0C21F2}" type="slidenum">
              <a:rPr lang="en-US" altLang="zh-CN"/>
              <a:t>11</a:t>
            </a:fld>
            <a:endParaRPr lang="en-US" altLang="zh-CN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46231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C97E319-888B-4D9B-A7D3-A3DA7334A957}" type="slidenum">
              <a:rPr lang="en-US" altLang="zh-CN"/>
              <a:t>14</a:t>
            </a:fld>
            <a:endParaRPr lang="en-US" altLang="zh-CN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94426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00BD071-0685-4E58-BDEB-38FCB5A720FA}" type="slidenum">
              <a:rPr lang="en-US" altLang="zh-CN"/>
              <a:t>15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56854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5EE8364-128B-4343-85D1-DF2F5D15A11C}" type="slidenum">
              <a:rPr lang="en-US" altLang="zh-CN"/>
              <a:t>16</a:t>
            </a:fld>
            <a:endParaRPr lang="en-US" altLang="zh-CN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3911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F8486-0C2F-4040-8BE8-1DAAE1E098D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D89802-5747-47A4-95F4-79DB0EAD187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8FA984-AFDA-41D0-802E-E9E663A861B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6001959-E9A3-42C2-94B6-C3A52EFE03A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9C6B853-B109-4659-86C8-749F2A22680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66B0CA-21AF-4997-9DC2-AF2BCAE352E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3D1082-D841-4A62-9E47-EB711D21F22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5042D-593D-4786-A25D-A5BAC2833B1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26B4DF-D512-4B1C-9F64-21DB4F67EAE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15CB7D-6D6E-44B3-937E-FE45D678BBC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89ED9-E7D4-4F35-9594-40D6C8F2C03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0704C1-6A7C-46A1-A14C-84EA796BD07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6CC86C-A7A4-45F2-8B44-CD767725B8C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72420498-5C0F-4A11-8F38-789FB11F63ED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华文中宋" panose="02010600040101010101" pitchFamily="2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华文中宋" panose="02010600040101010101" pitchFamily="2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华文中宋" panose="02010600040101010101" pitchFamily="2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anose="0201060004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anose="02010600040101010101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anose="02010600040101010101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anose="02010600040101010101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anose="0201060004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9A413-BABF-46EC-BEF3-DBC76D82BC92}" type="slidenum">
              <a:rPr lang="en-US" altLang="zh-CN"/>
              <a:t>1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3358-7FD4-4A0C-B451-F8DC0D40C8D1}" type="slidenum">
              <a:rPr lang="en-US" altLang="zh-CN"/>
              <a:t>10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4" name="Text Box 6"/>
              <p:cNvSpPr txBox="1">
                <a:spLocks noChangeArrowheads="1"/>
              </p:cNvSpPr>
              <p:nvPr/>
            </p:nvSpPr>
            <p:spPr bwMode="auto">
              <a:xfrm>
                <a:off x="684213" y="1122363"/>
                <a:ext cx="4464050" cy="4070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rgbClr val="FF9900"/>
                  </a:buClr>
                  <a:buFont typeface="Wingdings" pitchFamily="2" charset="2"/>
                  <a:buNone/>
                </a:pPr>
                <a:r>
                  <a:rPr lang="zh-CN" altLang="en-US" sz="2400" b="1" dirty="0" smtClean="0">
                    <a:solidFill>
                      <a:srgbClr val="A50021"/>
                    </a:solidFill>
                    <a:latin typeface="宋体" charset="-122"/>
                  </a:rPr>
                  <a:t>例</a:t>
                </a:r>
                <a:r>
                  <a:rPr lang="en-US" altLang="zh-CN" sz="2400" b="1" dirty="0">
                    <a:solidFill>
                      <a:srgbClr val="A50021"/>
                    </a:solidFill>
                    <a:latin typeface="宋体" charset="-122"/>
                  </a:rPr>
                  <a:t>1</a:t>
                </a:r>
                <a:r>
                  <a:rPr lang="en-US" altLang="zh-CN" sz="2400" b="1" dirty="0">
                    <a:solidFill>
                      <a:srgbClr val="D72323"/>
                    </a:solidFill>
                    <a:latin typeface="宋体" charset="-122"/>
                  </a:rPr>
                  <a:t> </a:t>
                </a:r>
                <a:r>
                  <a:rPr lang="zh-CN" altLang="en-US" sz="2400" b="1" dirty="0">
                    <a:latin typeface="宋体" charset="-122"/>
                  </a:rPr>
                  <a:t>下列句子中那些是命题？</a:t>
                </a:r>
              </a:p>
              <a:p>
                <a:pPr>
                  <a:spcBef>
                    <a:spcPct val="20000"/>
                  </a:spcBef>
                  <a:buClr>
                    <a:srgbClr val="FF9900"/>
                  </a:buClr>
                  <a:buFont typeface="Wingdings" pitchFamily="2" charset="2"/>
                  <a:buNone/>
                </a:pPr>
                <a:r>
                  <a:rPr lang="zh-CN" altLang="en-US" sz="2400" b="1" dirty="0">
                    <a:latin typeface="Times New Roman" pitchFamily="18" charset="0"/>
                  </a:rPr>
                  <a:t> </a:t>
                </a:r>
                <a:r>
                  <a:rPr lang="en-US" altLang="zh-CN" sz="2400" b="1" dirty="0">
                    <a:latin typeface="Times New Roman" pitchFamily="18" charset="0"/>
                  </a:rPr>
                  <a:t>(1)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𝟐</m:t>
                        </m:r>
                      </m:e>
                    </m:rad>
                  </m:oMath>
                </a14:m>
                <a:r>
                  <a:rPr lang="zh-CN" altLang="en-US" sz="2400" b="1" dirty="0" smtClean="0">
                    <a:latin typeface="Times New Roman" pitchFamily="18" charset="0"/>
                  </a:rPr>
                  <a:t>是</a:t>
                </a:r>
                <a:r>
                  <a:rPr lang="zh-CN" altLang="en-US" sz="2400" b="1" dirty="0">
                    <a:latin typeface="Times New Roman" pitchFamily="18" charset="0"/>
                  </a:rPr>
                  <a:t>有理数</a:t>
                </a:r>
                <a:r>
                  <a:rPr lang="en-US" altLang="zh-CN" sz="2400" b="1" dirty="0">
                    <a:latin typeface="Times New Roman" pitchFamily="18" charset="0"/>
                  </a:rPr>
                  <a:t>.</a:t>
                </a:r>
              </a:p>
              <a:p>
                <a:pPr>
                  <a:spcBef>
                    <a:spcPct val="20000"/>
                  </a:spcBef>
                  <a:buClr>
                    <a:srgbClr val="FF9900"/>
                  </a:buClr>
                  <a:buFont typeface="Wingdings" pitchFamily="2" charset="2"/>
                  <a:buNone/>
                </a:pPr>
                <a:r>
                  <a:rPr lang="en-US" altLang="zh-CN" sz="2400" b="1" dirty="0">
                    <a:latin typeface="Times New Roman" pitchFamily="18" charset="0"/>
                  </a:rPr>
                  <a:t> (2)  2 + 5 = 7.</a:t>
                </a:r>
              </a:p>
              <a:p>
                <a:pPr>
                  <a:spcBef>
                    <a:spcPct val="20000"/>
                  </a:spcBef>
                  <a:buClr>
                    <a:srgbClr val="FF9900"/>
                  </a:buClr>
                  <a:buFont typeface="Wingdings" pitchFamily="2" charset="2"/>
                  <a:buNone/>
                </a:pPr>
                <a:r>
                  <a:rPr lang="en-US" altLang="zh-CN" sz="2400" b="1" dirty="0">
                    <a:latin typeface="Times New Roman" pitchFamily="18" charset="0"/>
                  </a:rPr>
                  <a:t> </a:t>
                </a:r>
                <a:r>
                  <a:rPr lang="en-US" altLang="zh-CN" sz="2400" b="1" dirty="0">
                    <a:solidFill>
                      <a:srgbClr val="A50021"/>
                    </a:solidFill>
                    <a:latin typeface="Times New Roman" pitchFamily="18" charset="0"/>
                  </a:rPr>
                  <a:t>(3)  </a:t>
                </a:r>
                <a:r>
                  <a:rPr lang="en-US" altLang="zh-CN" sz="2400" b="1" i="1" dirty="0">
                    <a:solidFill>
                      <a:srgbClr val="A50021"/>
                    </a:solidFill>
                    <a:latin typeface="Times New Roman" pitchFamily="18" charset="0"/>
                  </a:rPr>
                  <a:t>x </a:t>
                </a:r>
                <a:r>
                  <a:rPr lang="en-US" altLang="zh-CN" sz="2400" b="1" dirty="0">
                    <a:solidFill>
                      <a:srgbClr val="A50021"/>
                    </a:solidFill>
                    <a:latin typeface="Times New Roman" pitchFamily="18" charset="0"/>
                  </a:rPr>
                  <a:t>+ 5 &gt; 3</a:t>
                </a:r>
                <a:r>
                  <a:rPr lang="en-US" altLang="zh-CN" sz="2400" b="1" dirty="0">
                    <a:latin typeface="Times New Roman" pitchFamily="18" charset="0"/>
                  </a:rPr>
                  <a:t>.</a:t>
                </a:r>
              </a:p>
              <a:p>
                <a:pPr>
                  <a:spcBef>
                    <a:spcPct val="20000"/>
                  </a:spcBef>
                  <a:buClr>
                    <a:srgbClr val="FF9900"/>
                  </a:buClr>
                  <a:buFont typeface="Wingdings" pitchFamily="2" charset="2"/>
                  <a:buNone/>
                </a:pPr>
                <a:r>
                  <a:rPr lang="en-US" altLang="zh-CN" sz="2400" b="1" dirty="0">
                    <a:latin typeface="Times New Roman" pitchFamily="18" charset="0"/>
                  </a:rPr>
                  <a:t> (4) </a:t>
                </a:r>
                <a:r>
                  <a:rPr lang="zh-CN" altLang="en-US" sz="2400" b="1" dirty="0">
                    <a:latin typeface="Times New Roman" pitchFamily="18" charset="0"/>
                  </a:rPr>
                  <a:t>你去教室吗？</a:t>
                </a:r>
              </a:p>
              <a:p>
                <a:pPr>
                  <a:spcBef>
                    <a:spcPct val="20000"/>
                  </a:spcBef>
                  <a:buClr>
                    <a:srgbClr val="FF9900"/>
                  </a:buClr>
                  <a:buFont typeface="Wingdings" pitchFamily="2" charset="2"/>
                  <a:buNone/>
                </a:pPr>
                <a:r>
                  <a:rPr lang="zh-CN" altLang="en-US" sz="2400" b="1" dirty="0">
                    <a:latin typeface="Times New Roman" pitchFamily="18" charset="0"/>
                  </a:rPr>
                  <a:t> </a:t>
                </a:r>
                <a:r>
                  <a:rPr lang="en-US" altLang="zh-CN" sz="2400" b="1" dirty="0">
                    <a:latin typeface="Times New Roman" pitchFamily="18" charset="0"/>
                  </a:rPr>
                  <a:t>(5) </a:t>
                </a:r>
                <a:r>
                  <a:rPr lang="zh-CN" altLang="en-US" sz="2400" b="1" dirty="0">
                    <a:latin typeface="Times New Roman" pitchFamily="18" charset="0"/>
                  </a:rPr>
                  <a:t>这个苹果真大呀！</a:t>
                </a:r>
              </a:p>
              <a:p>
                <a:pPr>
                  <a:spcBef>
                    <a:spcPct val="20000"/>
                  </a:spcBef>
                  <a:buClr>
                    <a:srgbClr val="FF9900"/>
                  </a:buClr>
                  <a:buFont typeface="Wingdings" pitchFamily="2" charset="2"/>
                  <a:buNone/>
                </a:pPr>
                <a:r>
                  <a:rPr lang="zh-CN" altLang="en-US" sz="2400" b="1" dirty="0">
                    <a:latin typeface="Times New Roman" pitchFamily="18" charset="0"/>
                  </a:rPr>
                  <a:t> </a:t>
                </a:r>
                <a:r>
                  <a:rPr lang="en-US" altLang="zh-CN" sz="2400" b="1" dirty="0">
                    <a:latin typeface="Times New Roman" pitchFamily="18" charset="0"/>
                  </a:rPr>
                  <a:t>(6) </a:t>
                </a:r>
                <a:r>
                  <a:rPr lang="zh-CN" altLang="en-US" sz="2400" b="1" dirty="0">
                    <a:latin typeface="Times New Roman" pitchFamily="18" charset="0"/>
                  </a:rPr>
                  <a:t>请不要讲话！</a:t>
                </a:r>
              </a:p>
              <a:p>
                <a:pPr>
                  <a:spcBef>
                    <a:spcPct val="20000"/>
                  </a:spcBef>
                  <a:buClr>
                    <a:srgbClr val="FF9900"/>
                  </a:buClr>
                  <a:buFont typeface="Wingdings" pitchFamily="2" charset="2"/>
                  <a:buNone/>
                </a:pPr>
                <a:r>
                  <a:rPr lang="zh-CN" altLang="en-US" sz="2400" b="1" dirty="0">
                    <a:latin typeface="Times New Roman" pitchFamily="18" charset="0"/>
                  </a:rPr>
                  <a:t> </a:t>
                </a:r>
                <a:r>
                  <a:rPr lang="en-US" altLang="zh-CN" sz="2400" b="1" dirty="0">
                    <a:solidFill>
                      <a:srgbClr val="A50021"/>
                    </a:solidFill>
                    <a:latin typeface="Times New Roman" pitchFamily="18" charset="0"/>
                  </a:rPr>
                  <a:t>(7) </a:t>
                </a:r>
                <a:r>
                  <a:rPr lang="zh-CN" altLang="en-US" sz="2400" b="1" dirty="0">
                    <a:solidFill>
                      <a:srgbClr val="A50021"/>
                    </a:solidFill>
                    <a:latin typeface="Times New Roman" pitchFamily="18" charset="0"/>
                  </a:rPr>
                  <a:t>明天下大雪</a:t>
                </a:r>
                <a:r>
                  <a:rPr lang="en-US" altLang="zh-CN" sz="2400" b="1" dirty="0">
                    <a:latin typeface="Times New Roman" pitchFamily="18" charset="0"/>
                  </a:rPr>
                  <a:t>. </a:t>
                </a:r>
              </a:p>
              <a:p>
                <a:pPr>
                  <a:spcBef>
                    <a:spcPct val="20000"/>
                  </a:spcBef>
                  <a:buClr>
                    <a:srgbClr val="FF9900"/>
                  </a:buClr>
                  <a:buFont typeface="Wingdings" pitchFamily="2" charset="2"/>
                  <a:buNone/>
                </a:pP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itchFamily="18" charset="0"/>
                  </a:rPr>
                  <a:t> (8) 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itchFamily="18" charset="0"/>
                  </a:rPr>
                  <a:t>我正在说假话。</a:t>
                </a:r>
              </a:p>
            </p:txBody>
          </p:sp>
        </mc:Choice>
        <mc:Fallback xmlns="">
          <p:sp>
            <p:nvSpPr>
              <p:cNvPr id="1229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213" y="1122363"/>
                <a:ext cx="4464050" cy="4070350"/>
              </a:xfrm>
              <a:prstGeom prst="rect">
                <a:avLst/>
              </a:prstGeom>
              <a:blipFill rotWithShape="1">
                <a:blip r:embed="rId3"/>
                <a:stretch>
                  <a:fillRect l="-2046" t="-1198" b="-2096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5076825" y="1531938"/>
            <a:ext cx="24479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</a:t>
            </a:r>
            <a:r>
              <a:rPr lang="zh-CN" altLang="en-US" sz="2400" b="1">
                <a:latin typeface="Times New Roman" panose="02020603050405020304" pitchFamily="18" charset="0"/>
              </a:rPr>
              <a:t>假命题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zh-CN" altLang="en-US" dirty="0" smtClean="0"/>
              <a:t>命题</a:t>
            </a:r>
            <a:r>
              <a:rPr lang="zh-CN" altLang="en-US" dirty="0"/>
              <a:t>的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5076825" y="1989138"/>
            <a:ext cx="31670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</a:t>
            </a:r>
            <a:r>
              <a:rPr lang="zh-CN" altLang="en-US" sz="2400" b="1">
                <a:latin typeface="Times New Roman" panose="02020603050405020304" pitchFamily="18" charset="0"/>
              </a:rPr>
              <a:t>真命题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5219700" y="2349500"/>
            <a:ext cx="28082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不是命题 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5219700" y="2781300"/>
            <a:ext cx="18002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不是命题 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5219700" y="3284538"/>
            <a:ext cx="2520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不是命题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5219700" y="3692525"/>
            <a:ext cx="21605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不是命题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5219700" y="4149725"/>
            <a:ext cx="36734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命题，但真值现在不知道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5219700" y="4581525"/>
            <a:ext cx="21605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不是命题</a:t>
            </a: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971550" y="5373688"/>
            <a:ext cx="7200900" cy="9159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b="1"/>
              <a:t>注意：</a:t>
            </a:r>
          </a:p>
          <a:p>
            <a:pPr lvl="1"/>
            <a:r>
              <a:rPr lang="zh-CN" altLang="en-US" b="1"/>
              <a:t>感叹句、祈使句、疑问句都不是命题</a:t>
            </a:r>
          </a:p>
          <a:p>
            <a:pPr lvl="1"/>
            <a:r>
              <a:rPr lang="zh-CN" altLang="en-US" b="1"/>
              <a:t>陈述句中的悖论，判断结果不惟一确定的不是命题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6" grpId="0"/>
      <p:bldP spid="12298" grpId="0"/>
      <p:bldP spid="12299" grpId="0"/>
      <p:bldP spid="12300" grpId="0"/>
      <p:bldP spid="12302" grpId="0"/>
      <p:bldP spid="12303" grpId="0"/>
      <p:bldP spid="12304" grpId="0"/>
      <p:bldP spid="12305" grpId="0"/>
      <p:bldP spid="1230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5EB9-E330-4F02-BDD2-699FC811F2CF}" type="slidenum">
              <a:rPr lang="en-US" altLang="zh-CN"/>
              <a:t>11</a:t>
            </a:fld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341438"/>
            <a:ext cx="7993062" cy="4525962"/>
          </a:xfrm>
        </p:spPr>
        <p:txBody>
          <a:bodyPr/>
          <a:lstStyle/>
          <a:p>
            <a:pPr marL="441325" indent="-441325">
              <a:lnSpc>
                <a:spcPct val="90000"/>
              </a:lnSpc>
            </a:pPr>
            <a:r>
              <a:rPr lang="zh-CN" altLang="en-US">
                <a:latin typeface="宋体" panose="02010600030101010101" pitchFamily="2" charset="-122"/>
              </a:rPr>
              <a:t>命题分类：简单命题（也称原子命题）与复合命题</a:t>
            </a:r>
          </a:p>
          <a:p>
            <a:pPr marL="441325" indent="-441325">
              <a:lnSpc>
                <a:spcPct val="90000"/>
              </a:lnSpc>
            </a:pPr>
            <a:r>
              <a:rPr lang="zh-CN" altLang="en-US">
                <a:latin typeface="宋体" panose="02010600030101010101" pitchFamily="2" charset="-122"/>
              </a:rPr>
              <a:t>简单命题：不能被分解成更简单的命题。</a:t>
            </a:r>
          </a:p>
          <a:p>
            <a:pPr marL="441325" indent="-441325">
              <a:lnSpc>
                <a:spcPct val="90000"/>
              </a:lnSpc>
            </a:pPr>
            <a:r>
              <a:rPr lang="zh-CN" altLang="en-US">
                <a:latin typeface="宋体" panose="02010600030101010101" pitchFamily="2" charset="-122"/>
              </a:rPr>
              <a:t>复合命题：由简单命题通过</a:t>
            </a:r>
            <a:r>
              <a:rPr lang="zh-CN" altLang="en-US">
                <a:solidFill>
                  <a:srgbClr val="CC0000"/>
                </a:solidFill>
                <a:latin typeface="宋体" panose="02010600030101010101" pitchFamily="2" charset="-122"/>
              </a:rPr>
              <a:t>联接词</a:t>
            </a:r>
            <a:r>
              <a:rPr lang="zh-CN" altLang="en-US">
                <a:latin typeface="宋体" panose="02010600030101010101" pitchFamily="2" charset="-122"/>
              </a:rPr>
              <a:t>联接而组成的命题。</a:t>
            </a:r>
          </a:p>
          <a:p>
            <a:pPr marL="441325" indent="-441325">
              <a:lnSpc>
                <a:spcPct val="90000"/>
              </a:lnSpc>
              <a:spcBef>
                <a:spcPct val="60000"/>
              </a:spcBef>
            </a:pPr>
            <a:r>
              <a:rPr lang="zh-CN" altLang="en-US">
                <a:latin typeface="宋体" panose="02010600030101010101" pitchFamily="2" charset="-122"/>
              </a:rPr>
              <a:t>简单命题符号化</a:t>
            </a:r>
          </a:p>
          <a:p>
            <a:pPr marL="441325" indent="-441325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用小写英文字母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, …,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 i="1">
                <a:latin typeface="Times New Roman" panose="02020603050405020304" pitchFamily="18" charset="0"/>
              </a:rPr>
              <a:t>, q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 i="1">
                <a:latin typeface="Times New Roman" panose="02020603050405020304" pitchFamily="18" charset="0"/>
              </a:rPr>
              <a:t>, r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>
                <a:latin typeface="Times New Roman" panose="02020603050405020304" pitchFamily="18" charset="0"/>
              </a:rPr>
              <a:t>1)</a:t>
            </a:r>
            <a:r>
              <a:rPr lang="zh-CN" altLang="en-US">
                <a:latin typeface="Times New Roman" panose="02020603050405020304" pitchFamily="18" charset="0"/>
              </a:rPr>
              <a:t>表示简单命题</a:t>
            </a:r>
          </a:p>
          <a:p>
            <a:pPr marL="441325" indent="-441325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用“</a:t>
            </a:r>
            <a:r>
              <a:rPr lang="en-US" altLang="zh-CN">
                <a:latin typeface="Times New Roman" panose="02020603050405020304" pitchFamily="18" charset="0"/>
              </a:rPr>
              <a:t>1”</a:t>
            </a:r>
            <a:r>
              <a:rPr lang="zh-CN" altLang="en-US">
                <a:latin typeface="Times New Roman" panose="02020603050405020304" pitchFamily="18" charset="0"/>
              </a:rPr>
              <a:t>表示真，用“</a:t>
            </a:r>
            <a:r>
              <a:rPr lang="en-US" altLang="zh-CN">
                <a:latin typeface="Times New Roman" panose="02020603050405020304" pitchFamily="18" charset="0"/>
              </a:rPr>
              <a:t>0”</a:t>
            </a:r>
            <a:r>
              <a:rPr lang="zh-CN" altLang="en-US">
                <a:latin typeface="Times New Roman" panose="02020603050405020304" pitchFamily="18" charset="0"/>
              </a:rPr>
              <a:t>表示假</a:t>
            </a:r>
          </a:p>
          <a:p>
            <a:pPr marL="441325" indent="-441325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     例如，令 </a:t>
            </a:r>
            <a:endParaRPr lang="zh-CN" altLang="en-US" i="1">
              <a:latin typeface="Times New Roman" panose="02020603050405020304" pitchFamily="18" charset="0"/>
            </a:endParaRPr>
          </a:p>
          <a:p>
            <a:pPr marL="441325" indent="-441325">
              <a:lnSpc>
                <a:spcPct val="90000"/>
              </a:lnSpc>
            </a:pPr>
            <a:r>
              <a:rPr lang="zh-CN" altLang="en-US" i="1">
                <a:latin typeface="Times New Roman" panose="02020603050405020304" pitchFamily="18" charset="0"/>
              </a:rPr>
              <a:t>    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：   是有理数。</a:t>
            </a:r>
            <a:r>
              <a:rPr lang="en-US" altLang="zh-CN" i="1">
                <a:latin typeface="Times New Roman" panose="02020603050405020304" pitchFamily="18" charset="0"/>
              </a:rPr>
              <a:t>p </a:t>
            </a:r>
            <a:r>
              <a:rPr lang="zh-CN" altLang="en-US">
                <a:latin typeface="Times New Roman" panose="02020603050405020304" pitchFamily="18" charset="0"/>
              </a:rPr>
              <a:t>的真值为？</a:t>
            </a:r>
            <a:endParaRPr lang="zh-CN" altLang="en-US" i="1">
              <a:latin typeface="Times New Roman" panose="02020603050405020304" pitchFamily="18" charset="0"/>
            </a:endParaRPr>
          </a:p>
          <a:p>
            <a:pPr marL="441325" indent="-441325">
              <a:lnSpc>
                <a:spcPct val="90000"/>
              </a:lnSpc>
            </a:pPr>
            <a:r>
              <a:rPr lang="zh-CN" altLang="en-US" i="1">
                <a:latin typeface="Times New Roman" panose="02020603050405020304" pitchFamily="18" charset="0"/>
              </a:rPr>
              <a:t>     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</a:rPr>
              <a:t>2 + 5 = 7</a:t>
            </a:r>
            <a:r>
              <a:rPr lang="zh-CN" altLang="en-US">
                <a:latin typeface="Times New Roman" panose="02020603050405020304" pitchFamily="18" charset="0"/>
              </a:rPr>
              <a:t>。    </a:t>
            </a:r>
            <a:r>
              <a:rPr lang="en-US" altLang="zh-CN" i="1">
                <a:latin typeface="Times New Roman" panose="02020603050405020304" pitchFamily="18" charset="0"/>
              </a:rPr>
              <a:t>q </a:t>
            </a:r>
            <a:r>
              <a:rPr lang="zh-CN" altLang="en-US">
                <a:latin typeface="Times New Roman" panose="02020603050405020304" pitchFamily="18" charset="0"/>
              </a:rPr>
              <a:t>的真值为？</a:t>
            </a:r>
          </a:p>
          <a:p>
            <a:pPr marL="441325" indent="-441325">
              <a:lnSpc>
                <a:spcPct val="90000"/>
              </a:lnSpc>
              <a:buClr>
                <a:srgbClr val="69B3F1"/>
              </a:buClr>
            </a:pPr>
            <a:r>
              <a:rPr lang="zh-CN" altLang="en-US">
                <a:latin typeface="Times New Roman" panose="02020603050405020304" pitchFamily="18" charset="0"/>
              </a:rPr>
              <a:t>   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331913" y="4259263"/>
          <a:ext cx="50482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Microsoft 公式 3.0" r:id="rId4" imgW="241300" imgH="215900" progId="Equation.3">
                  <p:embed/>
                </p:oleObj>
              </mc:Choice>
              <mc:Fallback>
                <p:oleObj name="Microsoft 公式 3.0" r:id="rId4" imgW="241300" imgH="2159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259263"/>
                        <a:ext cx="504825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39750" y="260350"/>
            <a:ext cx="7920038" cy="417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ctr"/>
            <a:r>
              <a:rPr lang="zh-CN" altLang="en-US" sz="32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命题的分类</a:t>
            </a:r>
            <a:endParaRPr lang="zh-CN" altLang="en-US" sz="32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6D88-634B-4133-94E5-241F9994987E}" type="slidenum">
              <a:rPr lang="en-US" altLang="zh-CN"/>
              <a:t>12</a:t>
            </a:fld>
            <a:endParaRPr lang="en-US" altLang="zh-CN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复合命题的符号化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229600" cy="3168650"/>
          </a:xfrm>
        </p:spPr>
        <p:txBody>
          <a:bodyPr/>
          <a:lstStyle/>
          <a:p>
            <a:pPr marL="457200" indent="-457200"/>
            <a:r>
              <a:rPr lang="zh-CN" altLang="en-US"/>
              <a:t>例 找出下列陈述句中的原子命题并将原子命题符号化，指出原子命题的真值，在写出这些陈述。</a:t>
            </a:r>
          </a:p>
          <a:p>
            <a:pPr marL="457200" indent="-457200">
              <a:buFont typeface="Wingdings" panose="05000000000000000000" pitchFamily="2" charset="2"/>
              <a:buAutoNum type="arabicParenBoth"/>
            </a:pPr>
            <a:r>
              <a:rPr lang="en-US" altLang="zh-CN"/>
              <a:t>3</a:t>
            </a:r>
            <a:r>
              <a:rPr lang="zh-CN" altLang="en-US"/>
              <a:t>是负数是不对的。</a:t>
            </a:r>
          </a:p>
          <a:p>
            <a:pPr marL="457200" indent="-457200">
              <a:buFont typeface="Wingdings" panose="05000000000000000000" pitchFamily="2" charset="2"/>
              <a:buAutoNum type="arabicParenBoth"/>
            </a:pPr>
            <a:r>
              <a:rPr lang="en-US" altLang="zh-CN"/>
              <a:t>2</a:t>
            </a:r>
            <a:r>
              <a:rPr lang="zh-CN" altLang="en-US"/>
              <a:t>是偶素数。</a:t>
            </a:r>
          </a:p>
          <a:p>
            <a:pPr marL="457200" indent="-457200">
              <a:buFont typeface="Wingdings" panose="05000000000000000000" pitchFamily="2" charset="2"/>
              <a:buAutoNum type="arabicParenBoth"/>
            </a:pPr>
            <a:r>
              <a:rPr lang="en-US" altLang="zh-CN"/>
              <a:t>2</a:t>
            </a:r>
            <a:r>
              <a:rPr lang="zh-CN" altLang="en-US"/>
              <a:t>或</a:t>
            </a:r>
            <a:r>
              <a:rPr lang="en-US" altLang="zh-CN"/>
              <a:t>4</a:t>
            </a:r>
            <a:r>
              <a:rPr lang="zh-CN" altLang="en-US"/>
              <a:t>是素数。</a:t>
            </a:r>
          </a:p>
          <a:p>
            <a:pPr marL="457200" indent="-457200">
              <a:buFont typeface="Wingdings" panose="05000000000000000000" pitchFamily="2" charset="2"/>
              <a:buAutoNum type="arabicParenBoth"/>
            </a:pPr>
            <a:r>
              <a:rPr lang="zh-CN" altLang="en-US"/>
              <a:t>如果</a:t>
            </a:r>
            <a:r>
              <a:rPr lang="en-US" altLang="zh-CN"/>
              <a:t>2</a:t>
            </a:r>
            <a:r>
              <a:rPr lang="zh-CN" altLang="en-US"/>
              <a:t>是素数，那么</a:t>
            </a:r>
            <a:r>
              <a:rPr lang="en-US" altLang="zh-CN"/>
              <a:t>3</a:t>
            </a:r>
            <a:r>
              <a:rPr lang="zh-CN" altLang="en-US"/>
              <a:t>也是素数。</a:t>
            </a:r>
          </a:p>
          <a:p>
            <a:pPr marL="457200" indent="-457200">
              <a:buFont typeface="Wingdings" panose="05000000000000000000" pitchFamily="2" charset="2"/>
              <a:buAutoNum type="arabicParenBoth"/>
            </a:pPr>
            <a:r>
              <a:rPr lang="en-US" altLang="zh-CN"/>
              <a:t>2</a:t>
            </a:r>
            <a:r>
              <a:rPr lang="zh-CN" altLang="en-US"/>
              <a:t>是素数当且仅当</a:t>
            </a:r>
            <a:r>
              <a:rPr lang="en-US" altLang="zh-CN"/>
              <a:t>3</a:t>
            </a:r>
            <a:r>
              <a:rPr lang="zh-CN" altLang="en-US"/>
              <a:t>也是素数。</a:t>
            </a:r>
          </a:p>
          <a:p>
            <a:pPr marL="457200" indent="-457200">
              <a:buFont typeface="Wingdings" panose="05000000000000000000" pitchFamily="2" charset="2"/>
              <a:buAutoNum type="arabicParenBoth"/>
            </a:pPr>
            <a:endParaRPr lang="zh-CN" altLang="en-US"/>
          </a:p>
          <a:p>
            <a:pPr marL="457200" indent="-457200"/>
            <a:endParaRPr lang="en-US" altLang="zh-CN"/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684213" y="4438650"/>
            <a:ext cx="3527425" cy="212365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b="1" dirty="0"/>
              <a:t>解：相应的原子命题的符号化</a:t>
            </a:r>
          </a:p>
          <a:p>
            <a:pPr marL="342900" indent="-342900"/>
            <a:r>
              <a:rPr lang="zh-CN" altLang="en-US" b="1" i="1" dirty="0"/>
              <a:t> </a:t>
            </a:r>
            <a:r>
              <a:rPr lang="en-US" altLang="zh-CN" b="1" dirty="0"/>
              <a:t>(1) </a:t>
            </a:r>
            <a:r>
              <a:rPr lang="en-US" altLang="zh-CN" b="1" i="1" dirty="0"/>
              <a:t> p</a:t>
            </a:r>
            <a:r>
              <a:rPr lang="en-US" altLang="zh-CN" b="1" dirty="0"/>
              <a:t>:3</a:t>
            </a:r>
            <a:r>
              <a:rPr lang="zh-CN" altLang="en-US" b="1" dirty="0"/>
              <a:t>是负数。</a:t>
            </a:r>
          </a:p>
          <a:p>
            <a:pPr marL="342900" indent="-342900"/>
            <a:r>
              <a:rPr lang="zh-CN" altLang="en-US" b="1" dirty="0"/>
              <a:t> </a:t>
            </a:r>
            <a:r>
              <a:rPr lang="en-US" altLang="zh-CN" b="1" dirty="0"/>
              <a:t>(2)  </a:t>
            </a:r>
            <a:r>
              <a:rPr lang="en-US" altLang="zh-CN" b="1" i="1" dirty="0"/>
              <a:t>p</a:t>
            </a:r>
            <a:r>
              <a:rPr lang="en-US" altLang="zh-CN" b="1" dirty="0"/>
              <a:t>:2</a:t>
            </a:r>
            <a:r>
              <a:rPr lang="zh-CN" altLang="en-US" b="1" dirty="0"/>
              <a:t>是素数， </a:t>
            </a:r>
            <a:r>
              <a:rPr lang="zh-CN" altLang="en-US" b="1" dirty="0" smtClean="0"/>
              <a:t> </a:t>
            </a:r>
            <a:r>
              <a:rPr lang="en-US" altLang="zh-CN" b="1" i="1" dirty="0" smtClean="0"/>
              <a:t>q</a:t>
            </a:r>
            <a:r>
              <a:rPr lang="en-US" altLang="zh-CN" b="1" dirty="0" smtClean="0"/>
              <a:t>:2</a:t>
            </a:r>
            <a:r>
              <a:rPr lang="zh-CN" altLang="en-US" b="1" dirty="0"/>
              <a:t>是偶数。</a:t>
            </a:r>
          </a:p>
          <a:p>
            <a:pPr marL="342900" indent="-342900"/>
            <a:r>
              <a:rPr lang="zh-CN" altLang="en-US" b="1" dirty="0"/>
              <a:t> </a:t>
            </a:r>
            <a:r>
              <a:rPr lang="en-US" altLang="zh-CN" b="1" dirty="0"/>
              <a:t>(3)  </a:t>
            </a:r>
            <a:r>
              <a:rPr lang="en-US" altLang="zh-CN" b="1" i="1" dirty="0"/>
              <a:t>p</a:t>
            </a:r>
            <a:r>
              <a:rPr lang="en-US" altLang="zh-CN" b="1" dirty="0"/>
              <a:t>:2</a:t>
            </a:r>
            <a:r>
              <a:rPr lang="zh-CN" altLang="en-US" b="1" dirty="0"/>
              <a:t>是素数， </a:t>
            </a:r>
            <a:r>
              <a:rPr lang="zh-CN" altLang="en-US" b="1" dirty="0" smtClean="0"/>
              <a:t> </a:t>
            </a:r>
            <a:r>
              <a:rPr lang="en-US" altLang="zh-CN" b="1" i="1" dirty="0" smtClean="0"/>
              <a:t>q</a:t>
            </a:r>
            <a:r>
              <a:rPr lang="en-US" altLang="zh-CN" b="1" dirty="0" smtClean="0"/>
              <a:t>:4</a:t>
            </a:r>
            <a:r>
              <a:rPr lang="zh-CN" altLang="en-US" b="1" dirty="0"/>
              <a:t>是素数。</a:t>
            </a:r>
          </a:p>
          <a:p>
            <a:pPr marL="342900" indent="-342900"/>
            <a:r>
              <a:rPr lang="zh-CN" altLang="en-US" b="1" dirty="0"/>
              <a:t> </a:t>
            </a:r>
            <a:r>
              <a:rPr lang="en-US" altLang="zh-CN" b="1" dirty="0"/>
              <a:t>(4) 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p</a:t>
            </a:r>
            <a:r>
              <a:rPr lang="en-US" altLang="zh-CN" b="1" dirty="0" smtClean="0"/>
              <a:t>:2</a:t>
            </a:r>
            <a:r>
              <a:rPr lang="zh-CN" altLang="en-US" b="1" dirty="0"/>
              <a:t>是素数，  </a:t>
            </a:r>
            <a:r>
              <a:rPr lang="en-US" altLang="zh-CN" b="1" i="1" dirty="0"/>
              <a:t>q</a:t>
            </a:r>
            <a:r>
              <a:rPr lang="en-US" altLang="zh-CN" b="1" dirty="0"/>
              <a:t>:3</a:t>
            </a:r>
            <a:r>
              <a:rPr lang="zh-CN" altLang="en-US" b="1" dirty="0"/>
              <a:t>是素数。</a:t>
            </a:r>
          </a:p>
          <a:p>
            <a:pPr marL="342900" indent="-342900"/>
            <a:r>
              <a:rPr lang="zh-CN" altLang="en-US" b="1" dirty="0"/>
              <a:t> </a:t>
            </a:r>
            <a:r>
              <a:rPr lang="en-US" altLang="zh-CN" b="1" dirty="0"/>
              <a:t>(5) 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p</a:t>
            </a:r>
            <a:r>
              <a:rPr lang="en-US" altLang="zh-CN" b="1" dirty="0" smtClean="0"/>
              <a:t>:2</a:t>
            </a:r>
            <a:r>
              <a:rPr lang="zh-CN" altLang="en-US" b="1" dirty="0"/>
              <a:t>是素数，  </a:t>
            </a:r>
            <a:r>
              <a:rPr lang="en-US" altLang="zh-CN" b="1" i="1" dirty="0"/>
              <a:t>q</a:t>
            </a:r>
            <a:r>
              <a:rPr lang="en-US" altLang="zh-CN" b="1" dirty="0"/>
              <a:t>:3</a:t>
            </a:r>
            <a:r>
              <a:rPr lang="zh-CN" altLang="en-US" b="1" dirty="0"/>
              <a:t>是素数。</a:t>
            </a:r>
          </a:p>
          <a:p>
            <a:pPr marL="342900" indent="-342900"/>
            <a:r>
              <a:rPr lang="zh-CN" altLang="en-US" b="1" dirty="0"/>
              <a:t>原陈述句可重写为：？</a:t>
            </a:r>
            <a:endParaRPr lang="zh-CN" altLang="en-US" sz="2400" b="1" dirty="0"/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4572000" y="4438798"/>
            <a:ext cx="3527425" cy="212365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b="1" dirty="0"/>
              <a:t>原陈述句重写为</a:t>
            </a:r>
          </a:p>
          <a:p>
            <a:pPr marL="342900" indent="-342900"/>
            <a:r>
              <a:rPr lang="en-US" altLang="zh-CN" b="1" dirty="0" smtClean="0"/>
              <a:t> (</a:t>
            </a:r>
            <a:r>
              <a:rPr lang="en-US" altLang="zh-CN" b="1" dirty="0"/>
              <a:t>1) </a:t>
            </a:r>
            <a:r>
              <a:rPr lang="en-US" altLang="zh-CN" b="1" i="1" dirty="0"/>
              <a:t> p</a:t>
            </a:r>
            <a:r>
              <a:rPr lang="zh-CN" altLang="en-US" b="1" dirty="0"/>
              <a:t>是不对的。</a:t>
            </a:r>
          </a:p>
          <a:p>
            <a:pPr marL="342900" indent="-342900"/>
            <a:r>
              <a:rPr lang="zh-CN" altLang="en-US" b="1" dirty="0"/>
              <a:t> </a:t>
            </a:r>
            <a:r>
              <a:rPr lang="en-US" altLang="zh-CN" b="1" dirty="0"/>
              <a:t>(2)  </a:t>
            </a:r>
            <a:r>
              <a:rPr lang="en-US" altLang="zh-CN" b="1" i="1" dirty="0"/>
              <a:t>p</a:t>
            </a:r>
            <a:r>
              <a:rPr lang="zh-CN" altLang="en-US" b="1" dirty="0"/>
              <a:t>并且</a:t>
            </a:r>
            <a:r>
              <a:rPr lang="en-US" altLang="zh-CN" b="1" i="1" dirty="0"/>
              <a:t>q</a:t>
            </a:r>
            <a:r>
              <a:rPr lang="zh-CN" altLang="en-US" b="1" dirty="0"/>
              <a:t>。</a:t>
            </a:r>
          </a:p>
          <a:p>
            <a:pPr marL="342900" indent="-342900"/>
            <a:r>
              <a:rPr lang="zh-CN" altLang="en-US" b="1" dirty="0"/>
              <a:t> </a:t>
            </a:r>
            <a:r>
              <a:rPr lang="en-US" altLang="zh-CN" b="1" dirty="0"/>
              <a:t>(3)  </a:t>
            </a:r>
            <a:r>
              <a:rPr lang="en-US" altLang="zh-CN" b="1" i="1" dirty="0"/>
              <a:t>p</a:t>
            </a:r>
            <a:r>
              <a:rPr lang="zh-CN" altLang="en-US" b="1" dirty="0"/>
              <a:t>或者</a:t>
            </a:r>
            <a:r>
              <a:rPr lang="en-US" altLang="zh-CN" b="1" i="1" dirty="0"/>
              <a:t>q</a:t>
            </a:r>
            <a:r>
              <a:rPr lang="zh-CN" altLang="en-US" b="1" dirty="0"/>
              <a:t>。</a:t>
            </a:r>
          </a:p>
          <a:p>
            <a:pPr marL="342900" indent="-342900"/>
            <a:r>
              <a:rPr lang="zh-CN" altLang="en-US" b="1" dirty="0"/>
              <a:t> </a:t>
            </a:r>
            <a:r>
              <a:rPr lang="en-US" altLang="zh-CN" b="1" dirty="0"/>
              <a:t>(4) 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如果</a:t>
            </a:r>
            <a:r>
              <a:rPr lang="en-US" altLang="zh-CN" b="1" i="1" dirty="0"/>
              <a:t>p</a:t>
            </a:r>
            <a:r>
              <a:rPr lang="zh-CN" altLang="en-US" b="1" dirty="0"/>
              <a:t>，  那么</a:t>
            </a:r>
            <a:r>
              <a:rPr lang="en-US" altLang="zh-CN" b="1" i="1" dirty="0"/>
              <a:t>q</a:t>
            </a:r>
            <a:r>
              <a:rPr lang="zh-CN" altLang="en-US" b="1" dirty="0"/>
              <a:t>。</a:t>
            </a:r>
          </a:p>
          <a:p>
            <a:pPr marL="342900" indent="-342900"/>
            <a:r>
              <a:rPr lang="zh-CN" altLang="en-US" b="1" dirty="0"/>
              <a:t> </a:t>
            </a:r>
            <a:r>
              <a:rPr lang="en-US" altLang="zh-CN" b="1" dirty="0" smtClean="0"/>
              <a:t>(</a:t>
            </a:r>
            <a:r>
              <a:rPr lang="en-US" altLang="zh-CN" b="1" dirty="0"/>
              <a:t>5) 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p</a:t>
            </a:r>
            <a:r>
              <a:rPr lang="zh-CN" altLang="en-US" b="1" dirty="0"/>
              <a:t>当且仅当 </a:t>
            </a:r>
            <a:r>
              <a:rPr lang="en-US" altLang="zh-CN" b="1" i="1" dirty="0"/>
              <a:t>q</a:t>
            </a:r>
            <a:r>
              <a:rPr lang="zh-CN" altLang="en-US" b="1" dirty="0"/>
              <a:t>。</a:t>
            </a:r>
          </a:p>
          <a:p>
            <a:pPr marL="342900" indent="-342900"/>
            <a:r>
              <a:rPr lang="en-US" altLang="zh-CN" b="1" dirty="0" smtClean="0"/>
              <a:t>  OK</a:t>
            </a:r>
            <a:r>
              <a:rPr lang="en-US" altLang="zh-CN" b="1" dirty="0"/>
              <a:t>?</a:t>
            </a:r>
            <a:endParaRPr lang="en-US" altLang="zh-CN" sz="2400" b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6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6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6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6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6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6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16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16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/>
      <p:bldP spid="116741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9D70-BEC9-44F2-8945-B4BD3FFB34BD}" type="slidenum">
              <a:rPr lang="en-US" altLang="zh-CN"/>
              <a:t>13</a:t>
            </a:fld>
            <a:endParaRPr lang="en-US" altLang="zh-CN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   </a:t>
            </a:r>
            <a:r>
              <a:rPr lang="zh-CN" altLang="en-US"/>
              <a:t>数理逻辑研究方法的主要特征是将论述或者推理中的各种要素</a:t>
            </a:r>
            <a:r>
              <a:rPr lang="zh-CN" altLang="en-US">
                <a:solidFill>
                  <a:srgbClr val="FF0000"/>
                </a:solidFill>
              </a:rPr>
              <a:t>都符号化</a:t>
            </a:r>
            <a:r>
              <a:rPr lang="zh-CN" altLang="en-US"/>
              <a:t>，即构造各种符号语言来代替自然语言，完全由符号构成的语言称为</a:t>
            </a:r>
            <a:r>
              <a:rPr lang="zh-CN" altLang="en-US">
                <a:solidFill>
                  <a:srgbClr val="FF0000"/>
                </a:solidFill>
              </a:rPr>
              <a:t>形式语言</a:t>
            </a:r>
            <a:r>
              <a:rPr lang="zh-CN" altLang="en-US"/>
              <a:t>。</a:t>
            </a:r>
          </a:p>
          <a:p>
            <a:r>
              <a:rPr lang="zh-CN" altLang="en-US"/>
              <a:t>	为了达到这个目的，就要求进一步抽象化，即将</a:t>
            </a:r>
            <a:r>
              <a:rPr lang="zh-CN" altLang="en-US">
                <a:solidFill>
                  <a:srgbClr val="FF0000"/>
                </a:solidFill>
              </a:rPr>
              <a:t>联接词也符号化。</a:t>
            </a:r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zh-CN" altLang="en-US"/>
              <a:t>复合命题的符号化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B5F8-E32D-44D7-9D92-17E62F60A962}" type="slidenum">
              <a:rPr lang="en-US" altLang="zh-CN"/>
              <a:t>14</a:t>
            </a:fld>
            <a:endParaRPr lang="en-US" altLang="zh-CN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2698750" y="188913"/>
            <a:ext cx="4752975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3200" b="1"/>
              <a:t>否定、合取、析取联结词</a:t>
            </a: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468313" y="4797425"/>
            <a:ext cx="7704137" cy="1406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AF1D1D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2400" b="1">
                <a:solidFill>
                  <a:srgbClr val="AF1D1D"/>
                </a:solidFill>
                <a:latin typeface="Times New Roman" panose="02020603050405020304" pitchFamily="18" charset="0"/>
              </a:rPr>
              <a:t>1.3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</a:rPr>
              <a:t>设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zh-CN" altLang="en-US" sz="2400" b="1">
                <a:latin typeface="Times New Roman" panose="02020603050405020304" pitchFamily="18" charset="0"/>
              </a:rPr>
              <a:t>为两个命题，复合命题“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</a:rPr>
              <a:t>或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</a:rPr>
              <a:t>”</a:t>
            </a:r>
            <a:r>
              <a:rPr lang="zh-CN" altLang="en-US" sz="2400" b="1">
                <a:latin typeface="Times New Roman" panose="02020603050405020304" pitchFamily="18" charset="0"/>
              </a:rPr>
              <a:t>称作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</a:rPr>
              <a:t>与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zh-CN" altLang="en-US" sz="2400" b="1">
                <a:latin typeface="Times New Roman" panose="02020603050405020304" pitchFamily="18" charset="0"/>
              </a:rPr>
              <a:t>的</a:t>
            </a:r>
            <a:r>
              <a:rPr lang="zh-CN" altLang="en-US" sz="2400" b="1">
                <a:solidFill>
                  <a:srgbClr val="AF1D1D"/>
                </a:solidFill>
                <a:latin typeface="Times New Roman" panose="02020603050405020304" pitchFamily="18" charset="0"/>
              </a:rPr>
              <a:t>析取式</a:t>
            </a:r>
            <a:r>
              <a:rPr lang="zh-CN" altLang="en-US" sz="2400" b="1">
                <a:latin typeface="Times New Roman" panose="02020603050405020304" pitchFamily="18" charset="0"/>
              </a:rPr>
              <a:t>，记作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</a:rPr>
              <a:t>∨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zh-CN" altLang="en-US" sz="2400" b="1">
                <a:latin typeface="Times New Roman" panose="02020603050405020304" pitchFamily="18" charset="0"/>
              </a:rPr>
              <a:t>，∨称作</a:t>
            </a:r>
            <a:r>
              <a:rPr lang="zh-CN" altLang="en-US" sz="2400" b="1">
                <a:solidFill>
                  <a:srgbClr val="AF1D1D"/>
                </a:solidFill>
                <a:latin typeface="Times New Roman" panose="02020603050405020304" pitchFamily="18" charset="0"/>
              </a:rPr>
              <a:t>析取联结词</a:t>
            </a:r>
            <a:r>
              <a:rPr lang="en-US" altLang="zh-CN" sz="2400" b="1">
                <a:latin typeface="Times New Roman" panose="02020603050405020304" pitchFamily="18" charset="0"/>
              </a:rPr>
              <a:t>. </a:t>
            </a:r>
            <a:r>
              <a:rPr lang="zh-CN" altLang="en-US" sz="2400" b="1">
                <a:latin typeface="Times New Roman" panose="02020603050405020304" pitchFamily="18" charset="0"/>
              </a:rPr>
              <a:t>规定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</a:rPr>
              <a:t>∨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zh-CN" altLang="en-US" sz="2400" b="1">
                <a:latin typeface="Times New Roman" panose="02020603050405020304" pitchFamily="18" charset="0"/>
              </a:rPr>
              <a:t>为假当且仅当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</a:rPr>
              <a:t>与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zh-CN" altLang="en-US" sz="2400" b="1">
                <a:latin typeface="Times New Roman" panose="02020603050405020304" pitchFamily="18" charset="0"/>
              </a:rPr>
              <a:t>同时为假</a:t>
            </a:r>
            <a:r>
              <a:rPr lang="en-US" altLang="zh-CN" sz="24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539750" y="1341438"/>
            <a:ext cx="7704138" cy="1406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AF1D1D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2400" b="1">
                <a:solidFill>
                  <a:srgbClr val="AF1D1D"/>
                </a:solidFill>
                <a:latin typeface="Times New Roman" panose="02020603050405020304" pitchFamily="18" charset="0"/>
              </a:rPr>
              <a:t>1.1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</a:rPr>
              <a:t>设 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</a:rPr>
              <a:t>为命题，复合命题“非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</a:rPr>
              <a:t>”(</a:t>
            </a:r>
            <a:r>
              <a:rPr lang="zh-CN" altLang="en-US" sz="2400" b="1">
                <a:latin typeface="Times New Roman" panose="02020603050405020304" pitchFamily="18" charset="0"/>
              </a:rPr>
              <a:t>或“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</a:rPr>
              <a:t>的否定”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</a:rPr>
              <a:t>称为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</a:rPr>
              <a:t>的</a:t>
            </a:r>
            <a:r>
              <a:rPr lang="zh-CN" altLang="en-US" sz="2400" b="1">
                <a:solidFill>
                  <a:srgbClr val="AF1D1D"/>
                </a:solidFill>
                <a:latin typeface="Times New Roman" panose="02020603050405020304" pitchFamily="18" charset="0"/>
              </a:rPr>
              <a:t>否定式</a:t>
            </a:r>
            <a:r>
              <a:rPr lang="zh-CN" altLang="en-US" sz="2400" b="1">
                <a:latin typeface="Times New Roman" panose="02020603050405020304" pitchFamily="18" charset="0"/>
              </a:rPr>
              <a:t>，记作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</a:rPr>
              <a:t>，符号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zh-CN" altLang="en-US" sz="2400" b="1">
                <a:latin typeface="Times New Roman" panose="02020603050405020304" pitchFamily="18" charset="0"/>
              </a:rPr>
              <a:t>称作</a:t>
            </a:r>
            <a:r>
              <a:rPr lang="zh-CN" altLang="en-US" sz="2400" b="1">
                <a:solidFill>
                  <a:srgbClr val="AF1D1D"/>
                </a:solidFill>
                <a:latin typeface="Times New Roman" panose="02020603050405020304" pitchFamily="18" charset="0"/>
              </a:rPr>
              <a:t>否定联结词</a:t>
            </a:r>
            <a:r>
              <a:rPr lang="en-US" altLang="zh-CN" sz="2400" b="1">
                <a:latin typeface="Times New Roman" panose="02020603050405020304" pitchFamily="18" charset="0"/>
              </a:rPr>
              <a:t>. </a:t>
            </a:r>
            <a:r>
              <a:rPr lang="zh-CN" altLang="en-US" sz="2400" b="1">
                <a:latin typeface="Times New Roman" panose="02020603050405020304" pitchFamily="18" charset="0"/>
              </a:rPr>
              <a:t>规定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</a:rPr>
              <a:t>为真当且仅当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</a:rPr>
              <a:t>为假</a:t>
            </a:r>
            <a:r>
              <a:rPr lang="en-US" altLang="zh-CN" sz="24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539750" y="3030538"/>
            <a:ext cx="7704138" cy="1406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AF1D1D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2400" b="1">
                <a:solidFill>
                  <a:srgbClr val="AF1D1D"/>
                </a:solidFill>
                <a:latin typeface="Times New Roman" panose="02020603050405020304" pitchFamily="18" charset="0"/>
              </a:rPr>
              <a:t>1.2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</a:rPr>
              <a:t>设</a:t>
            </a:r>
            <a:r>
              <a:rPr lang="en-US" altLang="zh-CN" sz="2400" b="1" i="1">
                <a:latin typeface="Times New Roman" panose="02020603050405020304" pitchFamily="18" charset="0"/>
              </a:rPr>
              <a:t>p,q</a:t>
            </a:r>
            <a:r>
              <a:rPr lang="zh-CN" altLang="en-US" sz="2400" b="1">
                <a:latin typeface="Times New Roman" panose="02020603050405020304" pitchFamily="18" charset="0"/>
              </a:rPr>
              <a:t>为两个命题，复合命题“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</a:rPr>
              <a:t>并且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</a:rPr>
              <a:t>”(</a:t>
            </a:r>
            <a:r>
              <a:rPr lang="zh-CN" altLang="en-US" sz="2400" b="1">
                <a:latin typeface="Times New Roman" panose="02020603050405020304" pitchFamily="18" charset="0"/>
              </a:rPr>
              <a:t>或“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</a:rPr>
              <a:t>与 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</a:rPr>
              <a:t>”)</a:t>
            </a:r>
            <a:r>
              <a:rPr lang="zh-CN" altLang="en-US" sz="2400" b="1">
                <a:latin typeface="Times New Roman" panose="02020603050405020304" pitchFamily="18" charset="0"/>
              </a:rPr>
              <a:t>称为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</a:rPr>
              <a:t>与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zh-CN" altLang="en-US" sz="2400" b="1">
                <a:latin typeface="Times New Roman" panose="02020603050405020304" pitchFamily="18" charset="0"/>
              </a:rPr>
              <a:t>的</a:t>
            </a:r>
            <a:r>
              <a:rPr lang="zh-CN" altLang="en-US" sz="2400" b="1">
                <a:solidFill>
                  <a:srgbClr val="AF1D1D"/>
                </a:solidFill>
                <a:latin typeface="Times New Roman" panose="02020603050405020304" pitchFamily="18" charset="0"/>
              </a:rPr>
              <a:t>合取式</a:t>
            </a:r>
            <a:r>
              <a:rPr lang="zh-CN" altLang="en-US" sz="2400" b="1">
                <a:latin typeface="Times New Roman" panose="02020603050405020304" pitchFamily="18" charset="0"/>
              </a:rPr>
              <a:t>，记作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</a:rPr>
              <a:t>∧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zh-CN" altLang="en-US" sz="2400" b="1">
                <a:latin typeface="Times New Roman" panose="02020603050405020304" pitchFamily="18" charset="0"/>
              </a:rPr>
              <a:t>，∧称作</a:t>
            </a:r>
            <a:r>
              <a:rPr lang="zh-CN" altLang="en-US" sz="2400" b="1">
                <a:solidFill>
                  <a:srgbClr val="AF1D1D"/>
                </a:solidFill>
                <a:latin typeface="Times New Roman" panose="02020603050405020304" pitchFamily="18" charset="0"/>
              </a:rPr>
              <a:t>合取联结词</a:t>
            </a:r>
            <a:r>
              <a:rPr lang="en-US" altLang="zh-CN" sz="2400" b="1">
                <a:latin typeface="Times New Roman" panose="02020603050405020304" pitchFamily="18" charset="0"/>
              </a:rPr>
              <a:t>. </a:t>
            </a:r>
            <a:r>
              <a:rPr lang="zh-CN" altLang="en-US" sz="2400" b="1">
                <a:latin typeface="Times New Roman" panose="02020603050405020304" pitchFamily="18" charset="0"/>
              </a:rPr>
              <a:t>规定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</a:rPr>
              <a:t>∧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zh-CN" altLang="en-US" sz="2400" b="1">
                <a:latin typeface="Times New Roman" panose="02020603050405020304" pitchFamily="18" charset="0"/>
              </a:rPr>
              <a:t>为真当且仅当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</a:rPr>
              <a:t>与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zh-CN" altLang="en-US" sz="2400" b="1">
                <a:latin typeface="Times New Roman" panose="02020603050405020304" pitchFamily="18" charset="0"/>
              </a:rPr>
              <a:t>同时为真</a:t>
            </a:r>
            <a:r>
              <a:rPr lang="en-US" altLang="zh-CN" sz="2400" b="1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8" grpId="0"/>
      <p:bldP spid="184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05521-7DBD-403C-8C4C-32FED37F4261}" type="slidenum">
              <a:rPr lang="en-US" altLang="zh-CN"/>
              <a:t>15</a:t>
            </a:fld>
            <a:endParaRPr lang="en-US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075612" cy="2952750"/>
          </a:xfrm>
        </p:spPr>
        <p:txBody>
          <a:bodyPr/>
          <a:lstStyle/>
          <a:p>
            <a:pPr marL="173355" indent="-173355"/>
            <a:r>
              <a:rPr lang="zh-CN" altLang="en-US">
                <a:solidFill>
                  <a:srgbClr val="AF1D1D"/>
                </a:solidFill>
              </a:rPr>
              <a:t>例</a:t>
            </a:r>
            <a:r>
              <a:rPr lang="en-US" altLang="zh-CN">
                <a:solidFill>
                  <a:srgbClr val="AF1D1D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>
                <a:solidFill>
                  <a:srgbClr val="D72323"/>
                </a:solidFill>
              </a:rPr>
              <a:t>  </a:t>
            </a:r>
            <a:r>
              <a:rPr lang="en-US" altLang="zh-CN"/>
              <a:t> </a:t>
            </a:r>
            <a:r>
              <a:rPr lang="zh-CN" altLang="en-US"/>
              <a:t>将下列命题符号化</a:t>
            </a:r>
            <a:r>
              <a:rPr lang="en-US" altLang="zh-CN"/>
              <a:t>.</a:t>
            </a:r>
          </a:p>
          <a:p>
            <a:pPr marL="173355" indent="-173355"/>
            <a:r>
              <a:rPr lang="en-US" altLang="zh-CN">
                <a:latin typeface="Times New Roman" panose="02020603050405020304" pitchFamily="18" charset="0"/>
              </a:rPr>
              <a:t>  (1) </a:t>
            </a:r>
            <a:r>
              <a:rPr lang="zh-CN" altLang="en-US">
                <a:latin typeface="Times New Roman" panose="02020603050405020304" pitchFamily="18" charset="0"/>
              </a:rPr>
              <a:t>吴颖既用功又聪明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marL="173355" indent="-173355"/>
            <a:r>
              <a:rPr lang="en-US" altLang="zh-CN">
                <a:latin typeface="Times New Roman" panose="02020603050405020304" pitchFamily="18" charset="0"/>
              </a:rPr>
              <a:t>  (2) </a:t>
            </a:r>
            <a:r>
              <a:rPr lang="zh-CN" altLang="en-US">
                <a:latin typeface="Times New Roman" panose="02020603050405020304" pitchFamily="18" charset="0"/>
              </a:rPr>
              <a:t>吴颖不仅用功而且聪明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marL="173355" indent="-173355"/>
            <a:r>
              <a:rPr lang="en-US" altLang="zh-CN">
                <a:latin typeface="Times New Roman" panose="02020603050405020304" pitchFamily="18" charset="0"/>
              </a:rPr>
              <a:t>  (3) </a:t>
            </a:r>
            <a:r>
              <a:rPr lang="zh-CN" altLang="en-US">
                <a:latin typeface="Times New Roman" panose="02020603050405020304" pitchFamily="18" charset="0"/>
              </a:rPr>
              <a:t>吴颖虽然聪明，但不用功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marL="173355" indent="-173355"/>
            <a:r>
              <a:rPr lang="en-US" altLang="zh-CN">
                <a:latin typeface="Times New Roman" panose="02020603050405020304" pitchFamily="18" charset="0"/>
              </a:rPr>
              <a:t>  (4) </a:t>
            </a:r>
            <a:r>
              <a:rPr lang="zh-CN" altLang="en-US">
                <a:latin typeface="Times New Roman" panose="02020603050405020304" pitchFamily="18" charset="0"/>
              </a:rPr>
              <a:t>张辉与王丽都是三好生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marL="173355" indent="-173355"/>
            <a:r>
              <a:rPr lang="en-US" altLang="zh-CN">
                <a:latin typeface="Times New Roman" panose="02020603050405020304" pitchFamily="18" charset="0"/>
              </a:rPr>
              <a:t>  (5) </a:t>
            </a:r>
            <a:r>
              <a:rPr lang="zh-CN" altLang="en-US">
                <a:latin typeface="Times New Roman" panose="02020603050405020304" pitchFamily="18" charset="0"/>
              </a:rPr>
              <a:t>张辉与</a:t>
            </a:r>
            <a:r>
              <a:rPr lang="zh-CN" altLang="en-US"/>
              <a:t>王丽是同学</a:t>
            </a:r>
            <a:r>
              <a:rPr lang="en-US" altLang="zh-CN"/>
              <a:t>.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zh-CN" altLang="en-US"/>
              <a:t>合取联结词的实例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7976-6F6C-49D4-89A0-0E6D1FA2258D}" type="slidenum">
              <a:rPr lang="en-US" altLang="zh-CN"/>
              <a:t>16</a:t>
            </a:fld>
            <a:endParaRPr lang="en-US" altLang="zh-CN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075612" cy="4525963"/>
          </a:xfrm>
        </p:spPr>
        <p:txBody>
          <a:bodyPr/>
          <a:lstStyle/>
          <a:p>
            <a:pPr marL="173355" indent="-173355">
              <a:buClr>
                <a:srgbClr val="69B3F1"/>
              </a:buClr>
            </a:pPr>
            <a:r>
              <a:rPr lang="zh-CN" altLang="en-US">
                <a:latin typeface="Times New Roman" panose="02020603050405020304" pitchFamily="18" charset="0"/>
              </a:rPr>
              <a:t>解 令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zh-CN" altLang="en-US">
                <a:latin typeface="Times New Roman" panose="02020603050405020304" pitchFamily="18" charset="0"/>
              </a:rPr>
              <a:t>吴颖用功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zh-CN" altLang="en-US">
                <a:latin typeface="Times New Roman" panose="02020603050405020304" pitchFamily="18" charset="0"/>
              </a:rPr>
              <a:t>吴颖聪明</a:t>
            </a:r>
          </a:p>
          <a:p>
            <a:pPr marL="173355" indent="-173355">
              <a:buClr>
                <a:srgbClr val="69B3F1"/>
              </a:buClr>
            </a:pP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</a:p>
          <a:p>
            <a:pPr marL="173355" indent="-173355">
              <a:buClr>
                <a:srgbClr val="69B3F1"/>
              </a:buClr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(2)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</a:p>
          <a:p>
            <a:pPr marL="173355" indent="-173355">
              <a:buClr>
                <a:srgbClr val="69B3F1"/>
              </a:buClr>
            </a:pPr>
            <a:r>
              <a:rPr lang="en-US" altLang="zh-CN">
                <a:latin typeface="Times New Roman" panose="02020603050405020304" pitchFamily="18" charset="0"/>
              </a:rPr>
              <a:t> (3)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endParaRPr lang="en-US" altLang="zh-CN">
              <a:latin typeface="Times New Roman" panose="02020603050405020304" pitchFamily="18" charset="0"/>
            </a:endParaRPr>
          </a:p>
          <a:p>
            <a:pPr marL="173355" indent="-173355">
              <a:buClr>
                <a:srgbClr val="69B3F1"/>
              </a:buClr>
            </a:pPr>
            <a:r>
              <a:rPr lang="en-US" altLang="zh-CN">
                <a:latin typeface="Times New Roman" panose="02020603050405020304" pitchFamily="18" charset="0"/>
              </a:rPr>
              <a:t> (4) 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zh-CN" altLang="en-US">
                <a:latin typeface="Times New Roman" panose="02020603050405020304" pitchFamily="18" charset="0"/>
              </a:rPr>
              <a:t>张辉是三好生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zh-CN" altLang="en-US">
                <a:latin typeface="Times New Roman" panose="02020603050405020304" pitchFamily="18" charset="0"/>
              </a:rPr>
              <a:t>王丽是三好生</a:t>
            </a:r>
          </a:p>
          <a:p>
            <a:pPr marL="173355" indent="-173355">
              <a:buClr>
                <a:srgbClr val="69B3F1"/>
              </a:buClr>
            </a:pPr>
            <a:r>
              <a:rPr lang="zh-CN" altLang="en-US">
                <a:latin typeface="Times New Roman" panose="02020603050405020304" pitchFamily="18" charset="0"/>
              </a:rPr>
              <a:t>       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endParaRPr lang="en-US" altLang="zh-CN">
              <a:latin typeface="Times New Roman" panose="02020603050405020304" pitchFamily="18" charset="0"/>
            </a:endParaRPr>
          </a:p>
          <a:p>
            <a:pPr marL="173355" indent="-173355">
              <a:buClr>
                <a:srgbClr val="69B3F1"/>
              </a:buClr>
            </a:pPr>
            <a:r>
              <a:rPr lang="en-US" altLang="zh-CN">
                <a:latin typeface="Times New Roman" panose="02020603050405020304" pitchFamily="18" charset="0"/>
              </a:rPr>
              <a:t> (5)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zh-CN" altLang="en-US">
                <a:latin typeface="Times New Roman" panose="02020603050405020304" pitchFamily="18" charset="0"/>
              </a:rPr>
              <a:t>张辉与</a:t>
            </a:r>
            <a:r>
              <a:rPr lang="zh-CN" altLang="en-US"/>
              <a:t>王丽是同学</a:t>
            </a:r>
            <a:endParaRPr lang="zh-CN" altLang="en-US">
              <a:latin typeface="Times New Roman" panose="02020603050405020304" pitchFamily="18" charset="0"/>
            </a:endParaRPr>
          </a:p>
          <a:p>
            <a:pPr marL="173355" indent="-173355">
              <a:buClr>
                <a:srgbClr val="69B3F1"/>
              </a:buClr>
            </a:pPr>
            <a:endParaRPr lang="zh-CN" altLang="en-US">
              <a:latin typeface="Times New Roman" panose="02020603050405020304" pitchFamily="18" charset="0"/>
            </a:endParaRPr>
          </a:p>
          <a:p>
            <a:pPr marL="173355" indent="-173355">
              <a:buClr>
                <a:srgbClr val="69B3F1"/>
              </a:buClr>
            </a:pPr>
            <a:r>
              <a:rPr lang="en-US" altLang="zh-CN">
                <a:latin typeface="Times New Roman" panose="02020603050405020304" pitchFamily="18" charset="0"/>
              </a:rPr>
              <a:t>(1)—(3) </a:t>
            </a:r>
            <a:r>
              <a:rPr lang="zh-CN" altLang="en-US">
                <a:latin typeface="Times New Roman" panose="02020603050405020304" pitchFamily="18" charset="0"/>
              </a:rPr>
              <a:t>说明描述合取式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的灵活性与多样性</a:t>
            </a:r>
          </a:p>
          <a:p>
            <a:pPr marL="173355" indent="-173355">
              <a:buClr>
                <a:srgbClr val="69B3F1"/>
              </a:buClr>
            </a:pPr>
            <a:r>
              <a:rPr lang="en-US" altLang="zh-CN">
                <a:latin typeface="Times New Roman" panose="02020603050405020304" pitchFamily="18" charset="0"/>
              </a:rPr>
              <a:t>(4)—(5) </a:t>
            </a:r>
            <a:r>
              <a:rPr lang="zh-CN" altLang="en-US">
                <a:latin typeface="Times New Roman" panose="02020603050405020304" pitchFamily="18" charset="0"/>
              </a:rPr>
              <a:t>要求分清 “与” 所联结的成分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zh-CN" altLang="en-US"/>
              <a:t>合取联结词的实例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8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880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880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8B55-86C1-42D5-9F5B-5D9110713F51}" type="slidenum">
              <a:rPr lang="en-US" altLang="zh-CN"/>
              <a:t>17</a:t>
            </a:fld>
            <a:endParaRPr lang="en-US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2952750"/>
          </a:xfrm>
        </p:spPr>
        <p:txBody>
          <a:bodyPr/>
          <a:lstStyle/>
          <a:p>
            <a:r>
              <a:rPr lang="zh-CN" altLang="en-US">
                <a:solidFill>
                  <a:srgbClr val="AF1D1D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F1D1D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/>
              <a:t>  </a:t>
            </a:r>
            <a:r>
              <a:rPr lang="zh-CN" altLang="en-US"/>
              <a:t>将下列命题符号化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(1) 2 </a:t>
            </a:r>
            <a:r>
              <a:rPr lang="zh-CN" altLang="en-US">
                <a:latin typeface="Times New Roman" panose="02020603050405020304" pitchFamily="18" charset="0"/>
              </a:rPr>
              <a:t>或 </a:t>
            </a:r>
            <a:r>
              <a:rPr lang="en-US" altLang="zh-CN">
                <a:latin typeface="Times New Roman" panose="02020603050405020304" pitchFamily="18" charset="0"/>
              </a:rPr>
              <a:t>4 </a:t>
            </a:r>
            <a:r>
              <a:rPr lang="zh-CN" altLang="en-US">
                <a:latin typeface="Times New Roman" panose="02020603050405020304" pitchFamily="18" charset="0"/>
              </a:rPr>
              <a:t>是素数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(2) 2 </a:t>
            </a:r>
            <a:r>
              <a:rPr lang="zh-CN" altLang="en-US">
                <a:latin typeface="Times New Roman" panose="02020603050405020304" pitchFamily="18" charset="0"/>
              </a:rPr>
              <a:t>或 </a:t>
            </a:r>
            <a:r>
              <a:rPr lang="en-US" altLang="zh-CN">
                <a:latin typeface="Times New Roman" panose="02020603050405020304" pitchFamily="18" charset="0"/>
              </a:rPr>
              <a:t>3 </a:t>
            </a:r>
            <a:r>
              <a:rPr lang="zh-CN" altLang="en-US">
                <a:latin typeface="Times New Roman" panose="02020603050405020304" pitchFamily="18" charset="0"/>
              </a:rPr>
              <a:t>是素数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(3) 4 </a:t>
            </a:r>
            <a:r>
              <a:rPr lang="zh-CN" altLang="en-US">
                <a:latin typeface="Times New Roman" panose="02020603050405020304" pitchFamily="18" charset="0"/>
              </a:rPr>
              <a:t>或 </a:t>
            </a:r>
            <a:r>
              <a:rPr lang="en-US" altLang="zh-CN">
                <a:latin typeface="Times New Roman" panose="02020603050405020304" pitchFamily="18" charset="0"/>
              </a:rPr>
              <a:t>6 </a:t>
            </a:r>
            <a:r>
              <a:rPr lang="zh-CN" altLang="en-US">
                <a:latin typeface="Times New Roman" panose="02020603050405020304" pitchFamily="18" charset="0"/>
              </a:rPr>
              <a:t>是素数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(4) </a:t>
            </a:r>
            <a:r>
              <a:rPr lang="zh-CN" altLang="en-US">
                <a:latin typeface="Times New Roman" panose="02020603050405020304" pitchFamily="18" charset="0"/>
              </a:rPr>
              <a:t>小元元只能拿一个苹果或一个梨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(5) </a:t>
            </a:r>
            <a:r>
              <a:rPr lang="zh-CN" altLang="en-US">
                <a:latin typeface="Times New Roman" panose="02020603050405020304" pitchFamily="18" charset="0"/>
              </a:rPr>
              <a:t>王小红生于 </a:t>
            </a:r>
            <a:r>
              <a:rPr lang="en-US" altLang="zh-CN">
                <a:latin typeface="Times New Roman" panose="02020603050405020304" pitchFamily="18" charset="0"/>
              </a:rPr>
              <a:t>1975 </a:t>
            </a:r>
            <a:r>
              <a:rPr lang="zh-CN" altLang="en-US">
                <a:latin typeface="Times New Roman" panose="02020603050405020304" pitchFamily="18" charset="0"/>
              </a:rPr>
              <a:t>年或 </a:t>
            </a:r>
            <a:r>
              <a:rPr lang="en-US" altLang="zh-CN">
                <a:latin typeface="Times New Roman" panose="02020603050405020304" pitchFamily="18" charset="0"/>
              </a:rPr>
              <a:t>1976 </a:t>
            </a:r>
            <a:r>
              <a:rPr lang="zh-CN" altLang="en-US">
                <a:latin typeface="Times New Roman" panose="02020603050405020304" pitchFamily="18" charset="0"/>
              </a:rPr>
              <a:t>年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zh-CN" altLang="en-US"/>
              <a:t>析取联结词的实例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7BEE-FA29-40EC-A4C3-3C91C92C07CB}" type="slidenum">
              <a:rPr lang="en-US" altLang="zh-CN"/>
              <a:t>18</a:t>
            </a:fld>
            <a:endParaRPr lang="en-US" altLang="zh-CN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50403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解  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zh-CN" altLang="en-US">
                <a:latin typeface="Times New Roman" panose="02020603050405020304" pitchFamily="18" charset="0"/>
              </a:rPr>
              <a:t>令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:2</a:t>
            </a:r>
            <a:r>
              <a:rPr lang="zh-CN" altLang="en-US">
                <a:latin typeface="Times New Roman" panose="02020603050405020304" pitchFamily="18" charset="0"/>
              </a:rPr>
              <a:t>是素数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:4</a:t>
            </a:r>
            <a:r>
              <a:rPr lang="zh-CN" altLang="en-US">
                <a:latin typeface="Times New Roman" panose="02020603050405020304" pitchFamily="18" charset="0"/>
              </a:rPr>
              <a:t>是素数</a:t>
            </a:r>
            <a:r>
              <a:rPr lang="en-US" altLang="zh-CN">
                <a:latin typeface="Times New Roman" panose="02020603050405020304" pitchFamily="18" charset="0"/>
              </a:rPr>
              <a:t>,   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令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:2</a:t>
            </a:r>
            <a:r>
              <a:rPr lang="zh-CN" altLang="en-US">
                <a:latin typeface="Times New Roman" panose="02020603050405020304" pitchFamily="18" charset="0"/>
              </a:rPr>
              <a:t>是素数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:3</a:t>
            </a:r>
            <a:r>
              <a:rPr lang="zh-CN" altLang="en-US">
                <a:latin typeface="Times New Roman" panose="02020603050405020304" pitchFamily="18" charset="0"/>
              </a:rPr>
              <a:t>是素数</a:t>
            </a:r>
            <a:r>
              <a:rPr lang="en-US" altLang="zh-CN">
                <a:latin typeface="Times New Roman" panose="02020603050405020304" pitchFamily="18" charset="0"/>
              </a:rPr>
              <a:t>,   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endParaRPr lang="en-US" altLang="zh-CN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zh-CN" altLang="en-US">
                <a:latin typeface="Times New Roman" panose="02020603050405020304" pitchFamily="18" charset="0"/>
              </a:rPr>
              <a:t>令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:4</a:t>
            </a:r>
            <a:r>
              <a:rPr lang="zh-CN" altLang="en-US">
                <a:latin typeface="Times New Roman" panose="02020603050405020304" pitchFamily="18" charset="0"/>
              </a:rPr>
              <a:t>是素数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:6</a:t>
            </a:r>
            <a:r>
              <a:rPr lang="zh-CN" altLang="en-US">
                <a:latin typeface="Times New Roman" panose="02020603050405020304" pitchFamily="18" charset="0"/>
              </a:rPr>
              <a:t>是素数</a:t>
            </a:r>
            <a:r>
              <a:rPr lang="en-US" altLang="zh-CN">
                <a:latin typeface="Times New Roman" panose="02020603050405020304" pitchFamily="18" charset="0"/>
              </a:rPr>
              <a:t>,   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endParaRPr lang="en-US" altLang="zh-CN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(4) </a:t>
            </a:r>
            <a:r>
              <a:rPr lang="zh-CN" altLang="en-US">
                <a:latin typeface="Times New Roman" panose="02020603050405020304" pitchFamily="18" charset="0"/>
              </a:rPr>
              <a:t>令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zh-CN" altLang="en-US">
                <a:latin typeface="Times New Roman" panose="02020603050405020304" pitchFamily="18" charset="0"/>
              </a:rPr>
              <a:t>小元元拿一个苹果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q:</a:t>
            </a:r>
            <a:r>
              <a:rPr lang="zh-CN" altLang="en-US">
                <a:latin typeface="Times New Roman" panose="02020603050405020304" pitchFamily="18" charset="0"/>
              </a:rPr>
              <a:t>小元元拿一个梨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      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)(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(5)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zh-CN" altLang="en-US">
                <a:latin typeface="Times New Roman" panose="02020603050405020304" pitchFamily="18" charset="0"/>
              </a:rPr>
              <a:t>王小红生于 </a:t>
            </a:r>
            <a:r>
              <a:rPr lang="en-US" altLang="zh-CN">
                <a:latin typeface="Times New Roman" panose="02020603050405020304" pitchFamily="18" charset="0"/>
              </a:rPr>
              <a:t>1975 </a:t>
            </a:r>
            <a:r>
              <a:rPr lang="zh-CN" altLang="en-US">
                <a:latin typeface="Times New Roman" panose="02020603050405020304" pitchFamily="18" charset="0"/>
              </a:rPr>
              <a:t>年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zh-CN" altLang="en-US">
                <a:latin typeface="Times New Roman" panose="02020603050405020304" pitchFamily="18" charset="0"/>
              </a:rPr>
              <a:t>王小红生于</a:t>
            </a:r>
            <a:r>
              <a:rPr lang="en-US" altLang="zh-CN">
                <a:latin typeface="Times New Roman" panose="02020603050405020304" pitchFamily="18" charset="0"/>
              </a:rPr>
              <a:t>1976 </a:t>
            </a:r>
            <a:r>
              <a:rPr lang="zh-CN" altLang="en-US">
                <a:latin typeface="Times New Roman" panose="02020603050405020304" pitchFamily="18" charset="0"/>
              </a:rPr>
              <a:t>年</a:t>
            </a:r>
            <a:r>
              <a:rPr lang="en-US" altLang="zh-CN">
                <a:latin typeface="Times New Roman" panose="02020603050405020304" pitchFamily="18" charset="0"/>
              </a:rPr>
              <a:t>,  </a:t>
            </a:r>
          </a:p>
          <a:p>
            <a:pPr>
              <a:lnSpc>
                <a:spcPct val="90000"/>
              </a:lnSpc>
              <a:buClr>
                <a:srgbClr val="69B3F1"/>
              </a:buClr>
            </a:pPr>
            <a:r>
              <a:rPr lang="en-US" altLang="zh-CN">
                <a:latin typeface="Times New Roman" panose="02020603050405020304" pitchFamily="18" charset="0"/>
              </a:rPr>
              <a:t>       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)(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或   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endParaRPr lang="en-US" altLang="zh-CN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69B3F1"/>
              </a:buClr>
            </a:pPr>
            <a:r>
              <a:rPr lang="en-US" altLang="zh-CN">
                <a:latin typeface="Times New Roman" panose="02020603050405020304" pitchFamily="18" charset="0"/>
              </a:rPr>
              <a:t>(1)—(3) </a:t>
            </a:r>
            <a:r>
              <a:rPr lang="zh-CN" altLang="en-US">
                <a:latin typeface="Times New Roman" panose="02020603050405020304" pitchFamily="18" charset="0"/>
              </a:rPr>
              <a:t>为相容或</a:t>
            </a:r>
          </a:p>
          <a:p>
            <a:pPr>
              <a:lnSpc>
                <a:spcPct val="90000"/>
              </a:lnSpc>
              <a:buClr>
                <a:srgbClr val="69B3F1"/>
              </a:buClr>
            </a:pPr>
            <a:r>
              <a:rPr lang="en-US" altLang="zh-CN">
                <a:latin typeface="Times New Roman" panose="02020603050405020304" pitchFamily="18" charset="0"/>
              </a:rPr>
              <a:t>(4)—(5) </a:t>
            </a:r>
            <a:r>
              <a:rPr lang="zh-CN" altLang="en-US">
                <a:latin typeface="Times New Roman" panose="02020603050405020304" pitchFamily="18" charset="0"/>
              </a:rPr>
              <a:t>为排斥或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符号化时</a:t>
            </a:r>
            <a:r>
              <a:rPr lang="en-US" altLang="zh-CN">
                <a:latin typeface="Times New Roman" panose="02020603050405020304" pitchFamily="18" charset="0"/>
              </a:rPr>
              <a:t>(5)</a:t>
            </a:r>
            <a:r>
              <a:rPr lang="zh-CN" altLang="en-US">
                <a:latin typeface="Times New Roman" panose="02020603050405020304" pitchFamily="18" charset="0"/>
              </a:rPr>
              <a:t>可有两种形式，而</a:t>
            </a:r>
            <a:r>
              <a:rPr lang="en-US" altLang="zh-CN">
                <a:latin typeface="Times New Roman" panose="02020603050405020304" pitchFamily="18" charset="0"/>
              </a:rPr>
              <a:t>(4)</a:t>
            </a:r>
            <a:r>
              <a:rPr lang="zh-CN" altLang="en-US">
                <a:latin typeface="Times New Roman" panose="02020603050405020304" pitchFamily="18" charset="0"/>
              </a:rPr>
              <a:t>则不能</a:t>
            </a:r>
          </a:p>
          <a:p>
            <a:pPr>
              <a:lnSpc>
                <a:spcPct val="90000"/>
              </a:lnSpc>
              <a:buClr>
                <a:srgbClr val="69B3F1"/>
              </a:buClr>
            </a:pPr>
            <a:r>
              <a:rPr lang="zh-CN" altLang="en-US">
                <a:latin typeface="Times New Roman" panose="02020603050405020304" pitchFamily="18" charset="0"/>
              </a:rPr>
              <a:t>为什么</a:t>
            </a:r>
            <a:r>
              <a:rPr lang="en-US" altLang="zh-CN">
                <a:latin typeface="Times New Roman" panose="02020603050405020304" pitchFamily="18" charset="0"/>
              </a:rPr>
              <a:t>(4)</a:t>
            </a:r>
            <a:r>
              <a:rPr lang="zh-CN" altLang="en-US">
                <a:latin typeface="Times New Roman" panose="02020603050405020304" pitchFamily="18" charset="0"/>
              </a:rPr>
              <a:t>不能象</a:t>
            </a:r>
            <a:r>
              <a:rPr lang="en-US" altLang="zh-CN">
                <a:latin typeface="Times New Roman" panose="02020603050405020304" pitchFamily="18" charset="0"/>
              </a:rPr>
              <a:t>(5)</a:t>
            </a:r>
            <a:r>
              <a:rPr lang="zh-CN" altLang="en-US">
                <a:latin typeface="Times New Roman" panose="02020603050405020304" pitchFamily="18" charset="0"/>
              </a:rPr>
              <a:t>一样有两种表达式？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关键看与原题意是否相符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zh-CN" altLang="en-US"/>
              <a:t>析取联结词的实例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0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0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0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0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0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0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0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0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01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3D98-78B6-48F4-82E5-FF73D83A07AE}" type="slidenum">
              <a:rPr lang="en-US" altLang="zh-CN"/>
              <a:t>19</a:t>
            </a:fld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496300" cy="1439862"/>
          </a:xfrm>
        </p:spPr>
        <p:txBody>
          <a:bodyPr/>
          <a:lstStyle/>
          <a:p>
            <a:pPr marL="0" indent="0">
              <a:lnSpc>
                <a:spcPct val="120000"/>
              </a:lnSpc>
              <a:tabLst>
                <a:tab pos="536575" algn="l"/>
                <a:tab pos="1166495" algn="l"/>
              </a:tabLst>
            </a:pPr>
            <a:r>
              <a:rPr lang="zh-CN" altLang="en-US">
                <a:solidFill>
                  <a:srgbClr val="AF1D1D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rgbClr val="AF1D1D"/>
                </a:solidFill>
                <a:latin typeface="Times New Roman" panose="02020603050405020304" pitchFamily="18" charset="0"/>
              </a:rPr>
              <a:t>1.4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zh-CN" altLang="en-US">
                <a:latin typeface="Times New Roman" panose="02020603050405020304" pitchFamily="18" charset="0"/>
              </a:rPr>
              <a:t>为两个命题，复合命题“如果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”</a:t>
            </a:r>
            <a:r>
              <a:rPr lang="zh-CN" altLang="en-US">
                <a:latin typeface="Times New Roman" panose="02020603050405020304" pitchFamily="18" charset="0"/>
              </a:rPr>
              <a:t>称作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rgbClr val="AF1D1D"/>
                </a:solidFill>
                <a:latin typeface="Times New Roman" panose="02020603050405020304" pitchFamily="18" charset="0"/>
              </a:rPr>
              <a:t>蕴涵式</a:t>
            </a:r>
            <a:r>
              <a:rPr lang="zh-CN" altLang="en-US">
                <a:latin typeface="Times New Roman" panose="02020603050405020304" pitchFamily="18" charset="0"/>
              </a:rPr>
              <a:t>，记作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zh-CN" altLang="en-US">
                <a:latin typeface="Times New Roman" panose="02020603050405020304" pitchFamily="18" charset="0"/>
              </a:rPr>
              <a:t>，并称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是蕴涵式的</a:t>
            </a:r>
            <a:r>
              <a:rPr lang="zh-CN" altLang="en-US">
                <a:solidFill>
                  <a:srgbClr val="AF1D1D"/>
                </a:solidFill>
                <a:latin typeface="Times New Roman" panose="02020603050405020304" pitchFamily="18" charset="0"/>
              </a:rPr>
              <a:t>前件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zh-CN" altLang="en-US">
                <a:latin typeface="Times New Roman" panose="02020603050405020304" pitchFamily="18" charset="0"/>
              </a:rPr>
              <a:t>为蕴涵式的</a:t>
            </a:r>
            <a:r>
              <a:rPr lang="zh-CN" altLang="en-US">
                <a:solidFill>
                  <a:srgbClr val="AF1D1D"/>
                </a:solidFill>
                <a:latin typeface="Times New Roman" panose="02020603050405020304" pitchFamily="18" charset="0"/>
              </a:rPr>
              <a:t>后</a:t>
            </a:r>
            <a:r>
              <a:rPr lang="zh-CN" altLang="en-US">
                <a:solidFill>
                  <a:srgbClr val="D72323"/>
                </a:solidFill>
                <a:latin typeface="Times New Roman" panose="02020603050405020304" pitchFamily="18" charset="0"/>
              </a:rPr>
              <a:t>件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>
                <a:latin typeface="Times New Roman" panose="02020603050405020304" pitchFamily="18" charset="0"/>
              </a:rPr>
              <a:t>称作</a:t>
            </a:r>
            <a:r>
              <a:rPr lang="zh-CN" altLang="en-US">
                <a:solidFill>
                  <a:srgbClr val="AF1D1D"/>
                </a:solidFill>
                <a:latin typeface="Times New Roman" panose="02020603050405020304" pitchFamily="18" charset="0"/>
              </a:rPr>
              <a:t>蕴涵联结词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规定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zh-CN" altLang="en-US">
                <a:latin typeface="Times New Roman" panose="02020603050405020304" pitchFamily="18" charset="0"/>
              </a:rPr>
              <a:t>为假当且仅当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为真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zh-CN" altLang="en-US">
                <a:latin typeface="Times New Roman" panose="02020603050405020304" pitchFamily="18" charset="0"/>
              </a:rPr>
              <a:t>为假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zh-CN" altLang="en-US"/>
              <a:t>蕴涵联结词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468313" y="2565400"/>
            <a:ext cx="8135937" cy="4035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latin typeface="Times New Roman" panose="02020603050405020304" pitchFamily="18" charset="0"/>
              </a:rPr>
              <a:t>(1) </a:t>
            </a:r>
            <a:r>
              <a:rPr lang="en-US" altLang="zh-CN" sz="2400" b="1" i="1">
                <a:latin typeface="Times New Roman" panose="02020603050405020304" pitchFamily="18" charset="0"/>
              </a:rPr>
              <a:t> p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latin typeface="Times New Roman" panose="02020603050405020304" pitchFamily="18" charset="0"/>
              </a:rPr>
              <a:t>q </a:t>
            </a:r>
            <a:r>
              <a:rPr lang="zh-CN" altLang="en-US" sz="2400" b="1">
                <a:latin typeface="Times New Roman" panose="02020603050405020304" pitchFamily="18" charset="0"/>
              </a:rPr>
              <a:t>的逻辑关系：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zh-CN" altLang="en-US" sz="2400" b="1">
                <a:latin typeface="Times New Roman" panose="02020603050405020304" pitchFamily="18" charset="0"/>
              </a:rPr>
              <a:t>为 </a:t>
            </a:r>
            <a:r>
              <a:rPr lang="en-US" altLang="zh-CN" sz="2400" b="1" i="1">
                <a:latin typeface="Times New Roman" panose="02020603050405020304" pitchFamily="18" charset="0"/>
              </a:rPr>
              <a:t>p </a:t>
            </a:r>
            <a:r>
              <a:rPr lang="zh-CN" altLang="en-US" sz="2400" b="1">
                <a:latin typeface="Times New Roman" panose="02020603050405020304" pitchFamily="18" charset="0"/>
              </a:rPr>
              <a:t>的必要条件</a:t>
            </a:r>
          </a:p>
          <a:p>
            <a:pPr>
              <a:lnSpc>
                <a:spcPct val="120000"/>
              </a:lnSpc>
            </a:pPr>
            <a:r>
              <a:rPr lang="en-US" altLang="zh-CN" sz="2400" b="1">
                <a:latin typeface="Times New Roman" panose="02020603050405020304" pitchFamily="18" charset="0"/>
              </a:rPr>
              <a:t>(2)  “</a:t>
            </a:r>
            <a:r>
              <a:rPr lang="zh-CN" altLang="en-US" sz="2400" b="1">
                <a:latin typeface="Times New Roman" panose="02020603050405020304" pitchFamily="18" charset="0"/>
              </a:rPr>
              <a:t>如果 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</a:rPr>
              <a:t>则 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</a:rPr>
              <a:t>” </a:t>
            </a:r>
            <a:r>
              <a:rPr lang="zh-CN" altLang="en-US" sz="2400" b="1">
                <a:latin typeface="Times New Roman" panose="02020603050405020304" pitchFamily="18" charset="0"/>
              </a:rPr>
              <a:t>有很多不同的表述方法：</a:t>
            </a:r>
          </a:p>
          <a:p>
            <a:pPr lvl="1">
              <a:lnSpc>
                <a:spcPct val="120000"/>
              </a:lnSpc>
            </a:pPr>
            <a:r>
              <a:rPr lang="zh-CN" altLang="en-US" sz="2400" b="1">
                <a:latin typeface="Times New Roman" panose="02020603050405020304" pitchFamily="18" charset="0"/>
              </a:rPr>
              <a:t>       若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</a:rPr>
              <a:t>，就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b="1">
                <a:latin typeface="Times New Roman" panose="02020603050405020304" pitchFamily="18" charset="0"/>
              </a:rPr>
              <a:t>       </a:t>
            </a:r>
            <a:r>
              <a:rPr lang="zh-CN" altLang="en-US" sz="2400" b="1">
                <a:latin typeface="Times New Roman" panose="02020603050405020304" pitchFamily="18" charset="0"/>
              </a:rPr>
              <a:t>只要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</a:rPr>
              <a:t>，就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</a:p>
          <a:p>
            <a:pPr lvl="1">
              <a:lnSpc>
                <a:spcPct val="120000"/>
              </a:lnSpc>
            </a:pPr>
            <a:r>
              <a:rPr lang="en-US" altLang="zh-CN" sz="2400" b="1" i="1">
                <a:latin typeface="Times New Roman" panose="02020603050405020304" pitchFamily="18" charset="0"/>
              </a:rPr>
              <a:t>        p</a:t>
            </a:r>
            <a:r>
              <a:rPr lang="zh-CN" altLang="en-US" sz="2400" b="1">
                <a:latin typeface="Times New Roman" panose="02020603050405020304" pitchFamily="18" charset="0"/>
              </a:rPr>
              <a:t>仅当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b="1">
                <a:latin typeface="Times New Roman" panose="02020603050405020304" pitchFamily="18" charset="0"/>
              </a:rPr>
              <a:t>       </a:t>
            </a:r>
            <a:r>
              <a:rPr lang="zh-CN" altLang="en-US" sz="2400" b="1">
                <a:solidFill>
                  <a:srgbClr val="A50021"/>
                </a:solidFill>
                <a:latin typeface="Times New Roman" panose="02020603050405020304" pitchFamily="18" charset="0"/>
              </a:rPr>
              <a:t>只有</a:t>
            </a:r>
            <a:r>
              <a:rPr lang="en-US" altLang="zh-CN" sz="2400" b="1" i="1">
                <a:solidFill>
                  <a:srgbClr val="A5002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400" b="1">
                <a:solidFill>
                  <a:srgbClr val="A5002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solidFill>
                  <a:srgbClr val="A50021"/>
                </a:solidFill>
                <a:latin typeface="Times New Roman" panose="02020603050405020304" pitchFamily="18" charset="0"/>
              </a:rPr>
              <a:t>才</a:t>
            </a:r>
            <a:r>
              <a:rPr lang="en-US" altLang="zh-CN" sz="2400" b="1" i="1">
                <a:solidFill>
                  <a:srgbClr val="A50021"/>
                </a:solidFill>
                <a:latin typeface="Times New Roman" panose="02020603050405020304" pitchFamily="18" charset="0"/>
              </a:rPr>
              <a:t>p</a:t>
            </a:r>
            <a:endParaRPr lang="en-US" altLang="zh-CN" sz="2400" b="1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b="1">
                <a:solidFill>
                  <a:srgbClr val="A50021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2400" b="1">
                <a:solidFill>
                  <a:srgbClr val="A50021"/>
                </a:solidFill>
                <a:latin typeface="Times New Roman" panose="02020603050405020304" pitchFamily="18" charset="0"/>
              </a:rPr>
              <a:t>除非</a:t>
            </a:r>
            <a:r>
              <a:rPr lang="en-US" altLang="zh-CN" sz="2400" b="1" i="1">
                <a:solidFill>
                  <a:srgbClr val="A5002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400" b="1">
                <a:solidFill>
                  <a:srgbClr val="A5002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400" b="1">
                <a:solidFill>
                  <a:srgbClr val="A50021"/>
                </a:solidFill>
                <a:latin typeface="Times New Roman" panose="02020603050405020304" pitchFamily="18" charset="0"/>
              </a:rPr>
              <a:t>才</a:t>
            </a:r>
            <a:r>
              <a:rPr lang="en-US" altLang="zh-CN" sz="2400" b="1" i="1">
                <a:solidFill>
                  <a:srgbClr val="A50021"/>
                </a:solidFill>
                <a:latin typeface="Times New Roman" panose="02020603050405020304" pitchFamily="18" charset="0"/>
              </a:rPr>
              <a:t>p  </a:t>
            </a:r>
            <a:r>
              <a:rPr lang="zh-CN" altLang="en-US" sz="2400" b="1">
                <a:solidFill>
                  <a:srgbClr val="A50021"/>
                </a:solidFill>
                <a:latin typeface="Times New Roman" panose="02020603050405020304" pitchFamily="18" charset="0"/>
              </a:rPr>
              <a:t>或  除非</a:t>
            </a:r>
            <a:r>
              <a:rPr lang="en-US" altLang="zh-CN" sz="2400" b="1" i="1">
                <a:solidFill>
                  <a:srgbClr val="A50021"/>
                </a:solidFill>
                <a:latin typeface="Times New Roman" panose="02020603050405020304" pitchFamily="18" charset="0"/>
              </a:rPr>
              <a:t>q</a:t>
            </a:r>
            <a:r>
              <a:rPr lang="zh-CN" altLang="en-US" sz="2400" b="1">
                <a:solidFill>
                  <a:srgbClr val="A50021"/>
                </a:solidFill>
                <a:latin typeface="Times New Roman" panose="02020603050405020304" pitchFamily="18" charset="0"/>
              </a:rPr>
              <a:t>，否则非</a:t>
            </a:r>
            <a:r>
              <a:rPr lang="en-US" altLang="zh-CN" sz="2400" b="1" i="1">
                <a:solidFill>
                  <a:srgbClr val="A50021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400" b="1">
                <a:solidFill>
                  <a:srgbClr val="A5002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solidFill>
                  <a:srgbClr val="A50021"/>
                </a:solidFill>
                <a:latin typeface="Times New Roman" panose="02020603050405020304" pitchFamily="18" charset="0"/>
              </a:rPr>
              <a:t>…</a:t>
            </a:r>
            <a:r>
              <a:rPr lang="zh-CN" altLang="en-US" sz="2400" b="1">
                <a:solidFill>
                  <a:srgbClr val="A50021"/>
                </a:solidFill>
                <a:latin typeface="Times New Roman" panose="02020603050405020304" pitchFamily="18" charset="0"/>
              </a:rPr>
              <a:t>．</a:t>
            </a:r>
            <a:r>
              <a:rPr lang="zh-CN" altLang="en-US" sz="2400" b="1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zh-CN" altLang="en-US" sz="2400" b="1"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</a:rPr>
              <a:t>(3) </a:t>
            </a:r>
            <a:r>
              <a:rPr lang="zh-CN" altLang="en-US" sz="2400" b="1">
                <a:latin typeface="Times New Roman" panose="02020603050405020304" pitchFamily="18" charset="0"/>
              </a:rPr>
              <a:t>当 </a:t>
            </a:r>
            <a:r>
              <a:rPr lang="en-US" altLang="zh-CN" sz="2400" b="1" i="1">
                <a:latin typeface="Times New Roman" panose="02020603050405020304" pitchFamily="18" charset="0"/>
              </a:rPr>
              <a:t>p </a:t>
            </a:r>
            <a:r>
              <a:rPr lang="zh-CN" altLang="en-US" sz="2400" b="1">
                <a:latin typeface="Times New Roman" panose="02020603050405020304" pitchFamily="18" charset="0"/>
              </a:rPr>
              <a:t>为假时，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zh-CN" altLang="en-US" sz="2400" b="1">
                <a:latin typeface="Times New Roman" panose="02020603050405020304" pitchFamily="18" charset="0"/>
              </a:rPr>
              <a:t>恒为真，称为空证明</a:t>
            </a:r>
          </a:p>
          <a:p>
            <a:pPr>
              <a:lnSpc>
                <a:spcPct val="120000"/>
              </a:lnSpc>
            </a:pPr>
            <a:r>
              <a:rPr lang="zh-CN" altLang="en-US" sz="2400" b="1"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(4)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常出现的错误：不能区分充分与必要条件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73EC-CB1D-40B8-AF9F-82ADEB379B6F}" type="slidenum">
              <a:rPr lang="en-US" altLang="zh-CN"/>
              <a:t>2</a:t>
            </a:fld>
            <a:endParaRPr lang="en-US" altLang="zh-CN"/>
          </a:p>
        </p:txBody>
      </p:sp>
      <p:sp>
        <p:nvSpPr>
          <p:cNvPr id="307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主讲教</a:t>
            </a:r>
            <a:r>
              <a:rPr lang="zh-CN" altLang="en-US" dirty="0" smtClean="0">
                <a:solidFill>
                  <a:srgbClr val="FF0000"/>
                </a:solidFill>
              </a:rPr>
              <a:t>师：陈俊，电话：</a:t>
            </a:r>
            <a:r>
              <a:rPr lang="en-US" altLang="zh-CN" dirty="0" smtClean="0">
                <a:solidFill>
                  <a:srgbClr val="FF0000"/>
                </a:solidFill>
              </a:rPr>
              <a:t>13540364396,</a:t>
            </a: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课</a:t>
            </a:r>
            <a:r>
              <a:rPr lang="zh-CN" altLang="en-US" dirty="0">
                <a:solidFill>
                  <a:srgbClr val="FF0000"/>
                </a:solidFill>
              </a:rPr>
              <a:t>程考核和要求</a:t>
            </a:r>
          </a:p>
          <a:p>
            <a:pPr eaLnBrk="1" hangingPunct="1"/>
            <a:r>
              <a:rPr lang="en-US" altLang="zh-CN" dirty="0"/>
              <a:t>1 </a:t>
            </a:r>
            <a:r>
              <a:rPr lang="zh-CN" altLang="en-US" dirty="0"/>
              <a:t>平时成绩</a:t>
            </a:r>
            <a:r>
              <a:rPr lang="en-US" altLang="zh-CN" dirty="0"/>
              <a:t>(</a:t>
            </a:r>
            <a:r>
              <a:rPr lang="th-TH" altLang="zh-CN" sz="3200" dirty="0">
                <a:ea typeface="Angsana New" panose="02020603050405020304" pitchFamily="18" charset="-34"/>
                <a:cs typeface="Angsana New" panose="02020603050405020304" pitchFamily="18" charset="-34"/>
              </a:rPr>
              <a:t>30%</a:t>
            </a:r>
            <a:r>
              <a:rPr lang="en-US" altLang="zh-CN" dirty="0"/>
              <a:t>)+</a:t>
            </a:r>
            <a:r>
              <a:rPr lang="zh-CN" altLang="en-US" dirty="0"/>
              <a:t>期末考试</a:t>
            </a:r>
            <a:r>
              <a:rPr lang="en-US" altLang="zh-CN" dirty="0"/>
              <a:t>(</a:t>
            </a:r>
            <a:r>
              <a:rPr lang="zh-CN" altLang="en-US" dirty="0"/>
              <a:t>闭卷</a:t>
            </a:r>
            <a:r>
              <a:rPr lang="en-US" altLang="zh-CN" dirty="0"/>
              <a:t>)(</a:t>
            </a:r>
            <a:r>
              <a:rPr lang="th-TH" altLang="zh-CN" sz="3200" dirty="0">
                <a:ea typeface="Angsana New" panose="02020603050405020304" pitchFamily="18" charset="-34"/>
                <a:cs typeface="Angsana New" panose="02020603050405020304" pitchFamily="18" charset="-34"/>
              </a:rPr>
              <a:t>70</a:t>
            </a:r>
            <a:r>
              <a:rPr lang="en-US" altLang="zh-CN" dirty="0"/>
              <a:t>%)</a:t>
            </a:r>
          </a:p>
          <a:p>
            <a:pPr eaLnBrk="1" hangingPunct="1"/>
            <a:r>
              <a:rPr lang="en-US" altLang="zh-CN" dirty="0"/>
              <a:t>2 </a:t>
            </a:r>
            <a:r>
              <a:rPr lang="zh-CN" altLang="en-US" dirty="0"/>
              <a:t>平时成绩 </a:t>
            </a:r>
            <a:r>
              <a:rPr lang="en-US" altLang="zh-CN" dirty="0"/>
              <a:t>= </a:t>
            </a:r>
            <a:r>
              <a:rPr lang="zh-CN" altLang="en-US" dirty="0"/>
              <a:t>考勤</a:t>
            </a:r>
            <a:r>
              <a:rPr lang="en-US" altLang="zh-CN" dirty="0"/>
              <a:t>(5%) + </a:t>
            </a:r>
            <a:r>
              <a:rPr lang="zh-CN" altLang="en-US" dirty="0"/>
              <a:t>作业</a:t>
            </a:r>
            <a:r>
              <a:rPr lang="en-US" altLang="zh-CN" dirty="0"/>
              <a:t>(10%)</a:t>
            </a:r>
            <a:r>
              <a:rPr lang="th-TH" altLang="zh-CN" dirty="0">
                <a:ea typeface="Angsana New" panose="02020603050405020304" pitchFamily="18" charset="-34"/>
                <a:cs typeface="Angsana New" panose="02020603050405020304" pitchFamily="18" charset="-34"/>
              </a:rPr>
              <a:t>+</a:t>
            </a:r>
            <a:r>
              <a:rPr lang="zh-CN" altLang="en-US" dirty="0">
                <a:solidFill>
                  <a:srgbClr val="FF0000"/>
                </a:solidFill>
                <a:ea typeface="Angsana New" panose="02020603050405020304" pitchFamily="18" charset="-34"/>
              </a:rPr>
              <a:t>中期测验</a:t>
            </a:r>
            <a:r>
              <a:rPr lang="en-US" altLang="zh-CN" dirty="0">
                <a:solidFill>
                  <a:srgbClr val="FF0000"/>
                </a:solidFill>
                <a:ea typeface="Angsana New" panose="02020603050405020304" pitchFamily="18" charset="-34"/>
              </a:rPr>
              <a:t>(15%)</a:t>
            </a:r>
          </a:p>
          <a:p>
            <a:pPr eaLnBrk="1" hangingPunct="1"/>
            <a:r>
              <a:rPr lang="en-US" altLang="zh-CN" dirty="0"/>
              <a:t>3 </a:t>
            </a:r>
            <a:r>
              <a:rPr lang="zh-CN" altLang="en-US" dirty="0"/>
              <a:t>中期</a:t>
            </a:r>
            <a:r>
              <a:rPr lang="zh-CN" altLang="en-US" dirty="0" smtClean="0"/>
              <a:t>测验无故缺</a:t>
            </a:r>
            <a:r>
              <a:rPr lang="zh-CN" altLang="en-US" dirty="0"/>
              <a:t>考，取消期末考试资格</a:t>
            </a:r>
            <a:endParaRPr lang="en-US" altLang="zh-CN" dirty="0"/>
          </a:p>
          <a:p>
            <a:pPr eaLnBrk="1" hangingPunct="1"/>
            <a:r>
              <a:rPr lang="en-US" altLang="zh-CN" dirty="0"/>
              <a:t>4 </a:t>
            </a:r>
            <a:r>
              <a:rPr lang="zh-CN" altLang="en-US" dirty="0"/>
              <a:t>考勤大于</a:t>
            </a:r>
            <a:r>
              <a:rPr lang="en-US" altLang="zh-CN" dirty="0"/>
              <a:t>6</a:t>
            </a:r>
            <a:r>
              <a:rPr lang="zh-CN" altLang="en-US" dirty="0"/>
              <a:t>次，缺席</a:t>
            </a:r>
            <a:r>
              <a:rPr lang="en-US" altLang="zh-CN" dirty="0"/>
              <a:t>5</a:t>
            </a:r>
            <a:r>
              <a:rPr lang="zh-CN" altLang="en-US" dirty="0"/>
              <a:t>次及其以上，取消期末考试资格</a:t>
            </a:r>
          </a:p>
          <a:p>
            <a:pPr eaLnBrk="1" hangingPunct="1"/>
            <a:r>
              <a:rPr lang="en-US" altLang="zh-CN" dirty="0"/>
              <a:t>5  </a:t>
            </a:r>
            <a:r>
              <a:rPr lang="zh-CN" altLang="en-US" dirty="0"/>
              <a:t>作业</a:t>
            </a:r>
            <a:r>
              <a:rPr lang="en-US" altLang="zh-CN" dirty="0">
                <a:ea typeface="Angsana New" panose="02020603050405020304" pitchFamily="18" charset="-34"/>
              </a:rPr>
              <a:t>6-10</a:t>
            </a:r>
            <a:r>
              <a:rPr lang="zh-CN" altLang="en-US" dirty="0"/>
              <a:t>次。作业缺交三次及其以上或者作业四次及其以上不及格，取消期末考试资格。</a:t>
            </a:r>
          </a:p>
          <a:p>
            <a:pPr eaLnBrk="1" hangingPunct="1"/>
            <a:r>
              <a:rPr lang="zh-CN" altLang="en-US" dirty="0"/>
              <a:t>    </a:t>
            </a:r>
            <a:r>
              <a:rPr lang="zh-CN" altLang="en-US" dirty="0">
                <a:solidFill>
                  <a:srgbClr val="FF0000"/>
                </a:solidFill>
              </a:rPr>
              <a:t>无特殊情况必须按规定时限交作业，否则视为缺交作业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/>
              <a:t>6  </a:t>
            </a:r>
            <a:r>
              <a:rPr lang="zh-CN" altLang="en-US" dirty="0"/>
              <a:t>上课带纸和笔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9E7F-4603-438B-A643-7D7CF5653B12}" type="slidenum">
              <a:rPr lang="en-US" altLang="zh-CN"/>
              <a:t>20</a:t>
            </a:fld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6663"/>
            <a:ext cx="8229600" cy="4064000"/>
          </a:xfrm>
        </p:spPr>
        <p:txBody>
          <a:bodyPr/>
          <a:lstStyle/>
          <a:p>
            <a:r>
              <a:rPr lang="zh-CN" altLang="en-US" dirty="0">
                <a:solidFill>
                  <a:srgbClr val="AF1D1D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AF1D1D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</a:rPr>
              <a:t>：天冷，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</a:rPr>
              <a:t>：小王穿羽绒服，将下列命题符号化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只要天冷，小王就穿羽绒服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因为天冷，所以小王穿羽绒服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若小王不穿羽绒服，则天不冷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</a:rPr>
              <a:t>(4) 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</a:rPr>
              <a:t>只有天冷，小王才穿羽绒服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</a:rPr>
              <a:t>(5) 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</a:rPr>
              <a:t>除非天冷，小王才穿羽绒服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</a:rPr>
              <a:t>(6) 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</a:rPr>
              <a:t>除非小王穿羽绒服，否则天不冷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(7) </a:t>
            </a:r>
            <a:r>
              <a:rPr lang="zh-CN" altLang="en-US" dirty="0">
                <a:latin typeface="Times New Roman" panose="02020603050405020304" pitchFamily="18" charset="0"/>
              </a:rPr>
              <a:t>如果天不冷，则小王不穿羽绒服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(8) </a:t>
            </a:r>
            <a:r>
              <a:rPr lang="zh-CN" altLang="en-US" dirty="0">
                <a:latin typeface="Times New Roman" panose="02020603050405020304" pitchFamily="18" charset="0"/>
              </a:rPr>
              <a:t>小王穿羽绒服仅当天冷的时候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zh-CN" altLang="en-US" dirty="0"/>
              <a:t>蕴涵联结词的实例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6227763" y="1628775"/>
            <a:ext cx="1439862" cy="5762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468313" y="5734050"/>
            <a:ext cx="6264275" cy="719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6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注意： 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latin typeface="Times New Roman" panose="02020603050405020304" pitchFamily="18" charset="0"/>
              </a:rPr>
              <a:t>q </a:t>
            </a:r>
            <a:r>
              <a:rPr lang="zh-CN" altLang="en-US" sz="2400" b="1">
                <a:latin typeface="Times New Roman" panose="02020603050405020304" pitchFamily="18" charset="0"/>
              </a:rPr>
              <a:t>与 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400" b="1" i="1">
                <a:latin typeface="Times New Roman" panose="02020603050405020304" pitchFamily="18" charset="0"/>
              </a:rPr>
              <a:t>p </a:t>
            </a:r>
            <a:r>
              <a:rPr lang="zh-CN" altLang="en-US" sz="2400" b="1">
                <a:latin typeface="Times New Roman" panose="02020603050405020304" pitchFamily="18" charset="0"/>
              </a:rPr>
              <a:t>等值（真值相同）</a:t>
            </a:r>
            <a:endParaRPr lang="zh-CN" altLang="en-US" sz="2400" b="1" i="1">
              <a:latin typeface="Times New Roman" panose="02020603050405020304" pitchFamily="18" charset="0"/>
            </a:endParaRP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6227763" y="1989138"/>
            <a:ext cx="1439862" cy="576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6227763" y="2420938"/>
            <a:ext cx="2447925" cy="576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sz="2400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p </a:t>
            </a:r>
            <a:endParaRPr lang="en-US" altLang="zh-CN" sz="2400" b="1" i="1" dirty="0">
              <a:latin typeface="Times New Roman" panose="02020603050405020304" pitchFamily="18" charset="0"/>
            </a:endParaRP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6227763" y="2852738"/>
            <a:ext cx="1439862" cy="576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6227763" y="3284538"/>
            <a:ext cx="1439862" cy="576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6227763" y="3789363"/>
            <a:ext cx="1439862" cy="576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6227763" y="4221163"/>
            <a:ext cx="1439862" cy="576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6227763" y="4652963"/>
            <a:ext cx="1439862" cy="576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/>
      <p:bldP spid="31750" grpId="0"/>
      <p:bldP spid="31751" grpId="0"/>
      <p:bldP spid="31752" grpId="0"/>
      <p:bldP spid="31753" grpId="0"/>
      <p:bldP spid="31754" grpId="0"/>
      <p:bldP spid="31755" grpId="0"/>
      <p:bldP spid="31756" grpId="0"/>
      <p:bldP spid="3175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967F-5189-4113-89AB-055AFA37CE0E}" type="slidenum">
              <a:rPr lang="en-US" altLang="zh-CN"/>
              <a:t>21</a:t>
            </a:fld>
            <a:endParaRPr lang="en-US" altLang="zh-CN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20763"/>
            <a:ext cx="8229600" cy="2336800"/>
          </a:xfrm>
        </p:spPr>
        <p:txBody>
          <a:bodyPr/>
          <a:lstStyle/>
          <a:p>
            <a:pPr marL="0" indent="0">
              <a:lnSpc>
                <a:spcPct val="120000"/>
              </a:lnSpc>
            </a:pPr>
            <a:r>
              <a:rPr lang="zh-CN" altLang="en-US">
                <a:solidFill>
                  <a:srgbClr val="AF1D1D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rgbClr val="AF1D1D"/>
                </a:solidFill>
                <a:latin typeface="Times New Roman" panose="02020603050405020304" pitchFamily="18" charset="0"/>
              </a:rPr>
              <a:t>1.5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设 </a:t>
            </a:r>
            <a:r>
              <a:rPr lang="en-US" altLang="zh-CN" i="1">
                <a:latin typeface="Times New Roman" panose="02020603050405020304" pitchFamily="18" charset="0"/>
              </a:rPr>
              <a:t>p, q</a:t>
            </a:r>
            <a:r>
              <a:rPr lang="zh-CN" altLang="en-US">
                <a:latin typeface="Times New Roman" panose="02020603050405020304" pitchFamily="18" charset="0"/>
              </a:rPr>
              <a:t>为两个命题，复合命题“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当且仅当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”</a:t>
            </a:r>
            <a:r>
              <a:rPr lang="zh-CN" altLang="en-US">
                <a:latin typeface="Times New Roman" panose="02020603050405020304" pitchFamily="18" charset="0"/>
              </a:rPr>
              <a:t>称作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rgbClr val="AF1D1D"/>
                </a:solidFill>
                <a:latin typeface="Times New Roman" panose="02020603050405020304" pitchFamily="18" charset="0"/>
              </a:rPr>
              <a:t>等价式</a:t>
            </a:r>
            <a:r>
              <a:rPr lang="zh-CN" altLang="en-US">
                <a:latin typeface="Times New Roman" panose="02020603050405020304" pitchFamily="18" charset="0"/>
              </a:rPr>
              <a:t>，记作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zh-CN" altLang="en-US">
                <a:latin typeface="Times New Roman" panose="02020603050405020304" pitchFamily="18" charset="0"/>
              </a:rPr>
              <a:t>称作</a:t>
            </a:r>
            <a:r>
              <a:rPr lang="zh-CN" altLang="en-US">
                <a:solidFill>
                  <a:srgbClr val="AF1D1D"/>
                </a:solidFill>
                <a:latin typeface="Times New Roman" panose="02020603050405020304" pitchFamily="18" charset="0"/>
              </a:rPr>
              <a:t>等价联结词</a:t>
            </a:r>
            <a:r>
              <a:rPr lang="en-US" altLang="zh-CN">
                <a:latin typeface="Times New Roman" panose="02020603050405020304" pitchFamily="18" charset="0"/>
              </a:rPr>
              <a:t>.  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规定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zh-CN" altLang="en-US">
                <a:latin typeface="Times New Roman" panose="02020603050405020304" pitchFamily="18" charset="0"/>
              </a:rPr>
              <a:t>为真当且仅当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zh-CN" altLang="en-US">
                <a:latin typeface="Times New Roman" panose="02020603050405020304" pitchFamily="18" charset="0"/>
              </a:rPr>
              <a:t>同时为真或同时为假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 i="1"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>
                <a:latin typeface="Times New Roman" panose="02020603050405020304" pitchFamily="18" charset="0"/>
              </a:rPr>
              <a:t>q </a:t>
            </a:r>
            <a:r>
              <a:rPr lang="zh-CN" altLang="en-US">
                <a:latin typeface="Times New Roman" panose="02020603050405020304" pitchFamily="18" charset="0"/>
              </a:rPr>
              <a:t>的逻辑关系：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zh-CN" altLang="en-US">
                <a:latin typeface="Times New Roman" panose="02020603050405020304" pitchFamily="18" charset="0"/>
              </a:rPr>
              <a:t>互为充分必要条件</a:t>
            </a:r>
            <a:endParaRPr lang="zh-CN" altLang="en-US" i="1">
              <a:latin typeface="Times New Roman" panose="02020603050405020304" pitchFamily="18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555875" y="185738"/>
            <a:ext cx="467995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42900" indent="-342900" algn="ctr"/>
            <a:r>
              <a:rPr lang="zh-CN" altLang="en-US" sz="3200" b="1"/>
              <a:t>等价联结词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538163" y="3429000"/>
            <a:ext cx="6913562" cy="27368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AF1D1D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400" b="1">
                <a:solidFill>
                  <a:srgbClr val="AF1D1D"/>
                </a:solidFill>
                <a:latin typeface="宋体" panose="02010600030101010101" pitchFamily="2" charset="-122"/>
              </a:rPr>
              <a:t>5</a:t>
            </a:r>
            <a:r>
              <a:rPr lang="en-US" altLang="zh-CN" sz="2400" b="1">
                <a:latin typeface="宋体" panose="02010600030101010101" pitchFamily="2" charset="-122"/>
              </a:rPr>
              <a:t> </a:t>
            </a:r>
            <a:r>
              <a:rPr lang="zh-CN" altLang="en-US" sz="2400" b="1">
                <a:latin typeface="宋体" panose="02010600030101010101" pitchFamily="2" charset="-122"/>
              </a:rPr>
              <a:t>将下列命题符号化并求真值</a:t>
            </a:r>
          </a:p>
          <a:p>
            <a:pPr marL="342900" indent="-3429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(1) 2 + 2 </a:t>
            </a:r>
            <a:r>
              <a:rPr lang="zh-CN" altLang="en-US" sz="2400" b="1">
                <a:latin typeface="Times New Roman" panose="02020603050405020304" pitchFamily="18" charset="0"/>
              </a:rPr>
              <a:t>＝ </a:t>
            </a:r>
            <a:r>
              <a:rPr lang="en-US" altLang="zh-CN" sz="2400" b="1">
                <a:latin typeface="Times New Roman" panose="02020603050405020304" pitchFamily="18" charset="0"/>
              </a:rPr>
              <a:t>4 </a:t>
            </a:r>
            <a:r>
              <a:rPr lang="zh-CN" altLang="en-US" sz="2400" b="1">
                <a:latin typeface="Times New Roman" panose="02020603050405020304" pitchFamily="18" charset="0"/>
              </a:rPr>
              <a:t>当且仅当 </a:t>
            </a:r>
            <a:r>
              <a:rPr lang="en-US" altLang="zh-CN" sz="2400" b="1">
                <a:latin typeface="Times New Roman" panose="02020603050405020304" pitchFamily="18" charset="0"/>
              </a:rPr>
              <a:t>3 + 3 </a:t>
            </a:r>
            <a:r>
              <a:rPr lang="zh-CN" altLang="en-US" sz="2400" b="1">
                <a:latin typeface="Times New Roman" panose="02020603050405020304" pitchFamily="18" charset="0"/>
              </a:rPr>
              <a:t>＝ </a:t>
            </a:r>
            <a:r>
              <a:rPr lang="en-US" altLang="zh-CN" sz="2400" b="1">
                <a:latin typeface="Times New Roman" panose="02020603050405020304" pitchFamily="18" charset="0"/>
              </a:rPr>
              <a:t>6. </a:t>
            </a:r>
          </a:p>
          <a:p>
            <a:pPr marL="342900" indent="-3429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(2) 2 + 2 </a:t>
            </a:r>
            <a:r>
              <a:rPr lang="zh-CN" altLang="en-US" sz="2400" b="1">
                <a:latin typeface="Times New Roman" panose="02020603050405020304" pitchFamily="18" charset="0"/>
              </a:rPr>
              <a:t>＝ </a:t>
            </a:r>
            <a:r>
              <a:rPr lang="en-US" altLang="zh-CN" sz="2400" b="1">
                <a:latin typeface="Times New Roman" panose="02020603050405020304" pitchFamily="18" charset="0"/>
              </a:rPr>
              <a:t>4 </a:t>
            </a:r>
            <a:r>
              <a:rPr lang="zh-CN" altLang="en-US" sz="2400" b="1">
                <a:latin typeface="Times New Roman" panose="02020603050405020304" pitchFamily="18" charset="0"/>
              </a:rPr>
              <a:t>当且仅当 </a:t>
            </a:r>
            <a:r>
              <a:rPr lang="en-US" altLang="zh-CN" sz="2400" b="1">
                <a:latin typeface="Times New Roman" panose="02020603050405020304" pitchFamily="18" charset="0"/>
              </a:rPr>
              <a:t>3 </a:t>
            </a:r>
            <a:r>
              <a:rPr lang="zh-CN" altLang="en-US" sz="2400" b="1">
                <a:latin typeface="Times New Roman" panose="02020603050405020304" pitchFamily="18" charset="0"/>
              </a:rPr>
              <a:t>是偶数</a:t>
            </a:r>
            <a:r>
              <a:rPr lang="en-US" altLang="zh-CN" sz="2400" b="1">
                <a:latin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(3) 2 + 2 </a:t>
            </a:r>
            <a:r>
              <a:rPr lang="zh-CN" altLang="en-US" sz="2400" b="1">
                <a:latin typeface="Times New Roman" panose="02020603050405020304" pitchFamily="18" charset="0"/>
              </a:rPr>
              <a:t>＝ </a:t>
            </a:r>
            <a:r>
              <a:rPr lang="en-US" altLang="zh-CN" sz="2400" b="1">
                <a:latin typeface="Times New Roman" panose="02020603050405020304" pitchFamily="18" charset="0"/>
              </a:rPr>
              <a:t>4 </a:t>
            </a:r>
            <a:r>
              <a:rPr lang="zh-CN" altLang="en-US" sz="2400" b="1">
                <a:latin typeface="Times New Roman" panose="02020603050405020304" pitchFamily="18" charset="0"/>
              </a:rPr>
              <a:t>当且仅当 太阳从东方升起</a:t>
            </a:r>
            <a:r>
              <a:rPr lang="en-US" altLang="zh-CN" sz="2400" b="1">
                <a:latin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(4) 2 + 2 </a:t>
            </a:r>
            <a:r>
              <a:rPr lang="zh-CN" altLang="en-US" sz="2400" b="1">
                <a:latin typeface="Times New Roman" panose="02020603050405020304" pitchFamily="18" charset="0"/>
              </a:rPr>
              <a:t>＝ </a:t>
            </a:r>
            <a:r>
              <a:rPr lang="en-US" altLang="zh-CN" sz="2400" b="1">
                <a:latin typeface="Times New Roman" panose="02020603050405020304" pitchFamily="18" charset="0"/>
              </a:rPr>
              <a:t>4 </a:t>
            </a:r>
            <a:r>
              <a:rPr lang="zh-CN" altLang="en-US" sz="2400" b="1">
                <a:latin typeface="Times New Roman" panose="02020603050405020304" pitchFamily="18" charset="0"/>
              </a:rPr>
              <a:t>当且仅当 美国位于非洲</a:t>
            </a:r>
            <a:r>
              <a:rPr lang="en-US" altLang="zh-CN" sz="2400" b="1">
                <a:latin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(5) </a:t>
            </a:r>
            <a:r>
              <a:rPr lang="zh-CN" altLang="en-US" sz="2400" b="1">
                <a:latin typeface="Times New Roman" panose="02020603050405020304" pitchFamily="18" charset="0"/>
              </a:rPr>
              <a:t>函数 </a:t>
            </a:r>
            <a:r>
              <a:rPr lang="en-US" altLang="zh-CN" sz="2400" b="1" i="1">
                <a:latin typeface="Times New Roman" panose="02020603050405020304" pitchFamily="18" charset="0"/>
              </a:rPr>
              <a:t>f</a:t>
            </a:r>
            <a:r>
              <a:rPr lang="en-US" altLang="zh-CN" sz="2400" b="1">
                <a:latin typeface="Times New Roman" panose="02020603050405020304" pitchFamily="18" charset="0"/>
              </a:rPr>
              <a:t> (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</a:rPr>
              <a:t>) </a:t>
            </a:r>
            <a:r>
              <a:rPr lang="zh-CN" altLang="en-US" sz="2400" b="1">
                <a:latin typeface="Times New Roman" panose="02020603050405020304" pitchFamily="18" charset="0"/>
              </a:rPr>
              <a:t>在 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0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</a:rPr>
              <a:t>可导的充要条件是 它在 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0 </a:t>
            </a:r>
            <a:r>
              <a:rPr lang="zh-CN" altLang="en-US" sz="2400" b="1">
                <a:latin typeface="Times New Roman" panose="02020603050405020304" pitchFamily="18" charset="0"/>
              </a:rPr>
              <a:t>连续</a:t>
            </a:r>
            <a:r>
              <a:rPr lang="en-US" altLang="zh-CN" sz="2400" b="1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7789863" y="38608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7835900" y="42926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7835900" y="5661025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7835900" y="4797425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7835900" y="5229225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0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3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  <p:bldP spid="33799" grpId="0"/>
      <p:bldP spid="33800" grpId="0"/>
      <p:bldP spid="33801" grpId="0"/>
      <p:bldP spid="3380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2CFE-CBDE-4F79-BBB9-67CAF7AB5AB0}" type="slidenum">
              <a:rPr lang="en-US" altLang="zh-CN"/>
              <a:t>22</a:t>
            </a:fld>
            <a:endParaRPr lang="en-US" altLang="zh-CN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/>
              <a:t>练习：将下列命题符号化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8229600" cy="518318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AutoNum type="arabicParenBoth"/>
            </a:pPr>
            <a:r>
              <a:rPr lang="zh-CN" altLang="en-US" sz="2000"/>
              <a:t>刘晓月跑得快，跳的也高。</a:t>
            </a:r>
          </a:p>
          <a:p>
            <a:pPr marL="457200" indent="-457200">
              <a:buFont typeface="Wingdings" panose="05000000000000000000" pitchFamily="2" charset="2"/>
              <a:buAutoNum type="arabicParenBoth"/>
            </a:pPr>
            <a:r>
              <a:rPr lang="zh-CN" altLang="en-US" sz="2000"/>
              <a:t>老王是山东人或河北人。</a:t>
            </a:r>
          </a:p>
          <a:p>
            <a:pPr marL="457200" indent="-457200">
              <a:buFont typeface="Wingdings" panose="05000000000000000000" pitchFamily="2" charset="2"/>
              <a:buAutoNum type="arabicParenBoth"/>
            </a:pPr>
            <a:r>
              <a:rPr lang="zh-CN" altLang="en-US" sz="2000"/>
              <a:t>因为天气冷，所以我穿了羽绒服。</a:t>
            </a:r>
          </a:p>
          <a:p>
            <a:pPr marL="457200" indent="-457200">
              <a:buFont typeface="Wingdings" panose="05000000000000000000" pitchFamily="2" charset="2"/>
              <a:buAutoNum type="arabicParenBoth"/>
            </a:pPr>
            <a:r>
              <a:rPr lang="zh-CN" altLang="en-US" sz="2000"/>
              <a:t>王欢与李乐组成一个小组。</a:t>
            </a:r>
          </a:p>
          <a:p>
            <a:pPr marL="457200" indent="-457200">
              <a:buFont typeface="Wingdings" panose="05000000000000000000" pitchFamily="2" charset="2"/>
              <a:buAutoNum type="arabicParenBoth"/>
            </a:pPr>
            <a:r>
              <a:rPr lang="zh-CN" altLang="en-US" sz="2000"/>
              <a:t>李辛与李末是兄弟。</a:t>
            </a:r>
          </a:p>
          <a:p>
            <a:pPr marL="457200" indent="-457200">
              <a:buFont typeface="Wingdings" panose="05000000000000000000" pitchFamily="2" charset="2"/>
              <a:buAutoNum type="arabicParenBoth"/>
            </a:pPr>
            <a:r>
              <a:rPr lang="zh-CN" altLang="en-US" sz="2000"/>
              <a:t>王强与刘威都学过法语。</a:t>
            </a:r>
          </a:p>
          <a:p>
            <a:pPr marL="457200" indent="-457200">
              <a:buFont typeface="Wingdings" panose="05000000000000000000" pitchFamily="2" charset="2"/>
              <a:buAutoNum type="arabicParenBoth"/>
            </a:pPr>
            <a:r>
              <a:rPr lang="zh-CN" altLang="en-US" sz="2000"/>
              <a:t>他一面走路，一面听音乐。</a:t>
            </a:r>
          </a:p>
          <a:p>
            <a:pPr marL="457200" indent="-457200">
              <a:buFont typeface="Wingdings" panose="05000000000000000000" pitchFamily="2" charset="2"/>
              <a:buAutoNum type="arabicParenBoth"/>
            </a:pPr>
            <a:r>
              <a:rPr lang="zh-CN" altLang="en-US" sz="2000"/>
              <a:t>如果天下大雨，他就乘班车上班。</a:t>
            </a:r>
          </a:p>
          <a:p>
            <a:pPr marL="457200" indent="-457200">
              <a:buFont typeface="Wingdings" panose="05000000000000000000" pitchFamily="2" charset="2"/>
              <a:buAutoNum type="arabicParenBoth"/>
            </a:pPr>
            <a:r>
              <a:rPr lang="zh-CN" altLang="en-US" sz="2000"/>
              <a:t>只有天下大雨，他才乘班车上班。</a:t>
            </a:r>
          </a:p>
          <a:p>
            <a:pPr marL="457200" indent="-457200">
              <a:buFont typeface="Wingdings" panose="05000000000000000000" pitchFamily="2" charset="2"/>
              <a:buAutoNum type="arabicParenBoth"/>
            </a:pPr>
            <a:r>
              <a:rPr lang="zh-CN" altLang="en-US" sz="2000"/>
              <a:t>除非天下大雨，否则他不乘班车上班。</a:t>
            </a:r>
          </a:p>
          <a:p>
            <a:pPr marL="457200" indent="-457200">
              <a:buFont typeface="Wingdings" panose="05000000000000000000" pitchFamily="2" charset="2"/>
              <a:buAutoNum type="arabicParenBoth"/>
            </a:pPr>
            <a:r>
              <a:rPr lang="zh-CN" altLang="en-US" sz="2000"/>
              <a:t>下雨路滑，他迟到了。</a:t>
            </a:r>
          </a:p>
          <a:p>
            <a:pPr marL="457200" indent="-457200">
              <a:buFont typeface="Wingdings" panose="05000000000000000000" pitchFamily="2" charset="2"/>
              <a:buAutoNum type="arabicParenBoth"/>
            </a:pPr>
            <a:r>
              <a:rPr lang="zh-CN" altLang="en-US" sz="2000"/>
              <a:t> </a:t>
            </a:r>
            <a:r>
              <a:rPr lang="en-US" altLang="zh-CN" sz="2000"/>
              <a:t>2</a:t>
            </a:r>
            <a:r>
              <a:rPr lang="zh-CN" altLang="en-US" sz="2000"/>
              <a:t>与</a:t>
            </a:r>
            <a:r>
              <a:rPr lang="en-US" altLang="zh-CN" sz="2000"/>
              <a:t>4</a:t>
            </a:r>
            <a:r>
              <a:rPr lang="zh-CN" altLang="en-US" sz="2000"/>
              <a:t>都是素数，这是不对的。</a:t>
            </a:r>
          </a:p>
          <a:p>
            <a:pPr marL="457200" indent="-457200">
              <a:buFont typeface="Wingdings" panose="05000000000000000000" pitchFamily="2" charset="2"/>
              <a:buAutoNum type="arabicParenBoth"/>
            </a:pPr>
            <a:r>
              <a:rPr lang="zh-CN" altLang="en-US" sz="2000">
                <a:latin typeface="宋体" panose="02010600030101010101" pitchFamily="2" charset="-122"/>
              </a:rPr>
              <a:t>“</a:t>
            </a:r>
            <a:r>
              <a:rPr lang="en-US" altLang="zh-CN" sz="2000"/>
              <a:t>2</a:t>
            </a:r>
            <a:r>
              <a:rPr lang="zh-CN" altLang="en-US" sz="2000"/>
              <a:t>或</a:t>
            </a:r>
            <a:r>
              <a:rPr lang="en-US" altLang="zh-CN" sz="2000"/>
              <a:t>4</a:t>
            </a:r>
            <a:r>
              <a:rPr lang="zh-CN" altLang="en-US" sz="2000"/>
              <a:t>是素数，这是不对的</a:t>
            </a:r>
            <a:r>
              <a:rPr lang="zh-CN" altLang="en-US" sz="2000">
                <a:latin typeface="宋体" panose="02010600030101010101" pitchFamily="2" charset="-122"/>
              </a:rPr>
              <a:t>”</a:t>
            </a:r>
            <a:r>
              <a:rPr lang="zh-CN" altLang="en-US" sz="2000"/>
              <a:t>是不对的。</a:t>
            </a:r>
          </a:p>
          <a:p>
            <a:pPr marL="457200" indent="-457200">
              <a:buFont typeface="Wingdings" panose="05000000000000000000" pitchFamily="2" charset="2"/>
              <a:buAutoNum type="arabicParenBoth"/>
            </a:pPr>
            <a:endParaRPr lang="en-US" altLang="zh-CN" sz="200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8DDA-5E80-49DF-A6E7-083DA0DC52CC}" type="slidenum">
              <a:rPr lang="en-US" altLang="zh-CN"/>
              <a:t>23</a:t>
            </a:fld>
            <a:endParaRPr lang="en-US" altLang="zh-CN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88" y="1196975"/>
            <a:ext cx="8229600" cy="503238"/>
          </a:xfrm>
        </p:spPr>
        <p:txBody>
          <a:bodyPr/>
          <a:lstStyle/>
          <a:p>
            <a:pPr marL="361950" indent="-361950"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本小节中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, … </a:t>
            </a:r>
            <a:r>
              <a:rPr lang="zh-CN" altLang="en-US">
                <a:latin typeface="Times New Roman" panose="02020603050405020304" pitchFamily="18" charset="0"/>
              </a:rPr>
              <a:t>均表示命题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35848" name="Group 8"/>
          <p:cNvGrpSpPr/>
          <p:nvPr/>
        </p:nvGrpSpPr>
        <p:grpSpPr bwMode="auto">
          <a:xfrm>
            <a:off x="446088" y="1844675"/>
            <a:ext cx="8229600" cy="3025775"/>
            <a:chOff x="281" y="1162"/>
            <a:chExt cx="5184" cy="1906"/>
          </a:xfrm>
        </p:grpSpPr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281" y="1162"/>
              <a:ext cx="5184" cy="190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marL="361950" indent="-36195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</a:pPr>
              <a:r>
                <a:rPr lang="zh-CN" altLang="en-US" sz="2400" b="1">
                  <a:latin typeface="Times New Roman" panose="02020603050405020304" pitchFamily="18" charset="0"/>
                </a:rPr>
                <a:t>联结词集为</a:t>
              </a:r>
              <a:r>
                <a:rPr lang="en-US" altLang="zh-CN" sz="2400" b="1">
                  <a:latin typeface="Times New Roman" panose="02020603050405020304" pitchFamily="18" charset="0"/>
                </a:rPr>
                <a:t>{</a:t>
              </a:r>
              <a:r>
                <a:rPr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</a:t>
              </a:r>
              <a:r>
                <a:rPr lang="en-US" altLang="zh-CN" sz="2400" b="1">
                  <a:latin typeface="Times New Roman" panose="02020603050405020304" pitchFamily="18" charset="0"/>
                </a:rPr>
                <a:t>, </a:t>
              </a:r>
              <a:r>
                <a:rPr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r>
                <a:rPr lang="en-US" altLang="zh-CN" sz="2400" b="1">
                  <a:latin typeface="Times New Roman" panose="02020603050405020304" pitchFamily="18" charset="0"/>
                </a:rPr>
                <a:t>, </a:t>
              </a:r>
              <a:r>
                <a:rPr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</a:t>
              </a:r>
              <a:r>
                <a:rPr lang="en-US" altLang="zh-CN" sz="2400" b="1">
                  <a:latin typeface="Times New Roman" panose="02020603050405020304" pitchFamily="18" charset="0"/>
                </a:rPr>
                <a:t>, </a:t>
              </a:r>
              <a:r>
                <a:rPr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400" b="1">
                  <a:latin typeface="Times New Roman" panose="02020603050405020304" pitchFamily="18" charset="0"/>
                </a:rPr>
                <a:t>, </a:t>
              </a:r>
              <a:r>
                <a:rPr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</a:t>
              </a:r>
              <a:r>
                <a:rPr lang="en-US" altLang="zh-CN" sz="2400" b="1">
                  <a:latin typeface="Times New Roman" panose="02020603050405020304" pitchFamily="18" charset="0"/>
                </a:rPr>
                <a:t>}</a:t>
              </a:r>
              <a:r>
                <a:rPr lang="zh-CN" altLang="en-US" sz="2400" b="1">
                  <a:latin typeface="Times New Roman" panose="02020603050405020304" pitchFamily="18" charset="0"/>
                </a:rPr>
                <a:t>，</a:t>
              </a:r>
              <a:r>
                <a:rPr lang="zh-CN" altLang="en-US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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400" b="1">
                  <a:latin typeface="Times New Roman" panose="02020603050405020304" pitchFamily="18" charset="0"/>
                </a:rPr>
                <a:t>,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q</a:t>
              </a:r>
              <a:r>
                <a:rPr lang="en-US" altLang="zh-CN" sz="2400" b="1">
                  <a:latin typeface="Times New Roman" panose="02020603050405020304" pitchFamily="18" charset="0"/>
                </a:rPr>
                <a:t>,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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q</a:t>
              </a:r>
              <a:r>
                <a:rPr lang="en-US" altLang="zh-CN" sz="2400" b="1">
                  <a:latin typeface="Times New Roman" panose="02020603050405020304" pitchFamily="18" charset="0"/>
                </a:rPr>
                <a:t>,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q</a:t>
              </a:r>
              <a:r>
                <a:rPr lang="en-US" altLang="zh-CN" sz="2400" b="1">
                  <a:latin typeface="Times New Roman" panose="02020603050405020304" pitchFamily="18" charset="0"/>
                </a:rPr>
                <a:t>,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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q</a:t>
              </a:r>
              <a:r>
                <a:rPr lang="zh-CN" altLang="en-US" sz="2400" b="1">
                  <a:latin typeface="Times New Roman" panose="02020603050405020304" pitchFamily="18" charset="0"/>
                </a:rPr>
                <a:t>为基本复合命题</a:t>
              </a:r>
              <a:r>
                <a:rPr lang="en-US" altLang="zh-CN" sz="2400" b="1">
                  <a:latin typeface="Times New Roman" panose="02020603050405020304" pitchFamily="18" charset="0"/>
                </a:rPr>
                <a:t>. </a:t>
              </a:r>
              <a:r>
                <a:rPr lang="zh-CN" altLang="en-US" sz="2400" b="1">
                  <a:latin typeface="Times New Roman" panose="02020603050405020304" pitchFamily="18" charset="0"/>
                </a:rPr>
                <a:t>其中要特别注意理解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q</a:t>
              </a:r>
              <a:r>
                <a:rPr lang="zh-CN" altLang="en-US" sz="2400" b="1">
                  <a:latin typeface="Times New Roman" panose="02020603050405020304" pitchFamily="18" charset="0"/>
                </a:rPr>
                <a:t>的涵义</a:t>
              </a:r>
              <a:r>
                <a:rPr lang="en-US" altLang="zh-CN" sz="2400" b="1">
                  <a:latin typeface="Times New Roman" panose="02020603050405020304" pitchFamily="18" charset="0"/>
                </a:rPr>
                <a:t>. </a:t>
              </a:r>
              <a:r>
                <a:rPr lang="zh-CN" altLang="en-US" sz="2400" b="1">
                  <a:latin typeface="Times New Roman" panose="02020603050405020304" pitchFamily="18" charset="0"/>
                </a:rPr>
                <a:t>反复使用</a:t>
              </a:r>
              <a:r>
                <a:rPr lang="en-US" altLang="zh-CN" sz="2400" b="1">
                  <a:latin typeface="Times New Roman" panose="02020603050405020304" pitchFamily="18" charset="0"/>
                </a:rPr>
                <a:t>{</a:t>
              </a:r>
              <a:r>
                <a:rPr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</a:t>
              </a:r>
              <a:r>
                <a:rPr lang="en-US" altLang="zh-CN" sz="2400" b="1">
                  <a:latin typeface="Times New Roman" panose="02020603050405020304" pitchFamily="18" charset="0"/>
                </a:rPr>
                <a:t>, </a:t>
              </a:r>
              <a:r>
                <a:rPr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r>
                <a:rPr lang="en-US" altLang="zh-CN" sz="2400" b="1">
                  <a:latin typeface="Times New Roman" panose="02020603050405020304" pitchFamily="18" charset="0"/>
                </a:rPr>
                <a:t>, </a:t>
              </a:r>
              <a:r>
                <a:rPr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</a:t>
              </a:r>
              <a:r>
                <a:rPr lang="en-US" altLang="zh-CN" sz="2400" b="1">
                  <a:latin typeface="Times New Roman" panose="02020603050405020304" pitchFamily="18" charset="0"/>
                </a:rPr>
                <a:t>, </a:t>
              </a:r>
              <a:r>
                <a:rPr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400" b="1">
                  <a:latin typeface="Times New Roman" panose="02020603050405020304" pitchFamily="18" charset="0"/>
                </a:rPr>
                <a:t>, </a:t>
              </a:r>
              <a:r>
                <a:rPr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</a:t>
              </a:r>
              <a:r>
                <a:rPr lang="en-US" altLang="zh-CN" sz="2400" b="1">
                  <a:latin typeface="Times New Roman" panose="02020603050405020304" pitchFamily="18" charset="0"/>
                </a:rPr>
                <a:t>}</a:t>
              </a:r>
              <a:r>
                <a:rPr lang="zh-CN" altLang="en-US" sz="2400" b="1">
                  <a:latin typeface="Times New Roman" panose="02020603050405020304" pitchFamily="18" charset="0"/>
                </a:rPr>
                <a:t>中的联结词组成更为复杂的复合命题</a:t>
              </a:r>
              <a:r>
                <a:rPr lang="en-US" altLang="zh-CN" sz="2400" b="1">
                  <a:latin typeface="Times New Roman" panose="02020603050405020304" pitchFamily="18" charset="0"/>
                </a:rPr>
                <a:t>.</a:t>
              </a:r>
            </a:p>
            <a:p>
              <a:pPr marL="361950" indent="-361950">
                <a:lnSpc>
                  <a:spcPct val="80000"/>
                </a:lnSpc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None/>
              </a:pPr>
              <a:endParaRPr lang="en-US" altLang="zh-CN" sz="2400" b="1">
                <a:latin typeface="Times New Roman" panose="02020603050405020304" pitchFamily="18" charset="0"/>
              </a:endParaRPr>
            </a:p>
            <a:p>
              <a:pPr marL="361950" indent="-361950">
                <a:spcBef>
                  <a:spcPct val="50000"/>
                </a:spcBef>
                <a:buClr>
                  <a:srgbClr val="69B3F1"/>
                </a:buClr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	</a:t>
              </a:r>
              <a:r>
                <a:rPr lang="zh-CN" altLang="en-US" sz="2400" b="1">
                  <a:latin typeface="Times New Roman" panose="02020603050405020304" pitchFamily="18" charset="0"/>
                </a:rPr>
                <a:t>设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400" b="1">
                  <a:latin typeface="Times New Roman" panose="02020603050405020304" pitchFamily="18" charset="0"/>
                </a:rPr>
                <a:t>:       </a:t>
              </a:r>
              <a:r>
                <a:rPr lang="zh-CN" altLang="en-US" sz="2400" b="1">
                  <a:latin typeface="Times New Roman" panose="02020603050405020304" pitchFamily="18" charset="0"/>
                </a:rPr>
                <a:t>是无理数，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q</a:t>
              </a:r>
              <a:r>
                <a:rPr lang="en-US" altLang="zh-CN" sz="2400" b="1">
                  <a:latin typeface="Times New Roman" panose="02020603050405020304" pitchFamily="18" charset="0"/>
                </a:rPr>
                <a:t>: 3</a:t>
              </a:r>
              <a:r>
                <a:rPr lang="zh-CN" altLang="en-US" sz="2400" b="1">
                  <a:latin typeface="Times New Roman" panose="02020603050405020304" pitchFamily="18" charset="0"/>
                </a:rPr>
                <a:t>是奇数， </a:t>
              </a:r>
            </a:p>
            <a:p>
              <a:pPr marL="361950" indent="-361950"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buNone/>
              </a:pPr>
              <a:r>
                <a:rPr lang="zh-CN" altLang="en-US" sz="2400" b="1" i="1">
                  <a:latin typeface="Times New Roman" panose="02020603050405020304" pitchFamily="18" charset="0"/>
                </a:rPr>
                <a:t>    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2400" b="1">
                  <a:latin typeface="Times New Roman" panose="02020603050405020304" pitchFamily="18" charset="0"/>
                </a:rPr>
                <a:t>: </a:t>
              </a:r>
              <a:r>
                <a:rPr lang="zh-CN" altLang="en-US" sz="2400" b="1">
                  <a:latin typeface="Times New Roman" panose="02020603050405020304" pitchFamily="18" charset="0"/>
                </a:rPr>
                <a:t>苹果是方的， 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s</a:t>
              </a:r>
              <a:r>
                <a:rPr lang="en-US" altLang="zh-CN" sz="2400" b="1">
                  <a:latin typeface="Times New Roman" panose="02020603050405020304" pitchFamily="18" charset="0"/>
                </a:rPr>
                <a:t>: </a:t>
              </a:r>
              <a:r>
                <a:rPr lang="zh-CN" altLang="en-US" sz="2400" b="1">
                  <a:latin typeface="Times New Roman" panose="02020603050405020304" pitchFamily="18" charset="0"/>
                </a:rPr>
                <a:t>太阳绕地球转</a:t>
              </a:r>
            </a:p>
            <a:p>
              <a:pPr marL="361950" indent="-361950"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     则复合命题 </a:t>
              </a:r>
              <a:r>
                <a:rPr lang="en-US" altLang="zh-CN" sz="2400" b="1">
                  <a:latin typeface="Times New Roman" panose="02020603050405020304" pitchFamily="18" charset="0"/>
                </a:rPr>
                <a:t>(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q</a:t>
              </a:r>
              <a:r>
                <a:rPr lang="en-US" altLang="zh-CN" sz="2400" b="1">
                  <a:latin typeface="Times New Roman" panose="02020603050405020304" pitchFamily="18" charset="0"/>
                </a:rPr>
                <a:t>) </a:t>
              </a:r>
              <a:r>
                <a:rPr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 </a:t>
              </a:r>
              <a:r>
                <a:rPr lang="en-US" altLang="zh-CN" sz="2400" b="1">
                  <a:latin typeface="Times New Roman" panose="02020603050405020304" pitchFamily="18" charset="0"/>
                </a:rPr>
                <a:t>((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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s</a:t>
              </a:r>
              <a:r>
                <a:rPr lang="en-US" altLang="zh-CN" sz="2400" b="1">
                  <a:latin typeface="Times New Roman" panose="02020603050405020304" pitchFamily="18" charset="0"/>
                </a:rPr>
                <a:t>) </a:t>
              </a:r>
              <a:r>
                <a:rPr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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400" b="1">
                  <a:latin typeface="Times New Roman" panose="02020603050405020304" pitchFamily="18" charset="0"/>
                </a:rPr>
                <a:t>) </a:t>
              </a:r>
              <a:r>
                <a:rPr lang="zh-CN" altLang="en-US" sz="2400" b="1">
                  <a:latin typeface="Times New Roman" panose="02020603050405020304" pitchFamily="18" charset="0"/>
                </a:rPr>
                <a:t>是假命题</a:t>
              </a:r>
              <a:r>
                <a:rPr lang="en-US" altLang="zh-CN" sz="2400" b="1">
                  <a:latin typeface="Times New Roman" panose="02020603050405020304" pitchFamily="18" charset="0"/>
                </a:rPr>
                <a:t>. </a:t>
              </a:r>
            </a:p>
          </p:txBody>
        </p:sp>
        <p:graphicFrame>
          <p:nvGraphicFramePr>
            <p:cNvPr id="35844" name="Object 4"/>
            <p:cNvGraphicFramePr>
              <a:graphicFrameLocks noChangeAspect="1"/>
            </p:cNvGraphicFramePr>
            <p:nvPr/>
          </p:nvGraphicFramePr>
          <p:xfrm>
            <a:off x="975" y="2160"/>
            <a:ext cx="36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67" name="Microsoft 公式 3.0" r:id="rId4" imgW="241300" imgH="215900" progId="Equation.3">
                    <p:embed/>
                  </p:oleObj>
                </mc:Choice>
                <mc:Fallback>
                  <p:oleObj name="Microsoft 公式 3.0" r:id="rId4" imgW="241300" imgH="2159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2160"/>
                          <a:ext cx="360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2627313" y="188913"/>
            <a:ext cx="4103687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CN" altLang="en-US" sz="3200" b="1">
                <a:latin typeface="宋体" panose="02010600030101010101" pitchFamily="2" charset="-122"/>
              </a:rPr>
              <a:t>小　结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468313" y="5084763"/>
            <a:ext cx="8675687" cy="576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61950" indent="-36195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联结词的运算顺序：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同级按先出现者先运算</a:t>
            </a:r>
            <a:r>
              <a:rPr lang="en-US" altLang="zh-CN" sz="2400" b="1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70EB-5948-4BA0-86E2-A252321C1133}" type="slidenum">
              <a:rPr lang="en-US" altLang="zh-CN"/>
              <a:t>24</a:t>
            </a:fld>
            <a:endParaRPr lang="en-US" altLang="zh-CN"/>
          </a:p>
        </p:txBody>
      </p:sp>
      <p:graphicFrame>
        <p:nvGraphicFramePr>
          <p:cNvPr id="29745" name="Group 49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4"/>
        </p:xfrm>
        <a:graphic>
          <a:graphicData uri="http://schemas.openxmlformats.org/drawingml/2006/table">
            <a:tbl>
              <a:tblPr/>
              <a:tblGrid>
                <a:gridCol w="1211263"/>
                <a:gridCol w="1208087"/>
                <a:gridCol w="1452563"/>
                <a:gridCol w="1450975"/>
                <a:gridCol w="1455737"/>
                <a:gridCol w="1450975"/>
              </a:tblGrid>
              <a:tr h="98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en-US" altLang="zh-CN" sz="24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┐</a:t>
                      </a:r>
                      <a:r>
                        <a:rPr kumimoji="1" lang="en-US" altLang="zh-CN" sz="24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∧</a:t>
                      </a:r>
                      <a:r>
                        <a:rPr kumimoji="1" lang="en-US" altLang="zh-CN" sz="2400" b="1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1" lang="en-US" altLang="zh-CN" sz="2400" b="1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∨</a:t>
                      </a:r>
                      <a:r>
                        <a:rPr kumimoji="1" lang="en-US" altLang="zh-CN" sz="2400" b="1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1" lang="en-US" altLang="zh-CN" sz="2400" b="1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kumimoji="1" lang="en-US" altLang="zh-CN" sz="2400" b="1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1" lang="en-US" altLang="zh-CN" sz="2400" b="1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</a:t>
                      </a:r>
                      <a:r>
                        <a:rPr kumimoji="1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↔</a:t>
                      </a:r>
                      <a:r>
                        <a:rPr kumimoji="1" lang="en-US" altLang="zh-CN" sz="2400" b="1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q</a:t>
                      </a:r>
                      <a:endParaRPr kumimoji="1" lang="en-US" altLang="zh-CN" sz="2400" b="1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0  0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5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0  1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2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1  0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1  1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28C80-75ED-437C-B5B6-102EC9755F31}" type="slidenum">
              <a:rPr lang="en-US" altLang="zh-CN"/>
              <a:t>25</a:t>
            </a:fld>
            <a:endParaRPr lang="en-US" altLang="zh-CN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700463"/>
          </a:xfrm>
        </p:spPr>
        <p:txBody>
          <a:bodyPr/>
          <a:lstStyle/>
          <a:p>
            <a:endParaRPr lang="zh-CN" altLang="zh-CN"/>
          </a:p>
        </p:txBody>
      </p:sp>
      <p:pic>
        <p:nvPicPr>
          <p:cNvPr id="1136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628775"/>
            <a:ext cx="7416800" cy="342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77B4-1A56-42AA-BADB-A5DD99B5F600}" type="slidenum">
              <a:rPr lang="en-US" altLang="zh-CN"/>
              <a:t>26</a:t>
            </a:fld>
            <a:endParaRPr lang="en-US" altLang="zh-CN"/>
          </a:p>
        </p:txBody>
      </p:sp>
      <p:pic>
        <p:nvPicPr>
          <p:cNvPr id="11469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6F67-F406-4F8F-A1EE-D0A37F647598}" type="slidenum">
              <a:rPr lang="en-US" altLang="zh-CN"/>
              <a:t>27</a:t>
            </a:fld>
            <a:endParaRPr lang="en-US" altLang="zh-CN"/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250825" y="1341438"/>
            <a:ext cx="5545138" cy="3671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defTabSz="898525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  <a:tabLst>
                <a:tab pos="95250" algn="l"/>
              </a:tabLst>
            </a:pPr>
            <a:r>
              <a:rPr lang="en-US" altLang="zh-CN" sz="2400" b="1">
                <a:latin typeface="Times New Roman" panose="02020603050405020304" pitchFamily="18" charset="0"/>
              </a:rPr>
              <a:t>1.  </a:t>
            </a:r>
            <a:r>
              <a:rPr lang="zh-CN" altLang="en-US" sz="2400" b="1">
                <a:latin typeface="Times New Roman" panose="02020603050405020304" pitchFamily="18" charset="0"/>
              </a:rPr>
              <a:t>设 </a:t>
            </a:r>
            <a:r>
              <a:rPr lang="en-US" altLang="zh-CN" sz="2400" b="1" i="1">
                <a:latin typeface="Times New Roman" panose="02020603050405020304" pitchFamily="18" charset="0"/>
              </a:rPr>
              <a:t>p </a:t>
            </a:r>
            <a:r>
              <a:rPr lang="en-US" altLang="zh-CN" sz="2400" b="1">
                <a:latin typeface="Times New Roman" panose="02020603050405020304" pitchFamily="18" charset="0"/>
              </a:rPr>
              <a:t>: 2</a:t>
            </a:r>
            <a:r>
              <a:rPr lang="zh-CN" altLang="en-US" sz="2400" b="1">
                <a:latin typeface="Times New Roman" panose="02020603050405020304" pitchFamily="18" charset="0"/>
              </a:rPr>
              <a:t>是素数</a:t>
            </a:r>
            <a:endParaRPr lang="zh-CN" altLang="en-US" sz="2400" b="1" i="1">
              <a:latin typeface="Times New Roman" panose="02020603050405020304" pitchFamily="18" charset="0"/>
            </a:endParaRPr>
          </a:p>
          <a:p>
            <a:pPr defTabSz="898525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  <a:tabLst>
                <a:tab pos="95250" algn="l"/>
              </a:tabLst>
            </a:pPr>
            <a:r>
              <a:rPr lang="zh-CN" altLang="en-US" sz="2400" b="1" i="1">
                <a:latin typeface="Times New Roman" panose="02020603050405020304" pitchFamily="18" charset="0"/>
              </a:rPr>
              <a:t>          </a:t>
            </a:r>
            <a:r>
              <a:rPr lang="en-US" altLang="zh-CN" sz="2400" b="1" i="1">
                <a:latin typeface="Times New Roman" panose="02020603050405020304" pitchFamily="18" charset="0"/>
              </a:rPr>
              <a:t>q </a:t>
            </a:r>
            <a:r>
              <a:rPr lang="en-US" altLang="zh-CN" sz="2400" b="1">
                <a:latin typeface="Times New Roman" panose="02020603050405020304" pitchFamily="18" charset="0"/>
              </a:rPr>
              <a:t>: </a:t>
            </a:r>
            <a:r>
              <a:rPr lang="zh-CN" altLang="en-US" sz="2400" b="1">
                <a:latin typeface="Times New Roman" panose="02020603050405020304" pitchFamily="18" charset="0"/>
              </a:rPr>
              <a:t>北京比天津人口多</a:t>
            </a:r>
            <a:endParaRPr lang="zh-CN" altLang="en-US" sz="2400" b="1" i="1">
              <a:latin typeface="Times New Roman" panose="02020603050405020304" pitchFamily="18" charset="0"/>
            </a:endParaRPr>
          </a:p>
          <a:p>
            <a:pPr defTabSz="898525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  <a:tabLst>
                <a:tab pos="95250" algn="l"/>
              </a:tabLst>
            </a:pPr>
            <a:r>
              <a:rPr lang="zh-CN" altLang="en-US" sz="2400" b="1" i="1">
                <a:latin typeface="Times New Roman" panose="02020603050405020304" pitchFamily="18" charset="0"/>
              </a:rPr>
              <a:t>          </a:t>
            </a:r>
            <a:r>
              <a:rPr lang="en-US" altLang="zh-CN" sz="2400" b="1" i="1">
                <a:latin typeface="Times New Roman" panose="02020603050405020304" pitchFamily="18" charset="0"/>
              </a:rPr>
              <a:t>r </a:t>
            </a:r>
            <a:r>
              <a:rPr lang="en-US" altLang="zh-CN" sz="2400" b="1">
                <a:latin typeface="Times New Roman" panose="02020603050405020304" pitchFamily="18" charset="0"/>
              </a:rPr>
              <a:t>: </a:t>
            </a:r>
            <a:r>
              <a:rPr lang="zh-CN" altLang="en-US" sz="2400" b="1">
                <a:latin typeface="Times New Roman" panose="02020603050405020304" pitchFamily="18" charset="0"/>
              </a:rPr>
              <a:t>美国的首都是旧金山</a:t>
            </a:r>
          </a:p>
          <a:p>
            <a:pPr defTabSz="898525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  <a:tabLst>
                <a:tab pos="95250" algn="l"/>
              </a:tabLst>
            </a:pPr>
            <a:r>
              <a:rPr lang="zh-CN" altLang="en-US" sz="2400" b="1">
                <a:latin typeface="Times New Roman" panose="02020603050405020304" pitchFamily="18" charset="0"/>
              </a:rPr>
              <a:t>    求下面命题的真值</a:t>
            </a:r>
          </a:p>
          <a:p>
            <a:pPr marL="533400" lvl="1" indent="-354330" defTabSz="898525">
              <a:spcBef>
                <a:spcPct val="20000"/>
              </a:spcBef>
              <a:tabLst>
                <a:tab pos="95250" algn="l"/>
              </a:tabLst>
            </a:pPr>
            <a:r>
              <a:rPr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    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</a:rPr>
              <a:t>(1) (</a:t>
            </a:r>
            <a:r>
              <a:rPr lang="en-US" altLang="zh-CN" sz="2400" b="1" i="1"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i="1">
                <a:latin typeface="Times New Roman" panose="02020603050405020304" pitchFamily="18" charset="0"/>
                <a:ea typeface="华文中宋" panose="02010600040101010101" pitchFamily="2" charset="-122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latin typeface="Times New Roman" panose="02020603050405020304" pitchFamily="18" charset="0"/>
                <a:ea typeface="华文中宋" panose="02010600040101010101" pitchFamily="2" charset="-122"/>
              </a:rPr>
              <a:t>r</a:t>
            </a:r>
            <a:endParaRPr lang="en-US" altLang="zh-CN" sz="2400" b="1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533400" lvl="1" indent="-354330" defTabSz="898525">
              <a:spcBef>
                <a:spcPct val="20000"/>
              </a:spcBef>
              <a:tabLst>
                <a:tab pos="95250" algn="l"/>
              </a:tabLst>
            </a:pP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</a:rPr>
              <a:t>    (2) (</a:t>
            </a:r>
            <a:r>
              <a:rPr lang="en-US" altLang="zh-CN" sz="2400" b="1" i="1">
                <a:latin typeface="Times New Roman" panose="02020603050405020304" pitchFamily="18" charset="0"/>
                <a:ea typeface="华文中宋" panose="02010600040101010101" pitchFamily="2" charset="-122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i="1">
                <a:latin typeface="Times New Roman" panose="02020603050405020304" pitchFamily="18" charset="0"/>
                <a:ea typeface="华文中宋" panose="02010600040101010101" pitchFamily="2" charset="-12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</a:t>
            </a:r>
            <a:r>
              <a:rPr lang="en-US" altLang="zh-CN" sz="2400" b="1" i="1">
                <a:latin typeface="Times New Roman" panose="02020603050405020304" pitchFamily="18" charset="0"/>
                <a:ea typeface="华文中宋" panose="02010600040101010101" pitchFamily="2" charset="-12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</a:p>
          <a:p>
            <a:pPr marL="533400" lvl="1" indent="-354330" defTabSz="898525">
              <a:spcBef>
                <a:spcPct val="20000"/>
              </a:spcBef>
              <a:tabLst>
                <a:tab pos="95250" algn="l"/>
              </a:tabLst>
            </a:pP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</a:rPr>
              <a:t>    (3) (</a:t>
            </a:r>
            <a:r>
              <a:rPr lang="en-US" altLang="zh-CN" sz="2400" b="1" i="1">
                <a:latin typeface="Times New Roman" panose="02020603050405020304" pitchFamily="18" charset="0"/>
                <a:ea typeface="华文中宋" panose="02010600040101010101" pitchFamily="2" charset="-122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latin typeface="Times New Roman" panose="02020603050405020304" pitchFamily="18" charset="0"/>
                <a:ea typeface="华文中宋" panose="02010600040101010101" pitchFamily="2" charset="-12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</a:t>
            </a:r>
            <a:r>
              <a:rPr lang="en-US" altLang="zh-CN" sz="2400" b="1" i="1">
                <a:latin typeface="Times New Roman" panose="02020603050405020304" pitchFamily="18" charset="0"/>
                <a:ea typeface="华文中宋" panose="02010600040101010101" pitchFamily="2" charset="-12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</a:p>
          <a:p>
            <a:pPr marL="533400" lvl="1" indent="-354330" defTabSz="898525">
              <a:spcBef>
                <a:spcPct val="20000"/>
              </a:spcBef>
              <a:tabLst>
                <a:tab pos="95250" algn="l"/>
              </a:tabLst>
            </a:pP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</a:rPr>
              <a:t>    (4) (</a:t>
            </a:r>
            <a:r>
              <a:rPr lang="en-US" altLang="zh-CN" sz="2400" b="1" i="1">
                <a:latin typeface="Times New Roman" panose="02020603050405020304" pitchFamily="18" charset="0"/>
                <a:ea typeface="华文中宋" panose="02010600040101010101" pitchFamily="2" charset="-122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</a:rPr>
              <a:t>((</a:t>
            </a:r>
            <a:r>
              <a:rPr lang="en-US" altLang="zh-CN" sz="2400" b="1" i="1"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</a:t>
            </a:r>
            <a:r>
              <a:rPr lang="en-US" altLang="zh-CN" sz="2400" b="1" i="1">
                <a:latin typeface="Times New Roman" panose="02020603050405020304" pitchFamily="18" charset="0"/>
                <a:ea typeface="华文中宋" panose="02010600040101010101" pitchFamily="2" charset="-12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i="1">
                <a:latin typeface="Times New Roman" panose="02020603050405020304" pitchFamily="18" charset="0"/>
                <a:ea typeface="华文中宋" panose="02010600040101010101" pitchFamily="2" charset="-12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</a:t>
            </a:r>
            <a:r>
              <a:rPr lang="en-US" altLang="zh-CN" sz="2400" b="1" i="1">
                <a:latin typeface="Times New Roman" panose="02020603050405020304" pitchFamily="18" charset="0"/>
                <a:ea typeface="华文中宋" panose="02010600040101010101" pitchFamily="2" charset="-122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</a:rPr>
              <a:t>)) </a:t>
            </a:r>
            <a:endParaRPr lang="en-US" altLang="zh-CN" sz="24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5653088" y="3141663"/>
            <a:ext cx="86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3686175" y="163513"/>
            <a:ext cx="2325688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3200" b="1">
                <a:cs typeface="Angsana New" panose="02020603050405020304" pitchFamily="18" charset="-34"/>
              </a:rPr>
              <a:t>复习</a:t>
            </a:r>
            <a:endParaRPr lang="zh-CN" altLang="en-US" sz="3200" b="1">
              <a:latin typeface="Times New Roman" panose="02020603050405020304" pitchFamily="18" charset="0"/>
            </a:endParaRPr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auto">
          <a:xfrm>
            <a:off x="5651500" y="3573463"/>
            <a:ext cx="86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0840" name="Rectangle 8"/>
          <p:cNvSpPr>
            <a:spLocks noChangeArrowheads="1"/>
          </p:cNvSpPr>
          <p:nvPr/>
        </p:nvSpPr>
        <p:spPr bwMode="auto">
          <a:xfrm>
            <a:off x="5651500" y="4051300"/>
            <a:ext cx="86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20841" name="Rectangle 9"/>
          <p:cNvSpPr>
            <a:spLocks noChangeArrowheads="1"/>
          </p:cNvSpPr>
          <p:nvPr/>
        </p:nvSpPr>
        <p:spPr bwMode="auto">
          <a:xfrm>
            <a:off x="5651500" y="4437063"/>
            <a:ext cx="86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 b="1">
                <a:latin typeface="Times New Roman" panose="02020603050405020304" pitchFamily="18" charset="0"/>
              </a:rPr>
              <a:t>0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7" grpId="0"/>
      <p:bldP spid="120839" grpId="0"/>
      <p:bldP spid="120840" grpId="0"/>
      <p:bldP spid="12084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16F4-302C-4991-A0BD-6B2A1BAE4D56}" type="slidenum">
              <a:rPr lang="en-US" altLang="zh-CN"/>
              <a:t>28</a:t>
            </a:fld>
            <a:endParaRPr lang="en-US" altLang="zh-CN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/>
              <a:t>复习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 </a:t>
            </a:r>
            <a:r>
              <a:rPr lang="zh-CN" altLang="en-US"/>
              <a:t>在什么情况下，下面一段论述是真的：</a:t>
            </a:r>
            <a:r>
              <a:rPr lang="zh-CN" altLang="en-US">
                <a:latin typeface="宋体" panose="02010600030101010101" pitchFamily="2" charset="-122"/>
              </a:rPr>
              <a:t>“</a:t>
            </a:r>
            <a:r>
              <a:rPr lang="zh-CN" altLang="en-US"/>
              <a:t>说小王不会唱歌或小李不会跳舞是正确的，而说如果小王会唱歌，小李就会跳舞是不正确的。</a:t>
            </a:r>
            <a:r>
              <a:rPr lang="zh-CN" altLang="en-US">
                <a:latin typeface="宋体" panose="02010600030101010101" pitchFamily="2" charset="-122"/>
              </a:rPr>
              <a:t>”</a:t>
            </a:r>
            <a:endParaRPr lang="zh-CN" altLang="en-US"/>
          </a:p>
          <a:p>
            <a:pPr algn="just"/>
            <a:r>
              <a:rPr lang="zh-CN" altLang="en-US"/>
              <a:t>    解：设</a:t>
            </a:r>
            <a:r>
              <a:rPr lang="en-US" altLang="zh-CN" b="0" i="1">
                <a:latin typeface="Times New Roman" panose="02020603050405020304" pitchFamily="18" charset="0"/>
              </a:rPr>
              <a:t>p</a:t>
            </a:r>
            <a:r>
              <a:rPr lang="en-US" altLang="zh-CN"/>
              <a:t>:</a:t>
            </a:r>
            <a:r>
              <a:rPr lang="zh-CN" altLang="en-US"/>
              <a:t>小王会唱歌，</a:t>
            </a:r>
            <a:r>
              <a:rPr lang="en-US" altLang="zh-CN" b="0" i="1">
                <a:latin typeface="Times New Roman" panose="02020603050405020304" pitchFamily="18" charset="0"/>
              </a:rPr>
              <a:t>q</a:t>
            </a:r>
            <a:r>
              <a:rPr lang="en-US" altLang="zh-CN"/>
              <a:t>:</a:t>
            </a:r>
            <a:r>
              <a:rPr lang="zh-CN" altLang="en-US"/>
              <a:t>小李会跳舞</a:t>
            </a:r>
            <a:r>
              <a:rPr lang="en-US" altLang="zh-CN"/>
              <a:t>.</a:t>
            </a:r>
            <a:r>
              <a:rPr lang="zh-CN" altLang="en-US"/>
              <a:t>则题中的论述可符号化为</a:t>
            </a:r>
          </a:p>
          <a:p>
            <a:pPr algn="just"/>
            <a:r>
              <a:rPr lang="zh-CN" altLang="en-US"/>
              <a:t>		 </a:t>
            </a:r>
            <a:r>
              <a:rPr lang="en-US" altLang="zh-CN" sz="2500" b="0">
                <a:latin typeface="Times New Roman" panose="02020603050405020304" pitchFamily="18" charset="0"/>
              </a:rPr>
              <a:t>(</a:t>
            </a:r>
            <a:r>
              <a:rPr lang="en-US" altLang="zh-CN" sz="2500" b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500" b="0">
                <a:latin typeface="Times New Roman" panose="02020603050405020304" pitchFamily="18" charset="0"/>
              </a:rPr>
              <a:t> </a:t>
            </a:r>
            <a:r>
              <a:rPr lang="en-US" altLang="zh-CN" sz="2500" b="0" i="1">
                <a:latin typeface="Times New Roman" panose="02020603050405020304" pitchFamily="18" charset="0"/>
              </a:rPr>
              <a:t>p</a:t>
            </a:r>
            <a:r>
              <a:rPr lang="en-US" altLang="zh-CN" sz="2500" b="0">
                <a:latin typeface="Times New Roman" panose="02020603050405020304" pitchFamily="18" charset="0"/>
              </a:rPr>
              <a:t> </a:t>
            </a:r>
            <a:r>
              <a:rPr lang="en-US" altLang="zh-CN" sz="2500" b="0">
                <a:latin typeface="Times New Roman" panose="02020603050405020304" pitchFamily="18" charset="0"/>
                <a:sym typeface="Symbol" panose="05050102010706020507" pitchFamily="18" charset="2"/>
              </a:rPr>
              <a:t>  </a:t>
            </a:r>
            <a:r>
              <a:rPr lang="en-US" altLang="zh-CN" sz="2500" b="0" i="1">
                <a:latin typeface="Times New Roman" panose="02020603050405020304" pitchFamily="18" charset="0"/>
              </a:rPr>
              <a:t>q</a:t>
            </a:r>
            <a:r>
              <a:rPr lang="en-US" altLang="zh-CN" sz="2500" b="0">
                <a:latin typeface="Times New Roman" panose="02020603050405020304" pitchFamily="18" charset="0"/>
              </a:rPr>
              <a:t>) </a:t>
            </a:r>
            <a:r>
              <a:rPr lang="en-US" altLang="zh-CN" sz="2500" b="0">
                <a:latin typeface="Times New Roman" panose="02020603050405020304" pitchFamily="18" charset="0"/>
                <a:sym typeface="Symbol" panose="05050102010706020507" pitchFamily="18" charset="2"/>
              </a:rPr>
              <a:t> </a:t>
            </a:r>
            <a:r>
              <a:rPr lang="en-US" altLang="zh-CN" sz="2500" b="0">
                <a:latin typeface="Times New Roman" panose="02020603050405020304" pitchFamily="18" charset="0"/>
              </a:rPr>
              <a:t>(</a:t>
            </a:r>
            <a:r>
              <a:rPr lang="en-US" altLang="zh-CN" sz="2500" b="0" i="1">
                <a:latin typeface="Times New Roman" panose="02020603050405020304" pitchFamily="18" charset="0"/>
              </a:rPr>
              <a:t>p</a:t>
            </a:r>
            <a:r>
              <a:rPr lang="en-US" altLang="zh-CN" sz="2500" b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0" i="1">
                <a:latin typeface="Times New Roman" panose="02020603050405020304" pitchFamily="18" charset="0"/>
              </a:rPr>
              <a:t>q</a:t>
            </a:r>
            <a:r>
              <a:rPr lang="en-US" altLang="zh-CN" sz="2500" b="0">
                <a:latin typeface="Times New Roman" panose="02020603050405020304" pitchFamily="18" charset="0"/>
              </a:rPr>
              <a:t>)</a:t>
            </a:r>
          </a:p>
          <a:p>
            <a:pPr algn="just"/>
            <a:endParaRPr lang="en-US" altLang="zh-CN" sz="2500" b="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500" b="0">
                <a:latin typeface="Times New Roman" panose="02020603050405020304" pitchFamily="18" charset="0"/>
              </a:rPr>
              <a:t>	</a:t>
            </a:r>
            <a:r>
              <a:rPr lang="zh-CN" altLang="en-US" sz="2500" b="0">
                <a:latin typeface="Times New Roman" panose="02020603050405020304" pitchFamily="18" charset="0"/>
              </a:rPr>
              <a:t>若上式的值为真，则</a:t>
            </a:r>
            <a:r>
              <a:rPr lang="en-US" altLang="zh-CN" sz="2500" b="0" i="1">
                <a:latin typeface="Times New Roman" panose="02020603050405020304" pitchFamily="18" charset="0"/>
              </a:rPr>
              <a:t>p</a:t>
            </a:r>
            <a:r>
              <a:rPr lang="zh-CN" altLang="en-US" sz="2500" b="0">
                <a:latin typeface="Times New Roman" panose="02020603050405020304" pitchFamily="18" charset="0"/>
              </a:rPr>
              <a:t>为真，</a:t>
            </a:r>
            <a:r>
              <a:rPr lang="en-US" altLang="zh-CN" sz="2500" b="0" i="1">
                <a:latin typeface="Times New Roman" panose="02020603050405020304" pitchFamily="18" charset="0"/>
              </a:rPr>
              <a:t>q</a:t>
            </a:r>
            <a:r>
              <a:rPr lang="zh-CN" altLang="en-US" sz="2500" b="0">
                <a:latin typeface="Times New Roman" panose="02020603050405020304" pitchFamily="18" charset="0"/>
              </a:rPr>
              <a:t>为假。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5E06-84A2-4A02-9F0A-E263E05A2379}" type="slidenum">
              <a:rPr lang="en-US" altLang="zh-CN"/>
              <a:t>29</a:t>
            </a:fld>
            <a:endParaRPr lang="en-US" altLang="zh-CN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24075" y="260350"/>
            <a:ext cx="5040313" cy="417513"/>
          </a:xfrm>
        </p:spPr>
        <p:txBody>
          <a:bodyPr/>
          <a:lstStyle/>
          <a:p>
            <a:pPr algn="ctr"/>
            <a:r>
              <a:rPr lang="en-US" altLang="zh-CN">
                <a:latin typeface="Times New Roman" panose="02020603050405020304" pitchFamily="18" charset="0"/>
              </a:rPr>
              <a:t>1.2 </a:t>
            </a:r>
            <a:r>
              <a:rPr lang="en-US" altLang="zh-CN"/>
              <a:t> </a:t>
            </a:r>
            <a:r>
              <a:rPr lang="zh-CN" altLang="en-US"/>
              <a:t>命题公式及其赋值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275" y="1268413"/>
            <a:ext cx="8686800" cy="4525962"/>
          </a:xfrm>
        </p:spPr>
        <p:txBody>
          <a:bodyPr/>
          <a:lstStyle/>
          <a:p>
            <a:pPr marL="381000" indent="-381000">
              <a:tabLst>
                <a:tab pos="1619250" algn="l"/>
              </a:tabLst>
            </a:pPr>
            <a:r>
              <a:rPr lang="zh-CN" altLang="en-US">
                <a:latin typeface="华文中宋" panose="02010600040101010101" pitchFamily="2" charset="-122"/>
              </a:rPr>
              <a:t>命题变项与合式公式</a:t>
            </a:r>
          </a:p>
          <a:p>
            <a:pPr marL="381000" indent="-381000">
              <a:buFont typeface="Wingdings" panose="05000000000000000000" pitchFamily="2" charset="2"/>
              <a:buChar char="l"/>
              <a:tabLst>
                <a:tab pos="1619250" algn="l"/>
              </a:tabLst>
            </a:pPr>
            <a:r>
              <a:rPr lang="zh-CN" altLang="en-US">
                <a:latin typeface="华文中宋" panose="02010600040101010101" pitchFamily="2" charset="-122"/>
              </a:rPr>
              <a:t>命题变项</a:t>
            </a:r>
          </a:p>
          <a:p>
            <a:pPr marL="381000" indent="-381000">
              <a:buFont typeface="Wingdings" panose="05000000000000000000" pitchFamily="2" charset="2"/>
              <a:buChar char="l"/>
              <a:tabLst>
                <a:tab pos="1619250" algn="l"/>
              </a:tabLst>
            </a:pPr>
            <a:r>
              <a:rPr lang="zh-CN" altLang="en-US">
                <a:latin typeface="华文中宋" panose="02010600040101010101" pitchFamily="2" charset="-122"/>
              </a:rPr>
              <a:t>合式公式</a:t>
            </a:r>
          </a:p>
          <a:p>
            <a:pPr marL="381000" indent="-381000">
              <a:buFont typeface="Wingdings" panose="05000000000000000000" pitchFamily="2" charset="2"/>
              <a:buChar char="l"/>
              <a:tabLst>
                <a:tab pos="1619250" algn="l"/>
              </a:tabLst>
            </a:pPr>
            <a:r>
              <a:rPr lang="zh-CN" altLang="en-US">
                <a:latin typeface="华文中宋" panose="02010600040101010101" pitchFamily="2" charset="-122"/>
              </a:rPr>
              <a:t>合式公式的层次</a:t>
            </a:r>
          </a:p>
          <a:p>
            <a:pPr marL="381000" indent="-381000">
              <a:spcBef>
                <a:spcPct val="60000"/>
              </a:spcBef>
              <a:tabLst>
                <a:tab pos="1619250" algn="l"/>
              </a:tabLst>
            </a:pPr>
            <a:r>
              <a:rPr lang="zh-CN" altLang="en-US">
                <a:latin typeface="华文中宋" panose="02010600040101010101" pitchFamily="2" charset="-122"/>
              </a:rPr>
              <a:t>公式的赋值</a:t>
            </a:r>
          </a:p>
          <a:p>
            <a:pPr marL="381000" indent="-381000">
              <a:buFont typeface="Wingdings" panose="05000000000000000000" pitchFamily="2" charset="2"/>
              <a:buChar char="l"/>
              <a:tabLst>
                <a:tab pos="1619250" algn="l"/>
              </a:tabLst>
            </a:pPr>
            <a:r>
              <a:rPr lang="zh-CN" altLang="en-US">
                <a:latin typeface="华文中宋" panose="02010600040101010101" pitchFamily="2" charset="-122"/>
              </a:rPr>
              <a:t>公式赋值</a:t>
            </a:r>
          </a:p>
          <a:p>
            <a:pPr marL="381000" indent="-381000">
              <a:buFont typeface="Wingdings" panose="05000000000000000000" pitchFamily="2" charset="2"/>
              <a:buChar char="l"/>
              <a:tabLst>
                <a:tab pos="1619250" algn="l"/>
              </a:tabLst>
            </a:pPr>
            <a:r>
              <a:rPr lang="zh-CN" altLang="en-US">
                <a:latin typeface="华文中宋" panose="02010600040101010101" pitchFamily="2" charset="-122"/>
              </a:rPr>
              <a:t>公式类型</a:t>
            </a:r>
          </a:p>
          <a:p>
            <a:pPr marL="381000" indent="-381000">
              <a:buFont typeface="Wingdings" panose="05000000000000000000" pitchFamily="2" charset="2"/>
              <a:buChar char="l"/>
              <a:tabLst>
                <a:tab pos="1619250" algn="l"/>
              </a:tabLst>
            </a:pPr>
            <a:r>
              <a:rPr lang="zh-CN" altLang="en-US">
                <a:latin typeface="华文中宋" panose="02010600040101010101" pitchFamily="2" charset="-122"/>
              </a:rPr>
              <a:t>真值表</a:t>
            </a:r>
          </a:p>
          <a:p>
            <a:pPr marL="381000" indent="-381000">
              <a:tabLst>
                <a:tab pos="1619250" algn="l"/>
              </a:tabLst>
            </a:pPr>
            <a:endParaRPr lang="en-US" altLang="zh-CN">
              <a:latin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B0CA-21AF-4997-9DC2-AF2BCAE352E1}" type="slidenum">
              <a:rPr lang="en-US" altLang="zh-CN"/>
              <a:t>3</a:t>
            </a:fld>
            <a:endParaRPr lang="en-US" altLang="zh-CN"/>
          </a:p>
        </p:txBody>
      </p:sp>
      <p:pic>
        <p:nvPicPr>
          <p:cNvPr id="4100" name="Picture 2"/>
          <p:cNvPicPr>
            <a:picLocks noGrp="1" noChangeAspect="1"/>
          </p:cNvPicPr>
          <p:nvPr>
            <p:ph idx="1"/>
          </p:nvPr>
        </p:nvPicPr>
        <p:blipFill>
          <a:blip r:embed="rId2"/>
          <a:srcRect b="8015"/>
          <a:stretch>
            <a:fillRect/>
          </a:stretch>
        </p:blipFill>
        <p:spPr>
          <a:xfrm>
            <a:off x="1167130" y="1241425"/>
            <a:ext cx="6573520" cy="41319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79FB-AC72-442A-9417-F9529EAA1201}" type="slidenum">
              <a:rPr lang="en-US" altLang="zh-CN"/>
              <a:t>30</a:t>
            </a:fld>
            <a:endParaRPr lang="en-US" altLang="zh-CN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24075" y="260350"/>
            <a:ext cx="5688013" cy="417513"/>
          </a:xfrm>
        </p:spPr>
        <p:txBody>
          <a:bodyPr/>
          <a:lstStyle/>
          <a:p>
            <a:pPr algn="ctr"/>
            <a:r>
              <a:rPr lang="zh-CN" altLang="en-US">
                <a:latin typeface="华文中宋" panose="02010600040101010101" pitchFamily="2" charset="-122"/>
              </a:rPr>
              <a:t>命题变项与合式公式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3950"/>
            <a:ext cx="8686800" cy="1584325"/>
          </a:xfrm>
        </p:spPr>
        <p:txBody>
          <a:bodyPr/>
          <a:lstStyle/>
          <a:p>
            <a:pPr marL="381000" indent="-381000">
              <a:tabLst>
                <a:tab pos="1619250" algn="l"/>
              </a:tabLst>
            </a:pP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命题常项</a:t>
            </a:r>
          </a:p>
          <a:p>
            <a:pPr marL="381000" indent="-381000">
              <a:tabLst>
                <a:tab pos="1619250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 命题变项（命题变元）</a:t>
            </a:r>
          </a:p>
          <a:p>
            <a:pPr marL="381000" indent="-381000">
              <a:tabLst>
                <a:tab pos="1619250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 常项与变项均用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, …,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, …, </a:t>
            </a:r>
            <a:r>
              <a:rPr lang="zh-CN" altLang="en-US">
                <a:latin typeface="Times New Roman" panose="02020603050405020304" pitchFamily="18" charset="0"/>
              </a:rPr>
              <a:t>等表示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250825" y="2781300"/>
            <a:ext cx="8686800" cy="2447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81000" indent="-381000">
              <a:spcBef>
                <a:spcPct val="55000"/>
              </a:spcBef>
              <a:buClr>
                <a:srgbClr val="FF9900"/>
              </a:buClr>
              <a:buFont typeface="Wingdings" panose="05000000000000000000" pitchFamily="2" charset="2"/>
              <a:buNone/>
              <a:tabLst>
                <a:tab pos="1619250" algn="l"/>
              </a:tabLst>
            </a:pPr>
            <a:r>
              <a:rPr lang="zh-CN" altLang="en-US" sz="2400" b="1" dirty="0">
                <a:solidFill>
                  <a:srgbClr val="AF1D1D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rgbClr val="AF1D1D"/>
                </a:solidFill>
                <a:latin typeface="Times New Roman" panose="02020603050405020304" pitchFamily="18" charset="0"/>
              </a:rPr>
              <a:t>1.6 </a:t>
            </a:r>
            <a:r>
              <a:rPr lang="zh-CN" altLang="en-US" sz="2400" b="1" dirty="0">
                <a:solidFill>
                  <a:srgbClr val="AF1D1D"/>
                </a:solidFill>
                <a:latin typeface="Times New Roman" panose="02020603050405020304" pitchFamily="18" charset="0"/>
              </a:rPr>
              <a:t>合式公式</a:t>
            </a:r>
            <a:r>
              <a:rPr lang="zh-CN" altLang="en-US" sz="2400" b="1" dirty="0">
                <a:latin typeface="Times New Roman" panose="02020603050405020304" pitchFamily="18" charset="0"/>
              </a:rPr>
              <a:t>（简称公式）的递归定义：</a:t>
            </a:r>
          </a:p>
          <a:p>
            <a:pPr marL="381000" indent="-3810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  <a:tabLst>
                <a:tab pos="1619250" algn="l"/>
              </a:tabLst>
            </a:pPr>
            <a:r>
              <a:rPr lang="zh-CN" altLang="en-US" sz="2400" b="1" dirty="0">
                <a:latin typeface="Times New Roman" panose="02020603050405020304" pitchFamily="18" charset="0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</a:rPr>
              <a:t>(1) </a:t>
            </a:r>
            <a:r>
              <a:rPr lang="zh-CN" altLang="en-US" sz="2400" b="1" dirty="0">
                <a:latin typeface="Times New Roman" panose="02020603050405020304" pitchFamily="18" charset="0"/>
              </a:rPr>
              <a:t>单个命题变项和命题常项是合式公式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称作</a:t>
            </a:r>
            <a:r>
              <a:rPr lang="zh-CN" altLang="en-US" sz="2400" b="1" dirty="0">
                <a:solidFill>
                  <a:srgbClr val="AF1D1D"/>
                </a:solidFill>
                <a:latin typeface="Times New Roman" panose="02020603050405020304" pitchFamily="18" charset="0"/>
              </a:rPr>
              <a:t>原子命题公式</a:t>
            </a:r>
          </a:p>
          <a:p>
            <a:pPr marL="381000" indent="-3810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  <a:tabLst>
                <a:tab pos="1619250" algn="l"/>
              </a:tabLst>
            </a:pPr>
            <a:r>
              <a:rPr lang="zh-CN" altLang="en-US" sz="2400" b="1" dirty="0">
                <a:latin typeface="Times New Roman" panose="02020603050405020304" pitchFamily="18" charset="0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</a:rPr>
              <a:t>(2) </a:t>
            </a:r>
            <a:r>
              <a:rPr lang="zh-CN" altLang="en-US" sz="2400" b="1" dirty="0">
                <a:latin typeface="Times New Roman" panose="02020603050405020304" pitchFamily="18" charset="0"/>
              </a:rPr>
              <a:t>若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是合式公式，则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也是</a:t>
            </a:r>
          </a:p>
          <a:p>
            <a:pPr marL="381000" indent="-3810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  <a:tabLst>
                <a:tab pos="1619250" algn="l"/>
              </a:tabLst>
            </a:pPr>
            <a:r>
              <a:rPr lang="zh-CN" altLang="en-US" sz="2400" b="1" dirty="0">
                <a:latin typeface="Times New Roman" panose="02020603050405020304" pitchFamily="18" charset="0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</a:rPr>
              <a:t>(3) </a:t>
            </a:r>
            <a:r>
              <a:rPr lang="zh-CN" altLang="en-US" sz="2400" b="1" dirty="0">
                <a:latin typeface="Times New Roman" panose="02020603050405020304" pitchFamily="18" charset="0"/>
              </a:rPr>
              <a:t>若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是合式公式，则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, 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), 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), 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也是</a:t>
            </a:r>
          </a:p>
          <a:p>
            <a:pPr marL="381000" indent="-3810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  <a:tabLst>
                <a:tab pos="1619250" algn="l"/>
              </a:tabLst>
            </a:pPr>
            <a:r>
              <a:rPr lang="zh-CN" altLang="en-US" sz="2400" b="1" dirty="0">
                <a:latin typeface="Times New Roman" panose="02020603050405020304" pitchFamily="18" charset="0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</a:rPr>
              <a:t>(4) </a:t>
            </a:r>
            <a:r>
              <a:rPr lang="zh-CN" altLang="en-US" sz="2400" b="1" dirty="0">
                <a:latin typeface="Times New Roman" panose="02020603050405020304" pitchFamily="18" charset="0"/>
              </a:rPr>
              <a:t>只有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有限次</a:t>
            </a:r>
            <a:r>
              <a:rPr lang="zh-CN" altLang="en-US" sz="2400" b="1" dirty="0">
                <a:latin typeface="Times New Roman" panose="02020603050405020304" pitchFamily="18" charset="0"/>
              </a:rPr>
              <a:t>地应用</a:t>
            </a:r>
            <a:r>
              <a:rPr lang="en-US" altLang="zh-CN" sz="2400" b="1" dirty="0">
                <a:latin typeface="Times New Roman" panose="02020603050405020304" pitchFamily="18" charset="0"/>
              </a:rPr>
              <a:t>(1)—(3) </a:t>
            </a:r>
            <a:r>
              <a:rPr lang="zh-CN" altLang="en-US" sz="2400" b="1" dirty="0">
                <a:latin typeface="Times New Roman" panose="02020603050405020304" pitchFamily="18" charset="0"/>
              </a:rPr>
              <a:t>形成的符号串才是合式公式</a:t>
            </a: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323850" y="5373688"/>
            <a:ext cx="8351838" cy="822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400" b="1"/>
              <a:t>几点说明：</a:t>
            </a:r>
          </a:p>
          <a:p>
            <a:r>
              <a:rPr lang="zh-CN" altLang="en-US" sz="2400" b="1"/>
              <a:t>归纳或递归定义</a:t>
            </a:r>
            <a:r>
              <a:rPr lang="en-US" altLang="zh-CN" sz="2400" b="1"/>
              <a:t>,  </a:t>
            </a:r>
            <a:r>
              <a:rPr lang="zh-CN" altLang="en-US" sz="2400" b="1"/>
              <a:t>元语言与对象语言</a:t>
            </a:r>
            <a:r>
              <a:rPr lang="en-US" altLang="zh-CN" sz="2400" b="1"/>
              <a:t>,  </a:t>
            </a:r>
            <a:r>
              <a:rPr lang="zh-CN" altLang="en-US" sz="2400" b="1"/>
              <a:t>外层括号可以省去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6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6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6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6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6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60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60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60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454B-42DE-4EBD-95A8-E202EF8A9C64}" type="slidenum">
              <a:rPr lang="en-US" altLang="zh-CN"/>
              <a:t>31</a:t>
            </a:fld>
            <a:endParaRPr lang="en-US" altLang="zh-CN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3348038" y="238125"/>
            <a:ext cx="3040062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CN" altLang="en-US" sz="3200" b="1"/>
              <a:t>合式公式的层次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323850" y="980728"/>
            <a:ext cx="8351838" cy="526297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AF1D1D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rgbClr val="AF1D1D"/>
                </a:solidFill>
                <a:latin typeface="Times New Roman" panose="02020603050405020304" pitchFamily="18" charset="0"/>
              </a:rPr>
              <a:t>1.7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</a:rPr>
              <a:t>(1)  </a:t>
            </a:r>
            <a:r>
              <a:rPr lang="zh-CN" altLang="en-US" sz="2400" b="1" dirty="0">
                <a:latin typeface="Times New Roman" panose="02020603050405020304" pitchFamily="18" charset="0"/>
              </a:rPr>
              <a:t>若公式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是单个命题变项，则称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为</a:t>
            </a:r>
            <a:r>
              <a:rPr lang="en-US" altLang="zh-CN" sz="2400" b="1" dirty="0">
                <a:latin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</a:rPr>
              <a:t>层公式</a:t>
            </a:r>
            <a:r>
              <a:rPr lang="en-US" altLang="zh-CN" sz="2400" b="1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</a:rPr>
              <a:t>(2)  </a:t>
            </a:r>
            <a:r>
              <a:rPr lang="zh-CN" altLang="en-US" sz="2400" b="1" dirty="0">
                <a:latin typeface="Times New Roman" panose="02020603050405020304" pitchFamily="18" charset="0"/>
              </a:rPr>
              <a:t>称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Times New Roman" panose="02020603050405020304" pitchFamily="18" charset="0"/>
              </a:rPr>
              <a:t>是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</a:rPr>
              <a:t>+1(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</a:rPr>
              <a:t>≥0) </a:t>
            </a:r>
            <a:r>
              <a:rPr lang="zh-CN" altLang="en-US" sz="2400" b="1" dirty="0">
                <a:latin typeface="Times New Roman" panose="02020603050405020304" pitchFamily="18" charset="0"/>
              </a:rPr>
              <a:t>层公式是指下面情况之一：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 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(a)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=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 </a:t>
            </a:r>
            <a:r>
              <a:rPr lang="zh-CN" altLang="en-US" sz="2400" b="1" dirty="0">
                <a:latin typeface="Times New Roman" panose="02020603050405020304" pitchFamily="18" charset="0"/>
              </a:rPr>
              <a:t>是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 </a:t>
            </a:r>
            <a:r>
              <a:rPr lang="zh-CN" altLang="en-US" sz="2400" b="1" dirty="0">
                <a:latin typeface="Times New Roman" panose="02020603050405020304" pitchFamily="18" charset="0"/>
              </a:rPr>
              <a:t>层公式；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 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(b)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其中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C </a:t>
            </a:r>
            <a:r>
              <a:rPr lang="zh-CN" altLang="en-US" sz="2400" b="1" dirty="0">
                <a:latin typeface="Times New Roman" panose="02020603050405020304" pitchFamily="18" charset="0"/>
              </a:rPr>
              <a:t>分别为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层和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j </a:t>
            </a:r>
            <a:r>
              <a:rPr lang="zh-CN" altLang="en-US" sz="2400" b="1" dirty="0">
                <a:latin typeface="Times New Roman" panose="02020603050405020304" pitchFamily="18" charset="0"/>
              </a:rPr>
              <a:t>层公式，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            且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</a:rPr>
              <a:t>=max(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j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；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 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(c)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其中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C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的层次及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 </a:t>
            </a:r>
            <a:r>
              <a:rPr lang="zh-CN" altLang="en-US" sz="2400" b="1" dirty="0">
                <a:latin typeface="Times New Roman" panose="02020603050405020304" pitchFamily="18" charset="0"/>
              </a:rPr>
              <a:t>同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；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 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(d)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其中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C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的层次及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 </a:t>
            </a:r>
            <a:r>
              <a:rPr lang="zh-CN" altLang="en-US" sz="2400" b="1" dirty="0">
                <a:latin typeface="Times New Roman" panose="02020603050405020304" pitchFamily="18" charset="0"/>
              </a:rPr>
              <a:t>同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；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 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(e)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其中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C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的层次及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 </a:t>
            </a:r>
            <a:r>
              <a:rPr lang="zh-CN" altLang="en-US" sz="2400" b="1" dirty="0">
                <a:latin typeface="Times New Roman" panose="02020603050405020304" pitchFamily="18" charset="0"/>
              </a:rPr>
              <a:t>同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).     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</a:rPr>
              <a:t>(3)  </a:t>
            </a:r>
            <a:r>
              <a:rPr lang="zh-CN" altLang="en-US" sz="2400" b="1" dirty="0">
                <a:latin typeface="Times New Roman" panose="02020603050405020304" pitchFamily="18" charset="0"/>
              </a:rPr>
              <a:t>若公式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的层次为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则称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为</a:t>
            </a:r>
            <a:r>
              <a:rPr lang="en-US" altLang="zh-CN" sz="2400" b="1" i="1" dirty="0">
                <a:solidFill>
                  <a:srgbClr val="AF1D1D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2400" b="1" dirty="0">
                <a:solidFill>
                  <a:srgbClr val="AF1D1D"/>
                </a:solidFill>
                <a:latin typeface="Times New Roman" panose="02020603050405020304" pitchFamily="18" charset="0"/>
              </a:rPr>
              <a:t>层公式</a:t>
            </a:r>
            <a:r>
              <a:rPr lang="en-US" altLang="zh-CN" sz="2400" b="1" dirty="0">
                <a:latin typeface="Times New Roman" panose="02020603050405020304" pitchFamily="18" charset="0"/>
              </a:rPr>
              <a:t>.</a:t>
            </a:r>
          </a:p>
          <a:p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例如   公式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</a:rPr>
              <a:t>,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=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</a:rPr>
              <a:t>,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</a:rPr>
              <a:t>=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</a:rPr>
              <a:t>,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400" b="1" dirty="0">
                <a:latin typeface="Times New Roman" panose="02020603050405020304" pitchFamily="18" charset="0"/>
              </a:rPr>
              <a:t>=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</a:rPr>
              <a:t>,  </a:t>
            </a:r>
          </a:p>
          <a:p>
            <a:r>
              <a:rPr lang="en-US" altLang="zh-CN" sz="2400" b="1" i="1" dirty="0">
                <a:latin typeface="Times New Roman" panose="02020603050405020304" pitchFamily="18" charset="0"/>
              </a:rPr>
              <a:t>                    E</a:t>
            </a:r>
            <a:r>
              <a:rPr lang="en-US" altLang="zh-CN" sz="2400" b="1" dirty="0">
                <a:latin typeface="Times New Roman" panose="02020603050405020304" pitchFamily="18" charset="0"/>
              </a:rPr>
              <a:t>=((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</a:rPr>
              <a:t>)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</a:rPr>
              <a:t>)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</a:rPr>
              <a:t>   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分别为</a:t>
            </a:r>
            <a:r>
              <a:rPr lang="en-US" altLang="zh-CN" sz="2400" b="1" dirty="0">
                <a:latin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</a:rPr>
              <a:t>层，</a:t>
            </a:r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层，</a:t>
            </a:r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层，</a:t>
            </a:r>
            <a:r>
              <a:rPr lang="en-US" altLang="zh-CN" sz="2400" b="1" dirty="0"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</a:rPr>
              <a:t>层，</a:t>
            </a:r>
            <a:r>
              <a:rPr lang="en-US" altLang="zh-CN" sz="2400" b="1" dirty="0">
                <a:latin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</a:rPr>
              <a:t>层公式</a:t>
            </a:r>
            <a:r>
              <a:rPr lang="en-US" altLang="zh-CN" sz="2400" b="1" dirty="0">
                <a:latin typeface="Times New Roman" panose="02020603050405020304" pitchFamily="18" charset="0"/>
              </a:rPr>
              <a:t>.</a:t>
            </a:r>
            <a:endParaRPr lang="en-US" altLang="zh-CN" sz="2400" b="1" dirty="0"/>
          </a:p>
        </p:txBody>
      </p:sp>
      <p:sp>
        <p:nvSpPr>
          <p:cNvPr id="2" name="矩形 1"/>
          <p:cNvSpPr/>
          <p:nvPr/>
        </p:nvSpPr>
        <p:spPr>
          <a:xfrm>
            <a:off x="323850" y="6228020"/>
            <a:ext cx="79925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联结词的运算顺序：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同级按先出现者先运算</a:t>
            </a:r>
            <a:endParaRPr lang="zh-CN" altLang="en-US" sz="24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9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19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19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19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19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19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19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19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19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19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19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419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2CCD-9ABE-4967-AD16-E5167FC68B7D}" type="slidenum">
              <a:rPr lang="en-US" altLang="zh-CN"/>
              <a:t>32</a:t>
            </a:fld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8229600" cy="5327650"/>
          </a:xfrm>
        </p:spPr>
        <p:txBody>
          <a:bodyPr/>
          <a:lstStyle/>
          <a:p>
            <a:pPr marL="360680" indent="-360680">
              <a:tabLst>
                <a:tab pos="269875" algn="l"/>
              </a:tabLst>
            </a:pPr>
            <a:r>
              <a:rPr lang="zh-CN" altLang="en-US" dirty="0">
                <a:solidFill>
                  <a:srgbClr val="AF1D1D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F1D1D"/>
                </a:solidFill>
                <a:latin typeface="Times New Roman" panose="02020603050405020304" pitchFamily="18" charset="0"/>
              </a:rPr>
              <a:t>1.8</a:t>
            </a:r>
            <a:r>
              <a:rPr lang="en-US" altLang="zh-CN" dirty="0">
                <a:solidFill>
                  <a:srgbClr val="D72323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 , 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是出现在公式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中的全部命题变项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</a:p>
          <a:p>
            <a:pPr marL="360680" indent="-360680">
              <a:tabLst>
                <a:tab pos="269875" algn="l"/>
              </a:tabLst>
            </a:pPr>
            <a:r>
              <a:rPr lang="zh-CN" altLang="en-US" dirty="0">
                <a:latin typeface="Times New Roman" panose="02020603050405020304" pitchFamily="18" charset="0"/>
              </a:rPr>
              <a:t>给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 , 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各指定一个真值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称为对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的一个</a:t>
            </a:r>
            <a:r>
              <a:rPr lang="zh-CN" altLang="en-US" dirty="0">
                <a:solidFill>
                  <a:srgbClr val="AF1D1D"/>
                </a:solidFill>
                <a:latin typeface="Times New Roman" panose="02020603050405020304" pitchFamily="18" charset="0"/>
              </a:rPr>
              <a:t>赋值</a:t>
            </a:r>
            <a:r>
              <a:rPr lang="zh-CN" altLang="en-US" dirty="0">
                <a:latin typeface="Times New Roman" panose="02020603050405020304" pitchFamily="18" charset="0"/>
              </a:rPr>
              <a:t>或</a:t>
            </a:r>
            <a:r>
              <a:rPr lang="zh-CN" altLang="en-US" dirty="0">
                <a:solidFill>
                  <a:srgbClr val="AF1D1D"/>
                </a:solidFill>
                <a:latin typeface="Times New Roman" panose="02020603050405020304" pitchFamily="18" charset="0"/>
              </a:rPr>
              <a:t>解释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marL="360680" indent="-360680">
              <a:tabLst>
                <a:tab pos="269875" algn="l"/>
              </a:tabLst>
            </a:pPr>
            <a:r>
              <a:rPr lang="zh-CN" altLang="en-US" dirty="0">
                <a:latin typeface="Times New Roman" panose="02020603050405020304" pitchFamily="18" charset="0"/>
              </a:rPr>
              <a:t>若使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</a:rPr>
              <a:t>1, </a:t>
            </a:r>
            <a:r>
              <a:rPr lang="zh-CN" altLang="en-US" dirty="0">
                <a:latin typeface="Times New Roman" panose="02020603050405020304" pitchFamily="18" charset="0"/>
              </a:rPr>
              <a:t>则称</a:t>
            </a:r>
            <a:r>
              <a:rPr lang="zh-CN" altLang="en-US" dirty="0">
                <a:solidFill>
                  <a:srgbClr val="D72323"/>
                </a:solidFill>
                <a:latin typeface="Times New Roman" panose="02020603050405020304" pitchFamily="18" charset="0"/>
              </a:rPr>
              <a:t>这组</a:t>
            </a:r>
            <a:r>
              <a:rPr lang="zh-CN" altLang="en-US" dirty="0">
                <a:latin typeface="Times New Roman" panose="02020603050405020304" pitchFamily="18" charset="0"/>
              </a:rPr>
              <a:t>值为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F1D1D"/>
                </a:solidFill>
                <a:latin typeface="Times New Roman" panose="02020603050405020304" pitchFamily="18" charset="0"/>
              </a:rPr>
              <a:t>成真赋值</a:t>
            </a:r>
            <a:r>
              <a:rPr lang="en-US" altLang="zh-CN" dirty="0">
                <a:latin typeface="Times New Roman" panose="02020603050405020304" pitchFamily="18" charset="0"/>
              </a:rPr>
              <a:t>; </a:t>
            </a:r>
            <a:r>
              <a:rPr lang="zh-CN" altLang="en-US" dirty="0">
                <a:latin typeface="Times New Roman" panose="02020603050405020304" pitchFamily="18" charset="0"/>
              </a:rPr>
              <a:t>若使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</a:rPr>
              <a:t>0, </a:t>
            </a:r>
            <a:r>
              <a:rPr lang="zh-CN" altLang="en-US" dirty="0">
                <a:latin typeface="Times New Roman" panose="02020603050405020304" pitchFamily="18" charset="0"/>
              </a:rPr>
              <a:t>则称这组</a:t>
            </a:r>
          </a:p>
          <a:p>
            <a:pPr marL="360680" indent="-360680">
              <a:tabLst>
                <a:tab pos="269875" algn="l"/>
              </a:tabLst>
            </a:pPr>
            <a:r>
              <a:rPr lang="zh-CN" altLang="en-US" dirty="0">
                <a:latin typeface="Times New Roman" panose="02020603050405020304" pitchFamily="18" charset="0"/>
              </a:rPr>
              <a:t>值为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F1D1D"/>
                </a:solidFill>
                <a:latin typeface="Times New Roman" panose="02020603050405020304" pitchFamily="18" charset="0"/>
              </a:rPr>
              <a:t>成假赋值</a:t>
            </a:r>
            <a:r>
              <a:rPr lang="en-US" altLang="zh-CN" dirty="0">
                <a:solidFill>
                  <a:srgbClr val="AF1D1D"/>
                </a:solidFill>
                <a:latin typeface="Times New Roman" panose="02020603050405020304" pitchFamily="18" charset="0"/>
              </a:rPr>
              <a:t>.</a:t>
            </a:r>
          </a:p>
          <a:p>
            <a:pPr marL="360680" indent="-360680">
              <a:lnSpc>
                <a:spcPct val="80000"/>
              </a:lnSpc>
              <a:spcBef>
                <a:spcPct val="0"/>
              </a:spcBef>
              <a:tabLst>
                <a:tab pos="269875" algn="l"/>
              </a:tabLst>
            </a:pPr>
            <a:endParaRPr lang="en-US" altLang="zh-CN" dirty="0"/>
          </a:p>
          <a:p>
            <a:pPr marL="360680" indent="-360680">
              <a:lnSpc>
                <a:spcPct val="90000"/>
              </a:lnSpc>
              <a:tabLst>
                <a:tab pos="269875" algn="l"/>
              </a:tabLst>
            </a:pPr>
            <a:r>
              <a:rPr lang="zh-CN" altLang="en-US" dirty="0"/>
              <a:t>几点说明：</a:t>
            </a:r>
          </a:p>
          <a:p>
            <a:pPr marL="360680" indent="-360680">
              <a:lnSpc>
                <a:spcPct val="90000"/>
              </a:lnSpc>
              <a:buFont typeface="Wingdings" panose="05000000000000000000" pitchFamily="2" charset="2"/>
              <a:buChar char="l"/>
              <a:tabLst>
                <a:tab pos="269875" algn="l"/>
              </a:tabLst>
            </a:pP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中仅出现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 , 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，给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赋值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是指</a:t>
            </a:r>
          </a:p>
          <a:p>
            <a:pPr marL="360680" indent="-360680">
              <a:lnSpc>
                <a:spcPct val="90000"/>
              </a:lnSpc>
              <a:tabLst>
                <a:tab pos="269875" algn="l"/>
              </a:tabLst>
            </a:pPr>
            <a:r>
              <a:rPr lang="zh-CN" altLang="en-US" i="1" dirty="0">
                <a:latin typeface="Times New Roman" panose="02020603050405020304" pitchFamily="18" charset="0"/>
              </a:rPr>
              <a:t>     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 p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=0</a:t>
            </a:r>
            <a:r>
              <a:rPr lang="zh-CN" altLang="en-US" dirty="0">
                <a:latin typeface="Times New Roman" panose="02020603050405020304" pitchFamily="18" charset="0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</a:rPr>
              <a:t>1,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之间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不加标点符号</a:t>
            </a:r>
            <a:endParaRPr lang="zh-CN" altLang="en-US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360680" indent="-360680">
              <a:lnSpc>
                <a:spcPct val="90000"/>
              </a:lnSpc>
              <a:buFont typeface="Wingdings" panose="05000000000000000000" pitchFamily="2" charset="2"/>
              <a:buChar char="l"/>
              <a:tabLst>
                <a:tab pos="269875" algn="l"/>
              </a:tabLst>
            </a:pP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中仅出现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zh-CN" altLang="en-US" dirty="0">
                <a:latin typeface="Times New Roman" panose="02020603050405020304" pitchFamily="18" charset="0"/>
              </a:rPr>
              <a:t>给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赋值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zh-CN" altLang="en-US" dirty="0">
                <a:latin typeface="Times New Roman" panose="02020603050405020304" pitchFamily="18" charset="0"/>
              </a:rPr>
              <a:t>是指</a:t>
            </a:r>
          </a:p>
          <a:p>
            <a:pPr marL="360680" indent="-360680">
              <a:lnSpc>
                <a:spcPct val="90000"/>
              </a:lnSpc>
              <a:buClr>
                <a:srgbClr val="69B3F1"/>
              </a:buClr>
              <a:tabLst>
                <a:tab pos="269875" algn="l"/>
              </a:tabLst>
            </a:pPr>
            <a:r>
              <a:rPr lang="zh-CN" altLang="en-US" dirty="0">
                <a:latin typeface="Times New Roman" panose="02020603050405020304" pitchFamily="18" charset="0"/>
              </a:rPr>
              <a:t>     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 …</a:t>
            </a:r>
          </a:p>
          <a:p>
            <a:pPr marL="360680" indent="-360680">
              <a:lnSpc>
                <a:spcPct val="90000"/>
              </a:lnSpc>
              <a:buFont typeface="Wingdings" panose="05000000000000000000" pitchFamily="2" charset="2"/>
              <a:buChar char="l"/>
              <a:tabLst>
                <a:tab pos="269875" algn="l"/>
              </a:tabLst>
            </a:pPr>
            <a:r>
              <a:rPr lang="zh-CN" altLang="en-US" dirty="0">
                <a:latin typeface="Times New Roman" panose="02020603050405020304" pitchFamily="18" charset="0"/>
              </a:rPr>
              <a:t>含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个命题变项的公式有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个赋值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360680" indent="-360680">
              <a:lnSpc>
                <a:spcPct val="90000"/>
              </a:lnSpc>
              <a:spcBef>
                <a:spcPct val="50000"/>
              </a:spcBef>
              <a:buClr>
                <a:srgbClr val="69B3F1"/>
              </a:buClr>
              <a:tabLst>
                <a:tab pos="269875" algn="l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</a:rPr>
              <a:t>如 </a:t>
            </a:r>
            <a:r>
              <a:rPr lang="en-US" altLang="zh-CN" dirty="0">
                <a:latin typeface="Times New Roman" panose="02020603050405020304" pitchFamily="18" charset="0"/>
              </a:rPr>
              <a:t>000, 010, 101, 110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的成真赋值</a:t>
            </a:r>
          </a:p>
          <a:p>
            <a:pPr marL="360680" indent="-360680">
              <a:lnSpc>
                <a:spcPct val="90000"/>
              </a:lnSpc>
              <a:buClr>
                <a:srgbClr val="69B3F1"/>
              </a:buClr>
              <a:tabLst>
                <a:tab pos="269875" algn="l"/>
              </a:tabLst>
            </a:pPr>
            <a:r>
              <a:rPr lang="zh-CN" altLang="en-US" dirty="0">
                <a:latin typeface="Times New Roman" panose="02020603050405020304" pitchFamily="18" charset="0"/>
              </a:rPr>
              <a:t>           </a:t>
            </a:r>
            <a:r>
              <a:rPr lang="en-US" altLang="zh-CN" dirty="0">
                <a:latin typeface="Times New Roman" panose="02020603050405020304" pitchFamily="18" charset="0"/>
              </a:rPr>
              <a:t>001, 011, 100, 111</a:t>
            </a:r>
            <a:r>
              <a:rPr lang="zh-CN" altLang="en-US" dirty="0">
                <a:latin typeface="Times New Roman" panose="02020603050405020304" pitchFamily="18" charset="0"/>
              </a:rPr>
              <a:t>是成假赋值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3635375" y="260350"/>
            <a:ext cx="2232025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CN" altLang="en-US" sz="3200" b="1"/>
              <a:t>公式赋值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E70C-ACF6-4CE2-BCD5-A4FCB7E5D574}" type="slidenum">
              <a:rPr lang="en-US" altLang="zh-CN"/>
              <a:t>33</a:t>
            </a:fld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229600" cy="4525962"/>
          </a:xfrm>
        </p:spPr>
        <p:txBody>
          <a:bodyPr/>
          <a:lstStyle/>
          <a:p>
            <a:pPr marL="457200" indent="-457200"/>
            <a:r>
              <a:rPr lang="zh-CN" altLang="en-US" dirty="0">
                <a:solidFill>
                  <a:srgbClr val="AF1D1D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F1D1D"/>
                </a:solidFill>
                <a:latin typeface="Times New Roman" panose="02020603050405020304" pitchFamily="18" charset="0"/>
              </a:rPr>
              <a:t>1.9</a:t>
            </a:r>
            <a:r>
              <a:rPr lang="en-US" altLang="zh-CN" dirty="0">
                <a:solidFill>
                  <a:srgbClr val="D72323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将命题公式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在所有赋值下取值的情况列成表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称作</a:t>
            </a:r>
          </a:p>
          <a:p>
            <a:pPr marL="457200" indent="-457200"/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F1D1D"/>
                </a:solidFill>
                <a:latin typeface="Times New Roman" panose="02020603050405020304" pitchFamily="18" charset="0"/>
              </a:rPr>
              <a:t>真值表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457200" indent="-457200"/>
            <a:endParaRPr lang="en-US" altLang="zh-CN" dirty="0">
              <a:latin typeface="Times New Roman" panose="02020603050405020304" pitchFamily="18" charset="0"/>
            </a:endParaRPr>
          </a:p>
          <a:p>
            <a:pPr marL="457200" indent="-457200"/>
            <a:r>
              <a:rPr lang="zh-CN" altLang="en-US" dirty="0">
                <a:latin typeface="Times New Roman" panose="02020603050405020304" pitchFamily="18" charset="0"/>
              </a:rPr>
              <a:t>构造真值表的步骤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找出公式中所含的全部命题变项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 , 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若无下角标</a:t>
            </a:r>
          </a:p>
          <a:p>
            <a:pPr marL="457200" indent="-457200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     则按字母顺序排列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zh-CN" altLang="en-US" dirty="0">
                <a:latin typeface="Times New Roman" panose="02020603050405020304" pitchFamily="18" charset="0"/>
              </a:rPr>
              <a:t>列出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en-US" altLang="zh-CN" b="0" i="1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个全部赋值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从</a:t>
            </a:r>
            <a:r>
              <a:rPr lang="en-US" altLang="zh-CN" dirty="0">
                <a:latin typeface="Times New Roman" panose="02020603050405020304" pitchFamily="18" charset="0"/>
              </a:rPr>
              <a:t>00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0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开始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按</a:t>
            </a:r>
          </a:p>
          <a:p>
            <a:pPr marL="457200" indent="-457200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     二进制加法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每次加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1,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直至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111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为止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按从低到高的顺序写出公式的各个层次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对每个赋值依次计算各层次的真值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直到最后计算出公式</a:t>
            </a:r>
          </a:p>
          <a:p>
            <a:pPr marL="457200" indent="-457200"/>
            <a:r>
              <a:rPr lang="zh-CN" altLang="en-US" dirty="0">
                <a:latin typeface="Times New Roman" panose="02020603050405020304" pitchFamily="18" charset="0"/>
              </a:rPr>
              <a:t>      的真值为止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3884613" y="238125"/>
            <a:ext cx="1408112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/>
              <a:t>真值表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185-F0EC-4654-B351-7E5BB5FF299D}" type="slidenum">
              <a:rPr lang="en-US" altLang="zh-CN"/>
              <a:t>34</a:t>
            </a:fld>
            <a:endParaRPr lang="en-US" altLang="zh-CN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229600" cy="2519362"/>
          </a:xfrm>
        </p:spPr>
        <p:txBody>
          <a:bodyPr/>
          <a:lstStyle/>
          <a:p>
            <a:pPr marL="0" indent="0"/>
            <a:r>
              <a:rPr lang="zh-CN" altLang="en-US">
                <a:solidFill>
                  <a:srgbClr val="AF1D1D"/>
                </a:solidFill>
              </a:rPr>
              <a:t>例</a:t>
            </a:r>
            <a:r>
              <a:rPr lang="en-US" altLang="zh-CN">
                <a:solidFill>
                  <a:srgbClr val="AF1D1D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>
                <a:solidFill>
                  <a:srgbClr val="D72323"/>
                </a:solidFill>
              </a:rPr>
              <a:t> </a:t>
            </a:r>
            <a:r>
              <a:rPr lang="zh-CN" altLang="en-US"/>
              <a:t>写出下列公式的真值表</a:t>
            </a:r>
            <a:r>
              <a:rPr lang="en-US" altLang="zh-CN"/>
              <a:t>, </a:t>
            </a:r>
            <a:r>
              <a:rPr lang="zh-CN" altLang="en-US"/>
              <a:t>并求它们的成真赋值和成假</a:t>
            </a:r>
          </a:p>
          <a:p>
            <a:pPr marL="0" indent="0"/>
            <a:r>
              <a:rPr lang="zh-CN" altLang="en-US"/>
              <a:t>    赋值</a:t>
            </a:r>
            <a:r>
              <a:rPr lang="en-US" altLang="zh-CN"/>
              <a:t>:</a:t>
            </a:r>
            <a:endParaRPr lang="en-US" altLang="zh-CN">
              <a:latin typeface="Times New Roman" panose="02020603050405020304" pitchFamily="18" charset="0"/>
            </a:endParaRPr>
          </a:p>
          <a:p>
            <a:pPr marL="0" indent="0"/>
            <a:r>
              <a:rPr lang="en-US" altLang="zh-CN">
                <a:latin typeface="Times New Roman" panose="02020603050405020304" pitchFamily="18" charset="0"/>
              </a:rPr>
              <a:t>    (1) 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endParaRPr lang="en-US" altLang="zh-CN">
              <a:latin typeface="Times New Roman" panose="02020603050405020304" pitchFamily="18" charset="0"/>
            </a:endParaRPr>
          </a:p>
          <a:p>
            <a:pPr marL="0" indent="0"/>
            <a:r>
              <a:rPr lang="en-US" altLang="zh-CN">
                <a:latin typeface="Times New Roman" panose="02020603050405020304" pitchFamily="18" charset="0"/>
              </a:rPr>
              <a:t>    (2) (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 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endParaRPr lang="en-US" altLang="zh-CN">
              <a:latin typeface="Times New Roman" panose="02020603050405020304" pitchFamily="18" charset="0"/>
            </a:endParaRPr>
          </a:p>
          <a:p>
            <a:pPr marL="0" indent="0"/>
            <a:r>
              <a:rPr lang="en-US" altLang="zh-CN">
                <a:latin typeface="Times New Roman" panose="02020603050405020304" pitchFamily="18" charset="0"/>
              </a:rPr>
              <a:t>    (3)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 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4100513" y="238125"/>
            <a:ext cx="1408112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/>
              <a:t>真值表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7893-8071-434D-B9DE-22081220585C}" type="slidenum">
              <a:rPr lang="en-US" altLang="zh-CN"/>
              <a:t>35</a:t>
            </a:fld>
            <a:endParaRPr lang="en-US" altLang="zh-CN"/>
          </a:p>
        </p:txBody>
      </p:sp>
      <p:sp>
        <p:nvSpPr>
          <p:cNvPr id="50257" name="Text Box 81"/>
          <p:cNvSpPr txBox="1">
            <a:spLocks noChangeArrowheads="1"/>
          </p:cNvSpPr>
          <p:nvPr/>
        </p:nvSpPr>
        <p:spPr bwMode="auto">
          <a:xfrm>
            <a:off x="468313" y="1125538"/>
            <a:ext cx="77755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(1)  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</a:rPr>
              <a:t> = (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</a:rPr>
              <a:t>) 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50259" name="Rectangle 83"/>
          <p:cNvSpPr>
            <a:spLocks noChangeArrowheads="1"/>
          </p:cNvSpPr>
          <p:nvPr/>
        </p:nvSpPr>
        <p:spPr bwMode="auto">
          <a:xfrm>
            <a:off x="539750" y="6021388"/>
            <a:ext cx="72072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成真赋值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:000,001,010,100,110;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成假赋值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:011,101,111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0369" name="Group 193"/>
          <p:cNvGraphicFramePr>
            <a:graphicFrameLocks noGrp="1"/>
          </p:cNvGraphicFramePr>
          <p:nvPr/>
        </p:nvGraphicFramePr>
        <p:xfrm>
          <a:off x="1331913" y="1844675"/>
          <a:ext cx="6408737" cy="4039172"/>
        </p:xfrm>
        <a:graphic>
          <a:graphicData uri="http://schemas.openxmlformats.org/drawingml/2006/table">
            <a:tbl>
              <a:tblPr/>
              <a:tblGrid>
                <a:gridCol w="1601787"/>
                <a:gridCol w="1604963"/>
                <a:gridCol w="1266825"/>
                <a:gridCol w="1935162"/>
              </a:tblGrid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   q   r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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1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0   0   0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0   0   1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0   1   0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0   1   1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1   0   0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1   0   1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1   1   0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1   1   1 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367" name="Rectangle 191"/>
          <p:cNvSpPr>
            <a:spLocks noChangeArrowheads="1"/>
          </p:cNvSpPr>
          <p:nvPr/>
        </p:nvSpPr>
        <p:spPr bwMode="auto">
          <a:xfrm>
            <a:off x="3563938" y="215900"/>
            <a:ext cx="1611312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</a:rPr>
              <a:t>真值表</a:t>
            </a:r>
            <a:r>
              <a:rPr lang="en-US" altLang="zh-CN" sz="3200" b="1">
                <a:latin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5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7298-4EE8-4F23-A13E-0B59E207594B}" type="slidenum">
              <a:rPr lang="en-US" altLang="zh-CN"/>
              <a:t>36</a:t>
            </a:fld>
            <a:endParaRPr lang="en-US" altLang="zh-CN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684213" y="1412875"/>
            <a:ext cx="28003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(2)  </a:t>
            </a:r>
            <a:r>
              <a:rPr lang="en-US" altLang="zh-CN" sz="2400" b="1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sz="2400" b="1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400" b="1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684213" y="5084763"/>
            <a:ext cx="466883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b="1"/>
              <a:t>成真赋</a:t>
            </a:r>
            <a:r>
              <a:rPr lang="zh-CN" altLang="en-US" sz="2400" b="1">
                <a:latin typeface="Times New Roman" panose="02020603050405020304" pitchFamily="18" charset="0"/>
              </a:rPr>
              <a:t>值</a:t>
            </a:r>
            <a:r>
              <a:rPr lang="en-US" altLang="zh-CN" sz="2400" b="1">
                <a:latin typeface="Times New Roman" panose="02020603050405020304" pitchFamily="18" charset="0"/>
              </a:rPr>
              <a:t>:00,01,10,11; </a:t>
            </a:r>
            <a:r>
              <a:rPr lang="zh-CN" altLang="en-US" sz="2400" b="1">
                <a:latin typeface="Times New Roman" panose="02020603050405020304" pitchFamily="18" charset="0"/>
              </a:rPr>
              <a:t>无成假赋值</a:t>
            </a:r>
          </a:p>
        </p:txBody>
      </p:sp>
      <p:graphicFrame>
        <p:nvGraphicFramePr>
          <p:cNvPr id="52321" name="Group 97"/>
          <p:cNvGraphicFramePr>
            <a:graphicFrameLocks noGrp="1"/>
          </p:cNvGraphicFramePr>
          <p:nvPr/>
        </p:nvGraphicFramePr>
        <p:xfrm>
          <a:off x="1042988" y="2205038"/>
          <a:ext cx="7561262" cy="2316480"/>
        </p:xfrm>
        <a:graphic>
          <a:graphicData uri="http://schemas.openxmlformats.org/drawingml/2006/table">
            <a:tbl>
              <a:tblPr/>
              <a:tblGrid>
                <a:gridCol w="1584325"/>
                <a:gridCol w="1628775"/>
                <a:gridCol w="2027237"/>
                <a:gridCol w="2320925"/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)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)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0   0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0   1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1   0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1   1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322" name="Rectangle 98"/>
          <p:cNvSpPr>
            <a:spLocks noChangeArrowheads="1"/>
          </p:cNvSpPr>
          <p:nvPr/>
        </p:nvSpPr>
        <p:spPr bwMode="auto">
          <a:xfrm>
            <a:off x="3563938" y="215900"/>
            <a:ext cx="1611312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</a:rPr>
              <a:t>真值表</a:t>
            </a:r>
            <a:r>
              <a:rPr lang="en-US" altLang="zh-CN" sz="3200" b="1">
                <a:latin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FF3A-868D-4980-9B56-9938FCFBEA5E}" type="slidenum">
              <a:rPr lang="en-US" altLang="zh-CN"/>
              <a:t>37</a:t>
            </a:fld>
            <a:endParaRPr lang="en-US" altLang="zh-CN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611188" y="1412875"/>
            <a:ext cx="396716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(3)  </a:t>
            </a:r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r>
              <a:rPr lang="zh-CN" altLang="en-US" sz="2400" b="1">
                <a:latin typeface="Times New Roman" panose="02020603050405020304" pitchFamily="18" charset="0"/>
              </a:rPr>
              <a:t>＝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zh-CN" altLang="en-US" sz="2400" b="1"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zh-CN" altLang="en-US" sz="2400" b="1">
                <a:latin typeface="宋体" panose="02010600030101010101" pitchFamily="2" charset="-122"/>
              </a:rPr>
              <a:t>的真值表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827088" y="4941888"/>
            <a:ext cx="466883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成假赋值</a:t>
            </a:r>
            <a:r>
              <a:rPr lang="en-US" altLang="zh-CN" sz="2400" b="1">
                <a:latin typeface="Times New Roman" panose="02020603050405020304" pitchFamily="18" charset="0"/>
              </a:rPr>
              <a:t>:00,01,10,11; </a:t>
            </a:r>
            <a:r>
              <a:rPr lang="zh-CN" altLang="en-US" sz="2400" b="1">
                <a:latin typeface="Times New Roman" panose="02020603050405020304" pitchFamily="18" charset="0"/>
              </a:rPr>
              <a:t>无成真赋值</a:t>
            </a:r>
          </a:p>
        </p:txBody>
      </p:sp>
      <p:graphicFrame>
        <p:nvGraphicFramePr>
          <p:cNvPr id="54358" name="Group 86"/>
          <p:cNvGraphicFramePr>
            <a:graphicFrameLocks noGrp="1"/>
          </p:cNvGraphicFramePr>
          <p:nvPr/>
        </p:nvGraphicFramePr>
        <p:xfrm>
          <a:off x="900113" y="2133600"/>
          <a:ext cx="7488237" cy="2447926"/>
        </p:xfrm>
        <a:graphic>
          <a:graphicData uri="http://schemas.openxmlformats.org/drawingml/2006/table">
            <a:tbl>
              <a:tblPr/>
              <a:tblGrid>
                <a:gridCol w="1284287"/>
                <a:gridCol w="1036638"/>
                <a:gridCol w="1116012"/>
                <a:gridCol w="1787525"/>
                <a:gridCol w="2263775"/>
              </a:tblGrid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)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90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0   0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0   1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1   0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1   1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359" name="Rectangle 87"/>
          <p:cNvSpPr>
            <a:spLocks noChangeArrowheads="1"/>
          </p:cNvSpPr>
          <p:nvPr/>
        </p:nvSpPr>
        <p:spPr bwMode="auto">
          <a:xfrm>
            <a:off x="3563938" y="215900"/>
            <a:ext cx="1611312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</a:rPr>
              <a:t>真值表</a:t>
            </a:r>
            <a:r>
              <a:rPr lang="en-US" altLang="zh-CN" sz="3200" b="1">
                <a:latin typeface="Times New Roman" panose="02020603050405020304" pitchFamily="18" charset="0"/>
              </a:rPr>
              <a:t>3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FDA2-286F-4AAD-8DC5-2BA615F69B74}" type="slidenum">
              <a:rPr lang="en-US" altLang="zh-CN"/>
              <a:t>38</a:t>
            </a:fld>
            <a:endParaRPr lang="en-US" altLang="zh-CN"/>
          </a:p>
        </p:txBody>
      </p:sp>
      <p:sp>
        <p:nvSpPr>
          <p:cNvPr id="98330" name="Rectangle 26"/>
          <p:cNvSpPr>
            <a:spLocks noChangeArrowheads="1"/>
          </p:cNvSpPr>
          <p:nvPr/>
        </p:nvSpPr>
        <p:spPr bwMode="auto">
          <a:xfrm>
            <a:off x="3563938" y="188913"/>
            <a:ext cx="2447925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</a:rPr>
              <a:t>公式的类型</a:t>
            </a:r>
          </a:p>
        </p:txBody>
      </p:sp>
      <p:sp>
        <p:nvSpPr>
          <p:cNvPr id="98331" name="Rectangle 27"/>
          <p:cNvSpPr>
            <a:spLocks noChangeArrowheads="1"/>
          </p:cNvSpPr>
          <p:nvPr/>
        </p:nvSpPr>
        <p:spPr bwMode="auto">
          <a:xfrm>
            <a:off x="468313" y="1268413"/>
            <a:ext cx="8229600" cy="4957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AF1D1D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2400" b="1">
                <a:solidFill>
                  <a:srgbClr val="AF1D1D"/>
                </a:solidFill>
                <a:latin typeface="Times New Roman" panose="02020603050405020304" pitchFamily="18" charset="0"/>
              </a:rPr>
              <a:t>1.10</a:t>
            </a:r>
            <a:r>
              <a:rPr lang="en-US" altLang="zh-CN" sz="2400" b="1">
                <a:solidFill>
                  <a:srgbClr val="D72323"/>
                </a:solidFill>
              </a:rPr>
              <a:t>   </a:t>
            </a:r>
          </a:p>
          <a:p>
            <a: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(1) </a:t>
            </a:r>
            <a:r>
              <a:rPr lang="zh-CN" altLang="en-US" sz="2400" b="1">
                <a:latin typeface="Times New Roman" panose="02020603050405020304" pitchFamily="18" charset="0"/>
              </a:rPr>
              <a:t>若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</a:rPr>
              <a:t>在它的任何赋值下均为真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</a:rPr>
              <a:t>则称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</a:rPr>
              <a:t>为</a:t>
            </a:r>
            <a:r>
              <a:rPr lang="zh-CN" altLang="en-US" sz="2400" b="1">
                <a:solidFill>
                  <a:srgbClr val="AF1D1D"/>
                </a:solidFill>
                <a:latin typeface="Times New Roman" panose="02020603050405020304" pitchFamily="18" charset="0"/>
              </a:rPr>
              <a:t>重言式</a:t>
            </a:r>
            <a:r>
              <a:rPr lang="zh-CN" altLang="en-US" sz="2400" b="1">
                <a:latin typeface="Times New Roman" panose="02020603050405020304" pitchFamily="18" charset="0"/>
              </a:rPr>
              <a:t>或</a:t>
            </a:r>
            <a:r>
              <a:rPr lang="zh-CN" altLang="en-US" sz="2400" b="1">
                <a:solidFill>
                  <a:srgbClr val="AF1D1D"/>
                </a:solidFill>
                <a:latin typeface="Times New Roman" panose="02020603050405020304" pitchFamily="18" charset="0"/>
              </a:rPr>
              <a:t>永真式</a:t>
            </a:r>
            <a:r>
              <a:rPr lang="en-US" altLang="zh-CN" sz="2400" b="1">
                <a:latin typeface="Times New Roman" panose="02020603050405020304" pitchFamily="18" charset="0"/>
              </a:rPr>
              <a:t>;</a:t>
            </a:r>
          </a:p>
          <a:p>
            <a: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(2) </a:t>
            </a:r>
            <a:r>
              <a:rPr lang="zh-CN" altLang="en-US" sz="2400" b="1">
                <a:latin typeface="Times New Roman" panose="02020603050405020304" pitchFamily="18" charset="0"/>
              </a:rPr>
              <a:t>若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</a:rPr>
              <a:t>在它的任何赋值下均为假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</a:rPr>
              <a:t>则称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</a:rPr>
              <a:t>为</a:t>
            </a:r>
            <a:r>
              <a:rPr lang="zh-CN" altLang="en-US" sz="2400" b="1">
                <a:solidFill>
                  <a:srgbClr val="AF1D1D"/>
                </a:solidFill>
                <a:latin typeface="Times New Roman" panose="02020603050405020304" pitchFamily="18" charset="0"/>
              </a:rPr>
              <a:t>矛盾式</a:t>
            </a:r>
            <a:r>
              <a:rPr lang="zh-CN" altLang="en-US" sz="2400" b="1">
                <a:latin typeface="Times New Roman" panose="02020603050405020304" pitchFamily="18" charset="0"/>
              </a:rPr>
              <a:t>或</a:t>
            </a:r>
            <a:r>
              <a:rPr lang="zh-CN" altLang="en-US" sz="2400" b="1">
                <a:solidFill>
                  <a:srgbClr val="AF1D1D"/>
                </a:solidFill>
                <a:latin typeface="Times New Roman" panose="02020603050405020304" pitchFamily="18" charset="0"/>
              </a:rPr>
              <a:t>永假式</a:t>
            </a:r>
            <a:r>
              <a:rPr lang="en-US" altLang="zh-CN" sz="2400" b="1">
                <a:latin typeface="Times New Roman" panose="02020603050405020304" pitchFamily="18" charset="0"/>
              </a:rPr>
              <a:t>;</a:t>
            </a:r>
          </a:p>
          <a:p>
            <a: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(3) </a:t>
            </a:r>
            <a:r>
              <a:rPr lang="zh-CN" altLang="en-US" sz="2400" b="1">
                <a:latin typeface="Times New Roman" panose="02020603050405020304" pitchFamily="18" charset="0"/>
              </a:rPr>
              <a:t>若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</a:rPr>
              <a:t>不是矛盾式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</a:rPr>
              <a:t>则称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</a:rPr>
              <a:t>是</a:t>
            </a:r>
            <a:r>
              <a:rPr lang="zh-CN" altLang="en-US" sz="2400" b="1">
                <a:solidFill>
                  <a:srgbClr val="AF1D1D"/>
                </a:solidFill>
                <a:latin typeface="Times New Roman" panose="02020603050405020304" pitchFamily="18" charset="0"/>
              </a:rPr>
              <a:t>可满足式</a:t>
            </a:r>
            <a:r>
              <a:rPr lang="en-US" altLang="zh-CN" sz="2400" b="1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由例</a:t>
            </a:r>
            <a:r>
              <a:rPr lang="en-US" altLang="zh-CN" sz="2400" b="1">
                <a:latin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</a:rPr>
              <a:t>可知</a:t>
            </a:r>
            <a:r>
              <a:rPr lang="en-US" altLang="zh-CN" sz="2400" b="1">
                <a:latin typeface="Times New Roman" panose="02020603050405020304" pitchFamily="18" charset="0"/>
              </a:rPr>
              <a:t>,  (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</a:rPr>
              <a:t>) 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400" b="1" i="1">
                <a:latin typeface="Times New Roman" panose="02020603050405020304" pitchFamily="18" charset="0"/>
              </a:rPr>
              <a:t>r, 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) 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latin typeface="Times New Roman" panose="02020603050405020304" pitchFamily="18" charset="0"/>
              </a:rPr>
              <a:t>p, 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>
                <a:latin typeface="Times New Roman" panose="02020603050405020304" pitchFamily="18" charset="0"/>
              </a:rPr>
              <a:t> (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) 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</a:p>
          <a:p>
            <a: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 </a:t>
            </a:r>
            <a:r>
              <a:rPr lang="zh-CN" altLang="en-US" sz="2400" b="1">
                <a:latin typeface="Times New Roman" panose="02020603050405020304" pitchFamily="18" charset="0"/>
              </a:rPr>
              <a:t>分别为非重言式的可满足式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</a:rPr>
              <a:t>重言式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</a:rPr>
              <a:t>矛盾式</a:t>
            </a:r>
            <a:r>
              <a:rPr lang="en-US" altLang="zh-CN" sz="2400" b="1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5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CN" altLang="en-US" sz="2400" b="1"/>
              <a:t>注意：重言式是可满足式，但反之不真</a:t>
            </a:r>
            <a:r>
              <a:rPr lang="en-US" altLang="zh-CN" sz="2400" b="1"/>
              <a:t>.</a:t>
            </a:r>
          </a:p>
          <a:p>
            <a: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D72323"/>
                </a:solidFill>
                <a:latin typeface="Times New Roman" panose="02020603050405020304" pitchFamily="18" charset="0"/>
              </a:rPr>
              <a:t>真值表的用途</a:t>
            </a:r>
            <a:r>
              <a:rPr lang="en-US" altLang="zh-CN" sz="2400" b="1"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</a:t>
            </a:r>
            <a:r>
              <a:rPr lang="zh-CN" altLang="en-US" sz="2400" b="1">
                <a:latin typeface="Times New Roman" panose="02020603050405020304" pitchFamily="18" charset="0"/>
              </a:rPr>
              <a:t>求出公式的全部成真赋值与成假赋值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</a:rPr>
              <a:t>判断公式的类型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8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8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8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8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8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8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8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8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8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8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8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8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8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8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8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8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8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8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8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8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8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828E-6AAB-475D-877B-45BFCA4D1046}" type="slidenum">
              <a:rPr lang="en-US" altLang="zh-CN"/>
              <a:t>39</a:t>
            </a:fld>
            <a:endParaRPr lang="en-US" altLang="zh-CN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333375"/>
            <a:ext cx="6121400" cy="417513"/>
          </a:xfrm>
        </p:spPr>
        <p:txBody>
          <a:bodyPr/>
          <a:lstStyle/>
          <a:p>
            <a:pPr algn="ctr"/>
            <a:r>
              <a:rPr lang="zh-CN" altLang="en-US"/>
              <a:t>第一章 习题课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353425" cy="5327650"/>
          </a:xfrm>
        </p:spPr>
        <p:txBody>
          <a:bodyPr/>
          <a:lstStyle/>
          <a:p>
            <a:pPr marL="441325" indent="-441325">
              <a:tabLst>
                <a:tab pos="267970" algn="l"/>
              </a:tabLst>
            </a:pPr>
            <a:r>
              <a:rPr lang="zh-CN" altLang="en-US"/>
              <a:t>主要内容</a:t>
            </a:r>
          </a:p>
          <a:p>
            <a:pPr marL="441325" indent="-441325">
              <a:buFont typeface="Wingdings" panose="05000000000000000000" pitchFamily="2" charset="2"/>
              <a:buChar char="l"/>
              <a:tabLst>
                <a:tab pos="267970" algn="l"/>
              </a:tabLst>
            </a:pPr>
            <a:r>
              <a:rPr lang="zh-CN" altLang="en-US"/>
              <a:t>命题、真值、简单命题与复合命题、命题符号化</a:t>
            </a:r>
          </a:p>
          <a:p>
            <a:pPr marL="441325" indent="-441325">
              <a:buFont typeface="Wingdings" panose="05000000000000000000" pitchFamily="2" charset="2"/>
              <a:buChar char="l"/>
              <a:tabLst>
                <a:tab pos="267970" algn="l"/>
              </a:tabLst>
            </a:pPr>
            <a:r>
              <a:rPr lang="zh-CN" altLang="en-US"/>
              <a:t>联结词</a:t>
            </a:r>
            <a:r>
              <a:rPr lang="zh-CN" altLang="en-US">
                <a:sym typeface="Symbol" panose="05050102010706020507" pitchFamily="18" charset="2"/>
              </a:rPr>
              <a:t></a:t>
            </a:r>
            <a:r>
              <a:rPr lang="en-US" altLang="zh-CN"/>
              <a:t>, 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,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,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, </a:t>
            </a:r>
            <a:r>
              <a:rPr lang="en-US" altLang="zh-CN">
                <a:sym typeface="Symbol" panose="05050102010706020507" pitchFamily="18" charset="2"/>
              </a:rPr>
              <a:t></a:t>
            </a:r>
            <a:r>
              <a:rPr lang="zh-CN" altLang="en-US"/>
              <a:t>及复合命题符号化</a:t>
            </a:r>
          </a:p>
          <a:p>
            <a:pPr marL="441325" indent="-441325">
              <a:buFont typeface="Wingdings" panose="05000000000000000000" pitchFamily="2" charset="2"/>
              <a:buChar char="l"/>
              <a:tabLst>
                <a:tab pos="267970" algn="l"/>
              </a:tabLst>
            </a:pPr>
            <a:r>
              <a:rPr lang="zh-CN" altLang="en-US"/>
              <a:t>命题公式及层次</a:t>
            </a:r>
          </a:p>
          <a:p>
            <a:pPr marL="441325" indent="-441325">
              <a:buFont typeface="Wingdings" panose="05000000000000000000" pitchFamily="2" charset="2"/>
              <a:buChar char="l"/>
              <a:tabLst>
                <a:tab pos="267970" algn="l"/>
              </a:tabLst>
            </a:pPr>
            <a:r>
              <a:rPr lang="zh-CN" altLang="en-US"/>
              <a:t>公式的类型</a:t>
            </a:r>
          </a:p>
          <a:p>
            <a:pPr marL="441325" indent="-441325">
              <a:buFont typeface="Wingdings" panose="05000000000000000000" pitchFamily="2" charset="2"/>
              <a:buChar char="l"/>
              <a:tabLst>
                <a:tab pos="267970" algn="l"/>
              </a:tabLst>
            </a:pPr>
            <a:r>
              <a:rPr lang="zh-CN" altLang="en-US"/>
              <a:t>真值表及应用</a:t>
            </a:r>
          </a:p>
          <a:p>
            <a:pPr marL="441325" indent="-441325">
              <a:spcBef>
                <a:spcPct val="40000"/>
              </a:spcBef>
              <a:tabLst>
                <a:tab pos="267970" algn="l"/>
              </a:tabLst>
            </a:pPr>
            <a:r>
              <a:rPr lang="zh-CN" altLang="en-US"/>
              <a:t>基本要求</a:t>
            </a:r>
          </a:p>
          <a:p>
            <a:pPr marL="441325" indent="-441325">
              <a:buFont typeface="Wingdings" panose="05000000000000000000" pitchFamily="2" charset="2"/>
              <a:buChar char="l"/>
              <a:tabLst>
                <a:tab pos="267970" algn="l"/>
              </a:tabLst>
            </a:pPr>
            <a:r>
              <a:rPr lang="zh-CN" altLang="en-US"/>
              <a:t>深刻理解各联结词的逻辑关系</a:t>
            </a:r>
            <a:r>
              <a:rPr lang="en-US" altLang="zh-CN"/>
              <a:t>, </a:t>
            </a:r>
            <a:r>
              <a:rPr lang="zh-CN" altLang="en-US"/>
              <a:t>熟练地将命题符号化</a:t>
            </a:r>
          </a:p>
          <a:p>
            <a:pPr marL="441325" indent="-441325">
              <a:buFont typeface="Wingdings" panose="05000000000000000000" pitchFamily="2" charset="2"/>
              <a:buChar char="l"/>
              <a:tabLst>
                <a:tab pos="267970" algn="l"/>
              </a:tabLst>
            </a:pPr>
            <a:r>
              <a:rPr lang="zh-CN" altLang="en-US"/>
              <a:t>会求复合命题的真值</a:t>
            </a:r>
          </a:p>
          <a:p>
            <a:pPr marL="441325" indent="-441325">
              <a:buFont typeface="Wingdings" panose="05000000000000000000" pitchFamily="2" charset="2"/>
              <a:buChar char="l"/>
              <a:tabLst>
                <a:tab pos="267970" algn="l"/>
              </a:tabLst>
            </a:pPr>
            <a:r>
              <a:rPr lang="zh-CN" altLang="en-US"/>
              <a:t>深刻理解合式公式及重言式、矛盾式、可满足式等概念</a:t>
            </a:r>
          </a:p>
          <a:p>
            <a:pPr marL="441325" indent="-441325">
              <a:buFont typeface="Wingdings" panose="05000000000000000000" pitchFamily="2" charset="2"/>
              <a:buChar char="l"/>
              <a:tabLst>
                <a:tab pos="267970" algn="l"/>
              </a:tabLst>
            </a:pPr>
            <a:r>
              <a:rPr lang="zh-CN" altLang="en-US"/>
              <a:t>熟练地求公式的真值表，并用它求公式的成真赋值与成假赋值及判断公式类型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6029-1777-4229-AB5D-D7707806EF27}" type="slidenum">
              <a:rPr lang="en-US" altLang="zh-CN"/>
              <a:t>4</a:t>
            </a:fld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4924425"/>
          </a:xfrm>
        </p:spPr>
        <p:txBody>
          <a:bodyPr/>
          <a:lstStyle/>
          <a:p>
            <a:pPr marL="361950" indent="-361950"/>
            <a:r>
              <a:rPr lang="zh-CN" altLang="en-US"/>
              <a:t>主要内容</a:t>
            </a:r>
          </a:p>
          <a:p>
            <a:pPr marL="361950" indent="-361950">
              <a:buFont typeface="Wingdings" panose="05000000000000000000" pitchFamily="2" charset="2"/>
              <a:buChar char="l"/>
            </a:pPr>
            <a:r>
              <a:rPr lang="zh-CN" altLang="en-US"/>
              <a:t>命题逻辑基本概念</a:t>
            </a:r>
          </a:p>
          <a:p>
            <a:pPr marL="361950" indent="-361950">
              <a:buFont typeface="Wingdings" panose="05000000000000000000" pitchFamily="2" charset="2"/>
              <a:buChar char="l"/>
            </a:pPr>
            <a:r>
              <a:rPr lang="zh-CN" altLang="en-US"/>
              <a:t>命题逻辑等值演算</a:t>
            </a:r>
          </a:p>
          <a:p>
            <a:pPr marL="361950" indent="-361950">
              <a:buFont typeface="Wingdings" panose="05000000000000000000" pitchFamily="2" charset="2"/>
              <a:buChar char="l"/>
            </a:pPr>
            <a:r>
              <a:rPr lang="zh-CN" altLang="en-US"/>
              <a:t>命题逻辑推理理论</a:t>
            </a:r>
          </a:p>
          <a:p>
            <a:pPr marL="361950" indent="-361950">
              <a:buFont typeface="Wingdings" panose="05000000000000000000" pitchFamily="2" charset="2"/>
              <a:buChar char="l"/>
            </a:pPr>
            <a:r>
              <a:rPr lang="zh-CN" altLang="en-US"/>
              <a:t>一阶逻辑基本概念</a:t>
            </a:r>
          </a:p>
          <a:p>
            <a:pPr marL="361950" indent="-361950">
              <a:buFont typeface="Wingdings" panose="05000000000000000000" pitchFamily="2" charset="2"/>
              <a:buChar char="l"/>
            </a:pPr>
            <a:r>
              <a:rPr lang="zh-CN" altLang="en-US"/>
              <a:t>一阶逻辑等值演算与推理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37300" cy="431800"/>
          </a:xfrm>
          <a:noFill/>
        </p:spPr>
        <p:txBody>
          <a:bodyPr/>
          <a:lstStyle/>
          <a:p>
            <a:pPr algn="ctr"/>
            <a:r>
              <a:rPr lang="zh-CN" altLang="en-US">
                <a:latin typeface="宋体" panose="02010600030101010101" pitchFamily="2" charset="-122"/>
              </a:rPr>
              <a:t>第一部分 数理逻辑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E9BB7-3F91-4915-AB32-C844AAEDC6D9}" type="slidenum">
              <a:rPr lang="en-US" altLang="zh-CN"/>
              <a:t>40</a:t>
            </a:fld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4525962"/>
          </a:xfrm>
        </p:spPr>
        <p:txBody>
          <a:bodyPr/>
          <a:lstStyle/>
          <a:p>
            <a:pPr marL="508000" indent="-508000"/>
            <a:r>
              <a:rPr lang="en-US" altLang="zh-CN" dirty="0">
                <a:latin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</a:rPr>
              <a:t>将下列命题符号化</a:t>
            </a:r>
          </a:p>
          <a:p>
            <a:pPr marL="508000" indent="-508000"/>
            <a:r>
              <a:rPr lang="zh-CN" altLang="en-US" dirty="0">
                <a:latin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豆沙包是由面粉和红小豆做成的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508000" indent="-508000"/>
            <a:r>
              <a:rPr lang="en-US" altLang="zh-CN" dirty="0">
                <a:latin typeface="Times New Roman" panose="02020603050405020304" pitchFamily="18" charset="0"/>
              </a:rPr>
              <a:t>  (2) </a:t>
            </a:r>
            <a:r>
              <a:rPr lang="zh-CN" altLang="en-US" dirty="0">
                <a:latin typeface="Times New Roman" panose="02020603050405020304" pitchFamily="18" charset="0"/>
              </a:rPr>
              <a:t>苹果树和梨树都是落叶乔木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508000" indent="-508000"/>
            <a:r>
              <a:rPr lang="en-US" altLang="zh-CN" dirty="0">
                <a:latin typeface="Times New Roman" panose="02020603050405020304" pitchFamily="18" charset="0"/>
              </a:rPr>
              <a:t>  (3) </a:t>
            </a:r>
            <a:r>
              <a:rPr lang="zh-CN" altLang="en-US" dirty="0">
                <a:latin typeface="Times New Roman" panose="02020603050405020304" pitchFamily="18" charset="0"/>
              </a:rPr>
              <a:t>王小红或李大明是物理组成员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508000" indent="-508000"/>
            <a:r>
              <a:rPr lang="en-US" altLang="zh-CN" dirty="0">
                <a:latin typeface="Times New Roman" panose="02020603050405020304" pitchFamily="18" charset="0"/>
              </a:rPr>
              <a:t>  (4) </a:t>
            </a:r>
            <a:r>
              <a:rPr lang="zh-CN" altLang="en-US" dirty="0">
                <a:latin typeface="Times New Roman" panose="02020603050405020304" pitchFamily="18" charset="0"/>
              </a:rPr>
              <a:t>王小红或李大明中的一人是物理组成员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508000" indent="-508000"/>
            <a:r>
              <a:rPr lang="en-US" altLang="zh-CN" dirty="0">
                <a:latin typeface="Times New Roman" panose="02020603050405020304" pitchFamily="18" charset="0"/>
              </a:rPr>
              <a:t>  (5) </a:t>
            </a:r>
            <a:r>
              <a:rPr lang="zh-CN" altLang="en-US" dirty="0">
                <a:latin typeface="Times New Roman" panose="02020603050405020304" pitchFamily="18" charset="0"/>
              </a:rPr>
              <a:t>由于交通阻塞，他迟到了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508000" indent="-508000"/>
            <a:r>
              <a:rPr lang="en-US" altLang="zh-CN" dirty="0">
                <a:latin typeface="Times New Roman" panose="02020603050405020304" pitchFamily="18" charset="0"/>
              </a:rPr>
              <a:t>  (6) </a:t>
            </a:r>
            <a:r>
              <a:rPr lang="zh-CN" altLang="en-US" dirty="0">
                <a:latin typeface="Times New Roman" panose="02020603050405020304" pitchFamily="18" charset="0"/>
              </a:rPr>
              <a:t>如果交通不阻塞，他就不会迟到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508000" indent="-508000"/>
            <a:r>
              <a:rPr lang="en-US" altLang="zh-CN" dirty="0">
                <a:latin typeface="Times New Roman" panose="02020603050405020304" pitchFamily="18" charset="0"/>
              </a:rPr>
              <a:t>  (7) </a:t>
            </a:r>
            <a:r>
              <a:rPr lang="zh-CN" altLang="en-US" dirty="0">
                <a:latin typeface="Times New Roman" panose="02020603050405020304" pitchFamily="18" charset="0"/>
              </a:rPr>
              <a:t>他没迟到，所以交通没阻塞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508000" indent="-508000"/>
            <a:r>
              <a:rPr lang="en-US" altLang="zh-CN" dirty="0">
                <a:latin typeface="Times New Roman" panose="02020603050405020304" pitchFamily="18" charset="0"/>
              </a:rPr>
              <a:t>  (8) </a:t>
            </a:r>
            <a:r>
              <a:rPr lang="zh-CN" altLang="en-US" dirty="0">
                <a:latin typeface="Times New Roman" panose="02020603050405020304" pitchFamily="18" charset="0"/>
              </a:rPr>
              <a:t>除非交通阻塞，否则他不会迟到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508000" indent="-508000"/>
            <a:r>
              <a:rPr lang="en-US" altLang="zh-CN" dirty="0">
                <a:latin typeface="Times New Roman" panose="02020603050405020304" pitchFamily="18" charset="0"/>
              </a:rPr>
              <a:t>  (9) </a:t>
            </a:r>
            <a:r>
              <a:rPr lang="zh-CN" altLang="en-US" dirty="0">
                <a:latin typeface="Times New Roman" panose="02020603050405020304" pitchFamily="18" charset="0"/>
              </a:rPr>
              <a:t>他迟到当且仅当交通阻塞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3686175" y="163513"/>
            <a:ext cx="2325688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3200" b="1" dirty="0"/>
              <a:t>练习</a:t>
            </a:r>
            <a:r>
              <a:rPr lang="en-US" altLang="zh-CN" sz="3200" b="1" dirty="0">
                <a:latin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6A7E-227F-495D-9F21-B90ABB550D4E}" type="slidenum">
              <a:rPr lang="en-US" altLang="zh-CN"/>
              <a:t>41</a:t>
            </a:fld>
            <a:endParaRPr lang="en-US" altLang="zh-CN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80400" cy="5111750"/>
          </a:xfrm>
        </p:spPr>
        <p:txBody>
          <a:bodyPr/>
          <a:lstStyle/>
          <a:p>
            <a:pPr marL="381000" indent="-381000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提示：</a:t>
            </a:r>
          </a:p>
          <a:p>
            <a:pPr marL="381000" indent="-381000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分清复合命题与简单命题</a:t>
            </a:r>
          </a:p>
          <a:p>
            <a:pPr marL="381000" indent="-381000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分清相容或与排斥或</a:t>
            </a:r>
          </a:p>
          <a:p>
            <a:pPr marL="381000" indent="-381000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分清必要与充分条件及充分必要条件</a:t>
            </a:r>
          </a:p>
          <a:p>
            <a:pPr marL="381000" indent="-381000">
              <a:spcBef>
                <a:spcPct val="55000"/>
              </a:spcBef>
            </a:pPr>
            <a:r>
              <a:rPr lang="zh-CN" altLang="en-US"/>
              <a:t>答案</a:t>
            </a:r>
            <a:r>
              <a:rPr lang="en-US" altLang="zh-CN"/>
              <a:t>:   </a:t>
            </a:r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zh-CN" altLang="en-US">
                <a:latin typeface="Times New Roman" panose="02020603050405020304" pitchFamily="18" charset="0"/>
              </a:rPr>
              <a:t>是简单命题                 </a:t>
            </a:r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是合取式  </a:t>
            </a:r>
          </a:p>
          <a:p>
            <a:pPr marL="381000" indent="-381000"/>
            <a:r>
              <a:rPr lang="zh-CN" altLang="en-US">
                <a:latin typeface="Times New Roman" panose="02020603050405020304" pitchFamily="18" charset="0"/>
              </a:rPr>
              <a:t>             </a:t>
            </a:r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zh-CN" altLang="en-US">
                <a:latin typeface="Times New Roman" panose="02020603050405020304" pitchFamily="18" charset="0"/>
              </a:rPr>
              <a:t>是析取式（相容或）</a:t>
            </a:r>
            <a:r>
              <a:rPr lang="en-US" altLang="zh-CN">
                <a:latin typeface="Times New Roman" panose="02020603050405020304" pitchFamily="18" charset="0"/>
              </a:rPr>
              <a:t>(4) </a:t>
            </a:r>
            <a:r>
              <a:rPr lang="zh-CN" altLang="en-US">
                <a:latin typeface="Times New Roman" panose="02020603050405020304" pitchFamily="18" charset="0"/>
              </a:rPr>
              <a:t>是析取式（排斥或）</a:t>
            </a:r>
          </a:p>
          <a:p>
            <a:pPr marL="381000" indent="-381000"/>
            <a:r>
              <a:rPr lang="zh-CN" altLang="en-US">
                <a:latin typeface="Times New Roman" panose="02020603050405020304" pitchFamily="18" charset="0"/>
              </a:rPr>
              <a:t>设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: </a:t>
            </a:r>
            <a:r>
              <a:rPr lang="zh-CN" altLang="en-US">
                <a:latin typeface="Times New Roman" panose="02020603050405020304" pitchFamily="18" charset="0"/>
              </a:rPr>
              <a:t>交通阻塞，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: </a:t>
            </a:r>
            <a:r>
              <a:rPr lang="zh-CN" altLang="en-US">
                <a:latin typeface="Times New Roman" panose="02020603050405020304" pitchFamily="18" charset="0"/>
              </a:rPr>
              <a:t>他迟到</a:t>
            </a:r>
            <a:endParaRPr lang="zh-CN" altLang="en-US" i="1">
              <a:latin typeface="Times New Roman" panose="02020603050405020304" pitchFamily="18" charset="0"/>
            </a:endParaRPr>
          </a:p>
          <a:p>
            <a:pPr marL="381000" indent="-381000"/>
            <a:r>
              <a:rPr lang="zh-CN" altLang="en-US">
                <a:latin typeface="Times New Roman" panose="02020603050405020304" pitchFamily="18" charset="0"/>
              </a:rPr>
              <a:t>             </a:t>
            </a:r>
            <a:r>
              <a:rPr lang="en-US" altLang="zh-CN">
                <a:latin typeface="Times New Roman" panose="02020603050405020304" pitchFamily="18" charset="0"/>
              </a:rPr>
              <a:t>(5) 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q,                            </a:t>
            </a:r>
            <a:r>
              <a:rPr lang="en-US" altLang="zh-CN">
                <a:latin typeface="Times New Roman" panose="02020603050405020304" pitchFamily="18" charset="0"/>
              </a:rPr>
              <a:t>(6)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zh-CN" altLang="en-US">
                <a:latin typeface="Times New Roman" panose="02020603050405020304" pitchFamily="18" charset="0"/>
              </a:rPr>
              <a:t>或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endParaRPr lang="en-US" altLang="zh-CN">
              <a:latin typeface="Times New Roman" panose="02020603050405020304" pitchFamily="18" charset="0"/>
            </a:endParaRPr>
          </a:p>
          <a:p>
            <a:pPr marL="381000" indent="-381000"/>
            <a:r>
              <a:rPr lang="en-US" altLang="zh-CN">
                <a:latin typeface="Times New Roman" panose="02020603050405020304" pitchFamily="18" charset="0"/>
              </a:rPr>
              <a:t>             (7)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或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,         (8) 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或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endParaRPr lang="en-US" altLang="zh-CN">
              <a:latin typeface="Times New Roman" panose="02020603050405020304" pitchFamily="18" charset="0"/>
            </a:endParaRPr>
          </a:p>
          <a:p>
            <a:pPr marL="381000" indent="-381000"/>
            <a:r>
              <a:rPr lang="en-US" altLang="zh-CN">
                <a:latin typeface="Times New Roman" panose="02020603050405020304" pitchFamily="18" charset="0"/>
              </a:rPr>
              <a:t>             (9) 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或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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endParaRPr lang="en-US" altLang="zh-CN">
              <a:latin typeface="Times New Roman" panose="02020603050405020304" pitchFamily="18" charset="0"/>
            </a:endParaRPr>
          </a:p>
          <a:p>
            <a:pPr marL="381000" indent="-381000"/>
            <a:r>
              <a:rPr lang="zh-CN" altLang="en-US">
                <a:latin typeface="Times New Roman" panose="02020603050405020304" pitchFamily="18" charset="0"/>
              </a:rPr>
              <a:t>可见</a:t>
            </a:r>
            <a:r>
              <a:rPr lang="en-US" altLang="zh-CN">
                <a:latin typeface="Times New Roman" panose="02020603050405020304" pitchFamily="18" charset="0"/>
              </a:rPr>
              <a:t>(5)</a:t>
            </a:r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>
                <a:latin typeface="Times New Roman" panose="02020603050405020304" pitchFamily="18" charset="0"/>
              </a:rPr>
              <a:t>(7)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(6)</a:t>
            </a:r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>
                <a:latin typeface="Times New Roman" panose="02020603050405020304" pitchFamily="18" charset="0"/>
              </a:rPr>
              <a:t>(8) </a:t>
            </a:r>
            <a:r>
              <a:rPr lang="zh-CN" altLang="en-US">
                <a:latin typeface="Times New Roman" panose="02020603050405020304" pitchFamily="18" charset="0"/>
              </a:rPr>
              <a:t>相同（等值）</a:t>
            </a:r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3686175" y="163513"/>
            <a:ext cx="3910013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3200" b="1"/>
              <a:t>练习</a:t>
            </a:r>
            <a:r>
              <a:rPr lang="en-US" altLang="zh-CN" sz="3200" b="1">
                <a:latin typeface="Times New Roman" panose="02020603050405020304" pitchFamily="18" charset="0"/>
              </a:rPr>
              <a:t>1</a:t>
            </a:r>
            <a:r>
              <a:rPr lang="zh-CN" altLang="en-US" sz="3200" b="1">
                <a:latin typeface="Times New Roman" panose="02020603050405020304" pitchFamily="18" charset="0"/>
              </a:rPr>
              <a:t>解答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3978-AF98-48B0-B886-E713071396BC}" type="slidenum">
              <a:rPr lang="en-US" altLang="zh-CN"/>
              <a:t>42</a:t>
            </a:fld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39888"/>
            <a:ext cx="8229600" cy="4525962"/>
          </a:xfrm>
        </p:spPr>
        <p:txBody>
          <a:bodyPr/>
          <a:lstStyle/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用真值表判断下面公式的类型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pPr marL="457200" indent="-457200"/>
            <a:r>
              <a:rPr lang="zh-CN" altLang="en-US" i="1" dirty="0">
                <a:latin typeface="Times New Roman" panose="02020603050405020304" pitchFamily="18" charset="0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</a:rPr>
              <a:t>(1)</a:t>
            </a:r>
            <a:r>
              <a:rPr lang="en-US" altLang="zh-CN" i="1" dirty="0">
                <a:latin typeface="Times New Roman" panose="02020603050405020304" pitchFamily="18" charset="0"/>
              </a:rPr>
              <a:t>   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   (2)  ((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))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   (3)  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4679950" cy="417513"/>
          </a:xfrm>
          <a:noFill/>
        </p:spPr>
        <p:txBody>
          <a:bodyPr/>
          <a:lstStyle/>
          <a:p>
            <a:pPr algn="ctr"/>
            <a:r>
              <a:rPr lang="zh-CN" altLang="en-US" dirty="0" smtClean="0"/>
              <a:t>练习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80B7-7B59-430B-ADBB-5498BDA0E89B}" type="slidenum">
              <a:rPr lang="en-US" altLang="zh-CN"/>
              <a:t>43</a:t>
            </a:fld>
            <a:endParaRPr lang="en-US" altLang="zh-CN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4679950" cy="417513"/>
          </a:xfrm>
          <a:noFill/>
        </p:spPr>
        <p:txBody>
          <a:bodyPr/>
          <a:lstStyle/>
          <a:p>
            <a:pPr algn="ctr"/>
            <a:r>
              <a:rPr lang="zh-CN" altLang="en-US" dirty="0" smtClean="0"/>
              <a:t>练习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</a:rPr>
              <a:t>解答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2424" name="Text Box 24"/>
          <p:cNvSpPr txBox="1">
            <a:spLocks noChangeArrowheads="1"/>
          </p:cNvSpPr>
          <p:nvPr/>
        </p:nvSpPr>
        <p:spPr bwMode="auto">
          <a:xfrm>
            <a:off x="468313" y="1125538"/>
            <a:ext cx="77755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(1) 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endParaRPr lang="en-US" altLang="zh-CN" sz="2400" b="1" i="1">
              <a:latin typeface="Times New Roman" panose="02020603050405020304" pitchFamily="18" charset="0"/>
            </a:endParaRPr>
          </a:p>
        </p:txBody>
      </p:sp>
      <p:sp>
        <p:nvSpPr>
          <p:cNvPr id="102425" name="Rectangle 25"/>
          <p:cNvSpPr>
            <a:spLocks noChangeArrowheads="1"/>
          </p:cNvSpPr>
          <p:nvPr/>
        </p:nvSpPr>
        <p:spPr bwMode="auto">
          <a:xfrm>
            <a:off x="539750" y="6021388"/>
            <a:ext cx="18002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矛盾式</a:t>
            </a:r>
          </a:p>
        </p:txBody>
      </p:sp>
      <p:graphicFrame>
        <p:nvGraphicFramePr>
          <p:cNvPr id="102446" name="Group 46"/>
          <p:cNvGraphicFramePr>
            <a:graphicFrameLocks noGrp="1"/>
          </p:cNvGraphicFramePr>
          <p:nvPr/>
        </p:nvGraphicFramePr>
        <p:xfrm>
          <a:off x="1331913" y="1844675"/>
          <a:ext cx="6408737" cy="4039172"/>
        </p:xfrm>
        <a:graphic>
          <a:graphicData uri="http://schemas.openxmlformats.org/drawingml/2006/table">
            <a:tbl>
              <a:tblPr/>
              <a:tblGrid>
                <a:gridCol w="1601787"/>
                <a:gridCol w="1604963"/>
                <a:gridCol w="1266825"/>
                <a:gridCol w="1935162"/>
              </a:tblGrid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   q   r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(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)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(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0   0   0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0   0   1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0   1   0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0   1   1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1   0   0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1   0   1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1   1   0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1   1   1 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81F7-DA77-4DE7-B3FD-6FD1E3BC1378}" type="slidenum">
              <a:rPr lang="en-US" altLang="zh-CN"/>
              <a:t>44</a:t>
            </a:fld>
            <a:endParaRPr lang="en-US" altLang="zh-CN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4679950" cy="417513"/>
          </a:xfrm>
          <a:noFill/>
        </p:spPr>
        <p:txBody>
          <a:bodyPr/>
          <a:lstStyle/>
          <a:p>
            <a:pPr algn="ctr"/>
            <a:r>
              <a:rPr lang="zh-CN" altLang="en-US" dirty="0" smtClean="0"/>
              <a:t>练习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</a:rPr>
              <a:t>解答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468313" y="1125538"/>
            <a:ext cx="46085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(2) ((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</a:rPr>
              <a:t>) 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</a:rPr>
              <a:t>)) 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endParaRPr lang="en-US" altLang="zh-CN" sz="2400" b="1" i="1">
              <a:latin typeface="Times New Roman" panose="02020603050405020304" pitchFamily="18" charset="0"/>
            </a:endParaRP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539750" y="6021388"/>
            <a:ext cx="11033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永真式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104472" name="Group 24"/>
          <p:cNvGrpSpPr/>
          <p:nvPr/>
        </p:nvGrpSpPr>
        <p:grpSpPr bwMode="auto">
          <a:xfrm>
            <a:off x="611188" y="1844675"/>
            <a:ext cx="7777162" cy="4032250"/>
            <a:chOff x="385" y="1162"/>
            <a:chExt cx="4899" cy="2540"/>
          </a:xfrm>
        </p:grpSpPr>
        <p:sp>
          <p:nvSpPr>
            <p:cNvPr id="104454" name="Rectangle 6"/>
            <p:cNvSpPr>
              <a:spLocks noChangeArrowheads="1"/>
            </p:cNvSpPr>
            <p:nvPr/>
          </p:nvSpPr>
          <p:spPr bwMode="auto">
            <a:xfrm>
              <a:off x="3566" y="1483"/>
              <a:ext cx="1219" cy="221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1 </a:t>
              </a:r>
            </a:p>
          </p:txBody>
        </p:sp>
        <p:sp>
          <p:nvSpPr>
            <p:cNvPr id="104455" name="Rectangle 7"/>
            <p:cNvSpPr>
              <a:spLocks noChangeArrowheads="1"/>
            </p:cNvSpPr>
            <p:nvPr/>
          </p:nvSpPr>
          <p:spPr bwMode="auto">
            <a:xfrm>
              <a:off x="2263" y="1480"/>
              <a:ext cx="798" cy="221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</a:p>
            <a:p>
              <a:pPr algn="ctr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</a:p>
            <a:p>
              <a:pPr algn="ctr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1 </a:t>
              </a:r>
            </a:p>
          </p:txBody>
        </p:sp>
        <p:sp>
          <p:nvSpPr>
            <p:cNvPr id="104456" name="Rectangle 8"/>
            <p:cNvSpPr>
              <a:spLocks noChangeArrowheads="1"/>
            </p:cNvSpPr>
            <p:nvPr/>
          </p:nvSpPr>
          <p:spPr bwMode="auto">
            <a:xfrm>
              <a:off x="1394" y="1483"/>
              <a:ext cx="806" cy="221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</a:p>
            <a:p>
              <a:pPr algn="ctr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</a:p>
            <a:p>
              <a:pPr algn="ctr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1 </a:t>
              </a:r>
            </a:p>
          </p:txBody>
        </p:sp>
        <p:sp>
          <p:nvSpPr>
            <p:cNvPr id="104457" name="Rectangle 9"/>
            <p:cNvSpPr>
              <a:spLocks noChangeArrowheads="1"/>
            </p:cNvSpPr>
            <p:nvPr/>
          </p:nvSpPr>
          <p:spPr bwMode="auto">
            <a:xfrm>
              <a:off x="385" y="1483"/>
              <a:ext cx="1009" cy="221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0   0   0</a:t>
              </a:r>
            </a:p>
            <a:p>
              <a:pPr algn="ctr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0   0   1</a:t>
              </a:r>
            </a:p>
            <a:p>
              <a:pPr algn="ctr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0   1   0</a:t>
              </a:r>
            </a:p>
            <a:p>
              <a:pPr algn="ctr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0   1   1</a:t>
              </a:r>
            </a:p>
            <a:p>
              <a:pPr algn="ctr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1   0   0</a:t>
              </a:r>
            </a:p>
            <a:p>
              <a:pPr algn="ctr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1   0   1</a:t>
              </a:r>
            </a:p>
            <a:p>
              <a:pPr algn="ctr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1   1   0</a:t>
              </a:r>
            </a:p>
            <a:p>
              <a:pPr algn="ctr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1   1   1 </a:t>
              </a:r>
            </a:p>
          </p:txBody>
        </p:sp>
        <p:sp>
          <p:nvSpPr>
            <p:cNvPr id="104458" name="Rectangle 10"/>
            <p:cNvSpPr>
              <a:spLocks noChangeArrowheads="1"/>
            </p:cNvSpPr>
            <p:nvPr/>
          </p:nvSpPr>
          <p:spPr bwMode="auto">
            <a:xfrm>
              <a:off x="3016" y="1162"/>
              <a:ext cx="2268" cy="32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((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q</a:t>
              </a:r>
              <a:r>
                <a:rPr lang="en-US" altLang="zh-CN" sz="2400" b="1">
                  <a:latin typeface="Times New Roman" panose="02020603050405020304" pitchFamily="18" charset="0"/>
                </a:rPr>
                <a:t>) </a:t>
              </a:r>
              <a:r>
                <a:rPr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400" b="1">
                  <a:latin typeface="Times New Roman" panose="02020603050405020304" pitchFamily="18" charset="0"/>
                </a:rPr>
                <a:t>(</a:t>
              </a:r>
              <a:r>
                <a:rPr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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q</a:t>
              </a:r>
              <a:r>
                <a:rPr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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400" b="1">
                  <a:latin typeface="Times New Roman" panose="02020603050405020304" pitchFamily="18" charset="0"/>
                </a:rPr>
                <a:t>)) </a:t>
              </a:r>
              <a:r>
                <a:rPr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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r</a:t>
              </a:r>
              <a:endPara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4459" name="Rectangle 11"/>
            <p:cNvSpPr>
              <a:spLocks noChangeArrowheads="1"/>
            </p:cNvSpPr>
            <p:nvPr/>
          </p:nvSpPr>
          <p:spPr bwMode="auto">
            <a:xfrm>
              <a:off x="2200" y="1162"/>
              <a:ext cx="907" cy="32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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q</a:t>
              </a:r>
              <a:r>
                <a:rPr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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</a:p>
          </p:txBody>
        </p:sp>
        <p:sp>
          <p:nvSpPr>
            <p:cNvPr id="104460" name="Rectangle 12"/>
            <p:cNvSpPr>
              <a:spLocks noChangeArrowheads="1"/>
            </p:cNvSpPr>
            <p:nvPr/>
          </p:nvSpPr>
          <p:spPr bwMode="auto">
            <a:xfrm>
              <a:off x="1394" y="1162"/>
              <a:ext cx="851" cy="32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p</a:t>
              </a: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</a:t>
              </a:r>
              <a:r>
                <a:rPr lang="en-US" altLang="zh-CN" sz="24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q</a:t>
              </a: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</a:p>
          </p:txBody>
        </p:sp>
        <p:sp>
          <p:nvSpPr>
            <p:cNvPr id="104461" name="Rectangle 13"/>
            <p:cNvSpPr>
              <a:spLocks noChangeArrowheads="1"/>
            </p:cNvSpPr>
            <p:nvPr/>
          </p:nvSpPr>
          <p:spPr bwMode="auto">
            <a:xfrm>
              <a:off x="385" y="1162"/>
              <a:ext cx="1009" cy="32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p   q   r</a:t>
              </a:r>
            </a:p>
          </p:txBody>
        </p:sp>
        <p:sp>
          <p:nvSpPr>
            <p:cNvPr id="104462" name="Line 14"/>
            <p:cNvSpPr>
              <a:spLocks noChangeShapeType="1"/>
            </p:cNvSpPr>
            <p:nvPr/>
          </p:nvSpPr>
          <p:spPr bwMode="auto">
            <a:xfrm>
              <a:off x="385" y="1162"/>
              <a:ext cx="48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3" name="Line 15"/>
            <p:cNvSpPr>
              <a:spLocks noChangeShapeType="1"/>
            </p:cNvSpPr>
            <p:nvPr/>
          </p:nvSpPr>
          <p:spPr bwMode="auto">
            <a:xfrm flipV="1">
              <a:off x="385" y="1480"/>
              <a:ext cx="4808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4" name="Line 16"/>
            <p:cNvSpPr>
              <a:spLocks noChangeShapeType="1"/>
            </p:cNvSpPr>
            <p:nvPr/>
          </p:nvSpPr>
          <p:spPr bwMode="auto">
            <a:xfrm>
              <a:off x="385" y="3702"/>
              <a:ext cx="48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5" name="Line 17"/>
            <p:cNvSpPr>
              <a:spLocks noChangeShapeType="1"/>
            </p:cNvSpPr>
            <p:nvPr/>
          </p:nvSpPr>
          <p:spPr bwMode="auto">
            <a:xfrm>
              <a:off x="385" y="1162"/>
              <a:ext cx="0" cy="321"/>
            </a:xfrm>
            <a:prstGeom prst="line">
              <a:avLst/>
            </a:prstGeom>
            <a:noFill/>
            <a:ln w="28575" cap="sq">
              <a:noFill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6" name="Line 18"/>
            <p:cNvSpPr>
              <a:spLocks noChangeShapeType="1"/>
            </p:cNvSpPr>
            <p:nvPr/>
          </p:nvSpPr>
          <p:spPr bwMode="auto">
            <a:xfrm>
              <a:off x="1394" y="1162"/>
              <a:ext cx="0" cy="25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7" name="Line 19"/>
            <p:cNvSpPr>
              <a:spLocks noChangeShapeType="1"/>
            </p:cNvSpPr>
            <p:nvPr/>
          </p:nvSpPr>
          <p:spPr bwMode="auto">
            <a:xfrm>
              <a:off x="2245" y="1162"/>
              <a:ext cx="0" cy="25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8" name="Line 20"/>
            <p:cNvSpPr>
              <a:spLocks noChangeShapeType="1"/>
            </p:cNvSpPr>
            <p:nvPr/>
          </p:nvSpPr>
          <p:spPr bwMode="auto">
            <a:xfrm>
              <a:off x="3107" y="1162"/>
              <a:ext cx="0" cy="25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9" name="Line 21"/>
            <p:cNvSpPr>
              <a:spLocks noChangeShapeType="1"/>
            </p:cNvSpPr>
            <p:nvPr/>
          </p:nvSpPr>
          <p:spPr bwMode="auto">
            <a:xfrm>
              <a:off x="4422" y="1162"/>
              <a:ext cx="0" cy="321"/>
            </a:xfrm>
            <a:prstGeom prst="line">
              <a:avLst/>
            </a:prstGeom>
            <a:noFill/>
            <a:ln w="28575" cap="sq">
              <a:noFill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70" name="Line 22"/>
            <p:cNvSpPr>
              <a:spLocks noChangeShapeType="1"/>
            </p:cNvSpPr>
            <p:nvPr/>
          </p:nvSpPr>
          <p:spPr bwMode="auto">
            <a:xfrm>
              <a:off x="385" y="1483"/>
              <a:ext cx="0" cy="2219"/>
            </a:xfrm>
            <a:prstGeom prst="line">
              <a:avLst/>
            </a:prstGeom>
            <a:noFill/>
            <a:ln w="28575" cap="sq">
              <a:noFill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71" name="Line 23"/>
            <p:cNvSpPr>
              <a:spLocks noChangeShapeType="1"/>
            </p:cNvSpPr>
            <p:nvPr/>
          </p:nvSpPr>
          <p:spPr bwMode="auto">
            <a:xfrm>
              <a:off x="4422" y="1483"/>
              <a:ext cx="0" cy="2219"/>
            </a:xfrm>
            <a:prstGeom prst="line">
              <a:avLst/>
            </a:prstGeom>
            <a:noFill/>
            <a:ln w="28575" cap="sq">
              <a:noFill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FB73-9DE2-4C4F-B656-6BAE639C9990}" type="slidenum">
              <a:rPr lang="en-US" altLang="zh-CN"/>
              <a:t>45</a:t>
            </a:fld>
            <a:endParaRPr lang="en-US" altLang="zh-CN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zh-CN" altLang="en-US" dirty="0" smtClean="0"/>
              <a:t>练习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</a:rPr>
              <a:t>解答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468313" y="1125538"/>
            <a:ext cx="46085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(3) (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</a:rPr>
              <a:t>) 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539750" y="6021388"/>
            <a:ext cx="29416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非永真式的可满足式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106520" name="Group 24"/>
          <p:cNvGraphicFramePr>
            <a:graphicFrameLocks noGrp="1"/>
          </p:cNvGraphicFramePr>
          <p:nvPr>
            <p:ph idx="1"/>
          </p:nvPr>
        </p:nvGraphicFramePr>
        <p:xfrm>
          <a:off x="457200" y="1816100"/>
          <a:ext cx="8229600" cy="4133851"/>
        </p:xfrm>
        <a:graphic>
          <a:graphicData uri="http://schemas.openxmlformats.org/drawingml/2006/table">
            <a:tbl>
              <a:tblPr/>
              <a:tblGrid>
                <a:gridCol w="2057400"/>
                <a:gridCol w="2060575"/>
                <a:gridCol w="1627188"/>
                <a:gridCol w="2484437"/>
              </a:tblGrid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   q   r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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1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0   0   0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0   0   1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0   1   0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0   1   1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1   0   0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1   0   1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1   1   0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1   1   1 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引子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人工智能三大学派之一的符号主义学派认为，人工智能起源于数理逻辑，人类认知</a:t>
            </a:r>
            <a:r>
              <a:rPr lang="en-US" altLang="zh-CN" dirty="0" smtClean="0"/>
              <a:t>(</a:t>
            </a:r>
            <a:r>
              <a:rPr lang="zh-CN" altLang="en-US" dirty="0" smtClean="0"/>
              <a:t>智能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的基本元素是符号，认知过程是符号表示上的一种运算。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人工智能的研究领域之一是机器思维，即模拟人类的思维功能。与机器思维相关的研究重点之一就是推理。推理是人工智能中的基本问题之一。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机器推理分为确定性推理和不确定性推理。确定性推理的理论基础就是数理逻辑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包括命题逻辑和谓词逻辑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B0CA-21AF-4997-9DC2-AF2BCAE352E1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03979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3702-22A7-40A0-A415-8D0A20B63DEC}" type="slidenum">
              <a:rPr lang="en-US" altLang="zh-CN"/>
              <a:t>6</a:t>
            </a:fld>
            <a:endParaRPr lang="en-US" altLang="zh-CN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引例</a:t>
            </a:r>
            <a:r>
              <a:rPr lang="en-US" altLang="zh-CN"/>
              <a:t>1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	</a:t>
            </a:r>
          </a:p>
          <a:p>
            <a:r>
              <a:rPr lang="en-US" altLang="zh-CN"/>
              <a:t>	</a:t>
            </a:r>
          </a:p>
          <a:p>
            <a:r>
              <a:rPr lang="en-US" altLang="zh-CN"/>
              <a:t>	</a:t>
            </a:r>
            <a:r>
              <a:rPr lang="zh-CN" altLang="en-US"/>
              <a:t>只要</a:t>
            </a:r>
            <a:r>
              <a:rPr lang="en-US" altLang="zh-CN"/>
              <a:t>A</a:t>
            </a:r>
            <a:r>
              <a:rPr lang="zh-CN" altLang="en-US"/>
              <a:t>曾到过受害者房间并且</a:t>
            </a:r>
            <a:r>
              <a:rPr lang="en-US" altLang="zh-CN"/>
              <a:t>11</a:t>
            </a:r>
            <a:r>
              <a:rPr lang="zh-CN" altLang="en-US"/>
              <a:t>点以前没离开，</a:t>
            </a:r>
            <a:r>
              <a:rPr lang="en-US" altLang="zh-CN"/>
              <a:t>A</a:t>
            </a:r>
            <a:r>
              <a:rPr lang="zh-CN" altLang="en-US"/>
              <a:t>就是谋杀犯。</a:t>
            </a:r>
            <a:r>
              <a:rPr lang="en-US" altLang="zh-CN"/>
              <a:t>A</a:t>
            </a:r>
            <a:r>
              <a:rPr lang="zh-CN" altLang="en-US"/>
              <a:t>曾到过受害者房间。如果</a:t>
            </a:r>
            <a:r>
              <a:rPr lang="en-US" altLang="zh-CN"/>
              <a:t>A</a:t>
            </a:r>
            <a:r>
              <a:rPr lang="zh-CN" altLang="en-US"/>
              <a:t>在</a:t>
            </a:r>
            <a:r>
              <a:rPr lang="en-US" altLang="zh-CN"/>
              <a:t>11</a:t>
            </a:r>
            <a:r>
              <a:rPr lang="zh-CN" altLang="en-US"/>
              <a:t>点以前离开，看门人会看见他。看门人没有看见他。</a:t>
            </a:r>
          </a:p>
          <a:p>
            <a:r>
              <a:rPr lang="zh-CN" altLang="en-US"/>
              <a:t>	</a:t>
            </a:r>
            <a:r>
              <a:rPr lang="en-US" altLang="zh-CN">
                <a:solidFill>
                  <a:srgbClr val="A50021"/>
                </a:solidFill>
              </a:rPr>
              <a:t>A</a:t>
            </a:r>
            <a:r>
              <a:rPr lang="zh-CN" altLang="en-US">
                <a:solidFill>
                  <a:srgbClr val="A50021"/>
                </a:solidFill>
              </a:rPr>
              <a:t>是谋杀犯吗？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AB47-B7BA-4624-BAE1-9C64CE33514B}" type="slidenum">
              <a:rPr lang="en-US" altLang="zh-CN"/>
              <a:t>7</a:t>
            </a:fld>
            <a:endParaRPr lang="en-US" altLang="zh-CN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/>
              <a:t>引例</a:t>
            </a:r>
            <a:r>
              <a:rPr lang="en-US" altLang="zh-CN" sz="2800"/>
              <a:t>2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zh-CN" altLang="en-US"/>
              <a:t>在某次研讨会的中间休息时间，</a:t>
            </a:r>
            <a:r>
              <a:rPr lang="en-US" altLang="zh-CN"/>
              <a:t>3</a:t>
            </a:r>
            <a:r>
              <a:rPr lang="zh-CN" altLang="en-US"/>
              <a:t>名与会者根据王教授的口音对他是哪个省市的人判断如下：</a:t>
            </a:r>
          </a:p>
          <a:p>
            <a:r>
              <a:rPr lang="zh-CN" altLang="en-US"/>
              <a:t>甲：王教授不是苏州人，是上海人。</a:t>
            </a:r>
          </a:p>
          <a:p>
            <a:r>
              <a:rPr lang="zh-CN" altLang="en-US"/>
              <a:t>乙：王教授不是上海人，是苏州人。</a:t>
            </a:r>
          </a:p>
          <a:p>
            <a:r>
              <a:rPr lang="zh-CN" altLang="en-US"/>
              <a:t>丙：王教授既不是上海人，也不是杭州人。</a:t>
            </a:r>
          </a:p>
          <a:p>
            <a:r>
              <a:rPr lang="zh-CN" altLang="en-US"/>
              <a:t>听完这</a:t>
            </a:r>
            <a:r>
              <a:rPr lang="en-US" altLang="zh-CN"/>
              <a:t>3</a:t>
            </a:r>
            <a:r>
              <a:rPr lang="zh-CN" altLang="en-US"/>
              <a:t>人的判断，王教授笑着说，你们</a:t>
            </a:r>
            <a:r>
              <a:rPr lang="en-US" altLang="zh-CN"/>
              <a:t>3</a:t>
            </a:r>
            <a:r>
              <a:rPr lang="zh-CN" altLang="en-US"/>
              <a:t>人中有一人说的全对，有一人说对了一半，另一人说的全错。试分析王教授是哪里人？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9FAF-40B7-4B37-BC29-F9B776F4818D}" type="slidenum">
              <a:rPr lang="en-US" altLang="zh-CN"/>
              <a:t>8</a:t>
            </a:fld>
            <a:endParaRPr lang="en-US" altLang="zh-CN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第一章 命题逻辑的基本概念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525962"/>
          </a:xfrm>
        </p:spPr>
        <p:txBody>
          <a:bodyPr/>
          <a:lstStyle/>
          <a:p>
            <a:pPr>
              <a:spcAft>
                <a:spcPct val="50000"/>
              </a:spcAft>
            </a:pPr>
            <a:r>
              <a:rPr lang="zh-CN" altLang="en-US"/>
              <a:t>主要内容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命题与联结词</a:t>
            </a:r>
          </a:p>
          <a:p>
            <a:r>
              <a:rPr lang="zh-CN" altLang="en-US" sz="2500"/>
              <a:t>    命题及其分类</a:t>
            </a:r>
          </a:p>
          <a:p>
            <a:r>
              <a:rPr lang="zh-CN" altLang="en-US" sz="2500"/>
              <a:t>    联结词与复合命题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/>
              <a:t>命题公式及其赋值</a:t>
            </a:r>
          </a:p>
          <a:p>
            <a:pPr>
              <a:spcBef>
                <a:spcPct val="50000"/>
              </a:spcBef>
            </a:pPr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D834-6D4A-4ACB-BA46-63238B19FAF1}" type="slidenum">
              <a:rPr lang="en-US" altLang="zh-CN"/>
              <a:t>9</a:t>
            </a:fld>
            <a:endParaRPr lang="en-US" altLang="zh-CN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2519363"/>
          </a:xfrm>
        </p:spPr>
        <p:txBody>
          <a:bodyPr/>
          <a:lstStyle/>
          <a:p>
            <a:pPr marL="558800" indent="-558800"/>
            <a:r>
              <a:rPr lang="zh-CN" altLang="en-US" sz="2500">
                <a:latin typeface="宋体" panose="02010600030101010101" pitchFamily="2" charset="-122"/>
              </a:rPr>
              <a:t>命题与真值</a:t>
            </a:r>
          </a:p>
          <a:p>
            <a:pPr marL="558800" indent="-558800"/>
            <a:r>
              <a:rPr lang="zh-CN" altLang="en-US" sz="2500">
                <a:latin typeface="宋体" panose="02010600030101010101" pitchFamily="2" charset="-122"/>
              </a:rPr>
              <a:t>  命题：判断结果惟一</a:t>
            </a:r>
            <a:r>
              <a:rPr lang="en-US" altLang="zh-CN" sz="2500">
                <a:latin typeface="宋体" panose="02010600030101010101" pitchFamily="2" charset="-122"/>
              </a:rPr>
              <a:t>(</a:t>
            </a:r>
            <a:r>
              <a:rPr lang="zh-CN" altLang="en-US" sz="2500">
                <a:latin typeface="宋体" panose="02010600030101010101" pitchFamily="2" charset="-122"/>
              </a:rPr>
              <a:t>非真即假</a:t>
            </a:r>
            <a:r>
              <a:rPr lang="en-US" altLang="zh-CN" sz="2500">
                <a:latin typeface="宋体" panose="02010600030101010101" pitchFamily="2" charset="-122"/>
              </a:rPr>
              <a:t>)</a:t>
            </a:r>
            <a:r>
              <a:rPr lang="zh-CN" altLang="en-US" sz="2500">
                <a:latin typeface="宋体" panose="02010600030101010101" pitchFamily="2" charset="-122"/>
              </a:rPr>
              <a:t>的陈述句</a:t>
            </a:r>
          </a:p>
          <a:p>
            <a:pPr marL="558800" indent="-558800"/>
            <a:r>
              <a:rPr lang="zh-CN" altLang="en-US" sz="2500">
                <a:latin typeface="宋体" panose="02010600030101010101" pitchFamily="2" charset="-122"/>
              </a:rPr>
              <a:t>  命题的真值：判断的结果</a:t>
            </a:r>
          </a:p>
          <a:p>
            <a:pPr marL="558800" indent="-558800"/>
            <a:r>
              <a:rPr lang="zh-CN" altLang="en-US" sz="2500">
                <a:latin typeface="宋体" panose="02010600030101010101" pitchFamily="2" charset="-122"/>
              </a:rPr>
              <a:t>  真值的取值：真</a:t>
            </a:r>
            <a:r>
              <a:rPr lang="en-US" altLang="zh-CN" sz="2500">
                <a:latin typeface="宋体" panose="02010600030101010101" pitchFamily="2" charset="-122"/>
              </a:rPr>
              <a:t>(</a:t>
            </a:r>
            <a:r>
              <a:rPr lang="zh-CN" altLang="en-US" sz="2500">
                <a:latin typeface="宋体" panose="02010600030101010101" pitchFamily="2" charset="-122"/>
              </a:rPr>
              <a:t>用</a:t>
            </a:r>
            <a:r>
              <a:rPr lang="en-US" altLang="zh-CN" sz="2500">
                <a:latin typeface="宋体" panose="02010600030101010101" pitchFamily="2" charset="-122"/>
              </a:rPr>
              <a:t>1</a:t>
            </a:r>
            <a:r>
              <a:rPr lang="zh-CN" altLang="en-US" sz="2500">
                <a:latin typeface="宋体" panose="02010600030101010101" pitchFamily="2" charset="-122"/>
              </a:rPr>
              <a:t>表示</a:t>
            </a:r>
            <a:r>
              <a:rPr lang="en-US" altLang="zh-CN" sz="2500">
                <a:latin typeface="宋体" panose="02010600030101010101" pitchFamily="2" charset="-122"/>
              </a:rPr>
              <a:t>)</a:t>
            </a:r>
            <a:r>
              <a:rPr lang="zh-CN" altLang="en-US" sz="2500">
                <a:latin typeface="宋体" panose="02010600030101010101" pitchFamily="2" charset="-122"/>
              </a:rPr>
              <a:t>与假</a:t>
            </a:r>
            <a:r>
              <a:rPr lang="en-US" altLang="zh-CN" sz="2500">
                <a:latin typeface="宋体" panose="02010600030101010101" pitchFamily="2" charset="-122"/>
              </a:rPr>
              <a:t>(</a:t>
            </a:r>
            <a:r>
              <a:rPr lang="zh-CN" altLang="en-US" sz="2500">
                <a:latin typeface="宋体" panose="02010600030101010101" pitchFamily="2" charset="-122"/>
              </a:rPr>
              <a:t>用</a:t>
            </a:r>
            <a:r>
              <a:rPr lang="en-US" altLang="zh-CN" sz="2500">
                <a:latin typeface="宋体" panose="02010600030101010101" pitchFamily="2" charset="-122"/>
              </a:rPr>
              <a:t>0</a:t>
            </a:r>
            <a:r>
              <a:rPr lang="zh-CN" altLang="en-US" sz="2500">
                <a:latin typeface="宋体" panose="02010600030101010101" pitchFamily="2" charset="-122"/>
              </a:rPr>
              <a:t>表示</a:t>
            </a:r>
            <a:r>
              <a:rPr lang="en-US" altLang="zh-CN" sz="2500">
                <a:latin typeface="宋体" panose="02010600030101010101" pitchFamily="2" charset="-122"/>
              </a:rPr>
              <a:t>)</a:t>
            </a:r>
          </a:p>
          <a:p>
            <a:pPr marL="558800" indent="-558800"/>
            <a:r>
              <a:rPr lang="en-US" altLang="zh-CN" sz="2500">
                <a:latin typeface="宋体" panose="02010600030101010101" pitchFamily="2" charset="-122"/>
              </a:rPr>
              <a:t>  </a:t>
            </a:r>
            <a:r>
              <a:rPr lang="zh-CN" altLang="en-US" sz="2500">
                <a:latin typeface="宋体" panose="02010600030101010101" pitchFamily="2" charset="-122"/>
              </a:rPr>
              <a:t>真命题与假命题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468313" y="260350"/>
            <a:ext cx="7920037" cy="417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ctr"/>
            <a:r>
              <a:rPr lang="en-US" altLang="zh-CN" sz="3200" b="1">
                <a:solidFill>
                  <a:schemeClr val="tx2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1.1 </a:t>
            </a:r>
            <a:r>
              <a:rPr lang="zh-CN" altLang="en-US" sz="3200" b="1">
                <a:solidFill>
                  <a:schemeClr val="tx2"/>
                </a:solidFill>
                <a:latin typeface="宋体" panose="02010600030101010101" pitchFamily="2" charset="-122"/>
              </a:rPr>
              <a:t>命题与联结词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900113" y="3860800"/>
            <a:ext cx="6769100" cy="1187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 b="1"/>
              <a:t>判断一个给定的句子是否为命题的一般步骤：</a:t>
            </a:r>
          </a:p>
          <a:p>
            <a:pPr marL="800100" lvl="1" indent="-342900">
              <a:buFontTx/>
              <a:buAutoNum type="arabicParenBoth"/>
            </a:pPr>
            <a:r>
              <a:rPr lang="zh-CN" altLang="en-US" sz="2400" b="1"/>
              <a:t>是否式陈述句；</a:t>
            </a:r>
          </a:p>
          <a:p>
            <a:pPr marL="800100" lvl="1" indent="-342900">
              <a:buFontTx/>
              <a:buAutoNum type="arabicParenBoth"/>
            </a:pPr>
            <a:r>
              <a:rPr lang="zh-CN" altLang="en-US" sz="2400" b="1"/>
              <a:t>是否具有</a:t>
            </a:r>
            <a:r>
              <a:rPr lang="zh-CN" altLang="en-US" sz="2400" b="1">
                <a:solidFill>
                  <a:srgbClr val="FF0000"/>
                </a:solidFill>
              </a:rPr>
              <a:t>唯一</a:t>
            </a:r>
            <a:r>
              <a:rPr lang="zh-CN" altLang="en-US" sz="2400" b="1"/>
              <a:t>的真值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5666</Words>
  <Application>Microsoft Office PowerPoint</Application>
  <PresentationFormat>全屏显示(4:3)</PresentationFormat>
  <Paragraphs>662</Paragraphs>
  <Slides>45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7" baseType="lpstr">
      <vt:lpstr>Angsana New</vt:lpstr>
      <vt:lpstr>黑体</vt:lpstr>
      <vt:lpstr>华文行楷</vt:lpstr>
      <vt:lpstr>华文中宋</vt:lpstr>
      <vt:lpstr>宋体</vt:lpstr>
      <vt:lpstr>Arial</vt:lpstr>
      <vt:lpstr>Cambria Math</vt:lpstr>
      <vt:lpstr>Symbol</vt:lpstr>
      <vt:lpstr>Times New Roman</vt:lpstr>
      <vt:lpstr>Wingdings</vt:lpstr>
      <vt:lpstr>默认设计模板</vt:lpstr>
      <vt:lpstr>Microsoft 公式 3.0</vt:lpstr>
      <vt:lpstr>PowerPoint 演示文稿</vt:lpstr>
      <vt:lpstr>PowerPoint 演示文稿</vt:lpstr>
      <vt:lpstr>PowerPoint 演示文稿</vt:lpstr>
      <vt:lpstr>第一部分 数理逻辑</vt:lpstr>
      <vt:lpstr>引子</vt:lpstr>
      <vt:lpstr>引例1</vt:lpstr>
      <vt:lpstr>引例2</vt:lpstr>
      <vt:lpstr>第一章 命题逻辑的基本概念</vt:lpstr>
      <vt:lpstr>PowerPoint 演示文稿</vt:lpstr>
      <vt:lpstr>命题的概念</vt:lpstr>
      <vt:lpstr>PowerPoint 演示文稿</vt:lpstr>
      <vt:lpstr>复合命题的符号化</vt:lpstr>
      <vt:lpstr>复合命题的符号化</vt:lpstr>
      <vt:lpstr>PowerPoint 演示文稿</vt:lpstr>
      <vt:lpstr>合取联结词的实例</vt:lpstr>
      <vt:lpstr>合取联结词的实例</vt:lpstr>
      <vt:lpstr>析取联结词的实例</vt:lpstr>
      <vt:lpstr>析取联结词的实例</vt:lpstr>
      <vt:lpstr>蕴涵联结词</vt:lpstr>
      <vt:lpstr>蕴涵联结词的实例</vt:lpstr>
      <vt:lpstr>PowerPoint 演示文稿</vt:lpstr>
      <vt:lpstr>练习：将下列命题符号化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复习</vt:lpstr>
      <vt:lpstr>1.2  命题公式及其赋值</vt:lpstr>
      <vt:lpstr>命题变项与合式公式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第一章 习题课</vt:lpstr>
      <vt:lpstr>PowerPoint 演示文稿</vt:lpstr>
      <vt:lpstr>PowerPoint 演示文稿</vt:lpstr>
      <vt:lpstr>练习2</vt:lpstr>
      <vt:lpstr>练习2解答</vt:lpstr>
      <vt:lpstr>练习2解答</vt:lpstr>
      <vt:lpstr>练习2解答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Amy</dc:creator>
  <cp:lastModifiedBy>DJZX</cp:lastModifiedBy>
  <cp:revision>282</cp:revision>
  <dcterms:created xsi:type="dcterms:W3CDTF">2007-11-19T20:33:00Z</dcterms:created>
  <dcterms:modified xsi:type="dcterms:W3CDTF">2020-09-18T03:57:47Z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