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7"/>
  </p:handoutMasterIdLst>
  <p:sldIdLst>
    <p:sldId id="257" r:id="rId3"/>
    <p:sldId id="258" r:id="rId5"/>
    <p:sldId id="259" r:id="rId6"/>
    <p:sldId id="39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398" r:id="rId20"/>
    <p:sldId id="281" r:id="rId21"/>
    <p:sldId id="276" r:id="rId22"/>
    <p:sldId id="277" r:id="rId23"/>
    <p:sldId id="278" r:id="rId24"/>
    <p:sldId id="279" r:id="rId25"/>
    <p:sldId id="280" r:id="rId26"/>
    <p:sldId id="273" r:id="rId27"/>
    <p:sldId id="282" r:id="rId28"/>
    <p:sldId id="283" r:id="rId29"/>
    <p:sldId id="284" r:id="rId30"/>
    <p:sldId id="287" r:id="rId31"/>
    <p:sldId id="288" r:id="rId32"/>
    <p:sldId id="289" r:id="rId33"/>
    <p:sldId id="292" r:id="rId34"/>
    <p:sldId id="293" r:id="rId35"/>
    <p:sldId id="290" r:id="rId36"/>
    <p:sldId id="358" r:id="rId37"/>
    <p:sldId id="294" r:id="rId38"/>
    <p:sldId id="296" r:id="rId39"/>
    <p:sldId id="297" r:id="rId40"/>
    <p:sldId id="299" r:id="rId41"/>
    <p:sldId id="285" r:id="rId42"/>
    <p:sldId id="275" r:id="rId43"/>
    <p:sldId id="360" r:id="rId44"/>
    <p:sldId id="361" r:id="rId45"/>
    <p:sldId id="363" r:id="rId46"/>
    <p:sldId id="396" r:id="rId47"/>
    <p:sldId id="300" r:id="rId48"/>
    <p:sldId id="365" r:id="rId49"/>
    <p:sldId id="364" r:id="rId50"/>
    <p:sldId id="366" r:id="rId51"/>
    <p:sldId id="301" r:id="rId52"/>
    <p:sldId id="302" r:id="rId53"/>
    <p:sldId id="306" r:id="rId54"/>
    <p:sldId id="307" r:id="rId55"/>
    <p:sldId id="308" r:id="rId56"/>
    <p:sldId id="309" r:id="rId57"/>
    <p:sldId id="359" r:id="rId58"/>
    <p:sldId id="367" r:id="rId59"/>
    <p:sldId id="311" r:id="rId60"/>
    <p:sldId id="312" r:id="rId61"/>
    <p:sldId id="369" r:id="rId62"/>
    <p:sldId id="313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0" r:id="rId71"/>
    <p:sldId id="315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80" r:id="rId81"/>
    <p:sldId id="381" r:id="rId82"/>
    <p:sldId id="325" r:id="rId83"/>
    <p:sldId id="382" r:id="rId84"/>
    <p:sldId id="326" r:id="rId85"/>
    <p:sldId id="327" r:id="rId86"/>
    <p:sldId id="328" r:id="rId87"/>
    <p:sldId id="384" r:id="rId88"/>
    <p:sldId id="385" r:id="rId89"/>
    <p:sldId id="383" r:id="rId90"/>
    <p:sldId id="357" r:id="rId91"/>
    <p:sldId id="386" r:id="rId92"/>
    <p:sldId id="387" r:id="rId93"/>
    <p:sldId id="388" r:id="rId94"/>
    <p:sldId id="391" r:id="rId95"/>
    <p:sldId id="392" r:id="rId96"/>
    <p:sldId id="332" r:id="rId97"/>
    <p:sldId id="344" r:id="rId98"/>
    <p:sldId id="345" r:id="rId99"/>
    <p:sldId id="346" r:id="rId100"/>
    <p:sldId id="347" r:id="rId101"/>
    <p:sldId id="348" r:id="rId102"/>
    <p:sldId id="349" r:id="rId103"/>
    <p:sldId id="351" r:id="rId104"/>
    <p:sldId id="353" r:id="rId105"/>
    <p:sldId id="354" r:id="rId106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CCFFCC"/>
    <a:srgbClr val="FFFF66"/>
    <a:srgbClr val="A50021"/>
    <a:srgbClr val="69B3F1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/>
    <p:restoredTop sz="92818"/>
  </p:normalViewPr>
  <p:slideViewPr>
    <p:cSldViewPr showGuides="1">
      <p:cViewPr varScale="1">
        <p:scale>
          <a:sx n="69" d="100"/>
          <a:sy n="69" d="100"/>
        </p:scale>
        <p:origin x="750" y="60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0" Type="http://schemas.openxmlformats.org/officeDocument/2006/relationships/tableStyles" Target="tableStyles.xml"/><Relationship Id="rId11" Type="http://schemas.openxmlformats.org/officeDocument/2006/relationships/slide" Target="slides/slide8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handoutMaster" Target="handoutMasters/handoutMaster1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20809 8771,'0'13,"0"-13,0 0,-13 0,13 13,-13-13,13 14,0-14,0 0,-13 13,-1 0,14-13,0 13,0-13,-13 14,13-1,-13-13,13 13,-13-13,13 13,0-13,-14 13,14 1,0-14,0 13,0-13,0 13,-13-13,13 13,0-13,0 14,0-14,-13 13,13-13,-13 13,13 0,0-13,0 14,0-14,-13 0,13 13,0 0,0-13,0 13,-14-13,14 13,0-13,-13 14,13-1,0-13,0 13,-13-13,13 13,0-13,0 0,0 14,-13-14,13 13,0-13,0 13,-14-13,14 13,-13-13,13 14,0-14,0 13,0-13,-13 0,13 13,0-13,0 0,0 13,0 0,-13-13,13 0,-14 14,14-14,0 13,0-13,0 13,0-13,0 13,-13-13,13 0,0 14,0-14,0 13,0 0,-13-13,13 0,0 13,0-13,0 0,0 13,0 1,-13-14,13 0,0 13,-13-13,13 0,0 13,0-13,0 0,-14 13,14 1,0-14,0 0,0 13,0-13,-13 13,13 0,-13-13,13 14,0-14,0 0,0 13,-13-13,13 13,0 0,0-13,-14 13,14-13,0 14,0-1,0-13,-13 13,13-13,-13 0,13 13,0-13,0 14,-13-1,13-13,0 13,-13-13,13 13,-14 1,14-14,0 13,0-13,-13 0,13 13,0-13,0 0,0 13,-13 0,13-13,0 14,0-14,0 0,0 13,0 0,-13-13,13 0,0 13,-14-13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793 0,'0'0,"0"0,-13 0,13 0,-13 0,13 14,-14-14,0 0,1 13,13-13,-26 0,11 0,2 13,-13-13,13 13,-1-13,-13 0,0 13,0-13,0 0,-12 0,11 0,2 13,13-13,-28 13,15 0,11-13,-24 0,12 13,0 1,0-14,0 0,-13 13,14 0,11-13,2 13,0-13,0 0,13 0,-14 0,14 0,-14 0,1 0,13 0,-13 0,13 0,-13 0,13 0,13 0,-13 14,26-14,15 0,-15 12,15 1,-1 0,0 1,1-14,-14 13,-1-13,2 13,11 0,-26-13,2 0,11 0,-26 0,13 0,-13 0,14 13,0-13,-14 0,13 0,-13 0,13 14,-13-14,13 0,1 12,-14-12,13 0,-13 0,14 0,-1 0,-13 13,14-13,-14 0,13 0,-13 0,13 13,1-13,-14 14,14-14,-14 0,13 0,0 13,-13-13,0 0,13 0,-13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0,'0'0,"0"0,0 0,0 13,0 14,0-1,0 1,0-14,0 13,0 1,0-14,0-13,7 27,-7-14,0 0,0-13,0 12,0 2,0-1,0 13,0-26,0 13,0 1,0-1,0 0,0-13,0 13,0 1,0-14,0 13,0-13,0 13,0-13,0 13,0 0,0-13,0 14,0-14,0 13,0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0,'0'0,"0"0,13 14,0-14,-13 13,0-13,13 13,-13 0,14-13,-14 14,13-14,0 13,-13 0,13-13,-13 13,14-13,-1 0,-13 14,13-14,-13 13,13-1,-13-12,0 13,13-13,1 13,-14-13,13 14,-13-14,13 13,0-13,-13 0,0 13,14-13,-14 13,0-13,0 14,13-14,-13 13,0-13,13 0,-13 13,0 0,13-13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fitToCurve" value="1"/>
    </inkml:brush>
  </inkml:definitions>
  <inkml:trace contextRef="#ctx0" brushRef="#br0">542 0,'0'0,"0"0,0 0,0 13,0-13,0 14,0-1,-13-13,13 13,-13-13,13 13,0 0,0-13,0 14,-14-14,14 13,0-13,0 13,0 0,0-13,-13 0,13 14,0-14,0 13,-13-13,13 13,0-13,0 0,0 13,0-13,-13 14,13-14,0 13,0 0,0-13,0 0,-13 0,13 13,0-13,0 13,0 1,0-14,-14 0,14 13,-13-13,13 13,0-13,0 13,0-13,0 14,0-14,-13 0,13 13,0-13,0 0,0 13,0-13,-13 13,-1 0,14-13,0 14,0-14,0 0,-13 13,13 0,0-13,0 0,0 13,0-13,0 14,-13-14,13 0,0 0,-13 13,13 0,0-13,0 13,-14-13,14 0,0 14,0-1,0-13,-13 0,13 13,0-13,0 0,0 13,0-13,-13 0,13 13,0 1,-13-14,13 13,0-13,0 13,0 0,-13-13,13 14,0-14,0 0,0 13,0-13,-14 0,14 13,0 0,0-13,0 14,-13-14,13 0,-13 13,13 0,0-13,0 0,0 13,0-13,-13 0,13 13,0-13,0 0,0 14,0-1,-14-13,1 0,13 13,0-13,0 13,0-13,0 14,0-14,-13 0,13 13,0-13,0 0,0 13,0-13,0 13,0 1,-13-14,13 0,0 13,0-13,0 0,0 13,0 0,-14-13,14 13,0-13,-13 0,13 14,0-14,0 13,0-13,0 13,-13-13,13 13,0-13,0 0,0 14,-13-1,13-13,-13 13,13-13,0 13,0-13,0 0,-14 0,14 13,0 1,0-14,0 13,-13-13,13 0,0 13,0-13,0 13,-13-13,13 0,-13 14,13-14,0 0,0 13,0-13,-14 0,14 13,0 0,0-13,-13 0,13 14,0-14,-13 0,13 13,0-13,0 0,0 13,-13-13,13 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80 0,'-14'0,"14"0,0 13,0-13,0 13,0-13,0 13,0 1,0-14,-13 13,13-13,0 13,0-13,0 13,0 1,0-14,0 13,0-13,0 13,0 0,-13-13,13 13,0-13,0 14,0-14,0 13,0 0,0-13,0 13,-13-13,13 0,0 14,0-1,0-13,0 13,0-13,0 13,0-13,0 13,0 0,0-13,0 13,0-13,0 13,0-13,0 13,0 1,0-14,0 13,0-13,0 13,0 0,0-13,0 14,0-14,-13 13,13-13,0 13,0 0,0-13,0 14,0-14,0 13,0 0,0-13,0 13,0-13,0 13,0-13,0 14,0-1,-14-13,14 0,0 0,0 0,14-13,-14 13,13-14,-13 14,13-13,-13 13,13 0,-13-13,0 0,13 13,1 0,-14-13,13 13,-13 0,13-14,-13 14,13-13,0 13,-13-13,13 13,-13 0,13-13,0 13,-13 0,14-14,-14 1,13 13,-13 0,13-13,0 13,-13 0,0 0,13 0,-13 0,14-13,-1 13,-13-14,13 14,-13 0,13-13,-13 13,14 0,-1-13,-13 13,13 0,-13-13,13 0,1 13,-14 0,12-13,-12 13,13 0,-13 0,13 0,0-13,-13 13,14 0,-14 0,13 0,-13 0,13 0,-13-13,13 13,-13-13,14 13,-14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82 0,'0'0,"-12"0,12 13,0-13,0 15,0-15,0 13,0 0,0-13,0 13,-13-13,13 15,0-2,0-13,0 13,0-13,0 13,0-13,0 14,-13 0,13-14,0 13,0-13,-13 14,13-1,0-13,0 14,0-14,0 13,0-13,0 14,-13-1,13-13,0 14,0-14,0 14,0-1,0-13,0 13,0-13,0 13,0-13,0 15,0-2,0-13,0 13,-13-13,13 13,0 2,0-15,0 13,0-13,0 13,0-13,0 14,0 0,0-14,0 13,0-13,0 13,0-13,0 14,0-1,0-13,0 14,0-14,0 0,0 0,0 0,0-14,0 1,0 13,13-14,-13 14,13-13,0 13,-13-13,13-1,0 0,-1 14,-12-13,14 0,-14 13,13-15,0 15,-13-13,12 0,-12 13,14-13,-14 13,13-15,0 15,-13 0,12 0,-12-13,14 0,-1 13,-13 0,13-13,-13 13,12-14,1 0,1 1,-14 13,26-27,-14 27,2 0,-14-14,13 14,-13-13,0 13,13 0,-13 0,0-14,12 14,2 0,-14 0,0-13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383 0,'0'0,"0"0,0 14,0-14,-14 13,14-13,0 13,-13-13,13 0,-13 13,0-13,13 14,-14-1,14-13,-13 13,13-13,-13 13,0-13,13 14,-13-1,13-13,-14 0,1 13,13-13,-13 0,13 13,-13-1,13-12,-14 14,2-14,12 13,-13-13,13 0,-13 13,-1 0,14-13,-13 0,13 14,-13-14,13 13,-13 0,0-13,13 0,-14 13,14-13,-13 0,13 13,-13-13,0 0,13 14,-14-1,14-13,-13 0,0 0,13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145 0,'0'0,"0"13,0 1,0-1,0 0,0-13,0 13,0-13,0 14,0-1,0-13,0 13,0-13,0 13,0-13,0 27,0-27,0 13,-13-13,13 13,0 0,0-13,-14 13,14-13,-13 26,13-26,0 13,-13-13,13 13,-13 1,13-14,0 13,0-13,-13 13,13-13,-13 13,13 1,0-14,-13 0,13 13,0-13,0 13,-13 0,13-13,0 14,-13-14,13 0,0 0,0 13,0-13,-14 0,14 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39 0,'0'0,"13"0,-13 0,14 13,-14-13,13 0,0 0,0 13,13 1,-13-2,27-12,-27 0,0 13,14 0,-14-13,13 0,1 13,-14-13,0 14,14-14,-27 0,12 0,-12 13,13-13,0 0,-13 0,14 0,-14 0,13 0,0 0,-13 0,13 0,-13 0,14 13,-14-13,13 0,0 0,-13 13,0-13,0 13,0-13,-13 0,13 0,-13 13,13-13,-14 13,14-13,-13 0,0 13,0-13,-1 14,1-1,0-13,-13 13,0-13,13 13,-14-13,1 12,-1-12,14 14,-13-14,12 0,-12 13,13-13,13 0,-12 0,-2 0,1 0,13 0,-13 0,0 0,13 0,-14 0,14 0,-13 0,13 13,-13-13,0 0,13 0,-14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 0,'0'0,"0"0,0 39,0-25,-5 12,5 0,0-12,0 12,0-13,0 14,0-1,0-12,0 12,0-13,0 0,0 1,0 12,0-13,0 1,0 12,0-13,0 1,0-1,0 0,0-13,5 13,-5-13,0 13,0-13,0 14,0-1,0-13,0 13,0-13,0 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8T01:5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0,'0'0,"13"0,-13 14,0-1,13 0,0-13,-13 13,12 1,-12-1,14-13,-1 13,-13-13,13 13,-13-13,13 13,1 1,-14-14,0 13,12-13,-12 13,13-1,-13-12,0 14,13-14,1 13,-14-13,0 13,0 0,13-13,-13 0,0 14,0-14,0 0,13 13,-13 0,12-13,-12 0,0 13,0-13,0 0,13 0,-13 13,0-13,0 0,0 14,0-1,14-13,-14 0,0 0,0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98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8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39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49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80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10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2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4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5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6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7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8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9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0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1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2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4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5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6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7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8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9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0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1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2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3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4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5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6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7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8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9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0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1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2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4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5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6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7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8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9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1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2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3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5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6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7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8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9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0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.xml"/><Relationship Id="rId12" Type="http://schemas.openxmlformats.org/officeDocument/2006/relationships/oleObject" Target="../embeddings/oleObject16.bin"/><Relationship Id="rId11" Type="http://schemas.openxmlformats.org/officeDocument/2006/relationships/oleObject" Target="../embeddings/oleObject15.bin"/><Relationship Id="rId10" Type="http://schemas.openxmlformats.org/officeDocument/2006/relationships/oleObject" Target="../embeddings/oleObject14.bin"/><Relationship Id="rId1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customXml" Target="../ink/ink5.xml"/><Relationship Id="rId7" Type="http://schemas.openxmlformats.org/officeDocument/2006/relationships/image" Target="../media/image29.png"/><Relationship Id="rId6" Type="http://schemas.openxmlformats.org/officeDocument/2006/relationships/customXml" Target="../ink/ink4.xml"/><Relationship Id="rId5" Type="http://schemas.openxmlformats.org/officeDocument/2006/relationships/image" Target="../media/image28.png"/><Relationship Id="rId4" Type="http://schemas.openxmlformats.org/officeDocument/2006/relationships/customXml" Target="../ink/ink3.xml"/><Relationship Id="rId3" Type="http://schemas.openxmlformats.org/officeDocument/2006/relationships/image" Target="../media/image27.png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37.png"/><Relationship Id="rId22" Type="http://schemas.openxmlformats.org/officeDocument/2006/relationships/customXml" Target="../ink/ink12.xml"/><Relationship Id="rId21" Type="http://schemas.openxmlformats.org/officeDocument/2006/relationships/image" Target="../media/image36.png"/><Relationship Id="rId20" Type="http://schemas.openxmlformats.org/officeDocument/2006/relationships/customXml" Target="../ink/ink11.xml"/><Relationship Id="rId2" Type="http://schemas.openxmlformats.org/officeDocument/2006/relationships/image" Target="../media/image26.png"/><Relationship Id="rId19" Type="http://schemas.openxmlformats.org/officeDocument/2006/relationships/image" Target="../media/image35.png"/><Relationship Id="rId18" Type="http://schemas.openxmlformats.org/officeDocument/2006/relationships/customXml" Target="../ink/ink10.xml"/><Relationship Id="rId17" Type="http://schemas.openxmlformats.org/officeDocument/2006/relationships/image" Target="../media/image34.png"/><Relationship Id="rId16" Type="http://schemas.openxmlformats.org/officeDocument/2006/relationships/customXml" Target="../ink/ink9.xml"/><Relationship Id="rId15" Type="http://schemas.openxmlformats.org/officeDocument/2006/relationships/image" Target="../media/image33.png"/><Relationship Id="rId14" Type="http://schemas.openxmlformats.org/officeDocument/2006/relationships/customXml" Target="../ink/ink8.xml"/><Relationship Id="rId13" Type="http://schemas.openxmlformats.org/officeDocument/2006/relationships/image" Target="../media/image32.png"/><Relationship Id="rId12" Type="http://schemas.openxmlformats.org/officeDocument/2006/relationships/customXml" Target="../ink/ink7.xml"/><Relationship Id="rId11" Type="http://schemas.openxmlformats.org/officeDocument/2006/relationships/image" Target="../media/image31.png"/><Relationship Id="rId10" Type="http://schemas.openxmlformats.org/officeDocument/2006/relationships/customXml" Target="../ink/ink6.xml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" Type="http://schemas.openxmlformats.org/officeDocument/2006/relationships/oleObject" Target="../embeddings/oleObject22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1" name="Rectangle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924425"/>
          </a:xfrm>
        </p:spPr>
        <p:txBody>
          <a:bodyPr vert="horz" wrap="square" lIns="91440" tIns="45720" rIns="91440" bIns="45720" anchor="t"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主要内容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有序对与笛卡儿积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二元关系的定义与表示法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关系的运算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关系的性质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关系的闭包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等价关系与划分</a:t>
            </a:r>
            <a:endParaRPr lang="zh-CN" altLang="en-US" dirty="0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偏序关系</a:t>
            </a:r>
            <a:endParaRPr lang="zh-CN" altLang="en-US" dirty="0"/>
          </a:p>
          <a:p>
            <a:pPr marL="361950" indent="-361950" eaLnBrk="1" hangingPunct="1"/>
            <a:endParaRPr lang="en-US" altLang="zh-CN" dirty="0"/>
          </a:p>
        </p:txBody>
      </p:sp>
      <p:sp>
        <p:nvSpPr>
          <p:cNvPr id="2052" name="Rectangle 4"/>
          <p:cNvSpPr>
            <a:spLocks noGrp="1"/>
          </p:cNvSpPr>
          <p:nvPr>
            <p:ph type="title"/>
          </p:nvPr>
        </p:nvSpPr>
        <p:spPr>
          <a:xfrm>
            <a:off x="1835150" y="260350"/>
            <a:ext cx="6394450" cy="4318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第七章 二元关系</a:t>
            </a:r>
            <a:endParaRPr lang="zh-CN" altLang="en-US" dirty="0"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i="1" dirty="0"/>
              <a:t>A</a:t>
            </a:r>
            <a:r>
              <a:rPr lang="zh-CN" altLang="en-US" dirty="0"/>
              <a:t>上重要关系的实例</a:t>
            </a:r>
            <a:endParaRPr lang="zh-CN" altLang="en-US" dirty="0"/>
          </a:p>
        </p:txBody>
      </p:sp>
      <p:sp>
        <p:nvSpPr>
          <p:cNvPr id="282627" name="Rectangle 3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3276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7.5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A 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(1)  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上的关系，称为</a:t>
            </a:r>
            <a:r>
              <a:rPr lang="zh-CN" altLang="en-US" dirty="0">
                <a:solidFill>
                  <a:srgbClr val="A50021"/>
                </a:solidFill>
              </a:rPr>
              <a:t>空关系</a:t>
            </a:r>
            <a:endParaRPr lang="zh-CN" altLang="en-US" i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dirty="0"/>
              <a:t>(2)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全域关系</a:t>
            </a:r>
            <a:r>
              <a:rPr lang="zh-CN" altLang="en-US" dirty="0"/>
              <a:t> 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} =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  </a:t>
            </a:r>
            <a:endParaRPr lang="en-US" altLang="zh-CN" i="1" dirty="0"/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      </a:t>
            </a:r>
            <a:r>
              <a:rPr lang="zh-CN" altLang="en-US" dirty="0">
                <a:solidFill>
                  <a:srgbClr val="A50021"/>
                </a:solidFill>
              </a:rPr>
              <a:t>恒等关系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小于等于关系</a:t>
            </a:r>
            <a:r>
              <a:rPr lang="zh-CN" altLang="en-US" i="1" dirty="0"/>
              <a:t>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≤</a:t>
            </a:r>
            <a:r>
              <a:rPr lang="en-US" altLang="zh-CN" i="1" dirty="0"/>
              <a:t>y</a:t>
            </a:r>
            <a:r>
              <a:rPr lang="en-US" altLang="zh-CN" dirty="0"/>
              <a:t>}, </a:t>
            </a:r>
            <a:r>
              <a:rPr lang="en-US" altLang="zh-CN" i="1" dirty="0"/>
              <a:t>A</a:t>
            </a:r>
            <a:r>
              <a:rPr lang="zh-CN" altLang="en-US" dirty="0"/>
              <a:t>为实数子集 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整除关系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zh-CN" altLang="en-US" dirty="0"/>
              <a:t>整除</a:t>
            </a:r>
            <a:r>
              <a:rPr lang="en-US" altLang="zh-CN" i="1" dirty="0"/>
              <a:t>y</a:t>
            </a:r>
            <a:r>
              <a:rPr lang="en-US" altLang="zh-CN" dirty="0"/>
              <a:t>}, </a:t>
            </a:r>
            <a:r>
              <a:rPr lang="en-US" altLang="zh-CN" i="1" dirty="0"/>
              <a:t>A</a:t>
            </a:r>
            <a:r>
              <a:rPr lang="zh-CN" altLang="en-US" dirty="0"/>
              <a:t>为非</a:t>
            </a:r>
            <a:r>
              <a:rPr lang="en-US" altLang="zh-CN" dirty="0"/>
              <a:t>0</a:t>
            </a:r>
            <a:r>
              <a:rPr lang="zh-CN" altLang="en-US" dirty="0"/>
              <a:t>整数子集    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包含关系</a:t>
            </a: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y</a:t>
            </a:r>
            <a:r>
              <a:rPr lang="en-US" altLang="zh-CN" dirty="0"/>
              <a:t>}, </a:t>
            </a:r>
            <a:r>
              <a:rPr lang="en-US" altLang="zh-CN" i="1" dirty="0"/>
              <a:t>A</a:t>
            </a:r>
            <a:r>
              <a:rPr lang="zh-CN" altLang="en-US" dirty="0"/>
              <a:t>是集合族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427" name="Rectangle 9"/>
          <p:cNvSpPr/>
          <p:nvPr/>
        </p:nvSpPr>
        <p:spPr>
          <a:xfrm>
            <a:off x="468313" y="1087438"/>
            <a:ext cx="8280400" cy="140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．设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上的模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等价关系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b="1" i="1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(mod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试给出由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的划分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28" name="Rectangle 11"/>
          <p:cNvSpPr/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6716" name="Rectangle 12"/>
          <p:cNvSpPr/>
          <p:nvPr/>
        </p:nvSpPr>
        <p:spPr>
          <a:xfrm>
            <a:off x="466725" y="2997200"/>
            <a:ext cx="7777163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解   设除以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余数为 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</a:rPr>
              <a:t>的整数构成等价类 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</a:rPr>
              <a:t>，则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] ={ </a:t>
            </a:r>
            <a:r>
              <a:rPr lang="en-US" altLang="zh-CN" b="1" i="1" dirty="0">
                <a:latin typeface="Times New Roman" panose="02020603050405020304" pitchFamily="18" charset="0"/>
              </a:rPr>
              <a:t>kn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Z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},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</a:t>
            </a:r>
            <a:r>
              <a:rPr lang="en-US" altLang="zh-CN" b="1" dirty="0">
                <a:latin typeface="Times New Roman" panose="02020603050405020304" pitchFamily="18" charset="0"/>
              </a:rPr>
              <a:t> = { [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1}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4451" name="Rectangle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104452" name="Rectangle 11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1223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5</a:t>
            </a:r>
            <a:r>
              <a:rPr lang="zh-CN" altLang="en-US" dirty="0"/>
              <a:t>．设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上的二元关系， 设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i="1" dirty="0"/>
              <a:t>               </a:t>
            </a:r>
            <a:r>
              <a:rPr lang="en-US" altLang="zh-CN" i="1" dirty="0"/>
              <a:t>S</a:t>
            </a:r>
            <a:r>
              <a:rPr lang="en-US" altLang="zh-CN" dirty="0"/>
              <a:t> = {&lt;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&gt;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c</a:t>
            </a:r>
            <a:r>
              <a:rPr lang="en-US" altLang="zh-CN" dirty="0"/>
              <a:t>(&lt;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&lt;</a:t>
            </a:r>
            <a:r>
              <a:rPr lang="en-US" altLang="zh-CN" i="1" dirty="0"/>
              <a:t>c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)}.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证明如果</a:t>
            </a:r>
            <a:r>
              <a:rPr lang="en-US" altLang="zh-CN" i="1" dirty="0"/>
              <a:t>R</a:t>
            </a:r>
            <a:r>
              <a:rPr lang="zh-CN" altLang="en-US" dirty="0"/>
              <a:t>是等价关系，则</a:t>
            </a:r>
            <a:r>
              <a:rPr lang="en-US" altLang="zh-CN" i="1" dirty="0"/>
              <a:t>S</a:t>
            </a:r>
            <a:r>
              <a:rPr lang="zh-CN" altLang="en-US" dirty="0"/>
              <a:t>也是等价关系。</a:t>
            </a:r>
            <a:endParaRPr lang="zh-CN" altLang="en-US" dirty="0"/>
          </a:p>
        </p:txBody>
      </p:sp>
      <p:sp>
        <p:nvSpPr>
          <p:cNvPr id="460812" name="Rectangle 12"/>
          <p:cNvSpPr/>
          <p:nvPr/>
        </p:nvSpPr>
        <p:spPr>
          <a:xfrm>
            <a:off x="468313" y="2565400"/>
            <a:ext cx="8135937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latin typeface="Arial" panose="020B0604020202020204" pitchFamily="34" charset="0"/>
              </a:rPr>
              <a:t>证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证自反    任取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        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证对称   任取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&gt;,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证传递   任取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&gt;,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&gt;,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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5475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关系性质的证明方法</a:t>
            </a:r>
            <a:endParaRPr lang="zh-CN" altLang="en-US" dirty="0"/>
          </a:p>
        </p:txBody>
      </p:sp>
      <p:sp>
        <p:nvSpPr>
          <p:cNvPr id="105476" name="Rectangle 10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1.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上自反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 ……………………..….…….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</a:t>
            </a:r>
            <a:r>
              <a:rPr lang="zh-CN" altLang="en-US" dirty="0"/>
              <a:t>前提                     推理过程                            结论</a:t>
            </a:r>
            <a:endParaRPr lang="zh-CN" altLang="en-US" dirty="0"/>
          </a:p>
          <a:p>
            <a:pPr eaLnBrk="1" hangingPunct="1">
              <a:spcBef>
                <a:spcPct val="65000"/>
              </a:spcBef>
            </a:pPr>
            <a:r>
              <a:rPr lang="en-US" altLang="zh-CN" dirty="0"/>
              <a:t>2.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上对称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……………………………….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x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endParaRPr lang="fr-FR" altLang="zh-CN" dirty="0"/>
          </a:p>
          <a:p>
            <a:pPr eaLnBrk="1" hangingPunct="1"/>
            <a:r>
              <a:rPr lang="fr-FR" altLang="zh-CN" dirty="0"/>
              <a:t>           </a:t>
            </a:r>
            <a:r>
              <a:rPr lang="zh-CN" altLang="fr-FR" dirty="0"/>
              <a:t>前提</a:t>
            </a:r>
            <a:r>
              <a:rPr lang="zh-CN" altLang="en-US" dirty="0"/>
              <a:t>                      推理过程                             结论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6499" name="Rectangle 10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3.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上反对称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      </a:t>
            </a:r>
            <a:r>
              <a:rPr lang="zh-CN" altLang="en-US" dirty="0"/>
              <a:t>前提                               推理过程            结论</a:t>
            </a:r>
            <a:endParaRPr lang="zh-CN" altLang="en-US" dirty="0"/>
          </a:p>
          <a:p>
            <a:pPr eaLnBrk="1" hangingPunct="1">
              <a:spcBef>
                <a:spcPct val="65000"/>
              </a:spcBef>
            </a:pPr>
            <a:r>
              <a:rPr lang="en-US" altLang="zh-CN" dirty="0"/>
              <a:t>4.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上传递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zh-CN" altLang="fr-FR" dirty="0"/>
          </a:p>
          <a:p>
            <a:pPr eaLnBrk="1" hangingPunct="1"/>
            <a:r>
              <a:rPr lang="fr-FR" altLang="zh-CN" dirty="0"/>
              <a:t>       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 </a:t>
            </a:r>
            <a:r>
              <a:rPr lang="zh-CN" altLang="en-US" dirty="0"/>
              <a:t>前提                           推理过程                     结论</a:t>
            </a:r>
            <a:endParaRPr lang="zh-CN" altLang="en-US" dirty="0"/>
          </a:p>
        </p:txBody>
      </p:sp>
      <p:sp>
        <p:nvSpPr>
          <p:cNvPr id="106500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关系性质的证明方法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284675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713788" cy="525621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={1, 2}, </a:t>
            </a:r>
            <a:r>
              <a:rPr lang="zh-CN" altLang="en-US" dirty="0"/>
              <a:t>则</a:t>
            </a:r>
            <a:endParaRPr lang="zh-CN" altLang="en-US" dirty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     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{&lt;1,1&gt;,&lt;1,2&gt;,&lt;2,1&gt;,&lt;2,2&gt;}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/>
              <a:t>     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{&lt;1,1&gt;,&lt;2,2&gt;} </a:t>
            </a:r>
            <a:endParaRPr lang="en-US" altLang="zh-CN" dirty="0"/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dirty="0"/>
              <a:t>例如  </a:t>
            </a:r>
            <a:r>
              <a:rPr lang="en-US" altLang="zh-CN" i="1" dirty="0"/>
              <a:t>A </a:t>
            </a:r>
            <a:r>
              <a:rPr lang="en-US" altLang="zh-CN" dirty="0"/>
              <a:t>= {1, 2, 3}, 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{&lt;1,1&gt;,&lt;1,2&gt;,&lt;1,3&gt;,&lt;2,2&gt;,&lt;2,3&gt;,&lt;3,3&gt;}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{&lt;1,1&gt;,&lt;1,2&gt;,&lt;1,3&gt;,&lt;2,2&gt;,&lt;3,3&gt;}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dirty="0"/>
              <a:t>例如  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}}, </a:t>
            </a:r>
            <a:r>
              <a:rPr lang="zh-CN" altLang="en-US" dirty="0"/>
              <a:t>则 </a:t>
            </a:r>
            <a:r>
              <a:rPr lang="en-US" altLang="zh-CN" i="1" dirty="0"/>
              <a:t>A</a:t>
            </a:r>
            <a:r>
              <a:rPr lang="zh-CN" altLang="en-US" dirty="0"/>
              <a:t>上的包含关系是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= {&lt;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&gt;,&lt;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a</a:t>
            </a:r>
            <a:r>
              <a:rPr lang="en-US" altLang="zh-CN" dirty="0"/>
              <a:t>}&gt;,&lt;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b</a:t>
            </a:r>
            <a:r>
              <a:rPr lang="en-US" altLang="zh-CN" dirty="0"/>
              <a:t>}&gt;,&lt;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dirty="0"/>
              <a:t>}&gt;, </a:t>
            </a:r>
            <a:endParaRPr lang="en-US" altLang="zh-CN" dirty="0"/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dirty="0"/>
              <a:t>                &lt;{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}&gt;}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类似的还可以定义：</a:t>
            </a:r>
            <a:endParaRPr lang="zh-CN" altLang="en-US" dirty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       大于等于关系</a:t>
            </a:r>
            <a:r>
              <a:rPr lang="en-US" altLang="zh-CN" dirty="0"/>
              <a:t>, </a:t>
            </a:r>
            <a:r>
              <a:rPr lang="zh-CN" altLang="en-US" dirty="0"/>
              <a:t>小于关系</a:t>
            </a:r>
            <a:r>
              <a:rPr lang="en-US" altLang="zh-CN" dirty="0"/>
              <a:t>, </a:t>
            </a:r>
            <a:r>
              <a:rPr lang="zh-CN" altLang="en-US" dirty="0"/>
              <a:t>大于关系</a:t>
            </a:r>
            <a:r>
              <a:rPr lang="en-US" altLang="zh-CN" dirty="0"/>
              <a:t>, </a:t>
            </a:r>
            <a:r>
              <a:rPr lang="zh-CN" altLang="en-US" dirty="0"/>
              <a:t>真包含关系等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关系的表示</a:t>
            </a:r>
            <a:endParaRPr lang="zh-CN" altLang="en-US" dirty="0"/>
          </a:p>
        </p:txBody>
      </p:sp>
      <p:sp>
        <p:nvSpPr>
          <p:cNvPr id="286723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8362950" cy="5400675"/>
          </a:xfrm>
        </p:spPr>
        <p:txBody>
          <a:bodyPr vert="horz" wrap="square" lIns="91440" tIns="45720" rIns="91440" bIns="45720" anchor="t"/>
          <a:lstStyle/>
          <a:p>
            <a:pPr marL="441325" indent="-441325" eaLnBrk="1" hangingPunct="1">
              <a:spcBef>
                <a:spcPct val="60000"/>
              </a:spcBef>
            </a:pPr>
            <a:r>
              <a:rPr lang="en-US" altLang="zh-CN" dirty="0"/>
              <a:t>1.  </a:t>
            </a:r>
            <a:r>
              <a:rPr lang="zh-CN" altLang="en-US" dirty="0">
                <a:solidFill>
                  <a:srgbClr val="A50021"/>
                </a:solidFill>
              </a:rPr>
              <a:t>关系矩阵</a:t>
            </a:r>
            <a:endParaRPr lang="zh-CN" altLang="en-US" dirty="0">
              <a:solidFill>
                <a:srgbClr val="A50021"/>
              </a:solidFill>
            </a:endParaRPr>
          </a:p>
          <a:p>
            <a:pPr marL="441325" indent="-441325" eaLnBrk="1" hangingPunct="1"/>
            <a:r>
              <a:rPr lang="zh-CN" altLang="en-US" dirty="0"/>
              <a:t>     若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zh-CN" altLang="en-US" dirty="0"/>
              <a:t>是从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endParaRPr lang="zh-CN" altLang="en-US" dirty="0"/>
          </a:p>
          <a:p>
            <a:pPr marL="441325" indent="-441325" eaLnBrk="1" hangingPunct="1"/>
            <a:r>
              <a:rPr lang="zh-CN" altLang="en-US" dirty="0"/>
              <a:t>     关系，</a:t>
            </a:r>
            <a:r>
              <a:rPr lang="en-US" altLang="zh-CN" i="1" dirty="0"/>
              <a:t>R</a:t>
            </a:r>
            <a:r>
              <a:rPr lang="zh-CN" altLang="en-US" dirty="0"/>
              <a:t>的关系矩阵是布尔矩阵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r>
              <a:rPr lang="en-US" altLang="zh-CN" dirty="0"/>
              <a:t> = [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] </a:t>
            </a:r>
            <a:r>
              <a:rPr lang="en-US" altLang="zh-CN" i="1" baseline="-25000" dirty="0"/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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dirty="0"/>
          </a:p>
          <a:p>
            <a:pPr marL="441325" indent="-441325" eaLnBrk="1" hangingPunct="1"/>
            <a:r>
              <a:rPr lang="zh-CN" altLang="en-US" dirty="0"/>
              <a:t>                         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  <a:r>
              <a:rPr lang="en-US" altLang="zh-CN" sz="2500" b="0" dirty="0"/>
              <a:t> 1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j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endParaRPr lang="en-US" altLang="zh-CN" dirty="0"/>
          </a:p>
          <a:p>
            <a:pPr marL="441325" indent="-441325" eaLnBrk="1" hangingPunct="1"/>
            <a:r>
              <a:rPr lang="en-US" altLang="zh-CN" dirty="0"/>
              <a:t>2.  </a:t>
            </a:r>
            <a:r>
              <a:rPr lang="zh-CN" altLang="en-US" dirty="0">
                <a:solidFill>
                  <a:srgbClr val="A50021"/>
                </a:solidFill>
              </a:rPr>
              <a:t>关系图</a:t>
            </a:r>
            <a:endParaRPr lang="zh-CN" altLang="en-US" dirty="0">
              <a:solidFill>
                <a:srgbClr val="A50021"/>
              </a:solidFill>
            </a:endParaRPr>
          </a:p>
          <a:p>
            <a:pPr marL="441325" indent="-441325" eaLnBrk="1" hangingPunct="1"/>
            <a:r>
              <a:rPr lang="zh-CN" altLang="en-US" dirty="0"/>
              <a:t>      若</a:t>
            </a:r>
            <a:r>
              <a:rPr lang="en-US" altLang="zh-CN" i="1" dirty="0"/>
              <a:t>A</a:t>
            </a:r>
            <a:r>
              <a:rPr lang="en-US" altLang="zh-CN" dirty="0"/>
              <a:t>= 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上的关系，</a:t>
            </a:r>
            <a:r>
              <a:rPr lang="en-US" altLang="zh-CN" i="1" dirty="0"/>
              <a:t>R</a:t>
            </a:r>
            <a:r>
              <a:rPr lang="zh-CN" altLang="en-US" dirty="0"/>
              <a:t>的关系图是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&gt;, </a:t>
            </a:r>
            <a:r>
              <a:rPr lang="zh-CN" altLang="en-US" dirty="0"/>
              <a:t>其中</a:t>
            </a:r>
            <a:r>
              <a:rPr lang="en-US" altLang="zh-CN" i="1" dirty="0"/>
              <a:t>A</a:t>
            </a:r>
            <a:r>
              <a:rPr lang="zh-CN" altLang="en-US" dirty="0"/>
              <a:t>为结点集，</a:t>
            </a:r>
            <a:r>
              <a:rPr lang="en-US" altLang="zh-CN" i="1" dirty="0"/>
              <a:t>R</a:t>
            </a:r>
            <a:r>
              <a:rPr lang="zh-CN" altLang="en-US" dirty="0"/>
              <a:t>为边集</a:t>
            </a:r>
            <a:r>
              <a:rPr lang="en-US" altLang="zh-CN" dirty="0"/>
              <a:t>.  </a:t>
            </a:r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j</a:t>
            </a:r>
            <a:r>
              <a:rPr lang="en-US" altLang="zh-CN" dirty="0"/>
              <a:t>&gt;</a:t>
            </a:r>
            <a:r>
              <a:rPr lang="zh-CN" altLang="en-US" dirty="0"/>
              <a:t>属于</a:t>
            </a:r>
            <a:endParaRPr lang="zh-CN" altLang="en-US" dirty="0"/>
          </a:p>
          <a:p>
            <a:pPr marL="441325" indent="-441325" eaLnBrk="1" hangingPunct="1"/>
            <a:r>
              <a:rPr lang="zh-CN" altLang="en-US" dirty="0"/>
              <a:t>     关系</a:t>
            </a:r>
            <a:r>
              <a:rPr lang="en-US" altLang="zh-CN" i="1" dirty="0"/>
              <a:t>R</a:t>
            </a:r>
            <a:r>
              <a:rPr lang="zh-CN" altLang="en-US" dirty="0"/>
              <a:t>，在图中就有一条从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到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j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有向边</a:t>
            </a:r>
            <a:r>
              <a:rPr lang="en-US" altLang="zh-CN" dirty="0"/>
              <a:t>. </a:t>
            </a:r>
            <a:endParaRPr lang="en-US" altLang="zh-CN" dirty="0"/>
          </a:p>
          <a:p>
            <a:pPr marL="441325" indent="-441325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zh-CN" altLang="en-US" dirty="0"/>
              <a:t>注意：</a:t>
            </a:r>
            <a:endParaRPr lang="zh-CN" altLang="en-US" dirty="0"/>
          </a:p>
          <a:p>
            <a:pPr marL="441325" indent="-441325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关系矩阵适合表示从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的关系或</a:t>
            </a:r>
            <a:r>
              <a:rPr lang="en-US" altLang="zh-CN" i="1" dirty="0"/>
              <a:t>A</a:t>
            </a:r>
            <a:r>
              <a:rPr lang="zh-CN" altLang="en-US" dirty="0"/>
              <a:t>上的关系（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为有穷集）</a:t>
            </a:r>
            <a:endParaRPr lang="zh-CN" altLang="en-US" dirty="0"/>
          </a:p>
          <a:p>
            <a:pPr marL="441325" indent="-441325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关系图适合表示有穷集</a:t>
            </a:r>
            <a:r>
              <a:rPr lang="en-US" altLang="zh-CN" i="1" dirty="0"/>
              <a:t>A</a:t>
            </a:r>
            <a:r>
              <a:rPr lang="zh-CN" altLang="en-US" dirty="0"/>
              <a:t>上的关系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439862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4</a:t>
            </a:r>
            <a:endParaRPr lang="en-US" altLang="zh-CN" i="1" dirty="0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en-US" altLang="zh-CN" i="1" dirty="0"/>
              <a:t>          A</a:t>
            </a:r>
            <a:r>
              <a:rPr lang="en-US" altLang="zh-CN" dirty="0"/>
              <a:t>={1,2,3,4}, </a:t>
            </a:r>
            <a:r>
              <a:rPr lang="en-US" altLang="zh-CN" i="1" dirty="0"/>
              <a:t>R</a:t>
            </a:r>
            <a:r>
              <a:rPr lang="en-US" altLang="zh-CN" dirty="0"/>
              <a:t>={&lt;1,1&gt;,&lt;1,2&gt;,&lt;2,3&gt;,&lt;2,4&gt;,&lt;4,2&gt;},</a:t>
            </a:r>
            <a:endParaRPr lang="en-US" altLang="zh-CN" i="1" dirty="0"/>
          </a:p>
          <a:p>
            <a:pPr marL="457200" indent="-457200" eaLnBrk="1" hangingPunct="1"/>
            <a:r>
              <a:rPr lang="en-US" altLang="zh-CN" i="1" dirty="0"/>
              <a:t>          R</a:t>
            </a:r>
            <a:r>
              <a:rPr lang="zh-CN" altLang="en-US" dirty="0"/>
              <a:t>的关系矩阵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r>
              <a:rPr lang="zh-CN" altLang="en-US" dirty="0"/>
              <a:t>和关系图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zh-CN" altLang="en-US" dirty="0"/>
              <a:t>如下：</a:t>
            </a:r>
            <a:endParaRPr lang="zh-CN" altLang="en-US" dirty="0"/>
          </a:p>
        </p:txBody>
      </p:sp>
      <p:pic>
        <p:nvPicPr>
          <p:cNvPr id="290820" name="Picture 4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3141663"/>
            <a:ext cx="2663825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6"/>
          <p:cNvSpPr/>
          <p:nvPr/>
        </p:nvSpPr>
        <p:spPr>
          <a:xfrm>
            <a:off x="0" y="3000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1116013" y="3284538"/>
          <a:ext cx="341788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2" imgW="1308100" imgH="927100" progId="Equation.3">
                  <p:embed/>
                </p:oleObj>
              </mc:Choice>
              <mc:Fallback>
                <p:oleObj name="" r:id="rId2" imgW="1308100" imgH="927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013" y="3284538"/>
                        <a:ext cx="3417887" cy="241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/>
              <a:t>7.3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关系的运算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9286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147050" cy="230505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/>
            <a:r>
              <a:rPr lang="zh-CN" altLang="en-US" dirty="0"/>
              <a:t>关系的基本运算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种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7.6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定义域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值域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A50021"/>
                </a:solidFill>
              </a:rPr>
              <a:t>域</a:t>
            </a:r>
            <a:r>
              <a:rPr lang="zh-CN" altLang="en-US" dirty="0"/>
              <a:t>分别定义为</a:t>
            </a:r>
            <a:endParaRPr lang="zh-CN" altLang="en-US" dirty="0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zh-CN" altLang="en-US" dirty="0"/>
              <a:t>              </a:t>
            </a:r>
            <a:r>
              <a:rPr lang="en-US" altLang="zh-CN" dirty="0"/>
              <a:t>dom</a:t>
            </a:r>
            <a:r>
              <a:rPr lang="en-US" altLang="zh-CN" i="1" dirty="0"/>
              <a:t>R</a:t>
            </a:r>
            <a:r>
              <a:rPr lang="en-US" altLang="zh-CN" dirty="0"/>
              <a:t> 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 }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              ran</a:t>
            </a:r>
            <a:r>
              <a:rPr lang="en-US" altLang="zh-CN" i="1" dirty="0"/>
              <a:t>R</a:t>
            </a:r>
            <a:r>
              <a:rPr lang="en-US" altLang="zh-CN" dirty="0"/>
              <a:t> = {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 }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              fld</a:t>
            </a:r>
            <a:r>
              <a:rPr lang="en-US" altLang="zh-CN" i="1" dirty="0"/>
              <a:t>R</a:t>
            </a:r>
            <a:r>
              <a:rPr lang="en-US" altLang="zh-CN" dirty="0"/>
              <a:t> = dom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ran</a:t>
            </a:r>
            <a:r>
              <a:rPr lang="en-US" altLang="zh-CN" i="1" dirty="0"/>
              <a:t>R </a:t>
            </a:r>
            <a:endParaRPr lang="en-US" altLang="zh-CN" dirty="0"/>
          </a:p>
        </p:txBody>
      </p:sp>
      <p:sp>
        <p:nvSpPr>
          <p:cNvPr id="292868" name="Rectangle 4"/>
          <p:cNvSpPr/>
          <p:nvPr/>
        </p:nvSpPr>
        <p:spPr>
          <a:xfrm>
            <a:off x="468313" y="3932238"/>
            <a:ext cx="8459787" cy="1944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 algn="l">
              <a:spcBef>
                <a:spcPct val="75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={&lt;1,2&gt;,&lt;1,3&gt;,&lt;2,4&gt;,&lt;4,3&gt;}, </a:t>
            </a:r>
            <a:r>
              <a:rPr lang="zh-CN" altLang="en-US" b="1" dirty="0">
                <a:latin typeface="Times New Roman" panose="02020603050405020304" pitchFamily="18" charset="0"/>
              </a:rPr>
              <a:t>则 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dom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={1, 2, 4}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ran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={2, 3, 4}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fld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={1, 2, 3, 4}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关系运算</a:t>
            </a:r>
            <a:r>
              <a:rPr lang="en-US" altLang="zh-CN" dirty="0"/>
              <a:t>(</a:t>
            </a:r>
            <a:r>
              <a:rPr lang="zh-CN" altLang="en-US" dirty="0"/>
              <a:t>逆与合成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94915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147050" cy="26638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/>
              <a:t>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逆运</a:t>
            </a:r>
            <a:r>
              <a:rPr lang="zh-CN" altLang="en-US" dirty="0"/>
              <a:t>算</a:t>
            </a:r>
            <a:endParaRPr lang="zh-CN" altLang="en-US" dirty="0"/>
          </a:p>
          <a:p>
            <a:pPr eaLnBrk="1" hangingPunct="1"/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{ 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&gt; |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/>
              <a:t>}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7.8</a:t>
            </a:r>
            <a:r>
              <a:rPr lang="en-US" altLang="zh-CN" dirty="0"/>
              <a:t>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合成</a:t>
            </a:r>
            <a:r>
              <a:rPr lang="zh-CN" altLang="en-US" dirty="0"/>
              <a:t>运算</a:t>
            </a:r>
            <a:endParaRPr lang="zh-CN" altLang="en-US" dirty="0"/>
          </a:p>
          <a:p>
            <a:pPr eaLnBrk="1" hangingPunct="1"/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 {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&lt;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) } </a:t>
            </a:r>
            <a:endParaRPr lang="en-US" altLang="zh-CN" dirty="0"/>
          </a:p>
          <a:p>
            <a:pPr eaLnBrk="1" hangingPunct="1"/>
            <a:r>
              <a:rPr lang="zh-CN" altLang="en-US" i="1" dirty="0"/>
              <a:t>注</a:t>
            </a:r>
            <a:r>
              <a:rPr lang="zh-CN" altLang="en-US" i="1" dirty="0">
                <a:solidFill>
                  <a:srgbClr val="FF0000"/>
                </a:solidFill>
              </a:rPr>
              <a:t>释：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sz="3600" baseline="-16000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i="1" dirty="0">
                <a:solidFill>
                  <a:srgbClr val="FF0000"/>
                </a:solidFill>
              </a:rPr>
              <a:t>z </a:t>
            </a:r>
            <a:r>
              <a:rPr lang="zh-CN" altLang="en-US" dirty="0">
                <a:solidFill>
                  <a:srgbClr val="FF0000"/>
                </a:solidFill>
              </a:rPr>
              <a:t>表示</a:t>
            </a:r>
            <a:r>
              <a:rPr lang="en-US" altLang="zh-CN" i="1" dirty="0">
                <a:solidFill>
                  <a:srgbClr val="FF0000"/>
                </a:solidFill>
              </a:rPr>
              <a:t>&lt;x,z&gt;</a:t>
            </a:r>
            <a:r>
              <a:rPr lang="en-US" altLang="zh-CN" dirty="0"/>
              <a:t>∈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sz="3600" baseline="-16000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FF0000"/>
                </a:solidFill>
              </a:rPr>
              <a:t>S,</a:t>
            </a:r>
            <a:r>
              <a:rPr lang="zh-CN" altLang="en-US" dirty="0">
                <a:solidFill>
                  <a:srgbClr val="FF0000"/>
                </a:solidFill>
              </a:rPr>
              <a:t>表示从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出发</a:t>
            </a:r>
            <a:r>
              <a:rPr lang="zh-CN" altLang="en-US" i="1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先通过关系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到达中间点</a:t>
            </a:r>
            <a:r>
              <a:rPr lang="en-US" altLang="zh-CN" i="1" dirty="0">
                <a:solidFill>
                  <a:srgbClr val="FF0000"/>
                </a:solidFill>
              </a:rPr>
              <a:t>y,</a:t>
            </a:r>
            <a:r>
              <a:rPr lang="zh-CN" altLang="en-US" dirty="0">
                <a:solidFill>
                  <a:srgbClr val="FF0000"/>
                </a:solidFill>
              </a:rPr>
              <a:t>再通过关系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达到点</a:t>
            </a:r>
            <a:r>
              <a:rPr lang="en-US" altLang="zh-CN" i="1" dirty="0">
                <a:solidFill>
                  <a:srgbClr val="FF0000"/>
                </a:solidFill>
              </a:rPr>
              <a:t>z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294916" name="Rectangle 4"/>
          <p:cNvSpPr/>
          <p:nvPr/>
        </p:nvSpPr>
        <p:spPr>
          <a:xfrm>
            <a:off x="468313" y="3716338"/>
            <a:ext cx="8229600" cy="2232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</a:rPr>
              <a:t>= {&lt;1,2&gt;, &lt;2,3&gt;, &lt;1,4&gt;, &lt;2,2&gt;}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= {&lt;1,1&gt;, &lt;1,3&gt;, &lt;2,3&gt;, &lt;3,2&gt;, &lt;3,3&gt;}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</a:rPr>
              <a:t>= {&lt;2,1&gt;, &lt;3,2&gt;, &lt;4,1&gt;, &lt;2,2&gt;}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= {&lt;1,3&gt;, &lt;2,2&gt;, &lt;2,3&gt;}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 {&lt;1,2&gt;, &lt;1,4&gt;, &lt;3,2&gt;, &lt;3,3&gt;}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1111250" y="6140450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</a:rPr>
              <a:t>注：关系的合成运算不满足交换律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合成的图示法</a:t>
            </a:r>
            <a:endParaRPr lang="zh-CN" altLang="en-US" dirty="0"/>
          </a:p>
        </p:txBody>
      </p:sp>
      <p:sp>
        <p:nvSpPr>
          <p:cNvPr id="296963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利用图示（</a:t>
            </a:r>
            <a:r>
              <a:rPr lang="zh-CN" altLang="en-US" dirty="0">
                <a:solidFill>
                  <a:srgbClr val="FF0000"/>
                </a:solidFill>
              </a:rPr>
              <a:t>不是关系图</a:t>
            </a:r>
            <a:r>
              <a:rPr lang="zh-CN" altLang="en-US" dirty="0"/>
              <a:t>）方法求合成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={&lt;1,3&gt;, &lt;2,2&gt;, &lt;2,3&gt;}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</a:t>
            </a:r>
            <a:r>
              <a:rPr lang="en-US" altLang="zh-CN" i="1" dirty="0"/>
              <a:t>S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 ={&lt;1,2&gt;, &lt;1,4&gt;, &lt;3,2&gt;, &lt;3,3&gt;}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296964" name="Picture 4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3141663"/>
            <a:ext cx="6608762" cy="2687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2800" dirty="0"/>
              <a:t>逆与合成运算的关系矩阵</a:t>
            </a:r>
            <a:endParaRPr lang="zh-CN" altLang="en-US" sz="2800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思考题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     设</a:t>
            </a:r>
            <a:r>
              <a:rPr lang="en-US" altLang="zh-CN" i="1" dirty="0"/>
              <a:t>A</a:t>
            </a:r>
            <a:r>
              <a:rPr lang="en-US" altLang="zh-CN" dirty="0"/>
              <a:t>={1,2,3},</a:t>
            </a:r>
            <a:r>
              <a:rPr lang="en-US" altLang="zh-CN" i="1" dirty="0"/>
              <a:t>R</a:t>
            </a:r>
            <a:r>
              <a:rPr lang="en-US" altLang="zh-CN" dirty="0"/>
              <a:t>={&lt;1,1&gt;,&lt;1,2&gt;},</a:t>
            </a:r>
            <a:r>
              <a:rPr lang="en-US" altLang="zh-CN" i="1" dirty="0"/>
              <a:t>S</a:t>
            </a:r>
            <a:r>
              <a:rPr lang="en-US" altLang="zh-CN" dirty="0"/>
              <a:t>={&lt;1,2&gt;,&lt;2,2&gt;,&lt;1,3&gt;,&lt;2,3&gt;}</a:t>
            </a:r>
            <a:r>
              <a:rPr lang="zh-CN" altLang="en-US" dirty="0"/>
              <a:t>分别是</a:t>
            </a:r>
            <a:r>
              <a:rPr lang="en-US" altLang="zh-CN" i="1" dirty="0"/>
              <a:t>A</a:t>
            </a:r>
            <a:r>
              <a:rPr lang="zh-CN" altLang="en-US" dirty="0"/>
              <a:t>上的二元关系，那么：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的关系矩阵与</a:t>
            </a:r>
            <a:r>
              <a:rPr lang="en-US" altLang="zh-CN" i="1" dirty="0"/>
              <a:t>R</a:t>
            </a:r>
            <a:r>
              <a:rPr lang="zh-CN" altLang="en-US" dirty="0"/>
              <a:t>的关系矩阵的关系？ 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的关系矩阵与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的关系矩阵的关系是怎样的？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关系运算</a:t>
            </a:r>
            <a:r>
              <a:rPr lang="en-US" altLang="zh-CN" dirty="0"/>
              <a:t>(</a:t>
            </a:r>
            <a:r>
              <a:rPr lang="zh-CN" altLang="en-US" dirty="0"/>
              <a:t>限制与像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15395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是集合 </a:t>
            </a:r>
            <a:endParaRPr lang="zh-CN" altLang="en-US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限制</a:t>
            </a:r>
            <a:r>
              <a:rPr lang="zh-CN" altLang="en-US" dirty="0"/>
              <a:t>记作</a:t>
            </a: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其中   </a:t>
            </a:r>
            <a:br>
              <a:rPr lang="zh-CN" altLang="en-US" dirty="0"/>
            </a:br>
            <a:r>
              <a:rPr lang="zh-CN" altLang="en-US" dirty="0"/>
              <a:t>             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 </a:t>
            </a:r>
            <a:r>
              <a:rPr lang="en-US" altLang="zh-CN" dirty="0"/>
              <a:t>= {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 | </a:t>
            </a:r>
            <a:r>
              <a:rPr lang="en-US" altLang="zh-CN" i="1" dirty="0"/>
              <a:t>xRy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 </a:t>
            </a:r>
            <a:r>
              <a:rPr lang="en-US" altLang="zh-CN" dirty="0"/>
              <a:t>}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下的</a:t>
            </a:r>
            <a:r>
              <a:rPr lang="zh-CN" altLang="en-US" dirty="0">
                <a:solidFill>
                  <a:srgbClr val="A50021"/>
                </a:solidFill>
              </a:rPr>
              <a:t>像</a:t>
            </a:r>
            <a:r>
              <a:rPr lang="zh-CN" altLang="en-US" dirty="0"/>
              <a:t>记作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], </a:t>
            </a:r>
            <a:r>
              <a:rPr lang="zh-CN" altLang="en-US" dirty="0"/>
              <a:t>其中</a:t>
            </a:r>
            <a:br>
              <a:rPr lang="zh-CN" altLang="en-US" dirty="0"/>
            </a:br>
            <a:r>
              <a:rPr lang="zh-CN" altLang="en-US" dirty="0"/>
              <a:t>               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]=ran(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R</a:t>
            </a:r>
            <a:r>
              <a:rPr lang="zh-CN" altLang="en-US" sz="2600" dirty="0"/>
              <a:t>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上的限制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</a:t>
            </a:r>
            <a:r>
              <a:rPr lang="zh-CN" altLang="en-US" sz="2600" dirty="0"/>
              <a:t>是 </a:t>
            </a:r>
            <a:r>
              <a:rPr lang="en-US" altLang="zh-CN" sz="2600" i="1" dirty="0"/>
              <a:t>R </a:t>
            </a:r>
            <a:r>
              <a:rPr lang="zh-CN" altLang="en-US" sz="2600" dirty="0"/>
              <a:t>的子关系，即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i="1" dirty="0"/>
              <a:t>R</a:t>
            </a:r>
            <a:endParaRPr lang="en-US" altLang="zh-CN" sz="2600" i="1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A</a:t>
            </a:r>
            <a:r>
              <a:rPr lang="zh-CN" altLang="en-US" sz="2600" dirty="0"/>
              <a:t>在</a:t>
            </a:r>
            <a:r>
              <a:rPr lang="en-US" altLang="zh-CN" sz="2600" i="1" dirty="0"/>
              <a:t>R</a:t>
            </a:r>
            <a:r>
              <a:rPr lang="zh-CN" altLang="en-US" sz="2600" dirty="0"/>
              <a:t>下的像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</a:t>
            </a:r>
            <a:r>
              <a:rPr lang="zh-CN" altLang="en-US" sz="2600" dirty="0"/>
              <a:t>是 </a:t>
            </a:r>
            <a:r>
              <a:rPr lang="en-US" altLang="zh-CN" sz="2600" dirty="0"/>
              <a:t>ran</a:t>
            </a:r>
            <a:r>
              <a:rPr lang="en-US" altLang="zh-CN" sz="2600" i="1" dirty="0"/>
              <a:t>R </a:t>
            </a:r>
            <a:r>
              <a:rPr lang="zh-CN" altLang="en-US" sz="2600" dirty="0"/>
              <a:t>的子集，即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dirty="0"/>
              <a:t>ran</a:t>
            </a:r>
            <a:r>
              <a:rPr lang="en-US" altLang="zh-CN" sz="2600" i="1" dirty="0"/>
              <a:t>R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05155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en-US" altLang="zh-CN" dirty="0"/>
              <a:t>={&lt;1,2&gt;,&lt;1,3&gt;,&lt;2,2&gt;,&lt;2,4&gt;,&lt;3,2&gt;},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/>
              <a:t>{1} = {&lt;1,2&gt;,&lt;1,3&gt;}</a:t>
            </a:r>
            <a:br>
              <a:rPr lang="en-US" altLang="zh-CN" dirty="0"/>
            </a:br>
            <a:endParaRPr lang="th-TH" altLang="zh-CN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120000"/>
              </a:lnSpc>
            </a:pPr>
            <a:r>
              <a:rPr lang="th-TH" altLang="zh-CN" dirty="0">
                <a:ea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>
                <a:sym typeface="Symbol" panose="05050102010706020507" pitchFamily="18" charset="2"/>
              </a:rPr>
              <a:t>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/>
              <a:t>{2,3} = {&lt;2,2&gt;,&lt;2,4&gt;,&lt;3,2&gt;}</a:t>
            </a:r>
            <a:br>
              <a:rPr lang="en-US" altLang="zh-CN" dirty="0"/>
            </a:br>
            <a:endParaRPr lang="th-TH" altLang="zh-CN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120000"/>
              </a:lnSpc>
            </a:pPr>
            <a:r>
              <a:rPr lang="th-TH" altLang="zh-CN" dirty="0">
                <a:ea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[{1}] = {2,3}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]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[{3}] = {2}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/>
              <a:t>7.1 </a:t>
            </a:r>
            <a:r>
              <a:rPr lang="zh-CN" altLang="en-US" dirty="0">
                <a:latin typeface="宋体" panose="02010600030101010101" pitchFamily="2" charset="-122"/>
              </a:rPr>
              <a:t>有序对与笛卡儿积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68291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marL="808355" indent="-808355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</a:t>
            </a:r>
            <a:r>
              <a:rPr lang="en-US" altLang="zh-CN" dirty="0"/>
              <a:t>  </a:t>
            </a:r>
            <a:r>
              <a:rPr lang="zh-CN" altLang="en-US" dirty="0"/>
              <a:t>由两个元素 </a:t>
            </a:r>
            <a:r>
              <a:rPr lang="en-US" altLang="zh-CN" i="1" dirty="0"/>
              <a:t>x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dirty="0"/>
              <a:t>，按照一定的顺序组成的二元组</a:t>
            </a:r>
            <a:endParaRPr lang="zh-CN" altLang="en-US" dirty="0"/>
          </a:p>
          <a:p>
            <a:pPr marL="808355" indent="-808355" eaLnBrk="1" hangingPunct="1"/>
            <a:r>
              <a:rPr lang="zh-CN" altLang="en-US" dirty="0"/>
              <a:t>称为</a:t>
            </a:r>
            <a:r>
              <a:rPr lang="zh-CN" altLang="en-US" dirty="0">
                <a:solidFill>
                  <a:srgbClr val="A50021"/>
                </a:solidFill>
              </a:rPr>
              <a:t>有序对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&gt;.</a:t>
            </a:r>
            <a:endParaRPr lang="en-US" altLang="zh-CN" dirty="0"/>
          </a:p>
          <a:p>
            <a:pPr marL="808355" indent="-808355" eaLnBrk="1" hangingPunct="1">
              <a:spcBef>
                <a:spcPct val="60000"/>
              </a:spcBef>
            </a:pPr>
            <a:r>
              <a:rPr lang="zh-CN" altLang="en-US" dirty="0"/>
              <a:t>有序对性质</a:t>
            </a:r>
            <a:r>
              <a:rPr lang="en-US" altLang="zh-CN" dirty="0"/>
              <a:t>: </a:t>
            </a:r>
            <a:endParaRPr lang="en-US" altLang="zh-CN" dirty="0"/>
          </a:p>
          <a:p>
            <a:pPr marL="808355" indent="-808355" eaLnBrk="1" hangingPunct="1"/>
            <a:r>
              <a:rPr lang="en-US" altLang="zh-CN" dirty="0"/>
              <a:t>(1) </a:t>
            </a:r>
            <a:r>
              <a:rPr lang="zh-CN" altLang="en-US" dirty="0"/>
              <a:t>有序性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 </a:t>
            </a:r>
            <a:r>
              <a:rPr lang="zh-CN" altLang="en-US" dirty="0"/>
              <a:t>（当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i="1" dirty="0"/>
              <a:t>y</a:t>
            </a:r>
            <a:r>
              <a:rPr lang="zh-CN" altLang="en-US" dirty="0"/>
              <a:t>时）  </a:t>
            </a:r>
            <a:endParaRPr lang="zh-CN" altLang="en-US" dirty="0"/>
          </a:p>
          <a:p>
            <a:pPr marL="808355" indent="-808355" eaLnBrk="1" hangingPunct="1"/>
            <a:r>
              <a:rPr lang="en-US" altLang="zh-CN" dirty="0"/>
              <a:t>(2)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zh-CN" altLang="en-US" dirty="0"/>
              <a:t>与</a:t>
            </a:r>
            <a:r>
              <a:rPr lang="en-US" altLang="zh-CN" dirty="0"/>
              <a:t>&lt;</a:t>
            </a:r>
            <a:r>
              <a:rPr lang="en-US" altLang="zh-CN" i="1" dirty="0"/>
              <a:t>u</a:t>
            </a:r>
            <a:r>
              <a:rPr lang="en-US" altLang="zh-CN" dirty="0"/>
              <a:t>,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  <a:r>
              <a:rPr lang="zh-CN" altLang="en-US" dirty="0"/>
              <a:t>相等的充分必要条件是</a:t>
            </a:r>
            <a:endParaRPr lang="zh-CN" altLang="en-US" dirty="0"/>
          </a:p>
          <a:p>
            <a:pPr marL="808355" indent="-808355" eaLnBrk="1" hangingPunct="1"/>
            <a:r>
              <a:rPr lang="zh-CN" altLang="en-US" dirty="0"/>
              <a:t>                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&gt;=&lt;</a:t>
            </a:r>
            <a:r>
              <a:rPr lang="en-US" altLang="zh-CN" i="1" dirty="0"/>
              <a:t>u</a:t>
            </a:r>
            <a:r>
              <a:rPr lang="en-US" altLang="zh-CN" dirty="0"/>
              <a:t>,</a:t>
            </a:r>
            <a:r>
              <a:rPr lang="en-US" altLang="zh-CN" i="1" dirty="0"/>
              <a:t>v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u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y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</a:t>
            </a:r>
            <a:r>
              <a:rPr lang="zh-CN" altLang="en-US" dirty="0">
                <a:solidFill>
                  <a:srgbClr val="FF0000"/>
                </a:solidFill>
              </a:rPr>
              <a:t>运算的性质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1439863"/>
          </a:xfrm>
        </p:spPr>
        <p:txBody>
          <a:bodyPr vert="horz" wrap="square" lIns="91440" tIns="45720" rIns="91440" bIns="45720" anchor="t"/>
          <a:lstStyle/>
          <a:p>
            <a:pPr marL="1616075" indent="-1616075"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zh-CN" altLang="en-US" dirty="0"/>
              <a:t>是任意的关系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zh-CN" altLang="en-US" dirty="0"/>
          </a:p>
          <a:p>
            <a:pPr marL="1616075" indent="-1616075" eaLnBrk="1" hangingPunct="1"/>
            <a:r>
              <a:rPr lang="zh-CN" altLang="en-US" dirty="0"/>
              <a:t> </a:t>
            </a:r>
            <a:r>
              <a:rPr lang="en-US" altLang="zh-CN" dirty="0"/>
              <a:t>(1)  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=F</a:t>
            </a:r>
            <a:endParaRPr lang="en-US" altLang="zh-CN" i="1" dirty="0"/>
          </a:p>
          <a:p>
            <a:pPr marL="1616075" indent="-1616075" eaLnBrk="1" hangingPunct="1"/>
            <a:r>
              <a:rPr lang="en-US" altLang="zh-CN" dirty="0"/>
              <a:t> (2)  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 ran</a:t>
            </a:r>
            <a:r>
              <a:rPr lang="en-US" altLang="zh-CN" i="1" dirty="0"/>
              <a:t>F</a:t>
            </a:r>
            <a:r>
              <a:rPr lang="en-US" altLang="zh-CN" dirty="0"/>
              <a:t>,  ran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 dom</a:t>
            </a:r>
            <a:r>
              <a:rPr lang="en-US" altLang="zh-CN" i="1" dirty="0"/>
              <a:t>F</a:t>
            </a:r>
            <a:endParaRPr lang="en-US" altLang="zh-CN" dirty="0"/>
          </a:p>
        </p:txBody>
      </p:sp>
      <p:sp>
        <p:nvSpPr>
          <p:cNvPr id="307204" name="Rectangle 4"/>
          <p:cNvSpPr/>
          <p:nvPr/>
        </p:nvSpPr>
        <p:spPr>
          <a:xfrm>
            <a:off x="468313" y="2852738"/>
            <a:ext cx="7704137" cy="1296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616075" indent="-1616075" algn="l">
              <a:spcBef>
                <a:spcPct val="5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证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&gt;, </a:t>
            </a:r>
            <a:r>
              <a:rPr lang="zh-CN" altLang="en-US" b="1" dirty="0">
                <a:latin typeface="Times New Roman" panose="02020603050405020304" pitchFamily="18" charset="0"/>
              </a:rPr>
              <a:t>由逆的定义有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所以有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07205" name="Rectangle 5"/>
          <p:cNvSpPr/>
          <p:nvPr/>
        </p:nvSpPr>
        <p:spPr>
          <a:xfrm>
            <a:off x="468313" y="4292600"/>
            <a:ext cx="7777162" cy="213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(2) 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           x</a:t>
            </a:r>
            <a:r>
              <a:rPr lang="en-US" altLang="zh-CN" b="1" dirty="0">
                <a:latin typeface="Times New Roman" panose="02020603050405020304" pitchFamily="18" charset="0"/>
              </a:rPr>
              <a:t>∈dom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∈ran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所以有 </a:t>
            </a:r>
            <a:r>
              <a:rPr lang="en-US" altLang="zh-CN" b="1" dirty="0">
                <a:latin typeface="Times New Roman" panose="02020603050405020304" pitchFamily="18" charset="0"/>
              </a:rPr>
              <a:t>dom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=ran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616075" indent="-1616075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同理可证 </a:t>
            </a:r>
            <a:r>
              <a:rPr lang="en-US" altLang="zh-CN" b="1" dirty="0">
                <a:latin typeface="Times New Roman" panose="02020603050405020304" pitchFamily="18" charset="0"/>
              </a:rPr>
              <a:t>ran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=dom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280400" cy="13684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zh-CN" altLang="en-US" dirty="0"/>
              <a:t>是任意的关系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zh-CN" altLang="en-US" dirty="0"/>
          </a:p>
          <a:p>
            <a:pPr eaLnBrk="1" hangingPunct="1"/>
            <a:r>
              <a:rPr lang="en-US" altLang="zh-CN" dirty="0"/>
              <a:t>(1) (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</a:t>
            </a: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(2) (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en-US" altLang="zh-CN" baseline="30000" dirty="0"/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</a:t>
            </a:r>
            <a:r>
              <a:rPr lang="zh-CN" altLang="en-US" dirty="0">
                <a:solidFill>
                  <a:srgbClr val="FF0000"/>
                </a:solidFill>
              </a:rPr>
              <a:t>运算的性质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09253" name="Rectangle 5"/>
          <p:cNvSpPr/>
          <p:nvPr/>
        </p:nvSpPr>
        <p:spPr>
          <a:xfrm>
            <a:off x="395288" y="2636838"/>
            <a:ext cx="8569325" cy="36718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证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&gt;,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)∧&lt;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	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的辖域扩张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所以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9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9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9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9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11299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9000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 </a:t>
            </a:r>
            <a:br>
              <a:rPr lang="en-US" altLang="zh-CN" dirty="0"/>
            </a:br>
            <a:r>
              <a:rPr lang="en-US" altLang="zh-CN" dirty="0"/>
              <a:t>      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&gt;∈(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>
                <a:solidFill>
                  <a:srgbClr val="A50021"/>
                </a:solidFill>
              </a:rPr>
              <a:t>t</a:t>
            </a:r>
            <a:r>
              <a:rPr lang="en-US" altLang="zh-CN" dirty="0"/>
              <a:t>,</a:t>
            </a:r>
            <a:r>
              <a:rPr lang="en-US" altLang="zh-CN" i="1" dirty="0"/>
              <a:t>x&gt;</a:t>
            </a:r>
            <a:r>
              <a:rPr lang="en-US" altLang="zh-CN" dirty="0"/>
              <a:t>∈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>
                <a:solidFill>
                  <a:srgbClr val="0033CC"/>
                </a:solidFill>
              </a:rPr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∧&lt;</a:t>
            </a:r>
            <a:r>
              <a:rPr lang="en-US" altLang="zh-CN" i="1" dirty="0">
                <a:solidFill>
                  <a:srgbClr val="0033CC"/>
                </a:solidFill>
              </a:rPr>
              <a:t>t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dirty="0"/>
            </a:br>
            <a:r>
              <a:rPr lang="zh-CN" altLang="en-US" dirty="0"/>
              <a:t>所以 </a:t>
            </a:r>
            <a:r>
              <a:rPr lang="en-US" altLang="zh-CN" dirty="0"/>
              <a:t>(</a:t>
            </a:r>
            <a:r>
              <a:rPr lang="en-US" altLang="zh-CN" i="1" dirty="0"/>
              <a:t>F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36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</a:t>
            </a:r>
            <a:r>
              <a:rPr lang="zh-CN" altLang="en-US" dirty="0">
                <a:solidFill>
                  <a:srgbClr val="FF0000"/>
                </a:solidFill>
              </a:rPr>
              <a:t>运算的性质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147050" cy="10795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=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endParaRPr lang="en-US" altLang="zh-CN" i="1" dirty="0"/>
          </a:p>
        </p:txBody>
      </p:sp>
      <p:sp>
        <p:nvSpPr>
          <p:cNvPr id="313348" name="Rectangle 4"/>
          <p:cNvSpPr/>
          <p:nvPr/>
        </p:nvSpPr>
        <p:spPr>
          <a:xfrm>
            <a:off x="468313" y="2565400"/>
            <a:ext cx="8064500" cy="2249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证 任取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   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 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</a:t>
            </a:r>
            <a:r>
              <a:rPr lang="zh-CN" altLang="en-US" dirty="0">
                <a:solidFill>
                  <a:srgbClr val="FF0000"/>
                </a:solidFill>
              </a:rPr>
              <a:t>运算的性质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147050" cy="14398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 (1)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H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</a:t>
            </a:r>
            <a:r>
              <a:rPr lang="en-US" altLang="zh-CN" dirty="0"/>
              <a:t> (2)  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/>
              <a:t>=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  <a:p>
            <a:pPr eaLnBrk="1" hangingPunct="1"/>
            <a:r>
              <a:rPr lang="en-US" altLang="zh-CN" dirty="0"/>
              <a:t> (3)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</a:t>
            </a:r>
            <a:r>
              <a:rPr lang="en-US" altLang="zh-CN" dirty="0"/>
              <a:t>(4)  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</p:txBody>
      </p:sp>
      <p:sp>
        <p:nvSpPr>
          <p:cNvPr id="299012" name="Rectangle 4"/>
          <p:cNvSpPr/>
          <p:nvPr/>
        </p:nvSpPr>
        <p:spPr>
          <a:xfrm>
            <a:off x="250825" y="2420938"/>
            <a:ext cx="8424863" cy="4221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7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只证 </a:t>
            </a: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&gt;,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)∧(&lt;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5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所以有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推广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定理</a:t>
            </a:r>
            <a:r>
              <a:rPr lang="en-US" altLang="zh-CN" dirty="0"/>
              <a:t>7.4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的结论可以推广到有限多个关系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</a:t>
            </a:r>
            <a:r>
              <a:rPr lang="zh-CN" altLang="en-US" dirty="0">
                <a:solidFill>
                  <a:srgbClr val="FF0000"/>
                </a:solidFill>
              </a:rPr>
              <a:t>运算的性质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F </a:t>
            </a:r>
            <a:r>
              <a:rPr lang="zh-CN" altLang="en-US" dirty="0"/>
              <a:t>为关系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en-US" altLang="zh-CN" i="1" dirty="0">
                <a:solidFill>
                  <a:srgbClr val="FF0000"/>
                </a:solidFill>
              </a:rPr>
              <a:t>F </a:t>
            </a:r>
            <a:r>
              <a:rPr lang="en-US" altLang="zh-CN" sz="2800" dirty="0">
                <a:solidFill>
                  <a:srgbClr val="FF0000"/>
                </a:solidFill>
              </a:rPr>
              <a:t>↾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) = </a:t>
            </a:r>
            <a:r>
              <a:rPr lang="en-US" altLang="zh-CN" i="1" dirty="0">
                <a:solidFill>
                  <a:srgbClr val="FF0000"/>
                </a:solidFill>
              </a:rPr>
              <a:t>F </a:t>
            </a:r>
            <a:r>
              <a:rPr lang="en-US" altLang="zh-CN" sz="2800" dirty="0">
                <a:solidFill>
                  <a:srgbClr val="FF0000"/>
                </a:solidFill>
              </a:rPr>
              <a:t>↾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i="1" dirty="0">
                <a:solidFill>
                  <a:srgbClr val="FF0000"/>
                </a:solidFill>
              </a:rPr>
              <a:t>F </a:t>
            </a:r>
            <a:r>
              <a:rPr lang="en-US" altLang="zh-CN" sz="2800" dirty="0">
                <a:solidFill>
                  <a:srgbClr val="FF0000"/>
                </a:solidFill>
              </a:rPr>
              <a:t>↾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endParaRPr lang="en-US" altLang="zh-CN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]∪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r>
              <a:rPr lang="en-US" altLang="zh-CN" dirty="0"/>
              <a:t>(3) 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eaLnBrk="1" hangingPunct="1"/>
            <a:r>
              <a:rPr lang="en-US" altLang="zh-CN" dirty="0"/>
              <a:t>(4) 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21539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证 只证 </a:t>
            </a:r>
            <a:r>
              <a:rPr lang="en-US" altLang="zh-CN" dirty="0"/>
              <a:t>(1) </a:t>
            </a:r>
            <a:r>
              <a:rPr lang="zh-CN" altLang="en-US" dirty="0"/>
              <a:t>和 </a:t>
            </a:r>
            <a:r>
              <a:rPr lang="en-US" altLang="zh-CN" dirty="0"/>
              <a:t>(4).</a:t>
            </a:r>
            <a:endParaRPr lang="en-US" altLang="zh-CN" dirty="0"/>
          </a:p>
          <a:p>
            <a:pPr eaLnBrk="1" hangingPunct="1"/>
            <a:r>
              <a:rPr lang="en-US" altLang="zh-CN" dirty="0"/>
              <a:t> 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       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∧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∈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∧(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∨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(&lt;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∧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∈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∨</a:t>
            </a:r>
            <a:r>
              <a:rPr lang="en-US" altLang="zh-CN" dirty="0">
                <a:solidFill>
                  <a:srgbClr val="FF0000"/>
                </a:solidFill>
              </a:rPr>
              <a:t>(&lt;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∧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∈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∨&lt;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dirty="0"/>
          </a:p>
          <a:p>
            <a:pPr eaLnBrk="1" hangingPunct="1">
              <a:spcBef>
                <a:spcPct val="6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27683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(4) </a:t>
            </a:r>
            <a:r>
              <a:rPr lang="zh-CN" altLang="en-US" dirty="0"/>
              <a:t>任取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>
                <a:solidFill>
                  <a:srgbClr val="0033CC"/>
                </a:solidFill>
              </a:rPr>
              <a:t>((&lt;</a:t>
            </a:r>
            <a:r>
              <a:rPr lang="en-US" altLang="zh-CN" i="1" dirty="0">
                <a:solidFill>
                  <a:srgbClr val="0033CC"/>
                </a:solidFill>
              </a:rPr>
              <a:t>x</a:t>
            </a:r>
            <a:r>
              <a:rPr lang="en-US" altLang="zh-CN" dirty="0">
                <a:solidFill>
                  <a:srgbClr val="0033CC"/>
                </a:solidFill>
              </a:rPr>
              <a:t>,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en-US" altLang="zh-CN" dirty="0">
                <a:solidFill>
                  <a:srgbClr val="0033CC"/>
                </a:solidFill>
              </a:rPr>
              <a:t>&gt;∈</a:t>
            </a:r>
            <a:r>
              <a:rPr lang="en-US" altLang="zh-CN" i="1" dirty="0">
                <a:solidFill>
                  <a:srgbClr val="0033CC"/>
                </a:solidFill>
              </a:rPr>
              <a:t>F</a:t>
            </a:r>
            <a:r>
              <a:rPr lang="en-US" altLang="zh-CN" dirty="0">
                <a:solidFill>
                  <a:srgbClr val="0033CC"/>
                </a:solidFill>
              </a:rPr>
              <a:t>∧</a:t>
            </a:r>
            <a:r>
              <a:rPr lang="en-US" altLang="zh-CN" i="1" dirty="0">
                <a:solidFill>
                  <a:srgbClr val="0033CC"/>
                </a:solidFill>
              </a:rPr>
              <a:t>x</a:t>
            </a:r>
            <a:r>
              <a:rPr lang="en-US" altLang="zh-CN" dirty="0">
                <a:solidFill>
                  <a:srgbClr val="0033CC"/>
                </a:solidFill>
              </a:rPr>
              <a:t>∈</a:t>
            </a:r>
            <a:r>
              <a:rPr lang="en-US" altLang="zh-CN" i="1" dirty="0">
                <a:solidFill>
                  <a:srgbClr val="0033CC"/>
                </a:solidFill>
              </a:rPr>
              <a:t>A</a:t>
            </a:r>
            <a:r>
              <a:rPr lang="en-US" altLang="zh-CN" dirty="0">
                <a:solidFill>
                  <a:srgbClr val="0033CC"/>
                </a:solidFill>
              </a:rPr>
              <a:t>)∧(&lt;</a:t>
            </a:r>
            <a:r>
              <a:rPr lang="en-US" altLang="zh-CN" i="1" dirty="0">
                <a:solidFill>
                  <a:srgbClr val="0033CC"/>
                </a:solidFill>
              </a:rPr>
              <a:t>x</a:t>
            </a:r>
            <a:r>
              <a:rPr lang="en-US" altLang="zh-CN" dirty="0">
                <a:solidFill>
                  <a:srgbClr val="0033CC"/>
                </a:solidFill>
              </a:rPr>
              <a:t>,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en-US" altLang="zh-CN" dirty="0">
                <a:solidFill>
                  <a:srgbClr val="0033CC"/>
                </a:solidFill>
              </a:rPr>
              <a:t>&gt;∈</a:t>
            </a:r>
            <a:r>
              <a:rPr lang="en-US" altLang="zh-CN" i="1" dirty="0">
                <a:solidFill>
                  <a:srgbClr val="0033CC"/>
                </a:solidFill>
              </a:rPr>
              <a:t>F</a:t>
            </a:r>
            <a:r>
              <a:rPr lang="en-US" altLang="zh-CN" dirty="0">
                <a:solidFill>
                  <a:srgbClr val="0033CC"/>
                </a:solidFill>
              </a:rPr>
              <a:t>∧</a:t>
            </a:r>
            <a:r>
              <a:rPr lang="en-US" altLang="zh-CN" i="1" dirty="0">
                <a:solidFill>
                  <a:srgbClr val="0033CC"/>
                </a:solidFill>
              </a:rPr>
              <a:t>x</a:t>
            </a:r>
            <a:r>
              <a:rPr lang="en-US" altLang="zh-CN" dirty="0">
                <a:solidFill>
                  <a:srgbClr val="0033CC"/>
                </a:solidFill>
              </a:rPr>
              <a:t>∈</a:t>
            </a:r>
            <a:r>
              <a:rPr lang="en-US" altLang="zh-CN" i="1" dirty="0">
                <a:solidFill>
                  <a:srgbClr val="0033CC"/>
                </a:solidFill>
              </a:rPr>
              <a:t>B</a:t>
            </a:r>
            <a:r>
              <a:rPr lang="en-US" altLang="zh-CN" dirty="0">
                <a:solidFill>
                  <a:srgbClr val="0033CC"/>
                </a:solidFill>
              </a:rPr>
              <a:t>))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A50021"/>
                </a:solidFill>
              </a:rPr>
              <a:t>x </a:t>
            </a:r>
            <a:r>
              <a:rPr lang="en-US" altLang="zh-CN" dirty="0">
                <a:solidFill>
                  <a:srgbClr val="A50021"/>
                </a:solidFill>
              </a:rPr>
              <a:t>(&lt;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>
                <a:solidFill>
                  <a:srgbClr val="A50021"/>
                </a:solidFill>
              </a:rPr>
              <a:t>&gt;∈</a:t>
            </a:r>
            <a:r>
              <a:rPr lang="en-US" altLang="zh-CN" i="1" dirty="0">
                <a:solidFill>
                  <a:srgbClr val="A50021"/>
                </a:solidFill>
              </a:rPr>
              <a:t>F</a:t>
            </a:r>
            <a:r>
              <a:rPr lang="en-US" altLang="zh-CN" dirty="0">
                <a:solidFill>
                  <a:srgbClr val="A50021"/>
                </a:solidFill>
              </a:rPr>
              <a:t>∧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∈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)</a:t>
            </a:r>
            <a:r>
              <a:rPr lang="en-US" altLang="zh-CN" dirty="0"/>
              <a:t>∧</a:t>
            </a:r>
            <a:r>
              <a:rPr lang="th-TH" altLang="zh-CN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A50021"/>
                </a:solidFill>
              </a:rPr>
              <a:t>x </a:t>
            </a:r>
            <a:r>
              <a:rPr lang="en-US" altLang="zh-CN" dirty="0">
                <a:solidFill>
                  <a:srgbClr val="A50021"/>
                </a:solidFill>
              </a:rPr>
              <a:t>(&lt;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>
                <a:solidFill>
                  <a:srgbClr val="A50021"/>
                </a:solidFill>
              </a:rPr>
              <a:t>&gt;∈</a:t>
            </a:r>
            <a:r>
              <a:rPr lang="en-US" altLang="zh-CN" i="1" dirty="0">
                <a:solidFill>
                  <a:srgbClr val="A50021"/>
                </a:solidFill>
              </a:rPr>
              <a:t>F</a:t>
            </a:r>
            <a:r>
              <a:rPr lang="en-US" altLang="zh-CN" dirty="0">
                <a:solidFill>
                  <a:srgbClr val="A50021"/>
                </a:solidFill>
              </a:rPr>
              <a:t>∧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∈</a:t>
            </a:r>
            <a:r>
              <a:rPr lang="en-US" altLang="zh-CN" i="1" dirty="0">
                <a:solidFill>
                  <a:srgbClr val="A50021"/>
                </a:solidFill>
              </a:rPr>
              <a:t>B</a:t>
            </a:r>
            <a:r>
              <a:rPr lang="en-US" altLang="zh-CN" dirty="0">
                <a:solidFill>
                  <a:srgbClr val="A50021"/>
                </a:solidFill>
              </a:rPr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]∧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]. 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关系的</a:t>
            </a:r>
            <a:r>
              <a:rPr lang="zh-CN" altLang="en-US" dirty="0">
                <a:solidFill>
                  <a:srgbClr val="FF0000"/>
                </a:solidFill>
              </a:rPr>
              <a:t>幂运算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9731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7.10</a:t>
            </a:r>
            <a:endParaRPr lang="en-US" altLang="zh-CN" dirty="0">
              <a:solidFill>
                <a:srgbClr val="A50021"/>
              </a:solidFill>
            </a:endParaRPr>
          </a:p>
          <a:p>
            <a:pPr marL="609600" indent="-609600" eaLnBrk="1" hangingPunct="1"/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 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zh-CN" altLang="en-US" dirty="0"/>
              <a:t>为自然数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 </a:t>
            </a:r>
            <a:r>
              <a:rPr lang="zh-CN" altLang="en-US" dirty="0"/>
              <a:t>的 </a:t>
            </a:r>
            <a:r>
              <a:rPr lang="en-US" altLang="zh-CN" i="1" dirty="0">
                <a:solidFill>
                  <a:srgbClr val="A50021"/>
                </a:solidFill>
              </a:rPr>
              <a:t>n </a:t>
            </a:r>
            <a:r>
              <a:rPr lang="zh-CN" altLang="en-US" dirty="0">
                <a:solidFill>
                  <a:srgbClr val="A50021"/>
                </a:solidFill>
              </a:rPr>
              <a:t>次幂</a:t>
            </a:r>
            <a:r>
              <a:rPr lang="zh-CN" altLang="en-US" dirty="0"/>
              <a:t>定义为：</a:t>
            </a:r>
            <a:endParaRPr lang="zh-CN" altLang="en-US" dirty="0"/>
          </a:p>
          <a:p>
            <a:pPr marL="609600" indent="-609600" eaLnBrk="1" hangingPunct="1"/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en-US" altLang="zh-CN" dirty="0"/>
              <a:t>= {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 | 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 </a:t>
            </a:r>
            <a:r>
              <a:rPr lang="en-US" altLang="zh-CN" dirty="0"/>
              <a:t>} =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US" altLang="zh-CN" i="1" baseline="-25000" dirty="0"/>
          </a:p>
          <a:p>
            <a:pPr marL="609600" indent="-609600" eaLnBrk="1" hangingPunct="1"/>
            <a:r>
              <a:rPr lang="en-US" altLang="zh-CN" dirty="0"/>
              <a:t>(2)</a:t>
            </a:r>
            <a:r>
              <a:rPr lang="en-US" altLang="zh-CN" i="1" dirty="0"/>
              <a:t> 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+1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endParaRPr lang="en-US" altLang="zh-CN" dirty="0"/>
          </a:p>
          <a:p>
            <a:pPr marL="609600" indent="-609600" eaLnBrk="1" hangingPunct="1">
              <a:spcBef>
                <a:spcPct val="110000"/>
              </a:spcBef>
            </a:pPr>
            <a:r>
              <a:rPr lang="zh-CN" altLang="en-US" dirty="0"/>
              <a:t>注意：</a:t>
            </a:r>
            <a:endParaRPr lang="zh-CN" altLang="en-US" dirty="0"/>
          </a:p>
          <a:p>
            <a:pPr marL="609600" indent="-6096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 dirty="0"/>
              <a:t>对于</a:t>
            </a:r>
            <a:r>
              <a:rPr lang="en-US" altLang="zh-CN" sz="2500" i="1" dirty="0"/>
              <a:t>A</a:t>
            </a:r>
            <a:r>
              <a:rPr lang="zh-CN" altLang="en-US" sz="2500" dirty="0"/>
              <a:t>上的任何关系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1 </a:t>
            </a:r>
            <a:r>
              <a:rPr lang="zh-CN" altLang="en-US" sz="2500" dirty="0"/>
              <a:t>和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2 </a:t>
            </a:r>
            <a:r>
              <a:rPr lang="zh-CN" altLang="en-US" sz="2500" dirty="0"/>
              <a:t>都有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1</a:t>
            </a:r>
            <a:r>
              <a:rPr lang="en-US" altLang="zh-CN" sz="2500" baseline="30000" dirty="0"/>
              <a:t>0 </a:t>
            </a:r>
            <a:r>
              <a:rPr lang="en-US" altLang="zh-CN" sz="2500" dirty="0"/>
              <a:t>=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2</a:t>
            </a:r>
            <a:r>
              <a:rPr lang="en-US" altLang="zh-CN" sz="2500" baseline="30000" dirty="0"/>
              <a:t>0 </a:t>
            </a:r>
            <a:r>
              <a:rPr lang="en-US" altLang="zh-CN" sz="2500" dirty="0"/>
              <a:t>= </a:t>
            </a:r>
            <a:r>
              <a:rPr lang="en-US" altLang="zh-CN" sz="2500" i="1" dirty="0"/>
              <a:t>I</a:t>
            </a:r>
            <a:r>
              <a:rPr lang="en-US" altLang="zh-CN" sz="2500" i="1" baseline="-25000" dirty="0"/>
              <a:t>A</a:t>
            </a:r>
            <a:r>
              <a:rPr lang="en-US" altLang="zh-CN" sz="2500" dirty="0"/>
              <a:t> </a:t>
            </a:r>
            <a:endParaRPr lang="en-US" altLang="zh-CN" sz="2500" dirty="0"/>
          </a:p>
          <a:p>
            <a:pPr marL="609600" indent="-6096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 dirty="0"/>
              <a:t>对于</a:t>
            </a:r>
            <a:r>
              <a:rPr lang="en-US" altLang="zh-CN" sz="2500" i="1" dirty="0"/>
              <a:t>A</a:t>
            </a:r>
            <a:r>
              <a:rPr lang="zh-CN" altLang="en-US" sz="2500" dirty="0"/>
              <a:t>上的任何关系 </a:t>
            </a:r>
            <a:r>
              <a:rPr lang="en-US" altLang="zh-CN" sz="2500" i="1" dirty="0"/>
              <a:t>R </a:t>
            </a:r>
            <a:r>
              <a:rPr lang="zh-CN" altLang="en-US" sz="2500" dirty="0"/>
              <a:t>都有 </a:t>
            </a:r>
            <a:r>
              <a:rPr lang="en-US" altLang="zh-CN" sz="2500" i="1" dirty="0"/>
              <a:t>R</a:t>
            </a:r>
            <a:r>
              <a:rPr lang="en-US" altLang="zh-CN" sz="2500" baseline="30000" dirty="0"/>
              <a:t>1 </a:t>
            </a:r>
            <a:r>
              <a:rPr lang="en-US" altLang="zh-CN" sz="2500" dirty="0"/>
              <a:t>= </a:t>
            </a:r>
            <a:r>
              <a:rPr lang="en-US" altLang="zh-CN" sz="2500" i="1" dirty="0"/>
              <a:t>R</a:t>
            </a:r>
            <a:endParaRPr lang="en-US" altLang="zh-CN" sz="2500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笛卡儿积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91513" cy="1008062"/>
          </a:xfrm>
        </p:spPr>
        <p:txBody>
          <a:bodyPr vert="horz" wrap="square" lIns="91440" tIns="45720" rIns="91440" bIns="45720" anchor="t"/>
          <a:lstStyle/>
          <a:p>
            <a:pPr marL="1431925" indent="-1431925" defTabSz="914400" eaLnBrk="1" hangingPunct="1">
              <a:tabLst>
                <a:tab pos="1431925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为集合，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笛卡儿积</a:t>
            </a:r>
            <a:r>
              <a:rPr lang="zh-CN" altLang="en-US" dirty="0"/>
              <a:t>记作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  <a:endParaRPr lang="zh-CN" altLang="en-US" dirty="0"/>
          </a:p>
          <a:p>
            <a:pPr marL="1431925" indent="-1431925" defTabSz="914400" eaLnBrk="1" hangingPunct="1">
              <a:tabLst>
                <a:tab pos="1431925" algn="l"/>
              </a:tabLst>
            </a:pPr>
            <a:r>
              <a:rPr lang="zh-CN" altLang="en-US" dirty="0"/>
              <a:t>          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B</a:t>
            </a:r>
            <a:r>
              <a:rPr lang="en-US" altLang="zh-CN" dirty="0"/>
              <a:t>}.</a:t>
            </a:r>
            <a:endParaRPr lang="en-US" altLang="zh-CN" dirty="0"/>
          </a:p>
        </p:txBody>
      </p:sp>
      <p:sp>
        <p:nvSpPr>
          <p:cNvPr id="270340" name="Rectangle 4"/>
          <p:cNvSpPr/>
          <p:nvPr/>
        </p:nvSpPr>
        <p:spPr>
          <a:xfrm>
            <a:off x="468313" y="2276475"/>
            <a:ext cx="8351837" cy="417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431925" indent="-1431925" algn="l" defTabSz="914400">
              <a:spcBef>
                <a:spcPct val="8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={1,2,3},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i="1" dirty="0">
                <a:latin typeface="Times New Roman" panose="02020603050405020304" pitchFamily="18" charset="0"/>
              </a:rPr>
              <a:t>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   ={&lt;1,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&gt;,&lt;1,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&gt;,&lt;1,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&gt;,&lt;2,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&gt;,&lt;2,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&gt;,&lt;2,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&gt;,&lt;3,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&gt;,&lt;3,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&gt;,&lt;3,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&gt;} 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i="1" dirty="0">
                <a:latin typeface="Times New Roman" panose="02020603050405020304" pitchFamily="18" charset="0"/>
              </a:rPr>
              <a:t>     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   ={&lt;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,1&gt;,&lt;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,1&gt;,&lt;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,1&gt;,&lt;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,2&gt;,&lt;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,2&gt;,&lt;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,2&gt;,&lt;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,3&gt;,&lt;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,3&gt;,&lt;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,3&gt;} 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i="1" dirty="0">
                <a:latin typeface="Times New Roman" panose="02020603050405020304" pitchFamily="18" charset="0"/>
              </a:rPr>
              <a:t>     A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的幂集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即是由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的所有子集构成的集合。</a:t>
            </a:r>
            <a:endParaRPr lang="zh-CN" altLang="en-US" b="1" i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= {&lt;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&gt;, &lt;{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},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&gt;}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431925" indent="-1431925" algn="l" defTabSz="914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br>
              <a:rPr lang="en-US" altLang="zh-CN" dirty="0">
                <a:solidFill>
                  <a:srgbClr val="000000"/>
                </a:solidFill>
              </a:rPr>
            </a:b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8291513" cy="93662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>
                <a:solidFill>
                  <a:srgbClr val="A50021"/>
                </a:solidFill>
              </a:rPr>
              <a:t>例 </a:t>
            </a:r>
            <a:r>
              <a:rPr lang="en-US" altLang="zh-CN" dirty="0">
                <a:solidFill>
                  <a:srgbClr val="A50021"/>
                </a:solidFill>
              </a:rPr>
              <a:t>8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 = {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},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= {&lt;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&gt;,&lt;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&gt;}, 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求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的各次幂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分别用矩阵和关系图表示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80808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971550" y="2708275"/>
          <a:ext cx="23749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" r:id="rId1" imgW="1231900" imgH="927100" progId="Equation.3">
                  <p:embed/>
                </p:oleObj>
              </mc:Choice>
              <mc:Fallback>
                <p:oleObj name="" r:id="rId1" imgW="1231900" imgH="927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708275"/>
                        <a:ext cx="2374900" cy="178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/>
          <p:nvPr/>
        </p:nvSpPr>
        <p:spPr>
          <a:xfrm>
            <a:off x="539750" y="2205038"/>
            <a:ext cx="438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解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的关系矩阵分别是：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3317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96" y="4797151"/>
          <a:ext cx="5647451" cy="180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3" imgW="2717800" imgH="774065" progId="Equation.DSMT4">
                  <p:embed/>
                </p:oleObj>
              </mc:Choice>
              <mc:Fallback>
                <p:oleObj name="" r:id="rId3" imgW="2717800" imgH="7740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5496" y="4797151"/>
                        <a:ext cx="5647451" cy="1800201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9"/>
          <p:cNvSpPr/>
          <p:nvPr/>
        </p:nvSpPr>
        <p:spPr>
          <a:xfrm>
            <a:off x="1908175" y="260350"/>
            <a:ext cx="61928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幂的求法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4" name="Text Box 10"/>
          <p:cNvSpPr txBox="1"/>
          <p:nvPr/>
        </p:nvSpPr>
        <p:spPr>
          <a:xfrm>
            <a:off x="5076825" y="2060848"/>
            <a:ext cx="3643313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</a:rPr>
              <a:t>注意：矩阵乘法中的加法</a:t>
            </a:r>
            <a:endParaRPr lang="zh-CN" altLang="en-US" dirty="0">
              <a:latin typeface="Arial" panose="020B0604020202020204" pitchFamily="34" charset="0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</a:rPr>
              <a:t>采用的是逻辑加运算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即：</a:t>
            </a:r>
            <a:endParaRPr lang="zh-CN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1+1=1,1+0=0+1=1,0+0=0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</a:rPr>
              <a:t>在程序语言中就是或运算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5219700" y="38608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56" name="Text Box 12"/>
          <p:cNvSpPr txBox="1"/>
          <p:nvPr/>
        </p:nvSpPr>
        <p:spPr>
          <a:xfrm>
            <a:off x="5148064" y="3573016"/>
            <a:ext cx="39036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en-US" altLang="zh-CN" baseline="30000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中元素有什么几何含义？</a:t>
            </a:r>
            <a:endParaRPr lang="zh-CN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826963" y="4005064"/>
                <a:ext cx="32095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中第</m:t>
                      </m:r>
                      <m:r>
                        <a:rPr lang="en-US" altLang="zh-CN" b="0" i="1" smtClean="0">
                          <a:latin typeface="Cambria Math"/>
                        </a:rPr>
                        <m:t>2</m:t>
                      </m:r>
                      <m:r>
                        <a:rPr lang="zh-CN" altLang="en-US" b="0" i="1" smtClean="0">
                          <a:latin typeface="Cambria Math"/>
                        </a:rPr>
                        <m:t>行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zh-CN" altLang="en-US" b="0" i="1" smtClean="0">
                          <a:latin typeface="Cambria Math"/>
                        </a:rPr>
                        <m:t>第</m:t>
                      </m:r>
                      <m:r>
                        <a:rPr lang="en-US" altLang="zh-CN" b="0" i="1" smtClean="0">
                          <a:latin typeface="Cambria Math"/>
                        </a:rPr>
                        <m:t>4</m:t>
                      </m:r>
                      <m:r>
                        <a:rPr lang="zh-CN" altLang="en-US" b="0" i="1" smtClean="0">
                          <a:latin typeface="Cambria Math"/>
                        </a:rPr>
                        <m:t>列的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</a:rPr>
                        <m:t>元素</m:t>
                      </m:r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  <m:r>
                        <a:rPr lang="zh-CN" altLang="en-US" b="0" i="1" smtClean="0">
                          <a:latin typeface="Cambria Math"/>
                        </a:rPr>
                        <m:t>有</m:t>
                      </m:r>
                      <m:r>
                        <a:rPr lang="zh-CN" altLang="en-US" i="1">
                          <a:latin typeface="Cambria Math"/>
                        </a:rPr>
                        <m:t>什么</m:t>
                      </m:r>
                      <m:r>
                        <a:rPr lang="zh-CN" altLang="en-US" i="1" smtClean="0">
                          <a:latin typeface="Cambria Math"/>
                        </a:rPr>
                        <m:t>几何</m:t>
                      </m:r>
                      <m:r>
                        <a:rPr lang="zh-CN" altLang="en-US" i="1">
                          <a:latin typeface="Cambria Math"/>
                        </a:rPr>
                        <m:t>含义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963" y="4005064"/>
                <a:ext cx="3209533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711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22536" y="5044926"/>
            <a:ext cx="3177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它表示在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的关系图中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存在从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通路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31756" grpId="0"/>
      <p:bldP spid="3" grpId="0"/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847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的矩阵是：</a:t>
            </a:r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因此可以得到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=…</a:t>
            </a:r>
            <a:r>
              <a:rPr lang="zh-CN" altLang="en-US" dirty="0">
                <a:solidFill>
                  <a:srgbClr val="000000"/>
                </a:solidFill>
              </a:rPr>
              <a:t>，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7</a:t>
            </a:r>
            <a:r>
              <a:rPr lang="en-US" altLang="zh-CN" dirty="0">
                <a:solidFill>
                  <a:srgbClr val="000000"/>
                </a:solidFill>
              </a:rPr>
              <a:t>=…</a:t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的关系矩阵是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2772" name="Rectangle 5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498600" y="1628775"/>
          <a:ext cx="516096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1" imgW="2717800" imgH="927100" progId="Equation.3">
                  <p:embed/>
                </p:oleObj>
              </mc:Choice>
              <mc:Fallback>
                <p:oleObj name="" r:id="rId1" imgW="2717800" imgH="927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1628775"/>
                        <a:ext cx="5160963" cy="176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/>
          <p:cNvSpPr/>
          <p:nvPr/>
        </p:nvSpPr>
        <p:spPr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2987675" y="4508500"/>
          <a:ext cx="25923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3" imgW="1295400" imgH="927100" progId="Equation.3">
                  <p:embed/>
                </p:oleObj>
              </mc:Choice>
              <mc:Fallback>
                <p:oleObj name="" r:id="rId3" imgW="1295400" imgH="927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4508500"/>
                        <a:ext cx="2592388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幂的求法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关系图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323850" y="1268413"/>
            <a:ext cx="8229600" cy="863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,…</a:t>
            </a:r>
            <a:r>
              <a:rPr lang="zh-CN" altLang="en-US" dirty="0">
                <a:solidFill>
                  <a:srgbClr val="000000"/>
                </a:solidFill>
              </a:rPr>
              <a:t>的关系图如下图所示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33797" name="Picture 4" descr="图片2"/>
          <p:cNvPicPr>
            <a:picLocks noChangeAspect="1"/>
          </p:cNvPicPr>
          <p:nvPr/>
        </p:nvPicPr>
        <p:blipFill>
          <a:blip r:embed="rId1"/>
          <a:srcRect b="72855"/>
          <a:stretch>
            <a:fillRect/>
          </a:stretch>
        </p:blipFill>
        <p:spPr>
          <a:xfrm>
            <a:off x="684213" y="2420938"/>
            <a:ext cx="784860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Picture 7" descr="图片2"/>
          <p:cNvPicPr>
            <a:picLocks noChangeAspect="1"/>
          </p:cNvPicPr>
          <p:nvPr/>
        </p:nvPicPr>
        <p:blipFill>
          <a:blip r:embed="rId1"/>
          <a:srcRect t="49800" b="9482"/>
          <a:stretch>
            <a:fillRect/>
          </a:stretch>
        </p:blipFill>
        <p:spPr>
          <a:xfrm>
            <a:off x="611188" y="4221163"/>
            <a:ext cx="78486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9" name="Text Box 8"/>
          <p:cNvSpPr txBox="1"/>
          <p:nvPr/>
        </p:nvSpPr>
        <p:spPr>
          <a:xfrm>
            <a:off x="2211388" y="33051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33800" name="Text Box 9"/>
          <p:cNvSpPr txBox="1"/>
          <p:nvPr/>
        </p:nvSpPr>
        <p:spPr>
          <a:xfrm>
            <a:off x="6588125" y="32845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33801" name="Text Box 10"/>
          <p:cNvSpPr txBox="1"/>
          <p:nvPr/>
        </p:nvSpPr>
        <p:spPr>
          <a:xfrm>
            <a:off x="1908175" y="5516563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=…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33802" name="Text Box 11"/>
          <p:cNvSpPr txBox="1"/>
          <p:nvPr/>
        </p:nvSpPr>
        <p:spPr>
          <a:xfrm>
            <a:off x="6300788" y="5516563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=…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幂运算</a:t>
            </a:r>
            <a:r>
              <a:rPr lang="zh-CN" altLang="en-US" dirty="0">
                <a:solidFill>
                  <a:srgbClr val="000000"/>
                </a:solidFill>
              </a:rPr>
              <a:t>的性质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863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7.6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为 </a:t>
            </a:r>
            <a:r>
              <a:rPr lang="en-US" altLang="zh-CN" i="1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元集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zh-CN" altLang="en-US" dirty="0">
                <a:solidFill>
                  <a:srgbClr val="000000"/>
                </a:solidFill>
              </a:rPr>
              <a:t>和 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4821" name="Rectangle 5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33833" name="Group 9"/>
          <p:cNvGrpSpPr/>
          <p:nvPr/>
        </p:nvGrpSpPr>
        <p:grpSpPr>
          <a:xfrm>
            <a:off x="468313" y="2276475"/>
            <a:ext cx="8207375" cy="2735263"/>
            <a:chOff x="295" y="1344"/>
            <a:chExt cx="5170" cy="1723"/>
          </a:xfrm>
        </p:grpSpPr>
        <p:sp>
          <p:nvSpPr>
            <p:cNvPr id="34824" name="Rectangle 8"/>
            <p:cNvSpPr/>
            <p:nvPr/>
          </p:nvSpPr>
          <p:spPr>
            <a:xfrm>
              <a:off x="295" y="1344"/>
              <a:ext cx="5170" cy="17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 algn="l">
                <a:spcBef>
                  <a:spcPct val="55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证 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上的关系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indent="-34290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由于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|=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上的不同关系只有      个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indent="-342900" algn="l">
                <a:spcBef>
                  <a:spcPct val="20000"/>
                </a:spcBef>
                <a:spcAft>
                  <a:spcPct val="45000"/>
                </a:spcAft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列出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的各次幂</a:t>
              </a:r>
              <a:endPara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indent="-34290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… ,        , …, 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indent="-342900" algn="l">
                <a:spcBef>
                  <a:spcPct val="5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必存在自然数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和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使得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  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5" name="Object 4"/>
            <p:cNvGraphicFramePr>
              <a:graphicFrameLocks noChangeAspect="1"/>
            </p:cNvGraphicFramePr>
            <p:nvPr/>
          </p:nvGraphicFramePr>
          <p:xfrm>
            <a:off x="2381" y="2233"/>
            <a:ext cx="36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" r:id="rId1" imgW="304800" imgH="241300" progId="Equation.3">
                    <p:embed/>
                  </p:oleObj>
                </mc:Choice>
                <mc:Fallback>
                  <p:oleObj name="" r:id="rId1" imgW="304800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81" y="2233"/>
                          <a:ext cx="362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6"/>
            <p:cNvGraphicFramePr>
              <a:graphicFrameLocks noChangeAspect="1"/>
            </p:cNvGraphicFramePr>
            <p:nvPr/>
          </p:nvGraphicFramePr>
          <p:xfrm>
            <a:off x="2990" y="1570"/>
            <a:ext cx="3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" r:id="rId3" imgW="228600" imgH="215900" progId="Equation.3">
                    <p:embed/>
                  </p:oleObj>
                </mc:Choice>
                <mc:Fallback>
                  <p:oleObj name="" r:id="rId3" imgW="2286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90" y="1570"/>
                          <a:ext cx="343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43" name="Rectangle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例 教材例</a:t>
            </a:r>
            <a:r>
              <a:rPr lang="en-US" altLang="zh-CN" dirty="0"/>
              <a:t>7.9</a:t>
            </a:r>
            <a:endParaRPr lang="en-US" altLang="zh-CN" dirty="0"/>
          </a:p>
          <a:p>
            <a:pPr eaLnBrk="1" hangingPunct="1"/>
            <a:r>
              <a:rPr lang="zh-CN" altLang="en-US" dirty="0"/>
              <a:t>    设</a:t>
            </a:r>
            <a:r>
              <a:rPr lang="en-US" altLang="zh-CN" dirty="0"/>
              <a:t>A={a,b,d,e,f},R={&lt;a,b&gt;,&lt;b,a&gt;,&lt;d,e&gt;,&lt;e,f&gt;,&lt;f,d&gt;}.</a:t>
            </a:r>
            <a:endParaRPr lang="en-US" altLang="zh-CN" dirty="0"/>
          </a:p>
          <a:p>
            <a:pPr eaLnBrk="1" hangingPunct="1"/>
            <a:r>
              <a:rPr lang="zh-CN" altLang="en-US" dirty="0"/>
              <a:t>     求最小的自然数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，使得</a:t>
            </a:r>
            <a:r>
              <a:rPr lang="en-US" altLang="zh-CN" dirty="0"/>
              <a:t>m&lt;n,</a:t>
            </a:r>
            <a:r>
              <a:rPr lang="zh-CN" altLang="en-US" dirty="0"/>
              <a:t>且</a:t>
            </a:r>
            <a:r>
              <a:rPr lang="en-US" altLang="zh-CN" dirty="0"/>
              <a:t>R</a:t>
            </a:r>
            <a:r>
              <a:rPr lang="en-US" altLang="zh-CN" baseline="30000" dirty="0"/>
              <a:t>m</a:t>
            </a:r>
            <a:r>
              <a:rPr lang="en-US" altLang="zh-CN" dirty="0"/>
              <a:t>=R</a:t>
            </a:r>
            <a:r>
              <a:rPr lang="en-US" altLang="zh-CN" baseline="30000" dirty="0"/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解：画出关系图</a:t>
            </a:r>
            <a:endParaRPr lang="zh-CN" altLang="en-US" dirty="0"/>
          </a:p>
          <a:p>
            <a:pPr eaLnBrk="1" hangingPunct="1"/>
            <a:r>
              <a:rPr lang="zh-CN" altLang="en-US" dirty="0"/>
              <a:t>    由</a:t>
            </a:r>
            <a:r>
              <a:rPr lang="en-US" altLang="zh-CN" dirty="0"/>
              <a:t>R</a:t>
            </a:r>
            <a:r>
              <a:rPr lang="zh-CN" altLang="en-US" dirty="0"/>
              <a:t>的定义可以看出</a:t>
            </a:r>
            <a:r>
              <a:rPr lang="en-US" altLang="zh-CN" dirty="0"/>
              <a:t>A</a:t>
            </a:r>
            <a:r>
              <a:rPr lang="zh-CN" altLang="en-US" dirty="0"/>
              <a:t>中元素可以分为两组，即</a:t>
            </a:r>
            <a:r>
              <a:rPr lang="en-US" altLang="zh-CN" dirty="0"/>
              <a:t>{a,b}</a:t>
            </a:r>
            <a:r>
              <a:rPr lang="zh-CN" altLang="en-US" dirty="0"/>
              <a:t>和</a:t>
            </a:r>
            <a:r>
              <a:rPr lang="en-US" altLang="zh-CN" dirty="0"/>
              <a:t>{d,e,f}.</a:t>
            </a:r>
            <a:r>
              <a:rPr lang="zh-CN" altLang="en-US" dirty="0"/>
              <a:t>它们在</a:t>
            </a:r>
            <a:r>
              <a:rPr lang="en-US" altLang="zh-CN" dirty="0"/>
              <a:t>R</a:t>
            </a:r>
            <a:r>
              <a:rPr lang="zh-CN" altLang="en-US" dirty="0"/>
              <a:t>的右复合运算下的变化规律如下：</a:t>
            </a:r>
            <a:endParaRPr lang="zh-CN" altLang="en-US" dirty="0"/>
          </a:p>
          <a:p>
            <a:pPr eaLnBrk="1" hangingPunct="1"/>
            <a:r>
              <a:rPr lang="zh-CN" altLang="en-US" dirty="0"/>
              <a:t>    </a:t>
            </a:r>
            <a:r>
              <a:rPr lang="en-US" altLang="zh-CN" dirty="0"/>
              <a:t>a-&gt;b-&gt;a-&gt;b-&gt;a-&gt;……</a:t>
            </a:r>
            <a:r>
              <a:rPr lang="zh-CN" altLang="en-US" dirty="0"/>
              <a:t>，</a:t>
            </a:r>
            <a:r>
              <a:rPr lang="en-US" altLang="zh-CN" dirty="0"/>
              <a:t>d-&gt;e-&gt;f-&gt;d-&gt;e-&gt;f-&gt;……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 </a:t>
            </a:r>
            <a:r>
              <a:rPr lang="zh-CN" altLang="en-US" dirty="0"/>
              <a:t>对于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，每个元素的变化周期是</a:t>
            </a:r>
            <a:r>
              <a:rPr lang="en-US" altLang="zh-CN" dirty="0"/>
              <a:t>2.</a:t>
            </a:r>
            <a:r>
              <a:rPr lang="zh-CN" altLang="en-US" dirty="0"/>
              <a:t>对于</a:t>
            </a:r>
            <a:r>
              <a:rPr lang="en-US" altLang="zh-CN" dirty="0"/>
              <a:t>d,e,f</a:t>
            </a:r>
            <a:r>
              <a:rPr lang="zh-CN" altLang="en-US" dirty="0"/>
              <a:t>，每个元素的变化周期是</a:t>
            </a:r>
            <a:r>
              <a:rPr lang="en-US" altLang="zh-CN" dirty="0"/>
              <a:t>3.</a:t>
            </a:r>
            <a:r>
              <a:rPr lang="zh-CN" altLang="en-US" dirty="0"/>
              <a:t>因此，必有</a:t>
            </a:r>
            <a:r>
              <a:rPr lang="en-US" altLang="zh-CN" dirty="0"/>
              <a:t>R</a:t>
            </a:r>
            <a:r>
              <a:rPr lang="en-US" altLang="zh-CN" baseline="30000" dirty="0"/>
              <a:t>m</a:t>
            </a:r>
            <a:r>
              <a:rPr lang="en-US" altLang="zh-CN" dirty="0"/>
              <a:t>=R</a:t>
            </a:r>
            <a:r>
              <a:rPr lang="en-US" altLang="zh-CN" baseline="30000" dirty="0"/>
              <a:t>m+6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6=</a:t>
            </a:r>
            <a:r>
              <a:rPr lang="th-TH" altLang="zh-CN" dirty="0">
                <a:ea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altLang="zh-CN" dirty="0"/>
              <a:t>cm(2,3).</a:t>
            </a:r>
            <a:endParaRPr lang="en-US" altLang="zh-CN" dirty="0"/>
          </a:p>
        </p:txBody>
      </p:sp>
      <p:sp>
        <p:nvSpPr>
          <p:cNvPr id="3584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幂运算</a:t>
            </a:r>
            <a:r>
              <a:rPr lang="zh-CN" altLang="en-US" dirty="0"/>
              <a:t>的性质</a:t>
            </a:r>
            <a:endParaRPr lang="zh-CN" altLang="en-US" dirty="0"/>
          </a:p>
        </p:txBody>
      </p:sp>
      <p:sp>
        <p:nvSpPr>
          <p:cNvPr id="35846" name="Text Box 6"/>
          <p:cNvSpPr txBox="1"/>
          <p:nvPr/>
        </p:nvSpPr>
        <p:spPr>
          <a:xfrm>
            <a:off x="824865" y="5517833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Arial" panose="020B0604020202020204" pitchFamily="34" charset="0"/>
              </a:rPr>
              <a:t>思考：怎么通过编写程序来求解？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05" y="6080125"/>
            <a:ext cx="3806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/>
              <a:t>分别求关系矩阵</a:t>
            </a:r>
            <a:r>
              <a:rPr lang="en-US" altLang="zh-CN"/>
              <a:t>M,M</a:t>
            </a:r>
            <a:r>
              <a:rPr lang="en-US" altLang="zh-CN" baseline="30000"/>
              <a:t>2</a:t>
            </a:r>
            <a:r>
              <a:rPr lang="en-US" altLang="zh-CN"/>
              <a:t>,M</a:t>
            </a:r>
            <a:r>
              <a:rPr lang="en-US" altLang="zh-CN" baseline="30000"/>
              <a:t>3</a:t>
            </a:r>
            <a:r>
              <a:rPr lang="en-US" altLang="zh-CN"/>
              <a:t>,...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2" grpId="0"/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1368425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 </a:t>
            </a:r>
            <a:r>
              <a:rPr lang="en-US" altLang="zh-CN" i="1" dirty="0">
                <a:solidFill>
                  <a:srgbClr val="000000"/>
                </a:solidFill>
              </a:rPr>
              <a:t> m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∈N, </a:t>
            </a:r>
            <a:r>
              <a:rPr lang="zh-CN" altLang="en-US" dirty="0">
                <a:solidFill>
                  <a:srgbClr val="000000"/>
                </a:solidFill>
              </a:rPr>
              <a:t>则 </a:t>
            </a:r>
            <a:endParaRPr lang="zh-CN" altLang="en-US" i="1" dirty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000000"/>
                </a:solidFill>
              </a:rPr>
              <a:t>(2)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mn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686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幂运算的性质</a:t>
            </a:r>
            <a:endParaRPr lang="zh-CN" altLang="en-US" dirty="0"/>
          </a:p>
        </p:txBody>
      </p:sp>
      <p:sp>
        <p:nvSpPr>
          <p:cNvPr id="342021" name="Rectangle 5"/>
          <p:cNvSpPr/>
          <p:nvPr/>
        </p:nvSpPr>
        <p:spPr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 用归纳法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对于任意给定的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∈N,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施归纳于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n=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则有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+0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假设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m+n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n+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m+n+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所以对一切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∈N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m+n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幂运算的性质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895350" indent="-895350" eaLnBrk="1" hangingPunct="1"/>
            <a:r>
              <a:rPr lang="en-US" altLang="zh-CN" dirty="0">
                <a:solidFill>
                  <a:srgbClr val="000000"/>
                </a:solidFill>
              </a:rPr>
              <a:t>(2)  </a:t>
            </a:r>
            <a:r>
              <a:rPr lang="zh-CN" altLang="en-US" dirty="0">
                <a:solidFill>
                  <a:srgbClr val="000000"/>
                </a:solidFill>
              </a:rPr>
              <a:t>对于任意给定的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∈N, </a:t>
            </a:r>
            <a:r>
              <a:rPr lang="zh-CN" altLang="en-US" dirty="0">
                <a:solidFill>
                  <a:srgbClr val="000000"/>
                </a:solidFill>
              </a:rPr>
              <a:t>施归纳于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=0, </a:t>
            </a:r>
            <a:r>
              <a:rPr lang="zh-CN" altLang="en-US" dirty="0">
                <a:solidFill>
                  <a:srgbClr val="000000"/>
                </a:solidFill>
              </a:rPr>
              <a:t>则有 </a:t>
            </a:r>
            <a:endParaRPr lang="zh-CN" altLang="en-US" dirty="0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             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0 </a:t>
            </a:r>
            <a:r>
              <a:rPr lang="en-US" altLang="zh-CN" i="1" dirty="0">
                <a:solidFill>
                  <a:srgbClr val="000000"/>
                </a:solidFill>
              </a:rPr>
              <a:t>= 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×0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假设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则有</a:t>
            </a:r>
            <a:endParaRPr lang="zh-CN" altLang="en-US" dirty="0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         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endParaRPr lang="en-US" altLang="zh-CN" i="1" baseline="30000" dirty="0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en-US" altLang="zh-CN" i="1" dirty="0">
                <a:solidFill>
                  <a:srgbClr val="000000"/>
                </a:solidFill>
              </a:rPr>
              <a:t>                                 = R</a:t>
            </a:r>
            <a:r>
              <a:rPr lang="en-US" altLang="zh-CN" i="1" baseline="30000" dirty="0">
                <a:solidFill>
                  <a:srgbClr val="000000"/>
                </a:solidFill>
              </a:rPr>
              <a:t>mn+m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(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1)</a:t>
            </a:r>
            <a:endParaRPr lang="en-US" altLang="zh-CN" baseline="30000" dirty="0">
              <a:solidFill>
                <a:srgbClr val="000000"/>
              </a:solidFill>
            </a:endParaRPr>
          </a:p>
          <a:p>
            <a:pPr marL="895350" indent="-895350"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所以对一切</a:t>
            </a:r>
            <a:r>
              <a:rPr lang="en-US" altLang="zh-CN" i="1" dirty="0">
                <a:solidFill>
                  <a:srgbClr val="000000"/>
                </a:solidFill>
              </a:rPr>
              <a:t>m,n</a:t>
            </a:r>
            <a:r>
              <a:rPr lang="en-US" altLang="zh-CN" dirty="0">
                <a:solidFill>
                  <a:srgbClr val="000000"/>
                </a:solidFill>
              </a:rPr>
              <a:t>∈N </a:t>
            </a:r>
            <a:r>
              <a:rPr lang="zh-CN" altLang="en-US" dirty="0">
                <a:solidFill>
                  <a:srgbClr val="000000"/>
                </a:solidFill>
              </a:rPr>
              <a:t>有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en-US" altLang="zh-CN" dirty="0"/>
              <a:t> </a:t>
            </a:r>
            <a:endParaRPr lang="en-US" altLang="zh-CN" dirty="0"/>
          </a:p>
          <a:p>
            <a:pPr marL="895350" indent="-895350" eaLnBrk="1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22320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zh-CN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7.8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若存在自然数 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t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∈N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</a:t>
            </a:r>
            <a:r>
              <a:rPr lang="en-US" altLang="zh-CN" baseline="30000" dirty="0">
                <a:solidFill>
                  <a:srgbClr val="000000"/>
                </a:solidFill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</a:rPr>
              <a:t>k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baseline="30000" dirty="0">
                <a:solidFill>
                  <a:srgbClr val="000000"/>
                </a:solidFill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(2)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∈N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</a:t>
            </a:r>
            <a:r>
              <a:rPr lang="en-US" altLang="zh-CN" baseline="30000" dirty="0">
                <a:solidFill>
                  <a:srgbClr val="000000"/>
                </a:solidFill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</a:rPr>
              <a:t>kp</a:t>
            </a:r>
            <a:r>
              <a:rPr lang="en-US" altLang="zh-CN" baseline="30000" dirty="0">
                <a:solidFill>
                  <a:srgbClr val="000000"/>
                </a:solidFill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</a:rPr>
              <a:t>i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</a:t>
            </a:r>
            <a:r>
              <a:rPr lang="en-US" altLang="zh-CN" baseline="30000" dirty="0">
                <a:solidFill>
                  <a:srgbClr val="000000"/>
                </a:solidFill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其中 </a:t>
            </a:r>
            <a:r>
              <a:rPr lang="en-US" altLang="zh-CN" i="1" dirty="0">
                <a:solidFill>
                  <a:srgbClr val="000000"/>
                </a:solidFill>
              </a:rPr>
              <a:t>p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(3)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en-US" altLang="zh-CN" dirty="0">
                <a:solidFill>
                  <a:srgbClr val="000000"/>
                </a:solidFill>
              </a:rPr>
              <a:t>= {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,…,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baseline="30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},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则对于任意的 </a:t>
            </a:r>
            <a:r>
              <a:rPr lang="en-US" altLang="zh-CN" i="1" dirty="0">
                <a:solidFill>
                  <a:srgbClr val="00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∈N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∈</a:t>
            </a:r>
            <a:r>
              <a:rPr lang="en-US" altLang="zh-CN" dirty="0"/>
              <a:t>S</a:t>
            </a:r>
            <a:endParaRPr lang="en-US" altLang="zh-CN" dirty="0"/>
          </a:p>
        </p:txBody>
      </p:sp>
      <p:sp>
        <p:nvSpPr>
          <p:cNvPr id="3891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幂运算的性质</a:t>
            </a:r>
            <a:endParaRPr lang="zh-CN" altLang="en-US" dirty="0"/>
          </a:p>
        </p:txBody>
      </p:sp>
      <p:sp>
        <p:nvSpPr>
          <p:cNvPr id="38917" name="Rectangle 5"/>
          <p:cNvSpPr/>
          <p:nvPr/>
        </p:nvSpPr>
        <p:spPr>
          <a:xfrm>
            <a:off x="446088" y="3643313"/>
            <a:ext cx="8229600" cy="2881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s+k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t+k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(2)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归纳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p+i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s+i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假设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s+kp+i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 = t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s+(k+1)p+i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s+kp+i+p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s+kp+i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s+i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s+p+i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s+t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s+i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t+i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s+i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由归纳法命题得证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</a:rPr>
              <a:t>(3)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任取 </a:t>
            </a:r>
            <a:r>
              <a:rPr lang="en-US" altLang="zh-CN" i="1" dirty="0">
                <a:solidFill>
                  <a:srgbClr val="00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∈N</a:t>
            </a:r>
            <a:r>
              <a:rPr lang="en-US" altLang="zh-CN" i="1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若 </a:t>
            </a:r>
            <a:r>
              <a:rPr lang="en-US" altLang="zh-CN" i="1" dirty="0">
                <a:solidFill>
                  <a:srgbClr val="000000"/>
                </a:solidFill>
              </a:rPr>
              <a:t>q &lt; t,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显然有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∈</a:t>
            </a:r>
            <a:r>
              <a:rPr lang="en-US" altLang="zh-CN" i="1" dirty="0">
                <a:solidFill>
                  <a:srgbClr val="000000"/>
                </a:solidFill>
              </a:rPr>
              <a:t>S,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q </a:t>
            </a:r>
            <a:r>
              <a:rPr lang="en-US" altLang="zh-CN" dirty="0">
                <a:solidFill>
                  <a:srgbClr val="000000"/>
                </a:solidFill>
              </a:rPr>
              <a:t>≥</a:t>
            </a:r>
            <a:r>
              <a:rPr lang="en-US" altLang="zh-CN" i="1" dirty="0">
                <a:solidFill>
                  <a:srgbClr val="000000"/>
                </a:solidFill>
              </a:rPr>
              <a:t> t,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和 </a:t>
            </a:r>
            <a:r>
              <a:rPr lang="en-US" altLang="zh-CN" i="1" dirty="0">
                <a:solidFill>
                  <a:srgbClr val="000000"/>
                </a:solidFill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使得 </a:t>
            </a:r>
            <a:endParaRPr lang="zh-CN" altLang="en-US" dirty="0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                    </a:t>
            </a:r>
            <a:r>
              <a:rPr lang="en-US" altLang="zh-CN" i="1" dirty="0">
                <a:solidFill>
                  <a:srgbClr val="000000"/>
                </a:solidFill>
              </a:rPr>
              <a:t>q = s+kp+i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0≤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≤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1.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于是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                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q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s+kp+i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 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而 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                       </a:t>
            </a:r>
            <a:r>
              <a:rPr lang="en-US" altLang="zh-CN" i="1" dirty="0">
                <a:solidFill>
                  <a:srgbClr val="000000"/>
                </a:solidFill>
              </a:rPr>
              <a:t>s+i ≤ s+p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= s+t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= t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从而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证明了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∈</a:t>
            </a:r>
            <a:r>
              <a:rPr lang="en-US" altLang="zh-CN" i="1" dirty="0">
                <a:solidFill>
                  <a:srgbClr val="000000"/>
                </a:solidFill>
              </a:rPr>
              <a:t>S.</a:t>
            </a:r>
            <a:endParaRPr lang="en-US" altLang="zh-CN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/>
              <a:t>7.4 </a:t>
            </a:r>
            <a:r>
              <a:rPr lang="zh-CN" altLang="en-US" dirty="0">
                <a:latin typeface="华文中宋" panose="02010600040101010101" pitchFamily="2" charset="-122"/>
              </a:rPr>
              <a:t>关系的性质</a:t>
            </a:r>
            <a:endParaRPr lang="zh-CN" altLang="en-US" dirty="0">
              <a:latin typeface="华文中宋" panose="0201060004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713788" cy="1439862"/>
          </a:xfrm>
        </p:spPr>
        <p:txBody>
          <a:bodyPr vert="horz" wrap="square" lIns="91440" tIns="45720" rIns="91440" bIns="45720" anchor="t"/>
          <a:lstStyle/>
          <a:p>
            <a:pPr marL="1260475" indent="-1260475" defTabSz="914400" eaLnBrk="1" hangingPunct="1">
              <a:tabLst>
                <a:tab pos="1703705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7.11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endParaRPr lang="en-US" altLang="zh-CN" dirty="0"/>
          </a:p>
          <a:p>
            <a:pPr marL="1260475" indent="-1260475" defTabSz="914400" eaLnBrk="1" hangingPunct="1">
              <a:tabLst>
                <a:tab pos="1703705" algn="l"/>
              </a:tabLst>
            </a:pPr>
            <a:r>
              <a:rPr lang="en-US" altLang="zh-CN" dirty="0"/>
              <a:t>(1)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→&lt;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1260475" indent="-1260475" defTabSz="914400" eaLnBrk="1" hangingPunct="1">
              <a:tabLst>
                <a:tab pos="1703705" algn="l"/>
              </a:tabLst>
            </a:pPr>
            <a:r>
              <a:rPr lang="en-US" altLang="zh-CN" dirty="0"/>
              <a:t>(2)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→&lt;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反自反</a:t>
            </a:r>
            <a:r>
              <a:rPr lang="zh-CN" altLang="en-US" dirty="0"/>
              <a:t>的</a:t>
            </a:r>
            <a:r>
              <a:rPr lang="en-US" altLang="zh-CN" dirty="0"/>
              <a:t>.          </a:t>
            </a:r>
            <a:endParaRPr lang="en-US" altLang="zh-CN" dirty="0"/>
          </a:p>
        </p:txBody>
      </p:sp>
      <p:sp>
        <p:nvSpPr>
          <p:cNvPr id="323588" name="Rectangle 4"/>
          <p:cNvSpPr/>
          <p:nvPr/>
        </p:nvSpPr>
        <p:spPr>
          <a:xfrm>
            <a:off x="250825" y="2719388"/>
            <a:ext cx="8497888" cy="3949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={1,2,3},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其中</a:t>
            </a:r>
            <a:endParaRPr lang="zh-CN" altLang="en-US" b="1" i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i="1" dirty="0">
                <a:latin typeface="Times New Roman" panose="02020603050405020304" pitchFamily="18" charset="0"/>
              </a:rPr>
              <a:t>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{&lt;1,1&gt;,&lt;2,2&gt;}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{&lt;1,1&gt;,&lt;2,2&gt;,&lt;3,3&gt;,&lt;1,2&gt;}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{&lt;1,3&gt;}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自反 ，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</a:rPr>
              <a:t>反自反，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既不是自反的也不是反自反的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自反：全域关系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恒等关系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小于等于关系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整除关系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反自反：实数集上的小于关系、幂集上的真包含关系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问：自反关系和反自反关系的关系矩阵和关系图有什么特点？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3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例 某市场研究公司把人按照下面两个标准分类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性别：男人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), </a:t>
            </a:r>
            <a:r>
              <a:rPr lang="zh-CN" altLang="en-US" dirty="0"/>
              <a:t>女人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学历：小学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), </a:t>
            </a:r>
            <a:r>
              <a:rPr lang="zh-CN" altLang="en-US" dirty="0"/>
              <a:t>中学</a:t>
            </a:r>
            <a:r>
              <a:rPr lang="en-US" altLang="zh-CN" dirty="0"/>
              <a:t>(</a:t>
            </a:r>
            <a:r>
              <a:rPr lang="en-US" altLang="zh-CN" i="1" dirty="0"/>
              <a:t>h</a:t>
            </a:r>
            <a:r>
              <a:rPr lang="en-US" altLang="zh-CN" dirty="0"/>
              <a:t>), </a:t>
            </a:r>
            <a:r>
              <a:rPr lang="zh-CN" altLang="en-US" dirty="0"/>
              <a:t>大学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), </a:t>
            </a:r>
            <a:r>
              <a:rPr lang="zh-CN" altLang="en-US" dirty="0"/>
              <a:t>研究生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i="1" dirty="0"/>
              <a:t>S</a:t>
            </a:r>
            <a:r>
              <a:rPr lang="en-US" altLang="zh-CN" dirty="0"/>
              <a:t>={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dirty="0"/>
              <a:t>}, </a:t>
            </a:r>
            <a:r>
              <a:rPr lang="en-US" altLang="zh-CN" i="1" dirty="0"/>
              <a:t>L</a:t>
            </a:r>
            <a:r>
              <a:rPr lang="en-US" altLang="zh-CN" dirty="0"/>
              <a:t>={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}, </a:t>
            </a:r>
            <a:r>
              <a:rPr lang="zh-CN" altLang="en-US" dirty="0"/>
              <a:t>那么笛卡尔乘积</a:t>
            </a:r>
            <a:r>
              <a:rPr lang="en-US" altLang="zh-CN" i="1" dirty="0"/>
              <a:t>S</a:t>
            </a:r>
            <a:r>
              <a:rPr lang="en-US" altLang="zh-CN" dirty="0"/>
              <a:t>×</a:t>
            </a:r>
            <a:r>
              <a:rPr lang="en-US" altLang="zh-CN" i="1" dirty="0"/>
              <a:t>L</a:t>
            </a:r>
            <a:r>
              <a:rPr lang="zh-CN" altLang="en-US" dirty="0"/>
              <a:t>包含了所有人口的分类类别，共有</a:t>
            </a:r>
            <a:r>
              <a:rPr lang="en-US" altLang="zh-CN" dirty="0"/>
              <a:t>8</a:t>
            </a:r>
            <a:r>
              <a:rPr lang="zh-CN" altLang="en-US" dirty="0"/>
              <a:t>个类别。那么，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	&lt;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就表示一位有研究生学历的女士。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i="1" dirty="0">
                <a:solidFill>
                  <a:srgbClr val="FF0000"/>
                </a:solidFill>
              </a:rPr>
              <a:t>	S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en-US" altLang="zh-CN" i="1" dirty="0">
                <a:solidFill>
                  <a:srgbClr val="FF0000"/>
                </a:solidFill>
              </a:rPr>
              <a:t>L=</a:t>
            </a:r>
            <a:r>
              <a:rPr lang="en-US" altLang="zh-CN" dirty="0">
                <a:solidFill>
                  <a:srgbClr val="FF0000"/>
                </a:solidFill>
              </a:rPr>
              <a:t>{&lt;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&gt;, &lt;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&gt;}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对称性与反对称性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2305050"/>
          </a:xfrm>
        </p:spPr>
        <p:txBody>
          <a:bodyPr vert="horz" wrap="square" lIns="91440" tIns="45720" rIns="91440" bIns="45720" anchor="t"/>
          <a:lstStyle/>
          <a:p>
            <a:pPr marL="1071880" indent="-107188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7.12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 </a:t>
            </a:r>
            <a:endParaRPr lang="en-US" altLang="zh-CN" dirty="0"/>
          </a:p>
          <a:p>
            <a:pPr marL="1071880" indent="-1071880" eaLnBrk="1" hangingPunct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y</a:t>
            </a:r>
            <a:r>
              <a:rPr lang="en-US" altLang="zh-CN" dirty="0"/>
              <a:t>(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∈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∧&lt;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→&lt;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A50021"/>
                </a:solidFill>
              </a:rPr>
              <a:t>对</a:t>
            </a:r>
            <a:endParaRPr lang="zh-CN" altLang="en-US" dirty="0">
              <a:solidFill>
                <a:srgbClr val="A50021"/>
              </a:solidFill>
            </a:endParaRPr>
          </a:p>
          <a:p>
            <a:pPr marL="1071880" indent="-1071880" eaLnBrk="1" hangingPunct="1"/>
            <a:r>
              <a:rPr lang="zh-CN" altLang="en-US" dirty="0">
                <a:solidFill>
                  <a:srgbClr val="A50021"/>
                </a:solidFill>
              </a:rPr>
              <a:t>称</a:t>
            </a:r>
            <a:r>
              <a:rPr lang="zh-CN" altLang="en-US" dirty="0"/>
              <a:t>的关系</a:t>
            </a:r>
            <a:r>
              <a:rPr lang="en-US" altLang="zh-CN" dirty="0"/>
              <a:t>.</a:t>
            </a:r>
            <a:endParaRPr lang="en-US" altLang="zh-CN" dirty="0"/>
          </a:p>
          <a:p>
            <a:pPr marL="1071880" indent="-1071880" eaLnBrk="1" hangingPunct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y</a:t>
            </a:r>
            <a:r>
              <a:rPr lang="en-US" altLang="zh-CN" dirty="0"/>
              <a:t>(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∈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∧&lt;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∧&lt;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→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endParaRPr lang="zh-CN" altLang="en-US" dirty="0"/>
          </a:p>
          <a:p>
            <a:pPr marL="1071880" indent="-1071880" eaLnBrk="1" hangingPunct="1"/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反对称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  <a:endParaRPr lang="en-US" altLang="zh-CN" sz="2200" dirty="0"/>
          </a:p>
        </p:txBody>
      </p:sp>
      <p:sp>
        <p:nvSpPr>
          <p:cNvPr id="303126" name="Rectangle 22"/>
          <p:cNvSpPr/>
          <p:nvPr/>
        </p:nvSpPr>
        <p:spPr>
          <a:xfrm>
            <a:off x="606425" y="4014788"/>
            <a:ext cx="8172450" cy="2400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s-ES" b="1" dirty="0">
                <a:latin typeface="Times New Roman" panose="02020603050405020304" pitchFamily="18" charset="0"/>
              </a:rPr>
              <a:t>（</a:t>
            </a:r>
            <a:r>
              <a:rPr lang="es-E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s-ES" b="1" dirty="0">
                <a:latin typeface="Times New Roman" panose="02020603050405020304" pitchFamily="18" charset="0"/>
              </a:rPr>
              <a:t>）</a:t>
            </a:r>
            <a:r>
              <a:rPr lang="es-E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s-E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lang="es-E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s-E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上是对称的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s-ES" b="1" dirty="0">
                <a:latin typeface="Times New Roman" panose="02020603050405020304" pitchFamily="18" charset="0"/>
              </a:rPr>
              <a:t>对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</a:rPr>
              <a:t>x,y∈A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s-ES" b="1" dirty="0">
                <a:latin typeface="Times New Roman" panose="02020603050405020304" pitchFamily="18" charset="0"/>
              </a:rPr>
              <a:t>有：</a:t>
            </a:r>
            <a:endParaRPr lang="zh-CN" altLang="es-ES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s-ES" altLang="zh-CN" b="1" dirty="0">
                <a:latin typeface="Times New Roman" panose="02020603050405020304" pitchFamily="18" charset="0"/>
              </a:rPr>
              <a:t>&lt;x,y&gt;∈R</a:t>
            </a:r>
            <a:r>
              <a:rPr lang="zh-CN" altLang="es-ES" b="1" dirty="0">
                <a:latin typeface="Times New Roman" panose="02020603050405020304" pitchFamily="18" charset="0"/>
              </a:rPr>
              <a:t>并且</a:t>
            </a:r>
            <a:r>
              <a:rPr lang="es-ES" altLang="zh-CN" b="1" dirty="0">
                <a:latin typeface="Times New Roman" panose="02020603050405020304" pitchFamily="18" charset="0"/>
              </a:rPr>
              <a:t>&lt;y,x&gt;∈R</a:t>
            </a:r>
            <a:r>
              <a:rPr lang="zh-CN" altLang="es-E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s-ES" altLang="zh-CN" b="1" dirty="0">
                <a:latin typeface="Times New Roman" panose="02020603050405020304" pitchFamily="18" charset="0"/>
              </a:rPr>
              <a:t>&lt;x,y&gt;</a:t>
            </a:r>
            <a:r>
              <a:rPr lang="zh-CN" altLang="es-E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不属于</a:t>
            </a:r>
            <a:r>
              <a:rPr lang="es-E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s-ES" b="1" dirty="0">
                <a:latin typeface="Times New Roman" panose="02020603050405020304" pitchFamily="18" charset="0"/>
              </a:rPr>
              <a:t>并且</a:t>
            </a:r>
            <a:r>
              <a:rPr lang="es-ES" altLang="zh-CN" b="1" dirty="0">
                <a:latin typeface="Times New Roman" panose="02020603050405020304" pitchFamily="18" charset="0"/>
              </a:rPr>
              <a:t>&lt;y,x&gt;</a:t>
            </a:r>
            <a:r>
              <a:rPr lang="zh-CN" altLang="es-E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不属于</a:t>
            </a:r>
            <a:r>
              <a:rPr lang="es-E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s-ES" b="1" dirty="0">
                <a:latin typeface="Times New Roman" panose="02020603050405020304" pitchFamily="18" charset="0"/>
              </a:rPr>
              <a:t>。</a:t>
            </a:r>
            <a:endParaRPr lang="zh-CN" altLang="es-ES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s-ES" b="1" dirty="0">
                <a:latin typeface="Times New Roman" panose="02020603050405020304" pitchFamily="18" charset="0"/>
              </a:rPr>
              <a:t>（</a:t>
            </a:r>
            <a:r>
              <a:rPr lang="es-E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s-ES" b="1" dirty="0">
                <a:latin typeface="Times New Roman" panose="02020603050405020304" pitchFamily="18" charset="0"/>
              </a:rPr>
              <a:t>）</a:t>
            </a:r>
            <a:r>
              <a:rPr lang="es-E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s-E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lang="es-E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s-E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上是反对称的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s-ES" b="1" dirty="0">
                <a:latin typeface="Times New Roman" panose="02020603050405020304" pitchFamily="18" charset="0"/>
              </a:rPr>
              <a:t>对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b="1" dirty="0"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s-E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s-ES" b="1" dirty="0">
                <a:latin typeface="Times New Roman" panose="02020603050405020304" pitchFamily="18" charset="0"/>
              </a:rPr>
              <a:t>，如果</a:t>
            </a:r>
            <a:r>
              <a:rPr lang="es-ES" altLang="zh-CN" b="1" dirty="0">
                <a:latin typeface="Times New Roman" panose="02020603050405020304" pitchFamily="18" charset="0"/>
              </a:rPr>
              <a:t>x≠y</a:t>
            </a:r>
            <a:r>
              <a:rPr lang="zh-CN" altLang="es-ES" b="1" dirty="0">
                <a:latin typeface="Times New Roman" panose="02020603050405020304" pitchFamily="18" charset="0"/>
              </a:rPr>
              <a:t>，则</a:t>
            </a:r>
            <a:r>
              <a:rPr lang="es-ES" altLang="zh-CN" b="1" dirty="0">
                <a:latin typeface="Times New Roman" panose="02020603050405020304" pitchFamily="18" charset="0"/>
              </a:rPr>
              <a:t>&lt;x,y&gt;  </a:t>
            </a:r>
            <a:r>
              <a:rPr lang="zh-CN" altLang="es-E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不属于</a:t>
            </a:r>
            <a:r>
              <a:rPr lang="es-E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s-E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s-ES" altLang="zh-CN" b="1" dirty="0">
                <a:latin typeface="Times New Roman" panose="02020603050405020304" pitchFamily="18" charset="0"/>
              </a:rPr>
              <a:t>&lt;y,x&gt;</a:t>
            </a:r>
            <a:r>
              <a:rPr lang="zh-CN" altLang="es-E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不属于</a:t>
            </a:r>
            <a:r>
              <a:rPr lang="es-E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s-ES" b="1" dirty="0">
                <a:latin typeface="Times New Roman" panose="02020603050405020304" pitchFamily="18" charset="0"/>
              </a:rPr>
              <a:t>。</a:t>
            </a:r>
            <a:endParaRPr lang="zh-CN" altLang="es-ES" b="1" dirty="0">
              <a:latin typeface="Times New Roman" panose="02020603050405020304" pitchFamily="18" charset="0"/>
            </a:endParaRPr>
          </a:p>
        </p:txBody>
      </p:sp>
      <p:sp>
        <p:nvSpPr>
          <p:cNvPr id="303129" name="Text Box 25"/>
          <p:cNvSpPr txBox="1"/>
          <p:nvPr/>
        </p:nvSpPr>
        <p:spPr>
          <a:xfrm>
            <a:off x="519113" y="34290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解释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3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3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301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对称性与反对称性</a:t>
            </a:r>
            <a:endParaRPr lang="zh-CN" altLang="en-US" dirty="0"/>
          </a:p>
        </p:txBody>
      </p:sp>
      <p:sp>
        <p:nvSpPr>
          <p:cNvPr id="524293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都是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{&lt;1,1&gt;,&lt;1,2&gt;,&lt;2,1&gt;}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{&lt;1,2&gt;,&lt;1,3&gt;}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{&lt;1,2&gt;,&lt;2,1&gt;,&lt;1,3&gt;}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：对称和反对称；</a:t>
            </a:r>
            <a:endParaRPr lang="th-TH" altLang="en-US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：只有对称；</a:t>
            </a:r>
            <a:endParaRPr lang="th-TH" altLang="en-US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/>
            <a:r>
              <a:rPr lang="th-TH" altLang="zh-CN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：只有反对称； </a:t>
            </a:r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：不对称、不反对称</a:t>
            </a:r>
            <a:endParaRPr lang="zh-CN" altLang="en-US" dirty="0"/>
          </a:p>
          <a:p>
            <a:pPr eaLnBrk="1" hangingPunct="1"/>
            <a:r>
              <a:rPr lang="zh-CN" altLang="en-US" dirty="0"/>
              <a:t>实例：对称关系：</a:t>
            </a:r>
            <a:r>
              <a:rPr lang="en-US" altLang="zh-CN" i="1" dirty="0"/>
              <a:t>A</a:t>
            </a:r>
            <a:r>
              <a:rPr lang="zh-CN" altLang="en-US" dirty="0"/>
              <a:t>上的全域关系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zh-CN" altLang="en-US" dirty="0"/>
          </a:p>
          <a:p>
            <a:pPr eaLnBrk="1" hangingPunct="1"/>
            <a:r>
              <a:rPr lang="zh-CN" altLang="en-US" dirty="0"/>
              <a:t>反对称关系：恒等关系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和空关系也是</a:t>
            </a:r>
            <a:r>
              <a:rPr lang="en-US" altLang="zh-CN" i="1" dirty="0"/>
              <a:t>A</a:t>
            </a:r>
            <a:r>
              <a:rPr lang="zh-CN" altLang="en-US" dirty="0"/>
              <a:t>上的反对称关系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问：对称关系和反对称关系的关系矩阵和关系图有何特点？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4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4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5"/>
          <p:cNvSpPr>
            <a:spLocks noGrp="1"/>
          </p:cNvSpPr>
          <p:nvPr>
            <p:ph idx="1"/>
          </p:nvPr>
        </p:nvSpPr>
        <p:spPr>
          <a:xfrm>
            <a:off x="687388" y="908050"/>
            <a:ext cx="8064500" cy="27368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s-ES" sz="2000" dirty="0"/>
              <a:t>设</a:t>
            </a:r>
            <a:r>
              <a:rPr lang="es-ES" altLang="zh-CN" sz="2000" dirty="0"/>
              <a:t>A={1,2,3,4}</a:t>
            </a:r>
            <a:r>
              <a:rPr lang="zh-CN" altLang="es-ES" sz="2000" dirty="0"/>
              <a:t>，定义</a:t>
            </a:r>
            <a:r>
              <a:rPr lang="es-ES" altLang="zh-CN" sz="2000" dirty="0"/>
              <a:t>A</a:t>
            </a:r>
            <a:r>
              <a:rPr lang="zh-CN" altLang="es-ES" sz="2000" dirty="0"/>
              <a:t>上的关系</a:t>
            </a:r>
            <a:r>
              <a:rPr lang="es-ES" altLang="zh-CN" sz="2000" dirty="0"/>
              <a:t>R,S,T</a:t>
            </a:r>
            <a:r>
              <a:rPr lang="zh-CN" altLang="es-ES" sz="2000" dirty="0"/>
              <a:t>和</a:t>
            </a:r>
            <a:r>
              <a:rPr lang="es-ES" altLang="zh-CN" sz="2000" dirty="0"/>
              <a:t>V</a:t>
            </a:r>
            <a:r>
              <a:rPr lang="zh-CN" altLang="es-ES" sz="2000" dirty="0"/>
              <a:t>如下：</a:t>
            </a:r>
            <a:endParaRPr lang="zh-CN" altLang="es-ES" sz="2000" dirty="0"/>
          </a:p>
          <a:p>
            <a:pPr eaLnBrk="1" hangingPunct="1"/>
            <a:r>
              <a:rPr lang="zh-CN" altLang="es-ES" sz="2000" dirty="0"/>
              <a:t>（</a:t>
            </a:r>
            <a:r>
              <a:rPr lang="es-ES" altLang="zh-CN" sz="2000" dirty="0"/>
              <a:t>1</a:t>
            </a:r>
            <a:r>
              <a:rPr lang="zh-CN" altLang="es-ES" sz="2000" dirty="0"/>
              <a:t>）</a:t>
            </a:r>
            <a:r>
              <a:rPr lang="es-ES" altLang="zh-CN" sz="2000" dirty="0"/>
              <a:t>R={&lt;1,1&gt;,&lt;1,3&gt;,&lt;3,1&gt;,&lt;4,4&gt;}</a:t>
            </a:r>
            <a:r>
              <a:rPr lang="zh-CN" altLang="es-ES" sz="2000" dirty="0"/>
              <a:t>；</a:t>
            </a:r>
            <a:endParaRPr lang="zh-CN" altLang="es-ES" sz="2000" dirty="0"/>
          </a:p>
          <a:p>
            <a:pPr eaLnBrk="1" hangingPunct="1"/>
            <a:r>
              <a:rPr lang="zh-CN" altLang="es-ES" sz="2000" dirty="0"/>
              <a:t>（</a:t>
            </a:r>
            <a:r>
              <a:rPr lang="es-ES" altLang="zh-CN" sz="2000" dirty="0"/>
              <a:t>2</a:t>
            </a:r>
            <a:r>
              <a:rPr lang="zh-CN" altLang="es-ES" sz="2000" dirty="0"/>
              <a:t>）</a:t>
            </a:r>
            <a:r>
              <a:rPr lang="es-ES" altLang="zh-CN" sz="2000" dirty="0"/>
              <a:t>S={&lt;1,1&gt;,&lt;1,3&gt;,&lt;1,4&gt;,&lt;2,4&gt;}</a:t>
            </a:r>
            <a:r>
              <a:rPr lang="zh-CN" altLang="es-ES" sz="2000" dirty="0"/>
              <a:t>；</a:t>
            </a:r>
            <a:endParaRPr lang="zh-CN" altLang="es-ES" sz="2000" dirty="0"/>
          </a:p>
          <a:p>
            <a:pPr eaLnBrk="1" hangingPunct="1"/>
            <a:r>
              <a:rPr lang="zh-CN" altLang="es-ES" sz="2000" dirty="0"/>
              <a:t>（</a:t>
            </a:r>
            <a:r>
              <a:rPr lang="es-ES" altLang="zh-CN" sz="2000" dirty="0"/>
              <a:t>3</a:t>
            </a:r>
            <a:r>
              <a:rPr lang="zh-CN" altLang="es-ES" sz="2000" dirty="0"/>
              <a:t>）</a:t>
            </a:r>
            <a:r>
              <a:rPr lang="es-ES" altLang="zh-CN" sz="2000" dirty="0"/>
              <a:t>T={&lt;1,1&gt;,&lt;1,2&gt;,&lt;1,3&gt;,&lt;3,1&gt;,&lt;1,4&gt;}</a:t>
            </a:r>
            <a:r>
              <a:rPr lang="zh-CN" altLang="es-ES" sz="2000" dirty="0"/>
              <a:t>；</a:t>
            </a:r>
            <a:endParaRPr lang="zh-CN" altLang="es-ES" sz="2000" dirty="0"/>
          </a:p>
          <a:p>
            <a:pPr eaLnBrk="1" hangingPunct="1"/>
            <a:r>
              <a:rPr lang="zh-CN" altLang="es-ES" sz="2000" dirty="0"/>
              <a:t>（</a:t>
            </a:r>
            <a:r>
              <a:rPr lang="es-ES" altLang="zh-CN" sz="2000" dirty="0"/>
              <a:t>4</a:t>
            </a:r>
            <a:r>
              <a:rPr lang="zh-CN" altLang="es-ES" sz="2000" dirty="0"/>
              <a:t>）</a:t>
            </a:r>
            <a:r>
              <a:rPr lang="es-ES" altLang="zh-CN" sz="2000" dirty="0"/>
              <a:t>V={&lt;1,1&gt;,&lt;2,2&gt;,&lt;3,3&gt;,&lt;4,4&gt;}</a:t>
            </a:r>
            <a:r>
              <a:rPr lang="zh-CN" altLang="es-ES" sz="2000" dirty="0"/>
              <a:t>。</a:t>
            </a:r>
            <a:endParaRPr lang="zh-CN" altLang="es-ES" sz="2000" dirty="0"/>
          </a:p>
          <a:p>
            <a:pPr eaLnBrk="1" hangingPunct="1"/>
            <a:r>
              <a:rPr lang="zh-CN" altLang="es-ES" sz="2000" dirty="0"/>
              <a:t>试判定它们是否具有</a:t>
            </a:r>
            <a:r>
              <a:rPr lang="zh-CN" altLang="es-ES" sz="2000" dirty="0">
                <a:solidFill>
                  <a:srgbClr val="FF0000"/>
                </a:solidFill>
              </a:rPr>
              <a:t>对称性</a:t>
            </a:r>
            <a:r>
              <a:rPr lang="zh-CN" altLang="es-ES" sz="2000" dirty="0"/>
              <a:t>和</a:t>
            </a:r>
            <a:r>
              <a:rPr lang="zh-CN" altLang="es-ES" sz="2000" dirty="0">
                <a:solidFill>
                  <a:srgbClr val="FF0000"/>
                </a:solidFill>
              </a:rPr>
              <a:t>反对称性</a:t>
            </a:r>
            <a:r>
              <a:rPr lang="zh-CN" altLang="es-ES" sz="2000" dirty="0"/>
              <a:t>，并写出</a:t>
            </a:r>
            <a:r>
              <a:rPr lang="es-ES" altLang="zh-CN" sz="2000" dirty="0"/>
              <a:t>R,S,T</a:t>
            </a:r>
            <a:endParaRPr lang="es-ES" altLang="zh-CN" sz="2000" dirty="0"/>
          </a:p>
          <a:p>
            <a:pPr eaLnBrk="1" hangingPunct="1"/>
            <a:r>
              <a:rPr lang="zh-CN" altLang="es-E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的关系矩阵和画出相应的关系图。</a:t>
            </a:r>
            <a:endParaRPr lang="zh-CN" altLang="en-US" sz="2000" dirty="0"/>
          </a:p>
        </p:txBody>
      </p:sp>
      <p:sp>
        <p:nvSpPr>
          <p:cNvPr id="44036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对称性与反对称性</a:t>
            </a:r>
            <a:endParaRPr lang="zh-CN" altLang="en-US" dirty="0"/>
          </a:p>
        </p:txBody>
      </p:sp>
      <p:sp>
        <p:nvSpPr>
          <p:cNvPr id="528394" name="Rectangle 10"/>
          <p:cNvSpPr/>
          <p:nvPr/>
        </p:nvSpPr>
        <p:spPr>
          <a:xfrm>
            <a:off x="395288" y="3573463"/>
            <a:ext cx="8532812" cy="300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(1)</a:t>
            </a:r>
            <a:r>
              <a:rPr lang="zh-CN" altLang="en-US" sz="2000" b="1" dirty="0">
                <a:latin typeface="Times New Roman" panose="02020603050405020304" pitchFamily="18" charset="0"/>
              </a:rPr>
              <a:t>关系</a:t>
            </a:r>
            <a:r>
              <a:rPr lang="en-US" altLang="zh-CN" sz="2000" b="1" dirty="0">
                <a:latin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</a:rPr>
              <a:t>是对称的；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</a:rPr>
              <a:t>关系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是反对称的；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(3)</a:t>
            </a:r>
            <a:r>
              <a:rPr lang="zh-CN" altLang="en-US" sz="2000" b="1" dirty="0">
                <a:latin typeface="Times New Roman" panose="02020603050405020304" pitchFamily="18" charset="0"/>
              </a:rPr>
              <a:t>在关系</a:t>
            </a:r>
            <a:r>
              <a:rPr lang="en-US" altLang="zh-CN" sz="2000" b="1" dirty="0">
                <a:latin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</a:rPr>
              <a:t>中，有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&lt;1,2&gt;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，但没有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&lt;2,1&gt;,</a:t>
            </a:r>
            <a:r>
              <a:rPr lang="zh-CN" altLang="en-US" sz="2000" b="1" dirty="0">
                <a:latin typeface="Times New Roman" panose="02020603050405020304" pitchFamily="18" charset="0"/>
              </a:rPr>
              <a:t>即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不是对称的；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   另外有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&lt;1,3&gt;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，且有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&lt;3,1&gt;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，但是</a:t>
            </a:r>
            <a:r>
              <a:rPr lang="en-US" altLang="zh-CN" sz="2000" b="1" dirty="0">
                <a:latin typeface="Times New Roman" panose="02020603050405020304" pitchFamily="18" charset="0"/>
              </a:rPr>
              <a:t>1≠3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   即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不是反对称的。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   因此</a:t>
            </a:r>
            <a:r>
              <a:rPr lang="en-US" altLang="zh-CN" sz="2000" b="1" dirty="0">
                <a:latin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</a:rPr>
              <a:t>既不是对称的，也不是反对称的；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(4)</a:t>
            </a:r>
            <a:r>
              <a:rPr lang="zh-CN" altLang="en-US" sz="2000" b="1" dirty="0">
                <a:latin typeface="Times New Roman" panose="02020603050405020304" pitchFamily="18" charset="0"/>
              </a:rPr>
              <a:t>在关系</a:t>
            </a:r>
            <a:r>
              <a:rPr lang="en-US" altLang="zh-CN" sz="2000" b="1" dirty="0">
                <a:latin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</a:rPr>
              <a:t>中，对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x,y∈A</a:t>
            </a:r>
            <a:r>
              <a:rPr lang="zh-CN" altLang="es-E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x≠y</a:t>
            </a:r>
            <a:r>
              <a:rPr lang="zh-CN" altLang="es-E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时都有</a:t>
            </a: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&lt;x,y&gt;</a:t>
            </a:r>
            <a:r>
              <a:rPr lang="es-E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s-E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不属于</a:t>
            </a: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s-E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</a:rPr>
              <a:t>知</a:t>
            </a:r>
            <a:r>
              <a:rPr lang="en-US" altLang="zh-CN" sz="2000" b="1" dirty="0">
                <a:latin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</a:rPr>
              <a:t>既是对称的，也是反对称的。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对称性与反对称性</a:t>
            </a:r>
            <a:endParaRPr lang="zh-CN" altLang="en-US" dirty="0"/>
          </a:p>
        </p:txBody>
      </p:sp>
      <p:sp>
        <p:nvSpPr>
          <p:cNvPr id="4506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2" name="Rectangle 7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0440" name="Group 8"/>
          <p:cNvGrpSpPr/>
          <p:nvPr/>
        </p:nvGrpSpPr>
        <p:grpSpPr>
          <a:xfrm>
            <a:off x="755650" y="5080000"/>
            <a:ext cx="7056438" cy="1301750"/>
            <a:chOff x="472" y="1376"/>
            <a:chExt cx="4445" cy="820"/>
          </a:xfrm>
        </p:grpSpPr>
        <p:graphicFrame>
          <p:nvGraphicFramePr>
            <p:cNvPr id="45073" name="Object 9"/>
            <p:cNvGraphicFramePr>
              <a:graphicFrameLocks noChangeAspect="1"/>
            </p:cNvGraphicFramePr>
            <p:nvPr/>
          </p:nvGraphicFramePr>
          <p:xfrm>
            <a:off x="472" y="1376"/>
            <a:ext cx="1010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" r:id="rId1" imgW="965200" imgH="723900" progId="Equation.DSMT4">
                    <p:embed/>
                  </p:oleObj>
                </mc:Choice>
                <mc:Fallback>
                  <p:oleObj name="" r:id="rId1" imgW="965200" imgH="7239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2" y="1376"/>
                          <a:ext cx="1010" cy="7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/>
            <p:cNvGraphicFramePr>
              <a:graphicFrameLocks noChangeAspect="1"/>
            </p:cNvGraphicFramePr>
            <p:nvPr/>
          </p:nvGraphicFramePr>
          <p:xfrm>
            <a:off x="1616" y="1400"/>
            <a:ext cx="1001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" r:id="rId3" imgW="939165" imgH="723900" progId="Equation.DSMT4">
                    <p:embed/>
                  </p:oleObj>
                </mc:Choice>
                <mc:Fallback>
                  <p:oleObj name="" r:id="rId3" imgW="939165" imgH="7239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16" y="1400"/>
                          <a:ext cx="1001" cy="7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1"/>
            <p:cNvGraphicFramePr>
              <a:graphicFrameLocks noChangeAspect="1"/>
            </p:cNvGraphicFramePr>
            <p:nvPr/>
          </p:nvGraphicFramePr>
          <p:xfrm>
            <a:off x="2680" y="1412"/>
            <a:ext cx="96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" r:id="rId5" imgW="951865" imgH="723900" progId="Equation.DSMT4">
                    <p:embed/>
                  </p:oleObj>
                </mc:Choice>
                <mc:Fallback>
                  <p:oleObj name="" r:id="rId5" imgW="951865" imgH="7239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80" y="1412"/>
                          <a:ext cx="968" cy="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12"/>
            <p:cNvGraphicFramePr>
              <a:graphicFrameLocks noChangeAspect="1"/>
            </p:cNvGraphicFramePr>
            <p:nvPr/>
          </p:nvGraphicFramePr>
          <p:xfrm>
            <a:off x="3800" y="1388"/>
            <a:ext cx="1117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" r:id="rId7" imgW="1002665" imgH="723900" progId="Equation.DSMT4">
                    <p:embed/>
                  </p:oleObj>
                </mc:Choice>
                <mc:Fallback>
                  <p:oleObj name="" r:id="rId7" imgW="1002665" imgH="7239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00" y="1388"/>
                          <a:ext cx="1117" cy="8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0496" name="Text Box 64"/>
          <p:cNvSpPr txBox="1"/>
          <p:nvPr/>
        </p:nvSpPr>
        <p:spPr>
          <a:xfrm>
            <a:off x="539750" y="4278313"/>
            <a:ext cx="8178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s-E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R,S,T</a:t>
            </a:r>
            <a:r>
              <a:rPr lang="zh-CN" altLang="es-E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的关系矩阵分别为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065" name="Group 71"/>
          <p:cNvGrpSpPr/>
          <p:nvPr/>
        </p:nvGrpSpPr>
        <p:grpSpPr>
          <a:xfrm>
            <a:off x="539750" y="4283075"/>
            <a:ext cx="8178800" cy="2103438"/>
            <a:chOff x="340" y="2698"/>
            <a:chExt cx="5152" cy="1325"/>
          </a:xfrm>
        </p:grpSpPr>
        <p:grpSp>
          <p:nvGrpSpPr>
            <p:cNvPr id="45067" name="Group 65"/>
            <p:cNvGrpSpPr/>
            <p:nvPr/>
          </p:nvGrpSpPr>
          <p:grpSpPr>
            <a:xfrm>
              <a:off x="476" y="3203"/>
              <a:ext cx="4445" cy="820"/>
              <a:chOff x="472" y="1376"/>
              <a:chExt cx="4445" cy="820"/>
            </a:xfrm>
          </p:grpSpPr>
          <p:graphicFrame>
            <p:nvGraphicFramePr>
              <p:cNvPr id="45069" name="Object 66"/>
              <p:cNvGraphicFramePr>
                <a:graphicFrameLocks noChangeAspect="1"/>
              </p:cNvGraphicFramePr>
              <p:nvPr/>
            </p:nvGraphicFramePr>
            <p:xfrm>
              <a:off x="472" y="1376"/>
              <a:ext cx="1010" cy="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1" name="" r:id="rId9" imgW="965200" imgH="723900" progId="Equation.DSMT4">
                      <p:embed/>
                    </p:oleObj>
                  </mc:Choice>
                  <mc:Fallback>
                    <p:oleObj name="" r:id="rId9" imgW="965200" imgH="723900" progId="Equation.DSMT4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72" y="1376"/>
                            <a:ext cx="1010" cy="7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0" name="Object 67"/>
              <p:cNvGraphicFramePr>
                <a:graphicFrameLocks noChangeAspect="1"/>
              </p:cNvGraphicFramePr>
              <p:nvPr/>
            </p:nvGraphicFramePr>
            <p:xfrm>
              <a:off x="1616" y="1400"/>
              <a:ext cx="1001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2" name="" r:id="rId10" imgW="939165" imgH="723900" progId="Equation.DSMT4">
                      <p:embed/>
                    </p:oleObj>
                  </mc:Choice>
                  <mc:Fallback>
                    <p:oleObj name="" r:id="rId10" imgW="939165" imgH="723900" progId="Equation.DSMT4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16" y="1400"/>
                            <a:ext cx="1001" cy="7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1" name="Object 68"/>
              <p:cNvGraphicFramePr>
                <a:graphicFrameLocks noChangeAspect="1"/>
              </p:cNvGraphicFramePr>
              <p:nvPr/>
            </p:nvGraphicFramePr>
            <p:xfrm>
              <a:off x="2680" y="1412"/>
              <a:ext cx="968" cy="7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3" name="" r:id="rId11" imgW="951865" imgH="723900" progId="Equation.DSMT4">
                      <p:embed/>
                    </p:oleObj>
                  </mc:Choice>
                  <mc:Fallback>
                    <p:oleObj name="" r:id="rId11" imgW="951865" imgH="723900" progId="Equation.DSMT4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80" y="1412"/>
                            <a:ext cx="968" cy="7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2" name="Object 69"/>
              <p:cNvGraphicFramePr>
                <a:graphicFrameLocks noChangeAspect="1"/>
              </p:cNvGraphicFramePr>
              <p:nvPr/>
            </p:nvGraphicFramePr>
            <p:xfrm>
              <a:off x="3800" y="1388"/>
              <a:ext cx="1117" cy="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4" name="" r:id="rId12" imgW="1002665" imgH="723900" progId="Equation.DSMT4">
                      <p:embed/>
                    </p:oleObj>
                  </mc:Choice>
                  <mc:Fallback>
                    <p:oleObj name="" r:id="rId12" imgW="1002665" imgH="723900" progId="Equation.DSMT4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800" y="1388"/>
                            <a:ext cx="1117" cy="8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68" name="Text Box 70"/>
            <p:cNvSpPr txBox="1"/>
            <p:nvPr/>
          </p:nvSpPr>
          <p:spPr>
            <a:xfrm>
              <a:off x="340" y="2698"/>
              <a:ext cx="515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</a:t>
              </a:r>
              <a:r>
                <a:rPr lang="es-E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R,S,T</a:t>
              </a:r>
              <a:r>
                <a:rPr lang="zh-CN" altLang="es-E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的关系矩阵分别为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,M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,M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</a:t>
              </a:r>
              <a:endPara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066" name="Rectangle 72"/>
          <p:cNvSpPr>
            <a:spLocks noGrp="1"/>
          </p:cNvSpPr>
          <p:nvPr>
            <p:ph idx="1"/>
          </p:nvPr>
        </p:nvSpPr>
        <p:spPr>
          <a:xfrm>
            <a:off x="687388" y="908050"/>
            <a:ext cx="8064500" cy="27368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s-ES" dirty="0"/>
              <a:t>设</a:t>
            </a:r>
            <a:r>
              <a:rPr lang="es-ES" altLang="zh-CN" dirty="0"/>
              <a:t>A={1,2,3,4}</a:t>
            </a:r>
            <a:r>
              <a:rPr lang="zh-CN" altLang="es-ES" dirty="0"/>
              <a:t>，定义</a:t>
            </a:r>
            <a:r>
              <a:rPr lang="es-ES" altLang="zh-CN" dirty="0"/>
              <a:t>A</a:t>
            </a:r>
            <a:r>
              <a:rPr lang="zh-CN" altLang="es-ES" dirty="0"/>
              <a:t>上的关系</a:t>
            </a:r>
            <a:r>
              <a:rPr lang="es-ES" altLang="zh-CN" dirty="0"/>
              <a:t>R,S,T</a:t>
            </a:r>
            <a:r>
              <a:rPr lang="zh-CN" altLang="es-ES" dirty="0"/>
              <a:t>和</a:t>
            </a:r>
            <a:r>
              <a:rPr lang="es-ES" altLang="zh-CN" dirty="0"/>
              <a:t>V</a:t>
            </a:r>
            <a:r>
              <a:rPr lang="zh-CN" altLang="es-ES" dirty="0"/>
              <a:t>如下：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1</a:t>
            </a:r>
            <a:r>
              <a:rPr lang="zh-CN" altLang="es-ES" dirty="0"/>
              <a:t>）</a:t>
            </a:r>
            <a:r>
              <a:rPr lang="es-ES" altLang="zh-CN" dirty="0"/>
              <a:t>R={&lt;1,1&gt;,&lt;1,3&gt;,&lt;3,1&gt;,&lt;4,4&gt;}</a:t>
            </a:r>
            <a:r>
              <a:rPr lang="zh-CN" altLang="es-ES" dirty="0"/>
              <a:t>；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2</a:t>
            </a:r>
            <a:r>
              <a:rPr lang="zh-CN" altLang="es-ES" dirty="0"/>
              <a:t>）</a:t>
            </a:r>
            <a:r>
              <a:rPr lang="es-ES" altLang="zh-CN" dirty="0"/>
              <a:t>S={&lt;1,1&gt;,&lt;1,3&gt;,&lt;1,4&gt;,&lt;2,4&gt;}</a:t>
            </a:r>
            <a:r>
              <a:rPr lang="zh-CN" altLang="es-ES" dirty="0"/>
              <a:t>；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3</a:t>
            </a:r>
            <a:r>
              <a:rPr lang="zh-CN" altLang="es-ES" dirty="0"/>
              <a:t>）</a:t>
            </a:r>
            <a:r>
              <a:rPr lang="es-ES" altLang="zh-CN" dirty="0"/>
              <a:t>T={&lt;1,1&gt;,&lt;1,2&gt;,&lt;1,3&gt;,&lt;3,1&gt;,&lt;1,4&gt;}</a:t>
            </a:r>
            <a:r>
              <a:rPr lang="zh-CN" altLang="es-ES" dirty="0"/>
              <a:t>；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4</a:t>
            </a:r>
            <a:r>
              <a:rPr lang="zh-CN" altLang="es-ES" dirty="0"/>
              <a:t>）</a:t>
            </a:r>
            <a:r>
              <a:rPr lang="es-ES" altLang="zh-CN" dirty="0"/>
              <a:t>V={&lt;1,1&gt;,&lt;2,2&gt;,&lt;3,3&gt;,&lt;4,4&gt;}</a:t>
            </a:r>
            <a:r>
              <a:rPr lang="zh-CN" altLang="es-ES" dirty="0"/>
              <a:t>。</a:t>
            </a:r>
            <a:endParaRPr lang="zh-CN" altLang="es-ES" dirty="0"/>
          </a:p>
          <a:p>
            <a:pPr eaLnBrk="1" hangingPunct="1"/>
            <a:r>
              <a:rPr lang="zh-CN" altLang="es-ES" dirty="0"/>
              <a:t>试判定它们是否具有对称性和反对称性，并写出</a:t>
            </a:r>
            <a:r>
              <a:rPr lang="es-ES" altLang="zh-CN" dirty="0"/>
              <a:t>R,S,T</a:t>
            </a:r>
            <a:endParaRPr lang="es-ES" altLang="zh-CN" dirty="0"/>
          </a:p>
          <a:p>
            <a:pPr eaLnBrk="1" hangingPunct="1"/>
            <a:r>
              <a:rPr lang="zh-CN" altLang="es-E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的关系矩阵和画出相应的关系图。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6084" name="Rectangle 4"/>
          <p:cNvSpPr/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对称性与反对称性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7" name="Rectangle 7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5261" name="Group 13"/>
          <p:cNvGrpSpPr/>
          <p:nvPr/>
        </p:nvGrpSpPr>
        <p:grpSpPr>
          <a:xfrm>
            <a:off x="1619250" y="4724400"/>
            <a:ext cx="5902325" cy="1638300"/>
            <a:chOff x="936" y="2866"/>
            <a:chExt cx="3718" cy="1032"/>
          </a:xfrm>
        </p:grpSpPr>
        <p:sp>
          <p:nvSpPr>
            <p:cNvPr id="46091" name="Freeform 14"/>
            <p:cNvSpPr/>
            <p:nvPr/>
          </p:nvSpPr>
          <p:spPr>
            <a:xfrm>
              <a:off x="2140" y="3031"/>
              <a:ext cx="51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</a:cxnLst>
              <a:rect l="0" t="0" r="0" b="0"/>
              <a:pathLst>
                <a:path w="890" h="1">
                  <a:moveTo>
                    <a:pt x="0" y="0"/>
                  </a:moveTo>
                  <a:lnTo>
                    <a:pt x="89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Arc 15"/>
            <p:cNvSpPr/>
            <p:nvPr/>
          </p:nvSpPr>
          <p:spPr>
            <a:xfrm rot="240000" flipH="1">
              <a:off x="936" y="2963"/>
              <a:ext cx="197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Text Box 16"/>
            <p:cNvSpPr txBox="1"/>
            <p:nvPr/>
          </p:nvSpPr>
          <p:spPr>
            <a:xfrm>
              <a:off x="954" y="2918"/>
              <a:ext cx="2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094" name="Oval 17"/>
            <p:cNvSpPr/>
            <p:nvPr/>
          </p:nvSpPr>
          <p:spPr>
            <a:xfrm>
              <a:off x="1667" y="3031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095" name="Oval 18"/>
            <p:cNvSpPr/>
            <p:nvPr/>
          </p:nvSpPr>
          <p:spPr>
            <a:xfrm>
              <a:off x="1116" y="3517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096" name="Text Box 19"/>
            <p:cNvSpPr txBox="1"/>
            <p:nvPr/>
          </p:nvSpPr>
          <p:spPr>
            <a:xfrm>
              <a:off x="954" y="3397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097" name="Oval 20"/>
            <p:cNvSpPr/>
            <p:nvPr/>
          </p:nvSpPr>
          <p:spPr>
            <a:xfrm>
              <a:off x="1667" y="3517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098" name="Text Box 21"/>
            <p:cNvSpPr txBox="1"/>
            <p:nvPr/>
          </p:nvSpPr>
          <p:spPr>
            <a:xfrm>
              <a:off x="1667" y="2918"/>
              <a:ext cx="2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099" name="Text Box 22"/>
            <p:cNvSpPr txBox="1"/>
            <p:nvPr/>
          </p:nvSpPr>
          <p:spPr>
            <a:xfrm>
              <a:off x="1667" y="3397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00" name="Arc 23"/>
            <p:cNvSpPr/>
            <p:nvPr/>
          </p:nvSpPr>
          <p:spPr>
            <a:xfrm rot="-9780000">
              <a:off x="1494" y="3398"/>
              <a:ext cx="197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24"/>
            <p:cNvSpPr/>
            <p:nvPr/>
          </p:nvSpPr>
          <p:spPr>
            <a:xfrm>
              <a:off x="2133" y="3041"/>
              <a:ext cx="529" cy="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9" y="136"/>
                </a:cxn>
              </a:cxnLst>
              <a:rect l="0" t="0" r="0" b="0"/>
              <a:pathLst>
                <a:path w="910" h="880">
                  <a:moveTo>
                    <a:pt x="0" y="0"/>
                  </a:moveTo>
                  <a:lnTo>
                    <a:pt x="910" y="88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Freeform 25"/>
            <p:cNvSpPr/>
            <p:nvPr/>
          </p:nvSpPr>
          <p:spPr>
            <a:xfrm>
              <a:off x="2140" y="3518"/>
              <a:ext cx="52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0"/>
                </a:cxn>
              </a:cxnLst>
              <a:rect l="0" t="0" r="0" b="0"/>
              <a:pathLst>
                <a:path w="910" h="1">
                  <a:moveTo>
                    <a:pt x="0" y="0"/>
                  </a:moveTo>
                  <a:lnTo>
                    <a:pt x="91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Text Box 26"/>
            <p:cNvSpPr txBox="1"/>
            <p:nvPr/>
          </p:nvSpPr>
          <p:spPr>
            <a:xfrm>
              <a:off x="1104" y="3648"/>
              <a:ext cx="3550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    (a)                     (b)                      (c)                (d)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04" name="Freeform 27"/>
            <p:cNvSpPr/>
            <p:nvPr/>
          </p:nvSpPr>
          <p:spPr>
            <a:xfrm>
              <a:off x="3111" y="3041"/>
              <a:ext cx="534" cy="4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134"/>
                </a:cxn>
              </a:cxnLst>
              <a:rect l="0" t="0" r="0" b="0"/>
              <a:pathLst>
                <a:path w="920" h="870">
                  <a:moveTo>
                    <a:pt x="0" y="0"/>
                  </a:moveTo>
                  <a:lnTo>
                    <a:pt x="920" y="87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Freeform 28"/>
            <p:cNvSpPr/>
            <p:nvPr/>
          </p:nvSpPr>
          <p:spPr>
            <a:xfrm>
              <a:off x="3106" y="3052"/>
              <a:ext cx="0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"/>
                </a:cxn>
              </a:cxnLst>
              <a:rect l="0" t="0" r="0" b="0"/>
              <a:pathLst>
                <a:path w="1" h="850">
                  <a:moveTo>
                    <a:pt x="0" y="0"/>
                  </a:moveTo>
                  <a:lnTo>
                    <a:pt x="0" y="85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Freeform 29"/>
            <p:cNvSpPr/>
            <p:nvPr/>
          </p:nvSpPr>
          <p:spPr>
            <a:xfrm>
              <a:off x="1128" y="2988"/>
              <a:ext cx="551" cy="48"/>
            </a:xfrm>
            <a:custGeom>
              <a:avLst/>
              <a:gdLst/>
              <a:ahLst/>
              <a:cxnLst>
                <a:cxn ang="0">
                  <a:pos x="186" y="14"/>
                </a:cxn>
                <a:cxn ang="0">
                  <a:pos x="93" y="0"/>
                </a:cxn>
                <a:cxn ang="0">
                  <a:pos x="0" y="14"/>
                </a:cxn>
              </a:cxnLst>
              <a:rect l="0" t="0" r="0" b="0"/>
              <a:pathLst>
                <a:path w="950" h="90">
                  <a:moveTo>
                    <a:pt x="950" y="90"/>
                  </a:moveTo>
                  <a:cubicBezTo>
                    <a:pt x="872" y="75"/>
                    <a:pt x="638" y="0"/>
                    <a:pt x="480" y="0"/>
                  </a:cubicBezTo>
                  <a:cubicBezTo>
                    <a:pt x="322" y="0"/>
                    <a:pt x="100" y="71"/>
                    <a:pt x="0" y="9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Freeform 30"/>
            <p:cNvSpPr/>
            <p:nvPr/>
          </p:nvSpPr>
          <p:spPr>
            <a:xfrm>
              <a:off x="1139" y="3036"/>
              <a:ext cx="540" cy="7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9" y="20"/>
                </a:cxn>
                <a:cxn ang="0">
                  <a:pos x="129" y="17"/>
                </a:cxn>
                <a:cxn ang="0">
                  <a:pos x="182" y="0"/>
                </a:cxn>
              </a:cxnLst>
              <a:rect l="0" t="0" r="0" b="0"/>
              <a:pathLst>
                <a:path w="930" h="143">
                  <a:moveTo>
                    <a:pt x="0" y="30"/>
                  </a:moveTo>
                  <a:cubicBezTo>
                    <a:pt x="58" y="47"/>
                    <a:pt x="240" y="117"/>
                    <a:pt x="350" y="130"/>
                  </a:cubicBezTo>
                  <a:cubicBezTo>
                    <a:pt x="460" y="143"/>
                    <a:pt x="563" y="132"/>
                    <a:pt x="660" y="110"/>
                  </a:cubicBezTo>
                  <a:cubicBezTo>
                    <a:pt x="757" y="88"/>
                    <a:pt x="874" y="23"/>
                    <a:pt x="930" y="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Oval 31"/>
            <p:cNvSpPr/>
            <p:nvPr/>
          </p:nvSpPr>
          <p:spPr>
            <a:xfrm>
              <a:off x="1116" y="3031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09" name="Arc 32"/>
            <p:cNvSpPr/>
            <p:nvPr/>
          </p:nvSpPr>
          <p:spPr>
            <a:xfrm rot="240000" flipH="1">
              <a:off x="1931" y="2950"/>
              <a:ext cx="197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Text Box 33"/>
            <p:cNvSpPr txBox="1"/>
            <p:nvPr/>
          </p:nvSpPr>
          <p:spPr>
            <a:xfrm>
              <a:off x="1948" y="290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11" name="Oval 34"/>
            <p:cNvSpPr/>
            <p:nvPr/>
          </p:nvSpPr>
          <p:spPr>
            <a:xfrm>
              <a:off x="2662" y="3018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2" name="Oval 35"/>
            <p:cNvSpPr/>
            <p:nvPr/>
          </p:nvSpPr>
          <p:spPr>
            <a:xfrm>
              <a:off x="2111" y="3504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3" name="Text Box 36"/>
            <p:cNvSpPr txBox="1"/>
            <p:nvPr/>
          </p:nvSpPr>
          <p:spPr>
            <a:xfrm>
              <a:off x="1948" y="338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14" name="Oval 37"/>
            <p:cNvSpPr/>
            <p:nvPr/>
          </p:nvSpPr>
          <p:spPr>
            <a:xfrm>
              <a:off x="2662" y="3504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5" name="Text Box 38"/>
            <p:cNvSpPr txBox="1"/>
            <p:nvPr/>
          </p:nvSpPr>
          <p:spPr>
            <a:xfrm>
              <a:off x="2662" y="290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16" name="Text Box 39"/>
            <p:cNvSpPr txBox="1"/>
            <p:nvPr/>
          </p:nvSpPr>
          <p:spPr>
            <a:xfrm>
              <a:off x="2662" y="338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17" name="Oval 40"/>
            <p:cNvSpPr/>
            <p:nvPr/>
          </p:nvSpPr>
          <p:spPr>
            <a:xfrm>
              <a:off x="2111" y="3018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8" name="Arc 41"/>
            <p:cNvSpPr/>
            <p:nvPr/>
          </p:nvSpPr>
          <p:spPr>
            <a:xfrm rot="240000" flipH="1">
              <a:off x="2908" y="2950"/>
              <a:ext cx="198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Text Box 42"/>
            <p:cNvSpPr txBox="1"/>
            <p:nvPr/>
          </p:nvSpPr>
          <p:spPr>
            <a:xfrm>
              <a:off x="2926" y="2903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20" name="Oval 43"/>
            <p:cNvSpPr/>
            <p:nvPr/>
          </p:nvSpPr>
          <p:spPr>
            <a:xfrm>
              <a:off x="3639" y="3017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1" name="Oval 44"/>
            <p:cNvSpPr/>
            <p:nvPr/>
          </p:nvSpPr>
          <p:spPr>
            <a:xfrm>
              <a:off x="3087" y="3502"/>
              <a:ext cx="34" cy="3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2" name="Text Box 45"/>
            <p:cNvSpPr txBox="1"/>
            <p:nvPr/>
          </p:nvSpPr>
          <p:spPr>
            <a:xfrm>
              <a:off x="2926" y="3383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23" name="Oval 46"/>
            <p:cNvSpPr/>
            <p:nvPr/>
          </p:nvSpPr>
          <p:spPr>
            <a:xfrm>
              <a:off x="3639" y="3502"/>
              <a:ext cx="33" cy="3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4" name="Text Box 47"/>
            <p:cNvSpPr txBox="1"/>
            <p:nvPr/>
          </p:nvSpPr>
          <p:spPr>
            <a:xfrm>
              <a:off x="3639" y="2903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25" name="Text Box 48"/>
            <p:cNvSpPr txBox="1"/>
            <p:nvPr/>
          </p:nvSpPr>
          <p:spPr>
            <a:xfrm>
              <a:off x="3639" y="3383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26" name="Freeform 49"/>
            <p:cNvSpPr/>
            <p:nvPr/>
          </p:nvSpPr>
          <p:spPr>
            <a:xfrm>
              <a:off x="3100" y="2974"/>
              <a:ext cx="551" cy="49"/>
            </a:xfrm>
            <a:custGeom>
              <a:avLst/>
              <a:gdLst/>
              <a:ahLst/>
              <a:cxnLst>
                <a:cxn ang="0">
                  <a:pos x="186" y="15"/>
                </a:cxn>
                <a:cxn ang="0">
                  <a:pos x="93" y="0"/>
                </a:cxn>
                <a:cxn ang="0">
                  <a:pos x="0" y="15"/>
                </a:cxn>
              </a:cxnLst>
              <a:rect l="0" t="0" r="0" b="0"/>
              <a:pathLst>
                <a:path w="950" h="90">
                  <a:moveTo>
                    <a:pt x="950" y="90"/>
                  </a:moveTo>
                  <a:cubicBezTo>
                    <a:pt x="872" y="75"/>
                    <a:pt x="638" y="0"/>
                    <a:pt x="480" y="0"/>
                  </a:cubicBezTo>
                  <a:cubicBezTo>
                    <a:pt x="322" y="0"/>
                    <a:pt x="100" y="71"/>
                    <a:pt x="0" y="9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Freeform 50"/>
            <p:cNvSpPr/>
            <p:nvPr/>
          </p:nvSpPr>
          <p:spPr>
            <a:xfrm>
              <a:off x="3111" y="3023"/>
              <a:ext cx="540" cy="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9" y="20"/>
                </a:cxn>
                <a:cxn ang="0">
                  <a:pos x="129" y="16"/>
                </a:cxn>
                <a:cxn ang="0">
                  <a:pos x="182" y="0"/>
                </a:cxn>
              </a:cxnLst>
              <a:rect l="0" t="0" r="0" b="0"/>
              <a:pathLst>
                <a:path w="930" h="143">
                  <a:moveTo>
                    <a:pt x="0" y="30"/>
                  </a:moveTo>
                  <a:cubicBezTo>
                    <a:pt x="58" y="47"/>
                    <a:pt x="240" y="117"/>
                    <a:pt x="350" y="130"/>
                  </a:cubicBezTo>
                  <a:cubicBezTo>
                    <a:pt x="460" y="143"/>
                    <a:pt x="563" y="132"/>
                    <a:pt x="660" y="110"/>
                  </a:cubicBezTo>
                  <a:cubicBezTo>
                    <a:pt x="757" y="88"/>
                    <a:pt x="874" y="23"/>
                    <a:pt x="930" y="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Arc 51"/>
            <p:cNvSpPr/>
            <p:nvPr/>
          </p:nvSpPr>
          <p:spPr>
            <a:xfrm rot="240000" flipH="1">
              <a:off x="3848" y="2913"/>
              <a:ext cx="19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Text Box 52"/>
            <p:cNvSpPr txBox="1"/>
            <p:nvPr/>
          </p:nvSpPr>
          <p:spPr>
            <a:xfrm>
              <a:off x="3865" y="2866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30" name="Oval 53"/>
            <p:cNvSpPr/>
            <p:nvPr/>
          </p:nvSpPr>
          <p:spPr>
            <a:xfrm>
              <a:off x="4433" y="2980"/>
              <a:ext cx="34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1" name="Oval 54"/>
            <p:cNvSpPr/>
            <p:nvPr/>
          </p:nvSpPr>
          <p:spPr>
            <a:xfrm>
              <a:off x="4028" y="3465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2" name="Text Box 55"/>
            <p:cNvSpPr txBox="1"/>
            <p:nvPr/>
          </p:nvSpPr>
          <p:spPr>
            <a:xfrm>
              <a:off x="3865" y="3346"/>
              <a:ext cx="20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33" name="Oval 56"/>
            <p:cNvSpPr/>
            <p:nvPr/>
          </p:nvSpPr>
          <p:spPr>
            <a:xfrm>
              <a:off x="4433" y="3465"/>
              <a:ext cx="34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4" name="Text Box 57"/>
            <p:cNvSpPr txBox="1"/>
            <p:nvPr/>
          </p:nvSpPr>
          <p:spPr>
            <a:xfrm>
              <a:off x="4433" y="2866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35" name="Text Box 58"/>
            <p:cNvSpPr txBox="1"/>
            <p:nvPr/>
          </p:nvSpPr>
          <p:spPr>
            <a:xfrm>
              <a:off x="4433" y="3346"/>
              <a:ext cx="20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/>
            <a:lstStyle/>
            <a:p>
              <a:pPr algn="just"/>
              <a:r>
                <a:rPr lang="en-US" altLang="zh-CN" sz="2000" b="1" dirty="0">
                  <a:solidFill>
                    <a:srgbClr val="330066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36" name="Arc 59"/>
            <p:cNvSpPr/>
            <p:nvPr/>
          </p:nvSpPr>
          <p:spPr>
            <a:xfrm rot="-9780000" flipH="1">
              <a:off x="4437" y="3400"/>
              <a:ext cx="197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7" name="Oval 60"/>
            <p:cNvSpPr/>
            <p:nvPr/>
          </p:nvSpPr>
          <p:spPr>
            <a:xfrm>
              <a:off x="4028" y="2980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8" name="Oval 61"/>
            <p:cNvSpPr/>
            <p:nvPr/>
          </p:nvSpPr>
          <p:spPr>
            <a:xfrm>
              <a:off x="3087" y="3017"/>
              <a:ext cx="34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9" name="Arc 62"/>
            <p:cNvSpPr/>
            <p:nvPr/>
          </p:nvSpPr>
          <p:spPr>
            <a:xfrm rot="240000" flipH="1">
              <a:off x="3854" y="3397"/>
              <a:ext cx="196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0" name="Arc 63"/>
            <p:cNvSpPr/>
            <p:nvPr/>
          </p:nvSpPr>
          <p:spPr>
            <a:xfrm rot="-9662644" flipH="1">
              <a:off x="4445" y="2904"/>
              <a:ext cx="197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5312" name="Text Box 64"/>
          <p:cNvSpPr txBox="1"/>
          <p:nvPr/>
        </p:nvSpPr>
        <p:spPr>
          <a:xfrm>
            <a:off x="539750" y="2708275"/>
            <a:ext cx="8178800" cy="2441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/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es-E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R,S,T</a:t>
            </a:r>
            <a:r>
              <a:rPr lang="zh-CN" altLang="es-E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和Ｖ的关系图分别是图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(a),(b),(c)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90" name="Rectangle 65"/>
          <p:cNvSpPr>
            <a:spLocks noGrp="1"/>
          </p:cNvSpPr>
          <p:nvPr>
            <p:ph idx="1"/>
          </p:nvPr>
        </p:nvSpPr>
        <p:spPr>
          <a:xfrm>
            <a:off x="687388" y="908050"/>
            <a:ext cx="8064500" cy="27368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s-ES" dirty="0"/>
              <a:t>设</a:t>
            </a:r>
            <a:r>
              <a:rPr lang="es-ES" altLang="zh-CN" dirty="0"/>
              <a:t>A={1,2,3,4}</a:t>
            </a:r>
            <a:r>
              <a:rPr lang="zh-CN" altLang="es-ES" dirty="0"/>
              <a:t>，定义</a:t>
            </a:r>
            <a:r>
              <a:rPr lang="es-ES" altLang="zh-CN" dirty="0"/>
              <a:t>A</a:t>
            </a:r>
            <a:r>
              <a:rPr lang="zh-CN" altLang="es-ES" dirty="0"/>
              <a:t>上的关系</a:t>
            </a:r>
            <a:r>
              <a:rPr lang="es-ES" altLang="zh-CN" dirty="0"/>
              <a:t>R,S,T</a:t>
            </a:r>
            <a:r>
              <a:rPr lang="zh-CN" altLang="es-ES" dirty="0"/>
              <a:t>和</a:t>
            </a:r>
            <a:r>
              <a:rPr lang="es-ES" altLang="zh-CN" dirty="0"/>
              <a:t>V</a:t>
            </a:r>
            <a:r>
              <a:rPr lang="zh-CN" altLang="es-ES" dirty="0"/>
              <a:t>如下：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1</a:t>
            </a:r>
            <a:r>
              <a:rPr lang="zh-CN" altLang="es-ES" dirty="0"/>
              <a:t>）</a:t>
            </a:r>
            <a:r>
              <a:rPr lang="es-ES" altLang="zh-CN" dirty="0"/>
              <a:t>R={&lt;1,1&gt;,&lt;1,3&gt;,&lt;3,1&gt;,&lt;4,4&gt;}</a:t>
            </a:r>
            <a:r>
              <a:rPr lang="zh-CN" altLang="es-ES" dirty="0"/>
              <a:t>；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2</a:t>
            </a:r>
            <a:r>
              <a:rPr lang="zh-CN" altLang="es-ES" dirty="0"/>
              <a:t>）</a:t>
            </a:r>
            <a:r>
              <a:rPr lang="es-ES" altLang="zh-CN" dirty="0"/>
              <a:t>S={&lt;1,1&gt;,&lt;1,3&gt;,&lt;1,4&gt;,&lt;2,4&gt;}</a:t>
            </a:r>
            <a:r>
              <a:rPr lang="zh-CN" altLang="es-ES" dirty="0"/>
              <a:t>；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3</a:t>
            </a:r>
            <a:r>
              <a:rPr lang="zh-CN" altLang="es-ES" dirty="0"/>
              <a:t>）</a:t>
            </a:r>
            <a:r>
              <a:rPr lang="es-ES" altLang="zh-CN" dirty="0"/>
              <a:t>T={&lt;1,1&gt;,&lt;1,2&gt;,&lt;1,3&gt;,&lt;3,1&gt;,&lt;1,4&gt;}</a:t>
            </a:r>
            <a:r>
              <a:rPr lang="zh-CN" altLang="es-ES" dirty="0"/>
              <a:t>；</a:t>
            </a:r>
            <a:endParaRPr lang="zh-CN" altLang="es-ES" dirty="0"/>
          </a:p>
          <a:p>
            <a:pPr eaLnBrk="1" hangingPunct="1"/>
            <a:r>
              <a:rPr lang="zh-CN" altLang="es-ES" dirty="0"/>
              <a:t>（</a:t>
            </a:r>
            <a:r>
              <a:rPr lang="es-ES" altLang="zh-CN" dirty="0"/>
              <a:t>4</a:t>
            </a:r>
            <a:r>
              <a:rPr lang="zh-CN" altLang="es-ES" dirty="0"/>
              <a:t>）</a:t>
            </a:r>
            <a:r>
              <a:rPr lang="es-ES" altLang="zh-CN" dirty="0"/>
              <a:t>V={&lt;1,1&gt;,&lt;2,2&gt;,&lt;3,3&gt;,&lt;4,4&gt;}</a:t>
            </a:r>
            <a:r>
              <a:rPr lang="zh-CN" altLang="es-ES" dirty="0"/>
              <a:t>。</a:t>
            </a:r>
            <a:endParaRPr lang="zh-CN" altLang="es-ES" dirty="0"/>
          </a:p>
          <a:p>
            <a:pPr eaLnBrk="1" hangingPunct="1"/>
            <a:r>
              <a:rPr lang="zh-CN" altLang="es-ES" dirty="0"/>
              <a:t>试判定它们是否具有对称性和反对称性，并写出</a:t>
            </a:r>
            <a:r>
              <a:rPr lang="es-ES" altLang="zh-CN" dirty="0"/>
              <a:t>R,S,T</a:t>
            </a:r>
            <a:endParaRPr lang="es-ES" altLang="zh-CN" dirty="0"/>
          </a:p>
          <a:p>
            <a:pPr eaLnBrk="1" hangingPunct="1"/>
            <a:r>
              <a:rPr lang="zh-CN" altLang="es-E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的关系矩阵和画出相应的关系图。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传递性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129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∧&lt;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z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→&lt;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</a:t>
            </a:r>
            <a:endParaRPr lang="en-US" altLang="zh-CN" dirty="0"/>
          </a:p>
          <a:p>
            <a:pPr eaLnBrk="1" hangingPunct="1"/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  <a:endParaRPr lang="en-US" altLang="zh-CN" dirty="0"/>
          </a:p>
        </p:txBody>
      </p:sp>
      <p:pic>
        <p:nvPicPr>
          <p:cNvPr id="356362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3365500"/>
            <a:ext cx="6505575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6363" name="Text Box 11"/>
          <p:cNvSpPr txBox="1"/>
          <p:nvPr/>
        </p:nvSpPr>
        <p:spPr>
          <a:xfrm>
            <a:off x="879475" y="27289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解释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传递性</a:t>
            </a:r>
            <a:endParaRPr lang="zh-CN" altLang="en-US" dirty="0"/>
          </a:p>
        </p:txBody>
      </p:sp>
      <p:sp>
        <p:nvSpPr>
          <p:cNvPr id="532484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实例：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上的全域关系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</a:t>
            </a:r>
            <a:r>
              <a:rPr lang="zh-CN" altLang="en-US" dirty="0"/>
              <a:t>恒等关系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 </a:t>
            </a:r>
            <a:r>
              <a:rPr lang="zh-CN" altLang="en-US" dirty="0">
                <a:sym typeface="Symbol" panose="05050102010706020507" pitchFamily="18" charset="2"/>
              </a:rPr>
              <a:t>，</a:t>
            </a:r>
            <a:r>
              <a:rPr lang="zh-CN" altLang="en-US" dirty="0"/>
              <a:t>小于等</a:t>
            </a:r>
            <a:endParaRPr lang="zh-CN" altLang="en-US" dirty="0"/>
          </a:p>
          <a:p>
            <a:pPr eaLnBrk="1" hangingPunct="1"/>
            <a:r>
              <a:rPr lang="zh-CN" altLang="en-US" dirty="0"/>
              <a:t>于和小于关系，整除关系，包含与真包含关系</a:t>
            </a:r>
            <a:endParaRPr lang="zh-CN" altLang="en-US" dirty="0"/>
          </a:p>
          <a:p>
            <a:pPr eaLnBrk="1" hangingPunct="1"/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  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{&lt;1,2&gt;,&lt;2,3&gt;}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{&lt;1,3&gt;}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上的传递关系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不是</a:t>
            </a:r>
            <a:r>
              <a:rPr lang="en-US" altLang="zh-CN" i="1" dirty="0"/>
              <a:t>A</a:t>
            </a:r>
            <a:r>
              <a:rPr lang="zh-CN" altLang="en-US" dirty="0"/>
              <a:t>上的传递关系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问：传递关系的关系矩阵和关系图有什么特点？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531461" name="Rectangle 5"/>
          <p:cNvSpPr>
            <a:spLocks noGrp="1"/>
          </p:cNvSpPr>
          <p:nvPr>
            <p:ph idx="1"/>
          </p:nvPr>
        </p:nvSpPr>
        <p:spPr>
          <a:xfrm>
            <a:off x="611188" y="1268413"/>
            <a:ext cx="8064500" cy="45862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s-ES" sz="2000" dirty="0"/>
              <a:t>设</a:t>
            </a:r>
            <a:r>
              <a:rPr lang="es-ES" altLang="zh-CN" sz="2000" dirty="0"/>
              <a:t>A={1,2,3}</a:t>
            </a:r>
            <a:r>
              <a:rPr lang="zh-CN" altLang="es-ES" sz="2000" dirty="0"/>
              <a:t>，定义</a:t>
            </a:r>
            <a:r>
              <a:rPr lang="es-ES" altLang="zh-CN" sz="2000" dirty="0"/>
              <a:t>A</a:t>
            </a:r>
            <a:r>
              <a:rPr lang="zh-CN" altLang="es-ES" sz="2000" dirty="0"/>
              <a:t>上的关系</a:t>
            </a:r>
            <a:r>
              <a:rPr lang="es-ES" altLang="zh-CN" sz="2000" dirty="0"/>
              <a:t>R,S,T</a:t>
            </a:r>
            <a:r>
              <a:rPr lang="zh-CN" altLang="es-ES" sz="2000" dirty="0"/>
              <a:t>和</a:t>
            </a:r>
            <a:r>
              <a:rPr lang="es-ES" altLang="zh-CN" sz="2000" dirty="0"/>
              <a:t>V</a:t>
            </a:r>
            <a:r>
              <a:rPr lang="zh-CN" altLang="es-ES" sz="2000" dirty="0"/>
              <a:t>如下：</a:t>
            </a:r>
            <a:endParaRPr lang="zh-CN" altLang="es-ES" sz="2000" dirty="0"/>
          </a:p>
          <a:p>
            <a:pPr eaLnBrk="1" hangingPunct="1">
              <a:lnSpc>
                <a:spcPct val="80000"/>
              </a:lnSpc>
            </a:pPr>
            <a:r>
              <a:rPr lang="zh-CN" altLang="es-ES" sz="2000" dirty="0"/>
              <a:t>（</a:t>
            </a:r>
            <a:r>
              <a:rPr lang="es-ES" altLang="zh-CN" sz="2000" dirty="0"/>
              <a:t>1</a:t>
            </a:r>
            <a:r>
              <a:rPr lang="zh-CN" altLang="es-ES" sz="2000" dirty="0"/>
              <a:t>）</a:t>
            </a:r>
            <a:r>
              <a:rPr lang="es-ES" altLang="zh-CN" sz="2000" dirty="0"/>
              <a:t>R={&lt;1,1&gt;,&lt;1,2&gt;,&lt;2,3&gt;,&lt;1,3&gt;}</a:t>
            </a:r>
            <a:r>
              <a:rPr lang="zh-CN" altLang="es-ES" sz="2000" dirty="0"/>
              <a:t>；</a:t>
            </a:r>
            <a:endParaRPr lang="zh-CN" altLang="es-ES" sz="2000" dirty="0"/>
          </a:p>
          <a:p>
            <a:pPr eaLnBrk="1" hangingPunct="1">
              <a:lnSpc>
                <a:spcPct val="80000"/>
              </a:lnSpc>
            </a:pPr>
            <a:r>
              <a:rPr lang="zh-CN" altLang="es-ES" sz="2000" dirty="0"/>
              <a:t>（</a:t>
            </a:r>
            <a:r>
              <a:rPr lang="es-ES" altLang="zh-CN" sz="2000" dirty="0"/>
              <a:t>2</a:t>
            </a:r>
            <a:r>
              <a:rPr lang="zh-CN" altLang="es-ES" sz="2000" dirty="0"/>
              <a:t>）</a:t>
            </a:r>
            <a:r>
              <a:rPr lang="es-ES" altLang="zh-CN" sz="2000" dirty="0"/>
              <a:t>S={&lt;1,2&gt;}</a:t>
            </a:r>
            <a:r>
              <a:rPr lang="zh-CN" altLang="es-ES" sz="2000" dirty="0"/>
              <a:t>；</a:t>
            </a:r>
            <a:endParaRPr lang="zh-CN" altLang="es-ES" sz="2000" dirty="0"/>
          </a:p>
          <a:p>
            <a:pPr eaLnBrk="1" hangingPunct="1">
              <a:lnSpc>
                <a:spcPct val="80000"/>
              </a:lnSpc>
            </a:pPr>
            <a:r>
              <a:rPr lang="zh-CN" altLang="es-E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T={&lt;1,1&gt;,&lt;1,2&gt;,&lt;2,3&gt;}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V={&lt;1,2&gt;,&lt;2,3&gt;,&lt;1,3&gt;,&lt;2,1&gt;}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试判定它们是否具有传递性，并写出</a:t>
            </a:r>
            <a:r>
              <a:rPr lang="en-US" altLang="zh-CN" sz="2000" dirty="0">
                <a:solidFill>
                  <a:srgbClr val="FF0000"/>
                </a:solidFill>
              </a:rPr>
              <a:t>R,S,T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>
                <a:solidFill>
                  <a:srgbClr val="FF0000"/>
                </a:solidFill>
              </a:rPr>
              <a:t>的关系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矩阵和画出相应的关系图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(1)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a)</a:t>
            </a:r>
            <a:r>
              <a:rPr lang="zh-CN" altLang="en-US" sz="2000" dirty="0">
                <a:solidFill>
                  <a:srgbClr val="000000"/>
                </a:solidFill>
              </a:rPr>
              <a:t>关系</a:t>
            </a:r>
            <a:r>
              <a:rPr lang="en-US" altLang="zh-CN" sz="2000" dirty="0">
                <a:solidFill>
                  <a:srgbClr val="00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是传递的</a:t>
            </a:r>
            <a:r>
              <a:rPr lang="zh-CN" altLang="en-US" sz="2000" dirty="0">
                <a:solidFill>
                  <a:srgbClr val="000000"/>
                </a:solidFill>
              </a:rPr>
              <a:t>；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</a:rPr>
              <a:t>b)</a:t>
            </a:r>
            <a:r>
              <a:rPr lang="zh-CN" altLang="en-US" sz="2000" dirty="0">
                <a:solidFill>
                  <a:srgbClr val="000000"/>
                </a:solidFill>
              </a:rPr>
              <a:t>关系</a:t>
            </a:r>
            <a:r>
              <a:rPr lang="en-US" altLang="zh-CN" sz="2000" dirty="0">
                <a:solidFill>
                  <a:srgbClr val="000000"/>
                </a:solidFill>
              </a:rPr>
              <a:t>S</a:t>
            </a:r>
            <a:r>
              <a:rPr lang="zh-CN" altLang="en-US" sz="2000" dirty="0">
                <a:solidFill>
                  <a:srgbClr val="000000"/>
                </a:solidFill>
              </a:rPr>
              <a:t>是传递的；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</a:rPr>
              <a:t>c)</a:t>
            </a:r>
            <a:r>
              <a:rPr lang="zh-CN" altLang="en-US" sz="2000" dirty="0">
                <a:solidFill>
                  <a:srgbClr val="000000"/>
                </a:solidFill>
              </a:rPr>
              <a:t>在关系</a:t>
            </a:r>
            <a:r>
              <a:rPr lang="en-US" altLang="zh-CN" sz="2000" dirty="0">
                <a:solidFill>
                  <a:srgbClr val="000000"/>
                </a:solidFill>
              </a:rPr>
              <a:t>T</a:t>
            </a:r>
            <a:r>
              <a:rPr lang="zh-CN" altLang="en-US" sz="2000" dirty="0">
                <a:solidFill>
                  <a:srgbClr val="000000"/>
                </a:solidFill>
              </a:rPr>
              <a:t>中，存在</a:t>
            </a:r>
            <a:r>
              <a:rPr lang="en-US" altLang="zh-CN" sz="2000" dirty="0">
                <a:solidFill>
                  <a:srgbClr val="000000"/>
                </a:solidFill>
              </a:rPr>
              <a:t>x=1,y=2,z=3∈A</a:t>
            </a:r>
            <a:r>
              <a:rPr lang="zh-CN" altLang="en-US" sz="2000" dirty="0">
                <a:solidFill>
                  <a:srgbClr val="000000"/>
                </a:solidFill>
              </a:rPr>
              <a:t>且</a:t>
            </a:r>
            <a:r>
              <a:rPr lang="en-US" altLang="zh-CN" sz="2000" dirty="0">
                <a:solidFill>
                  <a:srgbClr val="000000"/>
                </a:solidFill>
              </a:rPr>
              <a:t>&lt;1,2&gt;, &lt;2,3&gt;∈T</a:t>
            </a:r>
            <a:r>
              <a:rPr lang="zh-CN" altLang="en-US" sz="2000" dirty="0">
                <a:solidFill>
                  <a:srgbClr val="000000"/>
                </a:solidFill>
              </a:rPr>
              <a:t>，但</a:t>
            </a:r>
            <a:r>
              <a:rPr lang="en-US" altLang="zh-CN" sz="2000" dirty="0">
                <a:solidFill>
                  <a:srgbClr val="000000"/>
                </a:solidFill>
              </a:rPr>
              <a:t>&lt;1,3&gt;</a:t>
            </a:r>
            <a:r>
              <a:rPr lang="zh-CN" altLang="en-US" sz="2000" dirty="0">
                <a:solidFill>
                  <a:srgbClr val="FF0000"/>
                </a:solidFill>
              </a:rPr>
              <a:t>不属于</a:t>
            </a:r>
            <a:r>
              <a:rPr lang="en-US" altLang="zh-CN" sz="2000" dirty="0">
                <a:solidFill>
                  <a:srgbClr val="000000"/>
                </a:solidFill>
              </a:rPr>
              <a:t>T</a:t>
            </a:r>
            <a:r>
              <a:rPr lang="zh-CN" altLang="en-US" sz="2000" dirty="0">
                <a:solidFill>
                  <a:srgbClr val="000000"/>
                </a:solidFill>
              </a:rPr>
              <a:t>，因此，</a:t>
            </a:r>
            <a:r>
              <a:rPr lang="en-US" altLang="zh-CN" sz="2000" dirty="0">
                <a:solidFill>
                  <a:srgbClr val="000000"/>
                </a:solidFill>
              </a:rPr>
              <a:t>T</a:t>
            </a:r>
            <a:r>
              <a:rPr lang="zh-CN" altLang="en-US" sz="2000" dirty="0">
                <a:solidFill>
                  <a:srgbClr val="000000"/>
                </a:solidFill>
              </a:rPr>
              <a:t>不是传递的；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</a:rPr>
              <a:t>d)</a:t>
            </a:r>
            <a:r>
              <a:rPr lang="zh-CN" altLang="en-US" sz="2000" dirty="0">
                <a:solidFill>
                  <a:srgbClr val="000000"/>
                </a:solidFill>
              </a:rPr>
              <a:t>在关系</a:t>
            </a:r>
            <a:r>
              <a:rPr lang="en-US" altLang="zh-CN" sz="2000" dirty="0">
                <a:solidFill>
                  <a:srgbClr val="000000"/>
                </a:solidFill>
              </a:rPr>
              <a:t>V</a:t>
            </a:r>
            <a:r>
              <a:rPr lang="zh-CN" altLang="en-US" sz="2000" dirty="0">
                <a:solidFill>
                  <a:srgbClr val="000000"/>
                </a:solidFill>
              </a:rPr>
              <a:t>中，</a:t>
            </a:r>
            <a:r>
              <a:rPr lang="zh-CN" altLang="es-ES" sz="2000" dirty="0">
                <a:solidFill>
                  <a:srgbClr val="000000"/>
                </a:solidFill>
              </a:rPr>
              <a:t>存在</a:t>
            </a:r>
            <a:r>
              <a:rPr lang="en-US" altLang="zh-CN" sz="2000" dirty="0">
                <a:solidFill>
                  <a:srgbClr val="000000"/>
                </a:solidFill>
              </a:rPr>
              <a:t>x=1,y=2</a:t>
            </a:r>
            <a:r>
              <a:rPr lang="zh-CN" altLang="es-E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z=1∈A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zh-CN" altLang="es-ES" sz="2000" dirty="0">
                <a:solidFill>
                  <a:srgbClr val="000000"/>
                </a:solidFill>
              </a:rPr>
              <a:t>使得</a:t>
            </a:r>
            <a:r>
              <a:rPr lang="en-US" altLang="zh-CN" sz="2000" dirty="0">
                <a:solidFill>
                  <a:srgbClr val="000000"/>
                </a:solidFill>
              </a:rPr>
              <a:t>&lt;1,2&gt;∈V</a:t>
            </a:r>
            <a:r>
              <a:rPr lang="zh-CN" altLang="es-ES" sz="2000" dirty="0">
                <a:solidFill>
                  <a:srgbClr val="000000"/>
                </a:solidFill>
              </a:rPr>
              <a:t>且</a:t>
            </a:r>
            <a:r>
              <a:rPr lang="en-US" altLang="zh-CN" sz="2000" dirty="0">
                <a:solidFill>
                  <a:srgbClr val="000000"/>
                </a:solidFill>
              </a:rPr>
              <a:t>&lt;2,1&gt;∈V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zh-CN" altLang="es-ES" sz="2000" dirty="0">
                <a:solidFill>
                  <a:srgbClr val="000000"/>
                </a:solidFill>
              </a:rPr>
              <a:t>但是</a:t>
            </a:r>
            <a:r>
              <a:rPr lang="en-US" altLang="zh-CN" sz="2000" dirty="0">
                <a:solidFill>
                  <a:srgbClr val="000000"/>
                </a:solidFill>
              </a:rPr>
              <a:t>&lt;1,1&gt;</a:t>
            </a:r>
            <a:r>
              <a:rPr lang="zh-CN" altLang="en-US" sz="2000" dirty="0">
                <a:solidFill>
                  <a:srgbClr val="FF0000"/>
                </a:solidFill>
              </a:rPr>
              <a:t>不属于</a:t>
            </a:r>
            <a:r>
              <a:rPr lang="en-US" altLang="zh-CN" sz="2000" dirty="0">
                <a:solidFill>
                  <a:srgbClr val="000000"/>
                </a:solidFill>
              </a:rPr>
              <a:t>V</a:t>
            </a:r>
            <a:r>
              <a:rPr lang="zh-CN" altLang="en-US" sz="2000" dirty="0">
                <a:solidFill>
                  <a:srgbClr val="000000"/>
                </a:solidFill>
              </a:rPr>
              <a:t>，因此，</a:t>
            </a:r>
            <a:r>
              <a:rPr lang="zh-CN" altLang="es-ES" sz="2000" dirty="0">
                <a:solidFill>
                  <a:srgbClr val="000000"/>
                </a:solidFill>
              </a:rPr>
              <a:t>关系</a:t>
            </a:r>
            <a:r>
              <a:rPr lang="en-US" altLang="zh-CN" sz="2000" dirty="0">
                <a:solidFill>
                  <a:srgbClr val="000000"/>
                </a:solidFill>
              </a:rPr>
              <a:t>V</a:t>
            </a:r>
            <a:r>
              <a:rPr lang="zh-CN" altLang="es-ES" sz="2000" dirty="0">
                <a:solidFill>
                  <a:srgbClr val="000000"/>
                </a:solidFill>
              </a:rPr>
              <a:t>不是传递的</a:t>
            </a:r>
            <a:r>
              <a:rPr lang="zh-CN" altLang="en-US" sz="2000" dirty="0">
                <a:solidFill>
                  <a:srgbClr val="000000"/>
                </a:solidFill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grpSp>
        <p:nvGrpSpPr>
          <p:cNvPr id="533509" name="Group 5"/>
          <p:cNvGrpSpPr/>
          <p:nvPr/>
        </p:nvGrpSpPr>
        <p:grpSpPr>
          <a:xfrm>
            <a:off x="468313" y="2205038"/>
            <a:ext cx="8334375" cy="1373187"/>
            <a:chOff x="305" y="1395"/>
            <a:chExt cx="5250" cy="865"/>
          </a:xfrm>
        </p:grpSpPr>
        <p:graphicFrame>
          <p:nvGraphicFramePr>
            <p:cNvPr id="50221" name="Object 6"/>
            <p:cNvGraphicFramePr>
              <a:graphicFrameLocks noChangeAspect="1"/>
            </p:cNvGraphicFramePr>
            <p:nvPr/>
          </p:nvGraphicFramePr>
          <p:xfrm>
            <a:off x="305" y="1407"/>
            <a:ext cx="1255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" r:id="rId1" imgW="838200" imgH="558800" progId="Equation.DSMT4">
                    <p:embed/>
                  </p:oleObj>
                </mc:Choice>
                <mc:Fallback>
                  <p:oleObj name="" r:id="rId1" imgW="838200" imgH="5588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5" y="1407"/>
                          <a:ext cx="1255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2" name="Object 7"/>
            <p:cNvGraphicFramePr>
              <a:graphicFrameLocks noChangeAspect="1"/>
            </p:cNvGraphicFramePr>
            <p:nvPr/>
          </p:nvGraphicFramePr>
          <p:xfrm>
            <a:off x="1648" y="1395"/>
            <a:ext cx="1241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" r:id="rId3" imgW="825500" imgH="558800" progId="Equation.DSMT4">
                    <p:embed/>
                  </p:oleObj>
                </mc:Choice>
                <mc:Fallback>
                  <p:oleObj name="" r:id="rId3" imgW="825500" imgH="558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48" y="1395"/>
                          <a:ext cx="1241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3" name="Object 8"/>
            <p:cNvGraphicFramePr>
              <a:graphicFrameLocks noChangeAspect="1"/>
            </p:cNvGraphicFramePr>
            <p:nvPr/>
          </p:nvGraphicFramePr>
          <p:xfrm>
            <a:off x="2945" y="1415"/>
            <a:ext cx="1255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" r:id="rId5" imgW="838200" imgH="558800" progId="Equation.DSMT4">
                    <p:embed/>
                  </p:oleObj>
                </mc:Choice>
                <mc:Fallback>
                  <p:oleObj name="" r:id="rId5" imgW="838200" imgH="5588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45" y="1415"/>
                          <a:ext cx="1255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4" name="Object 9"/>
            <p:cNvGraphicFramePr>
              <a:graphicFrameLocks noChangeAspect="1"/>
            </p:cNvGraphicFramePr>
            <p:nvPr/>
          </p:nvGraphicFramePr>
          <p:xfrm>
            <a:off x="4243" y="1419"/>
            <a:ext cx="1312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" r:id="rId7" imgW="876300" imgH="558800" progId="Equation.DSMT4">
                    <p:embed/>
                  </p:oleObj>
                </mc:Choice>
                <mc:Fallback>
                  <p:oleObj name="" r:id="rId7" imgW="876300" imgH="5588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43" y="1419"/>
                          <a:ext cx="1312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514" name="Rectangle 10"/>
          <p:cNvSpPr/>
          <p:nvPr/>
        </p:nvSpPr>
        <p:spPr>
          <a:xfrm>
            <a:off x="34925" y="1554163"/>
            <a:ext cx="8877300" cy="519112"/>
          </a:xfrm>
          <a:prstGeom prst="rect">
            <a:avLst/>
          </a:prstGeom>
          <a:noFill/>
          <a:ln w="12700">
            <a:noFill/>
          </a:ln>
        </p:spPr>
        <p:txBody>
          <a:bodyPr lIns="0" rIns="0" anchor="ctr">
            <a:spAutoFit/>
          </a:bodyPr>
          <a:lstStyle/>
          <a:p>
            <a:pPr indent="466725" algn="l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R,S,T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的关系矩阵分别为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,M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,M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3515" name="Rectangle 11"/>
          <p:cNvSpPr/>
          <p:nvPr/>
        </p:nvSpPr>
        <p:spPr>
          <a:xfrm>
            <a:off x="549275" y="3500438"/>
            <a:ext cx="8540750" cy="6873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l"/>
            <a:endParaRPr lang="en-US" altLang="zh-CN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0" hangingPunct="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R,S,T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和Ｖ的关系图分别是图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a),(b),(c)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(d).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3516" name="Group 12"/>
          <p:cNvGrpSpPr/>
          <p:nvPr/>
        </p:nvGrpSpPr>
        <p:grpSpPr>
          <a:xfrm>
            <a:off x="1104900" y="4292600"/>
            <a:ext cx="8039100" cy="2055813"/>
            <a:chOff x="1800" y="2688"/>
            <a:chExt cx="9360" cy="2496"/>
          </a:xfrm>
        </p:grpSpPr>
        <p:sp>
          <p:nvSpPr>
            <p:cNvPr id="50184" name="Oval 13"/>
            <p:cNvSpPr/>
            <p:nvPr/>
          </p:nvSpPr>
          <p:spPr>
            <a:xfrm>
              <a:off x="2903" y="3003"/>
              <a:ext cx="79" cy="91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185" name="Text Box 14"/>
            <p:cNvSpPr txBox="1"/>
            <p:nvPr/>
          </p:nvSpPr>
          <p:spPr>
            <a:xfrm>
              <a:off x="2489" y="2705"/>
              <a:ext cx="506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186" name="Oval 15"/>
            <p:cNvSpPr/>
            <p:nvPr/>
          </p:nvSpPr>
          <p:spPr>
            <a:xfrm>
              <a:off x="4062" y="3003"/>
              <a:ext cx="81" cy="91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187" name="Oval 16"/>
            <p:cNvSpPr/>
            <p:nvPr/>
          </p:nvSpPr>
          <p:spPr>
            <a:xfrm>
              <a:off x="2903" y="4267"/>
              <a:ext cx="79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188" name="Text Box 17"/>
            <p:cNvSpPr txBox="1"/>
            <p:nvPr/>
          </p:nvSpPr>
          <p:spPr>
            <a:xfrm>
              <a:off x="2489" y="3920"/>
              <a:ext cx="506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189" name="Text Box 18"/>
            <p:cNvSpPr txBox="1"/>
            <p:nvPr/>
          </p:nvSpPr>
          <p:spPr>
            <a:xfrm>
              <a:off x="4041" y="2705"/>
              <a:ext cx="506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190" name="Arc 19"/>
            <p:cNvSpPr/>
            <p:nvPr/>
          </p:nvSpPr>
          <p:spPr>
            <a:xfrm rot="480000" flipH="1">
              <a:off x="2467" y="2768"/>
              <a:ext cx="478" cy="5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20"/>
            <p:cNvSpPr/>
            <p:nvPr/>
          </p:nvSpPr>
          <p:spPr>
            <a:xfrm>
              <a:off x="2974" y="3058"/>
              <a:ext cx="1096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4" y="0"/>
                </a:cxn>
              </a:cxnLst>
              <a:rect l="0" t="0" r="0" b="0"/>
              <a:pathLst>
                <a:path w="780" h="1">
                  <a:moveTo>
                    <a:pt x="0" y="0"/>
                  </a:moveTo>
                  <a:lnTo>
                    <a:pt x="78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Text Box 21"/>
            <p:cNvSpPr txBox="1"/>
            <p:nvPr/>
          </p:nvSpPr>
          <p:spPr>
            <a:xfrm>
              <a:off x="1800" y="4433"/>
              <a:ext cx="9360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     (a)                                (b)                         (c)                        (d)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193" name="Freeform 22"/>
            <p:cNvSpPr/>
            <p:nvPr/>
          </p:nvSpPr>
          <p:spPr>
            <a:xfrm>
              <a:off x="2931" y="3089"/>
              <a:ext cx="2" cy="1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69"/>
                </a:cxn>
              </a:cxnLst>
              <a:rect l="0" t="0" r="0" b="0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Freeform 23"/>
            <p:cNvSpPr/>
            <p:nvPr/>
          </p:nvSpPr>
          <p:spPr>
            <a:xfrm>
              <a:off x="2974" y="3072"/>
              <a:ext cx="1096" cy="1223"/>
            </a:xfrm>
            <a:custGeom>
              <a:avLst/>
              <a:gdLst/>
              <a:ahLst/>
              <a:cxnLst>
                <a:cxn ang="0">
                  <a:pos x="0" y="3167"/>
                </a:cxn>
                <a:cxn ang="0">
                  <a:pos x="2164" y="0"/>
                </a:cxn>
              </a:cxnLst>
              <a:rect l="0" t="0" r="0" b="0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Oval 24"/>
            <p:cNvSpPr/>
            <p:nvPr/>
          </p:nvSpPr>
          <p:spPr>
            <a:xfrm>
              <a:off x="5047" y="3006"/>
              <a:ext cx="78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196" name="Text Box 25"/>
            <p:cNvSpPr txBox="1"/>
            <p:nvPr/>
          </p:nvSpPr>
          <p:spPr>
            <a:xfrm>
              <a:off x="4632" y="2707"/>
              <a:ext cx="505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197" name="Oval 26"/>
            <p:cNvSpPr/>
            <p:nvPr/>
          </p:nvSpPr>
          <p:spPr>
            <a:xfrm>
              <a:off x="6205" y="3006"/>
              <a:ext cx="80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198" name="Oval 27"/>
            <p:cNvSpPr/>
            <p:nvPr/>
          </p:nvSpPr>
          <p:spPr>
            <a:xfrm>
              <a:off x="5047" y="4271"/>
              <a:ext cx="78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199" name="Text Box 28"/>
            <p:cNvSpPr txBox="1"/>
            <p:nvPr/>
          </p:nvSpPr>
          <p:spPr>
            <a:xfrm>
              <a:off x="4632" y="3921"/>
              <a:ext cx="505" cy="7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0" name="Text Box 29"/>
            <p:cNvSpPr txBox="1"/>
            <p:nvPr/>
          </p:nvSpPr>
          <p:spPr>
            <a:xfrm>
              <a:off x="6184" y="2707"/>
              <a:ext cx="508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1" name="Freeform 30"/>
            <p:cNvSpPr/>
            <p:nvPr/>
          </p:nvSpPr>
          <p:spPr>
            <a:xfrm>
              <a:off x="5075" y="3093"/>
              <a:ext cx="1" cy="1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62"/>
                </a:cxn>
              </a:cxnLst>
              <a:rect l="0" t="0" r="0" b="0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Oval 31"/>
            <p:cNvSpPr/>
            <p:nvPr/>
          </p:nvSpPr>
          <p:spPr>
            <a:xfrm>
              <a:off x="7295" y="3022"/>
              <a:ext cx="81" cy="9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03" name="Text Box 32"/>
            <p:cNvSpPr txBox="1"/>
            <p:nvPr/>
          </p:nvSpPr>
          <p:spPr>
            <a:xfrm>
              <a:off x="6880" y="2723"/>
              <a:ext cx="506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4" name="Oval 33"/>
            <p:cNvSpPr/>
            <p:nvPr/>
          </p:nvSpPr>
          <p:spPr>
            <a:xfrm>
              <a:off x="8454" y="3022"/>
              <a:ext cx="80" cy="9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05" name="Oval 34"/>
            <p:cNvSpPr/>
            <p:nvPr/>
          </p:nvSpPr>
          <p:spPr>
            <a:xfrm>
              <a:off x="7295" y="4288"/>
              <a:ext cx="81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06" name="Text Box 35"/>
            <p:cNvSpPr txBox="1"/>
            <p:nvPr/>
          </p:nvSpPr>
          <p:spPr>
            <a:xfrm>
              <a:off x="6880" y="3940"/>
              <a:ext cx="506" cy="7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7" name="Text Box 36"/>
            <p:cNvSpPr txBox="1"/>
            <p:nvPr/>
          </p:nvSpPr>
          <p:spPr>
            <a:xfrm>
              <a:off x="8433" y="2723"/>
              <a:ext cx="506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8" name="Arc 37"/>
            <p:cNvSpPr/>
            <p:nvPr/>
          </p:nvSpPr>
          <p:spPr>
            <a:xfrm rot="480000" flipH="1">
              <a:off x="6860" y="2788"/>
              <a:ext cx="478" cy="5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Freeform 38"/>
            <p:cNvSpPr/>
            <p:nvPr/>
          </p:nvSpPr>
          <p:spPr>
            <a:xfrm>
              <a:off x="7323" y="3108"/>
              <a:ext cx="1" cy="1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78"/>
                </a:cxn>
              </a:cxnLst>
              <a:rect l="0" t="0" r="0" b="0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Freeform 39"/>
            <p:cNvSpPr/>
            <p:nvPr/>
          </p:nvSpPr>
          <p:spPr>
            <a:xfrm>
              <a:off x="7365" y="3093"/>
              <a:ext cx="1097" cy="1219"/>
            </a:xfrm>
            <a:custGeom>
              <a:avLst/>
              <a:gdLst/>
              <a:ahLst/>
              <a:cxnLst>
                <a:cxn ang="0">
                  <a:pos x="0" y="3136"/>
                </a:cxn>
                <a:cxn ang="0">
                  <a:pos x="2170" y="0"/>
                </a:cxn>
              </a:cxnLst>
              <a:rect l="0" t="0" r="0" b="0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Oval 40"/>
            <p:cNvSpPr/>
            <p:nvPr/>
          </p:nvSpPr>
          <p:spPr>
            <a:xfrm>
              <a:off x="9431" y="2987"/>
              <a:ext cx="80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12" name="Text Box 41"/>
            <p:cNvSpPr txBox="1"/>
            <p:nvPr/>
          </p:nvSpPr>
          <p:spPr>
            <a:xfrm>
              <a:off x="9017" y="2688"/>
              <a:ext cx="506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13" name="Oval 42"/>
            <p:cNvSpPr/>
            <p:nvPr/>
          </p:nvSpPr>
          <p:spPr>
            <a:xfrm>
              <a:off x="10591" y="2987"/>
              <a:ext cx="80" cy="9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14" name="Oval 43"/>
            <p:cNvSpPr/>
            <p:nvPr/>
          </p:nvSpPr>
          <p:spPr>
            <a:xfrm>
              <a:off x="9431" y="4250"/>
              <a:ext cx="80" cy="9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15" name="Text Box 44"/>
            <p:cNvSpPr txBox="1"/>
            <p:nvPr/>
          </p:nvSpPr>
          <p:spPr>
            <a:xfrm>
              <a:off x="9017" y="3902"/>
              <a:ext cx="506" cy="75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16" name="Text Box 45"/>
            <p:cNvSpPr txBox="1"/>
            <p:nvPr/>
          </p:nvSpPr>
          <p:spPr>
            <a:xfrm>
              <a:off x="10571" y="2688"/>
              <a:ext cx="504" cy="7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17" name="Freeform 46"/>
            <p:cNvSpPr/>
            <p:nvPr/>
          </p:nvSpPr>
          <p:spPr>
            <a:xfrm>
              <a:off x="9501" y="3041"/>
              <a:ext cx="109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0" y="0"/>
                </a:cxn>
              </a:cxnLst>
              <a:rect l="0" t="0" r="0" b="0"/>
              <a:pathLst>
                <a:path w="780" h="1">
                  <a:moveTo>
                    <a:pt x="0" y="0"/>
                  </a:moveTo>
                  <a:lnTo>
                    <a:pt x="78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Freeform 47"/>
            <p:cNvSpPr/>
            <p:nvPr/>
          </p:nvSpPr>
          <p:spPr>
            <a:xfrm>
              <a:off x="9460" y="3072"/>
              <a:ext cx="111" cy="1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1264"/>
                </a:cxn>
                <a:cxn ang="0">
                  <a:pos x="0" y="3078"/>
                </a:cxn>
              </a:cxnLst>
              <a:rect l="0" t="0" r="0" b="0"/>
              <a:pathLst>
                <a:path w="80" h="740">
                  <a:moveTo>
                    <a:pt x="0" y="0"/>
                  </a:moveTo>
                  <a:cubicBezTo>
                    <a:pt x="13" y="51"/>
                    <a:pt x="80" y="181"/>
                    <a:pt x="80" y="304"/>
                  </a:cubicBezTo>
                  <a:cubicBezTo>
                    <a:pt x="80" y="427"/>
                    <a:pt x="17" y="649"/>
                    <a:pt x="0" y="74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Freeform 48"/>
            <p:cNvSpPr/>
            <p:nvPr/>
          </p:nvSpPr>
          <p:spPr>
            <a:xfrm>
              <a:off x="9501" y="3058"/>
              <a:ext cx="1097" cy="1220"/>
            </a:xfrm>
            <a:custGeom>
              <a:avLst/>
              <a:gdLst/>
              <a:ahLst/>
              <a:cxnLst>
                <a:cxn ang="0">
                  <a:pos x="0" y="3143"/>
                </a:cxn>
                <a:cxn ang="0">
                  <a:pos x="2170" y="0"/>
                </a:cxn>
              </a:cxnLst>
              <a:rect l="0" t="0" r="0" b="0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Freeform 49"/>
            <p:cNvSpPr/>
            <p:nvPr/>
          </p:nvSpPr>
          <p:spPr>
            <a:xfrm>
              <a:off x="9332" y="3015"/>
              <a:ext cx="113" cy="1204"/>
            </a:xfrm>
            <a:custGeom>
              <a:avLst/>
              <a:gdLst/>
              <a:ahLst/>
              <a:cxnLst>
                <a:cxn ang="0">
                  <a:pos x="226" y="3103"/>
                </a:cxn>
                <a:cxn ang="0">
                  <a:pos x="57" y="2193"/>
                </a:cxn>
                <a:cxn ang="0">
                  <a:pos x="28" y="1737"/>
                </a:cxn>
                <a:cxn ang="0">
                  <a:pos x="28" y="1157"/>
                </a:cxn>
                <a:cxn ang="0">
                  <a:pos x="198" y="0"/>
                </a:cxn>
              </a:cxnLst>
              <a:rect l="0" t="0" r="0" b="0"/>
              <a:pathLst>
                <a:path w="80" h="750">
                  <a:moveTo>
                    <a:pt x="80" y="750"/>
                  </a:moveTo>
                  <a:cubicBezTo>
                    <a:pt x="70" y="713"/>
                    <a:pt x="32" y="585"/>
                    <a:pt x="20" y="530"/>
                  </a:cubicBezTo>
                  <a:cubicBezTo>
                    <a:pt x="8" y="475"/>
                    <a:pt x="12" y="462"/>
                    <a:pt x="10" y="420"/>
                  </a:cubicBezTo>
                  <a:cubicBezTo>
                    <a:pt x="2" y="344"/>
                    <a:pt x="0" y="350"/>
                    <a:pt x="10" y="280"/>
                  </a:cubicBezTo>
                  <a:cubicBezTo>
                    <a:pt x="20" y="210"/>
                    <a:pt x="57" y="58"/>
                    <a:pt x="70" y="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4" grpId="0"/>
      <p:bldP spid="5335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关系性质</a:t>
            </a:r>
            <a:r>
              <a:rPr lang="zh-CN" altLang="en-US" dirty="0">
                <a:solidFill>
                  <a:srgbClr val="000000"/>
                </a:solidFill>
              </a:rPr>
              <a:t>成立的充要条件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8403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endParaRPr lang="en-US" altLang="zh-CN" i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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endParaRPr lang="en-US" altLang="zh-CN" i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FF0000"/>
                </a:solidFill>
              </a:rPr>
              <a:t>(5) </a:t>
            </a:r>
            <a:r>
              <a:rPr lang="en-US" altLang="zh-CN" i="1" dirty="0">
                <a:solidFill>
                  <a:srgbClr val="FF0000"/>
                </a:solidFill>
              </a:rPr>
              <a:t> R 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上传递当且仅当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sz="3600" baseline="-16000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FF0000"/>
                </a:solidFill>
              </a:rPr>
              <a:t>R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FF0000"/>
                </a:solidFill>
              </a:rPr>
              <a:t>R 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笛卡儿积的性质</a:t>
            </a:r>
            <a:endParaRPr lang="zh-CN" altLang="en-US" dirty="0"/>
          </a:p>
        </p:txBody>
      </p:sp>
      <p:sp>
        <p:nvSpPr>
          <p:cNvPr id="272387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/>
            <a:r>
              <a:rPr lang="en-US" altLang="zh-CN" dirty="0"/>
              <a:t>(1) </a:t>
            </a:r>
            <a:r>
              <a:rPr lang="zh-CN" altLang="en-US" dirty="0"/>
              <a:t>不适合交换律     </a:t>
            </a:r>
            <a:endParaRPr lang="zh-CN" altLang="en-US" dirty="0"/>
          </a:p>
          <a:p>
            <a:pPr marL="457200" indent="-457200" eaLnBrk="1" hangingPunct="1"/>
            <a:r>
              <a:rPr lang="zh-CN" altLang="en-US" dirty="0"/>
              <a:t>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(2) </a:t>
            </a:r>
            <a:r>
              <a:rPr lang="zh-CN" altLang="en-US" dirty="0"/>
              <a:t>不适合结合律</a:t>
            </a:r>
            <a:endParaRPr lang="zh-CN" altLang="en-US" dirty="0"/>
          </a:p>
          <a:p>
            <a:pPr marL="457200" indent="-457200" eaLnBrk="1" hangingPunct="1"/>
            <a:r>
              <a:rPr lang="zh-CN" altLang="en-US" dirty="0"/>
              <a:t>            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(3) </a:t>
            </a:r>
            <a:r>
              <a:rPr lang="zh-CN" altLang="en-US" dirty="0"/>
              <a:t>对于并或交运算满足分配律</a:t>
            </a:r>
            <a:endParaRPr lang="zh-CN" altLang="en-US" dirty="0"/>
          </a:p>
          <a:p>
            <a:pPr marL="457200" indent="-457200" eaLnBrk="1" hangingPunct="1"/>
            <a:r>
              <a:rPr lang="zh-CN" altLang="en-US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 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 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(4) </a:t>
            </a:r>
            <a:r>
              <a:rPr lang="zh-CN" altLang="en-US" dirty="0"/>
              <a:t>若 </a:t>
            </a:r>
            <a:r>
              <a:rPr lang="en-US" altLang="zh-CN" i="1" dirty="0"/>
              <a:t>A </a:t>
            </a:r>
            <a:r>
              <a:rPr lang="zh-CN" altLang="en-US" dirty="0"/>
              <a:t>或 </a:t>
            </a:r>
            <a:r>
              <a:rPr lang="en-US" altLang="zh-CN" i="1" dirty="0"/>
              <a:t>B </a:t>
            </a:r>
            <a:r>
              <a:rPr lang="zh-CN" altLang="en-US" dirty="0"/>
              <a:t>中有一个为空集，则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zh-CN" altLang="en-US" dirty="0"/>
              <a:t>就是空集</a:t>
            </a:r>
            <a:r>
              <a:rPr lang="en-US" altLang="zh-CN" dirty="0"/>
              <a:t>.</a:t>
            </a:r>
            <a:endParaRPr lang="en-US" altLang="zh-CN" i="1" dirty="0"/>
          </a:p>
          <a:p>
            <a:pPr marL="457200" indent="-457200" eaLnBrk="1" hangingPunct="1"/>
            <a:r>
              <a:rPr lang="en-US" altLang="zh-CN" i="1" dirty="0"/>
              <a:t>            A</a:t>
            </a:r>
            <a:r>
              <a:rPr lang="en-US" altLang="zh-CN" dirty="0">
                <a:sym typeface="Symbol" panose="05050102010706020507" pitchFamily="18" charset="2"/>
              </a:rPr>
              <a:t>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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  <a:endParaRPr lang="en-US" altLang="zh-CN" dirty="0"/>
          </a:p>
          <a:p>
            <a:pPr marL="457200" indent="-457200" eaLnBrk="1" hangingPunct="1"/>
            <a:r>
              <a:rPr lang="en-US" altLang="zh-CN" dirty="0"/>
              <a:t>(5) </a:t>
            </a:r>
            <a:r>
              <a:rPr lang="zh-CN" altLang="en-US" dirty="0"/>
              <a:t>若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m</a:t>
            </a:r>
            <a:r>
              <a:rPr lang="en-US" altLang="zh-CN" dirty="0"/>
              <a:t>, |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| = </a:t>
            </a:r>
            <a:r>
              <a:rPr lang="en-US" altLang="zh-CN" i="1" dirty="0">
                <a:solidFill>
                  <a:srgbClr val="FF0000"/>
                </a:solidFill>
              </a:rPr>
              <a:t>mn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60451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证明  只证</a:t>
            </a:r>
            <a:r>
              <a:rPr lang="en-US" altLang="zh-CN" dirty="0"/>
              <a:t>(1)</a:t>
            </a:r>
            <a:r>
              <a:rPr lang="zh-CN" altLang="en-US" dirty="0"/>
              <a:t>、</a:t>
            </a:r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(4)</a:t>
            </a:r>
            <a:r>
              <a:rPr lang="zh-CN" altLang="en-US" dirty="0"/>
              <a:t>、</a:t>
            </a:r>
            <a:r>
              <a:rPr lang="en-US" altLang="zh-CN" dirty="0"/>
              <a:t>(5)</a:t>
            </a:r>
            <a:endParaRPr lang="en-US" altLang="zh-CN" dirty="0"/>
          </a:p>
          <a:p>
            <a:pPr eaLnBrk="1" hangingPunct="1"/>
            <a:r>
              <a:rPr lang="en-US" altLang="zh-CN" dirty="0"/>
              <a:t>(1)  </a:t>
            </a:r>
            <a:r>
              <a:rPr lang="zh-CN" altLang="en-US" dirty="0"/>
              <a:t>必要性</a:t>
            </a:r>
            <a:endParaRPr lang="zh-CN" altLang="en-US" dirty="0"/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由于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上自反必有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eaLnBrk="1" hangingPunct="1"/>
            <a:r>
              <a:rPr lang="zh-CN" altLang="en-US" dirty="0"/>
              <a:t>从而证明了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因此 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上是自反的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68648" name="Rectangle 8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(3)  </a:t>
            </a:r>
            <a:r>
              <a:rPr lang="zh-CN" altLang="en-US" dirty="0"/>
              <a:t>必要性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 </a:t>
            </a:r>
            <a:br>
              <a:rPr lang="en-US" altLang="zh-CN" dirty="0"/>
            </a:br>
            <a:r>
              <a:rPr lang="en-US" altLang="zh-CN" dirty="0"/>
              <a:t>    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en-US" altLang="zh-CN" dirty="0"/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en-US" altLang="zh-CN" baseline="30000" dirty="0"/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得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eaLnBrk="1" hangingPunct="1"/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上是对称的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4275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70696" name="Rectangle 8"/>
          <p:cNvSpPr>
            <a:spLocks noGrp="1"/>
          </p:cNvSpPr>
          <p:nvPr>
            <p:ph idx="1"/>
          </p:nvPr>
        </p:nvSpPr>
        <p:spPr>
          <a:xfrm>
            <a:off x="395288" y="1196975"/>
            <a:ext cx="8424862" cy="53276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必要性</a:t>
            </a:r>
            <a:r>
              <a:rPr lang="en-US" altLang="zh-CN" dirty="0"/>
              <a:t>.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baseline="30000" dirty="0"/>
            </a:br>
            <a:r>
              <a:rPr lang="en-US" altLang="zh-CN" baseline="30000" dirty="0"/>
              <a:t>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US" altLang="zh-CN" i="1" baseline="-25000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这就证明了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A50021"/>
                </a:solidFill>
              </a:rPr>
              <a:t>&lt;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>
                <a:solidFill>
                  <a:srgbClr val="A50021"/>
                </a:solidFill>
              </a:rPr>
              <a:t>&gt;∈</a:t>
            </a:r>
            <a:r>
              <a:rPr lang="en-US" altLang="zh-CN" i="1" dirty="0">
                <a:solidFill>
                  <a:srgbClr val="A50021"/>
                </a:solidFill>
              </a:rPr>
              <a:t>R</a:t>
            </a:r>
            <a:r>
              <a:rPr lang="en-US" altLang="zh-CN" dirty="0">
                <a:solidFill>
                  <a:srgbClr val="A50021"/>
                </a:solidFill>
              </a:rPr>
              <a:t>∧&lt;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>
                <a:solidFill>
                  <a:srgbClr val="A50021"/>
                </a:solidFill>
              </a:rPr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&gt;∈</a:t>
            </a:r>
            <a:r>
              <a:rPr lang="en-US" altLang="zh-CN" i="1" dirty="0">
                <a:solidFill>
                  <a:srgbClr val="A50021"/>
                </a:solidFill>
              </a:rPr>
              <a:t>R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baseline="-25000" dirty="0"/>
              <a:t> 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endParaRPr lang="en-US" altLang="zh-CN" i="1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上是反对称的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0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0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0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0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0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0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0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0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0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0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0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5299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372744" name="Rectangle 8"/>
          <p:cNvSpPr>
            <a:spLocks noGrp="1"/>
          </p:cNvSpPr>
          <p:nvPr>
            <p:ph idx="1"/>
          </p:nvPr>
        </p:nvSpPr>
        <p:spPr>
          <a:xfrm>
            <a:off x="323850" y="1270000"/>
            <a:ext cx="8229600" cy="48958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(5)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必要性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/>
              <a:t>t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eaLnBrk="1" hangingPunct="1"/>
            <a:r>
              <a:rPr lang="zh-CN" altLang="en-US" dirty="0"/>
              <a:t>充分性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>
                <a:solidFill>
                  <a:srgbClr val="A50021"/>
                </a:solidFill>
              </a:rPr>
              <a:t>&lt;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>
                <a:solidFill>
                  <a:srgbClr val="A50021"/>
                </a:solidFill>
              </a:rPr>
              <a:t>&gt;∈</a:t>
            </a:r>
            <a:r>
              <a:rPr lang="en-US" altLang="zh-CN" i="1" dirty="0">
                <a:solidFill>
                  <a:srgbClr val="A50021"/>
                </a:solidFill>
              </a:rPr>
              <a:t>R</a:t>
            </a:r>
            <a:r>
              <a:rPr lang="en-US" altLang="zh-CN" dirty="0">
                <a:solidFill>
                  <a:srgbClr val="A50021"/>
                </a:solidFill>
              </a:rPr>
              <a:t>∧&lt;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>
                <a:solidFill>
                  <a:srgbClr val="A50021"/>
                </a:solidFill>
              </a:rPr>
              <a:t>,</a:t>
            </a:r>
            <a:r>
              <a:rPr lang="en-US" altLang="zh-CN" i="1" dirty="0">
                <a:solidFill>
                  <a:srgbClr val="A50021"/>
                </a:solidFill>
              </a:rPr>
              <a:t>z</a:t>
            </a:r>
            <a:r>
              <a:rPr lang="en-US" altLang="zh-CN" dirty="0">
                <a:solidFill>
                  <a:srgbClr val="A50021"/>
                </a:solidFill>
              </a:rPr>
              <a:t>&gt;∈</a:t>
            </a:r>
            <a:r>
              <a:rPr lang="en-US" altLang="zh-CN" i="1" dirty="0">
                <a:solidFill>
                  <a:srgbClr val="A50021"/>
                </a:solidFill>
              </a:rPr>
              <a:t>R</a:t>
            </a:r>
            <a:endParaRPr lang="en-US" altLang="zh-CN" i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i="1" dirty="0"/>
              <a:t>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</a:t>
            </a:r>
            <a:r>
              <a:rPr lang="zh-CN" altLang="en-US" dirty="0"/>
              <a:t>上是传递的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2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2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2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2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2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2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2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2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2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2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2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2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2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2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2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2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2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2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2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374983" name="Group 199"/>
          <p:cNvGraphicFramePr>
            <a:graphicFrameLocks noGrp="1"/>
          </p:cNvGraphicFramePr>
          <p:nvPr/>
        </p:nvGraphicFramePr>
        <p:xfrm>
          <a:off x="250825" y="1412875"/>
          <a:ext cx="8713788" cy="4465639"/>
        </p:xfrm>
        <a:graphic>
          <a:graphicData uri="http://schemas.openxmlformats.org/drawingml/2006/table">
            <a:tbl>
              <a:tblPr/>
              <a:tblGrid>
                <a:gridCol w="865188"/>
                <a:gridCol w="1223962"/>
                <a:gridCol w="1655763"/>
                <a:gridCol w="1439862"/>
                <a:gridCol w="1800225"/>
                <a:gridCol w="17287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自反性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反自反性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反对称性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传递性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关系矩阵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对称矩阵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关系图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每个顶点都有环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是一对方向相反的边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是一条有向边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也有边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60" name="Rectangle 169"/>
          <p:cNvSpPr/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关系性质的三种等价条件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7347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57348" name="Text Box 5"/>
          <p:cNvSpPr txBox="1"/>
          <p:nvPr/>
        </p:nvSpPr>
        <p:spPr>
          <a:xfrm>
            <a:off x="323850" y="1268413"/>
            <a:ext cx="83042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A={1,2,3},</a:t>
            </a:r>
            <a:r>
              <a:rPr lang="zh-CN" altLang="en-US" dirty="0">
                <a:latin typeface="Arial" panose="020B0604020202020204" pitchFamily="34" charset="0"/>
              </a:rPr>
              <a:t>图中给出了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种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上的关系，对于每个关系图，写</a:t>
            </a:r>
            <a:endParaRPr lang="zh-CN" altLang="en-US" dirty="0">
              <a:latin typeface="Arial" panose="020B0604020202020204" pitchFamily="34" charset="0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</a:rPr>
              <a:t>出相应的关系表达式和关系矩阵，并说明它们具备的性质。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2327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2127250"/>
            <a:ext cx="562927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3275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644900"/>
            <a:ext cx="6057900" cy="304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3276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573463"/>
            <a:ext cx="7181850" cy="30670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23277" name="Ink 13"/>
              <p14:cNvContentPartPr/>
              <p14:nvPr/>
            </p14:nvContentPartPr>
            <p14:xfrm>
              <a:off x="3290888" y="2633663"/>
              <a:ext cx="171450" cy="190500"/>
            </p14:xfrm>
          </p:contentPart>
        </mc:Choice>
        <mc:Fallback xmlns="">
          <p:pic>
            <p:nvPicPr>
              <p:cNvPr id="523277" name="Ink 13"/>
            </p:nvPicPr>
            <p:blipFill>
              <a:blip r:embed="rId5"/>
            </p:blipFill>
            <p:spPr>
              <a:xfrm>
                <a:off x="3290888" y="2633663"/>
                <a:ext cx="1714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23278" name="Ink 14"/>
              <p14:cNvContentPartPr/>
              <p14:nvPr/>
            </p14:nvContentPartPr>
            <p14:xfrm>
              <a:off x="1914525" y="2643188"/>
              <a:ext cx="133350" cy="176212"/>
            </p14:xfrm>
          </p:contentPart>
        </mc:Choice>
        <mc:Fallback xmlns="">
          <p:pic>
            <p:nvPicPr>
              <p:cNvPr id="523278" name="Ink 14"/>
            </p:nvPicPr>
            <p:blipFill>
              <a:blip r:embed="rId7"/>
            </p:blipFill>
            <p:spPr>
              <a:xfrm>
                <a:off x="1914525" y="2643188"/>
                <a:ext cx="133350" cy="1762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23279" name="Ink 15"/>
              <p14:cNvContentPartPr/>
              <p14:nvPr/>
            </p14:nvContentPartPr>
            <p14:xfrm>
              <a:off x="2014538" y="2814638"/>
              <a:ext cx="138112" cy="114300"/>
            </p14:xfrm>
          </p:contentPart>
        </mc:Choice>
        <mc:Fallback xmlns="">
          <p:pic>
            <p:nvPicPr>
              <p:cNvPr id="523279" name="Ink 15"/>
            </p:nvPicPr>
            <p:blipFill>
              <a:blip r:embed="rId9"/>
            </p:blipFill>
            <p:spPr>
              <a:xfrm>
                <a:off x="2014538" y="2814638"/>
                <a:ext cx="138112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23280" name="Ink 16"/>
              <p14:cNvContentPartPr/>
              <p14:nvPr/>
            </p14:nvContentPartPr>
            <p14:xfrm>
              <a:off x="2105025" y="2828925"/>
              <a:ext cx="52388" cy="142875"/>
            </p14:xfrm>
          </p:contentPart>
        </mc:Choice>
        <mc:Fallback xmlns="">
          <p:pic>
            <p:nvPicPr>
              <p:cNvPr id="523280" name="Ink 16"/>
            </p:nvPicPr>
            <p:blipFill>
              <a:blip r:embed="rId11"/>
            </p:blipFill>
            <p:spPr>
              <a:xfrm>
                <a:off x="2105025" y="2828925"/>
                <a:ext cx="52388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23281" name="Ink 17"/>
              <p14:cNvContentPartPr/>
              <p14:nvPr/>
            </p14:nvContentPartPr>
            <p14:xfrm>
              <a:off x="2171700" y="3176588"/>
              <a:ext cx="176213" cy="109537"/>
            </p14:xfrm>
          </p:contentPart>
        </mc:Choice>
        <mc:Fallback xmlns="">
          <p:pic>
            <p:nvPicPr>
              <p:cNvPr id="523281" name="Ink 17"/>
            </p:nvPicPr>
            <p:blipFill>
              <a:blip r:embed="rId13"/>
            </p:blipFill>
            <p:spPr>
              <a:xfrm>
                <a:off x="2171700" y="3176588"/>
                <a:ext cx="176213" cy="109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523282" name="Ink 18"/>
              <p14:cNvContentPartPr/>
              <p14:nvPr/>
            </p14:nvContentPartPr>
            <p14:xfrm>
              <a:off x="2428875" y="2714625"/>
              <a:ext cx="4763" cy="180975"/>
            </p14:xfrm>
          </p:contentPart>
        </mc:Choice>
        <mc:Fallback xmlns="">
          <p:pic>
            <p:nvPicPr>
              <p:cNvPr id="523282" name="Ink 18"/>
            </p:nvPicPr>
            <p:blipFill>
              <a:blip r:embed="rId15"/>
            </p:blipFill>
            <p:spPr>
              <a:xfrm>
                <a:off x="2428875" y="2714625"/>
                <a:ext cx="4763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523283" name="Ink 19"/>
              <p14:cNvContentPartPr/>
              <p14:nvPr/>
            </p14:nvContentPartPr>
            <p14:xfrm>
              <a:off x="2443163" y="2709863"/>
              <a:ext cx="85725" cy="119062"/>
            </p14:xfrm>
          </p:contentPart>
        </mc:Choice>
        <mc:Fallback xmlns="">
          <p:pic>
            <p:nvPicPr>
              <p:cNvPr id="523283" name="Ink 19"/>
            </p:nvPicPr>
            <p:blipFill>
              <a:blip r:embed="rId17"/>
            </p:blipFill>
            <p:spPr>
              <a:xfrm>
                <a:off x="2443163" y="2709863"/>
                <a:ext cx="85725" cy="119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23284" name="Ink 20"/>
              <p14:cNvContentPartPr/>
              <p14:nvPr/>
            </p14:nvContentPartPr>
            <p14:xfrm>
              <a:off x="3357563" y="3167063"/>
              <a:ext cx="285750" cy="133350"/>
            </p14:xfrm>
          </p:contentPart>
        </mc:Choice>
        <mc:Fallback xmlns="">
          <p:pic>
            <p:nvPicPr>
              <p:cNvPr id="523284" name="Ink 20"/>
            </p:nvPicPr>
            <p:blipFill>
              <a:blip r:embed="rId19"/>
            </p:blipFill>
            <p:spPr>
              <a:xfrm>
                <a:off x="3357563" y="3167063"/>
                <a:ext cx="285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23285" name="Ink 21"/>
              <p14:cNvContentPartPr/>
              <p14:nvPr/>
            </p14:nvContentPartPr>
            <p14:xfrm>
              <a:off x="3833813" y="2767013"/>
              <a:ext cx="4762" cy="166687"/>
            </p14:xfrm>
          </p:contentPart>
        </mc:Choice>
        <mc:Fallback xmlns="">
          <p:pic>
            <p:nvPicPr>
              <p:cNvPr id="523285" name="Ink 21"/>
            </p:nvPicPr>
            <p:blipFill>
              <a:blip r:embed="rId21"/>
            </p:blipFill>
            <p:spPr>
              <a:xfrm>
                <a:off x="3833813" y="2767013"/>
                <a:ext cx="4762" cy="16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23286" name="Ink 22"/>
              <p14:cNvContentPartPr/>
              <p14:nvPr/>
            </p14:nvContentPartPr>
            <p14:xfrm>
              <a:off x="3838575" y="2752725"/>
              <a:ext cx="95250" cy="100013"/>
            </p14:xfrm>
          </p:contentPart>
        </mc:Choice>
        <mc:Fallback xmlns="">
          <p:pic>
            <p:nvPicPr>
              <p:cNvPr id="523286" name="Ink 22"/>
            </p:nvPicPr>
            <p:blipFill>
              <a:blip r:embed="rId23"/>
            </p:blipFill>
            <p:spPr>
              <a:xfrm>
                <a:off x="3838575" y="2752725"/>
                <a:ext cx="95250" cy="100013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837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18488" cy="197326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sz="2000" dirty="0"/>
              <a:t>练习：</a:t>
            </a:r>
            <a:endParaRPr lang="zh-CN" altLang="en-US" sz="2000" dirty="0"/>
          </a:p>
          <a:p>
            <a:pPr marL="0" indent="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sz="2000" dirty="0"/>
              <a:t>给定</a:t>
            </a:r>
            <a:r>
              <a:rPr lang="en-US" altLang="zh-CN" sz="2000" dirty="0"/>
              <a:t>A={1,2,3,4},A</a:t>
            </a:r>
            <a:r>
              <a:rPr lang="zh-CN" altLang="en-US" sz="2000" dirty="0"/>
              <a:t>上的关系</a:t>
            </a:r>
            <a:r>
              <a:rPr lang="en-US" altLang="zh-CN" sz="2000" dirty="0"/>
              <a:t>R={&lt;1,3&gt;,&lt;1,4&gt;,&lt;2,3&gt;,&lt;2,4&gt;,&lt;3,4&gt;},</a:t>
            </a:r>
            <a:endParaRPr lang="en-US" altLang="zh-CN" sz="2000" dirty="0"/>
          </a:p>
          <a:p>
            <a:pPr marL="0" indent="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sz="2000" dirty="0"/>
              <a:t>试</a:t>
            </a:r>
            <a:endParaRPr lang="zh-CN" altLang="en-US" sz="2000" dirty="0"/>
          </a:p>
          <a:p>
            <a:pPr marL="0" indent="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en-US" altLang="zh-CN" sz="2000" dirty="0"/>
              <a:t>(1) </a:t>
            </a:r>
            <a:r>
              <a:rPr lang="zh-CN" altLang="en-US" sz="2000" dirty="0"/>
              <a:t>画出</a:t>
            </a:r>
            <a:r>
              <a:rPr lang="en-US" altLang="zh-CN" sz="2000" dirty="0"/>
              <a:t>R</a:t>
            </a:r>
            <a:r>
              <a:rPr lang="zh-CN" altLang="en-US" sz="2000" dirty="0"/>
              <a:t>的关系图；</a:t>
            </a:r>
            <a:r>
              <a:rPr lang="en-US" altLang="zh-CN" sz="2000" dirty="0"/>
              <a:t>(2) </a:t>
            </a:r>
            <a:r>
              <a:rPr lang="zh-CN" altLang="en-US" sz="2000" dirty="0"/>
              <a:t>写出</a:t>
            </a:r>
            <a:r>
              <a:rPr lang="en-US" altLang="zh-CN" sz="2000" dirty="0"/>
              <a:t>R</a:t>
            </a:r>
            <a:r>
              <a:rPr lang="zh-CN" altLang="en-US" sz="2000" dirty="0"/>
              <a:t>的关系矩阵；</a:t>
            </a:r>
            <a:r>
              <a:rPr lang="en-US" altLang="zh-CN" sz="2000" dirty="0"/>
              <a:t>(3)</a:t>
            </a:r>
            <a:r>
              <a:rPr lang="zh-CN" altLang="en-US" sz="2000" dirty="0"/>
              <a:t>说明</a:t>
            </a:r>
            <a:r>
              <a:rPr lang="en-US" altLang="zh-CN" sz="2000" dirty="0"/>
              <a:t>R</a:t>
            </a:r>
            <a:r>
              <a:rPr lang="zh-CN" altLang="en-US" sz="2000" dirty="0"/>
              <a:t>的性质。</a:t>
            </a:r>
            <a:endParaRPr lang="zh-CN" altLang="en-US" sz="2000" dirty="0"/>
          </a:p>
        </p:txBody>
      </p:sp>
      <p:graphicFrame>
        <p:nvGraphicFramePr>
          <p:cNvPr id="535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3068638"/>
          <a:ext cx="36274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" r:id="rId1" imgW="1231900" imgH="914400" progId="Equation.DSMT4">
                  <p:embed/>
                </p:oleObj>
              </mc:Choice>
              <mc:Fallback>
                <p:oleObj name="" r:id="rId1" imgW="1231900" imgH="914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4213" y="3068638"/>
                        <a:ext cx="3627437" cy="2692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9" name="Text Box 7"/>
          <p:cNvSpPr txBox="1"/>
          <p:nvPr/>
        </p:nvSpPr>
        <p:spPr>
          <a:xfrm>
            <a:off x="4572000" y="3141663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Angsana New" panose="02020603050405020304" pitchFamily="18" charset="-34"/>
              </a:rPr>
              <a:t>性质：反自反，反对称，传递</a:t>
            </a:r>
            <a:endParaRPr lang="zh-CN" altLang="en-US" dirty="0">
              <a:latin typeface="Arial" panose="020B0604020202020204" pitchFamily="34" charset="0"/>
              <a:ea typeface="Angsana New" panose="02020603050405020304" pitchFamily="18" charset="-3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59395" name="表格 59394"/>
          <p:cNvGraphicFramePr/>
          <p:nvPr/>
        </p:nvGraphicFramePr>
        <p:xfrm>
          <a:off x="323850" y="1557338"/>
          <a:ext cx="8424863" cy="3108365"/>
        </p:xfrm>
        <a:graphic>
          <a:graphicData uri="http://schemas.openxmlformats.org/drawingml/2006/table">
            <a:tbl>
              <a:tblPr/>
              <a:tblGrid>
                <a:gridCol w="1368425"/>
                <a:gridCol w="1366838"/>
                <a:gridCol w="1512887"/>
                <a:gridCol w="1368425"/>
                <a:gridCol w="1439863"/>
                <a:gridCol w="1368425"/>
              </a:tblGrid>
              <a:tr h="7000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自反性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反自反性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对称性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反对称性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传递性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en-US" altLang="zh-CN" b="1" baseline="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b="1" baseline="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en-US" altLang="zh-CN" b="1" baseline="300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∩</a:t>
                      </a: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en-US" altLang="zh-CN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∪</a:t>
                      </a: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en-US" altLang="zh-CN" b="1" dirty="0">
                        <a:latin typeface="Times New Roman" panose="02020603050405020304" pitchFamily="18" charset="0"/>
                        <a:ea typeface="华文中宋" panose="0201060004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 </a:t>
                      </a:r>
                      <a:r>
                        <a:rPr lang="en-US" altLang="zh-CN" sz="3200" b="1" baseline="-16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altLang="zh-CN" sz="3200" b="1" dirty="0">
                          <a:latin typeface="Lucida Sans Unicode" panose="020B0602030504020204" pitchFamily="34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R</a:t>
                      </a:r>
                      <a:r>
                        <a:rPr lang="en-US" altLang="zh-CN" b="1" baseline="-300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endParaRPr lang="en-US" altLang="zh-CN" b="1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√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×</a:t>
                      </a:r>
                      <a:endParaRPr lang="en-US" altLang="zh-CN" b="1" dirty="0"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6" name="Rectangle 217"/>
          <p:cNvSpPr/>
          <p:nvPr/>
        </p:nvSpPr>
        <p:spPr>
          <a:xfrm>
            <a:off x="2268538" y="188913"/>
            <a:ext cx="54879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关系的性质和运算之间的联系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09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/>
              <a:t>7.5 </a:t>
            </a:r>
            <a:r>
              <a:rPr lang="zh-CN" altLang="en-US" dirty="0">
                <a:latin typeface="华文中宋" panose="02010600040101010101" pitchFamily="2" charset="-122"/>
              </a:rPr>
              <a:t>关系的闭包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0420" name="Rectangle 1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闭包定义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闭包的构造方法</a:t>
            </a:r>
            <a:endParaRPr lang="zh-CN" altLang="en-US" dirty="0"/>
          </a:p>
          <a:p>
            <a:pPr eaLnBrk="1" hangingPunct="1">
              <a:buClr>
                <a:srgbClr val="FF9900"/>
              </a:buClr>
            </a:pPr>
            <a:r>
              <a:rPr lang="zh-CN" altLang="en-US" dirty="0"/>
              <a:t>     集合表示</a:t>
            </a:r>
            <a:endParaRPr lang="zh-CN" altLang="en-US" dirty="0"/>
          </a:p>
          <a:p>
            <a:pPr eaLnBrk="1" hangingPunct="1">
              <a:buClr>
                <a:srgbClr val="FF9900"/>
              </a:buClr>
            </a:pPr>
            <a:r>
              <a:rPr lang="zh-CN" altLang="en-US" dirty="0"/>
              <a:t>     矩阵表示</a:t>
            </a:r>
            <a:endParaRPr lang="zh-CN" altLang="en-US" dirty="0"/>
          </a:p>
          <a:p>
            <a:pPr eaLnBrk="1" hangingPunct="1">
              <a:buClr>
                <a:srgbClr val="FF9900"/>
              </a:buClr>
            </a:pPr>
            <a:r>
              <a:rPr lang="zh-CN" altLang="en-US" dirty="0"/>
              <a:t>     图表示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闭包的性质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61443" name="Picture 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229600" cy="4525963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性质证明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530225" y="1339850"/>
            <a:ext cx="8218488" cy="5762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证明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74436" name="Rectangle 4"/>
          <p:cNvSpPr/>
          <p:nvPr/>
        </p:nvSpPr>
        <p:spPr>
          <a:xfrm>
            <a:off x="539750" y="2133600"/>
            <a:ext cx="8208963" cy="37449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证  任取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∪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∪</a:t>
            </a:r>
            <a:r>
              <a:rPr lang="en-US" altLang="zh-CN" b="1" i="1" dirty="0">
                <a:latin typeface="Times New Roman" panose="02020603050405020304" pitchFamily="18" charset="0"/>
              </a:rPr>
              <a:t>C   </a:t>
            </a:r>
            <a:r>
              <a:rPr lang="en-US" altLang="zh-CN" b="1" dirty="0">
                <a:latin typeface="Times New Roman" panose="02020603050405020304" pitchFamily="18" charset="0"/>
              </a:rPr>
              <a:t>// </a:t>
            </a:r>
            <a:r>
              <a:rPr lang="zh-CN" altLang="en-US" b="1" dirty="0">
                <a:latin typeface="Times New Roman" panose="02020603050405020304" pitchFamily="18" charset="0"/>
              </a:rPr>
              <a:t>注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latin typeface="Times New Roman" panose="02020603050405020304" pitchFamily="18" charset="0"/>
              </a:rPr>
              <a:t> 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是一个命题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∧(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∨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)∨(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∨&lt;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)∪(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所以有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∪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 = 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)∪(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2467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闭包定义</a:t>
            </a:r>
            <a:endParaRPr lang="zh-CN" altLang="en-US" dirty="0"/>
          </a:p>
        </p:txBody>
      </p:sp>
      <p:sp>
        <p:nvSpPr>
          <p:cNvPr id="62468" name="Rectangle 9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26638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A50021"/>
                </a:solidFill>
              </a:rPr>
              <a:t>闭</a:t>
            </a:r>
            <a:endParaRPr lang="zh-CN" altLang="en-US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包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满足以下条件：</a:t>
            </a:r>
            <a:endParaRPr lang="zh-CN" altLang="en-US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是自反的</a:t>
            </a:r>
            <a:r>
              <a:rPr lang="en-US" altLang="zh-CN" dirty="0"/>
              <a:t>(</a:t>
            </a:r>
            <a:r>
              <a:rPr lang="zh-CN" altLang="en-US" dirty="0"/>
              <a:t>对称的或传递的</a:t>
            </a:r>
            <a:r>
              <a:rPr lang="en-US" altLang="zh-CN" dirty="0"/>
              <a:t>) 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上任何包含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的自反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对称或传递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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的自反闭包记作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对称闭包记作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传递闭包记作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). </a:t>
            </a:r>
            <a:endParaRPr lang="en-US" altLang="zh-CN" dirty="0"/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468313" y="4149725"/>
            <a:ext cx="82089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从定义可以看出，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关系的闭包是增加最少元素，使其具备所需性质的扩充。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63492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229600" cy="4525963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64516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229600" cy="4525963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65539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600200"/>
            <a:ext cx="8229600" cy="2765425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66564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341438"/>
            <a:ext cx="8229600" cy="2333625"/>
          </a:xfrm>
        </p:spPr>
      </p:pic>
      <p:pic>
        <p:nvPicPr>
          <p:cNvPr id="54272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076700"/>
            <a:ext cx="7921625" cy="2303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6758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196975"/>
            <a:ext cx="7416800" cy="2236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37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860800"/>
            <a:ext cx="7345362" cy="2497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68612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268413"/>
            <a:ext cx="8229600" cy="1973262"/>
          </a:xfrm>
        </p:spPr>
      </p:pic>
      <p:pic>
        <p:nvPicPr>
          <p:cNvPr id="54477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3213100"/>
            <a:ext cx="8064500" cy="3024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69636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229600" cy="4525963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构造闭包的方法</a:t>
            </a:r>
            <a:endParaRPr lang="zh-CN" altLang="en-US" dirty="0"/>
          </a:p>
        </p:txBody>
      </p:sp>
      <p:sp>
        <p:nvSpPr>
          <p:cNvPr id="70660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7.10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  <a:endParaRPr lang="zh-CN" altLang="en-US" dirty="0"/>
          </a:p>
          <a:p>
            <a:pPr eaLnBrk="1" hangingPunct="1"/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endParaRPr lang="en-US" altLang="zh-CN" baseline="30000" dirty="0"/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en-US" altLang="zh-CN" baseline="30000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(3)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)=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说明：对</a:t>
            </a:r>
            <a:r>
              <a:rPr lang="zh-CN" altLang="en-US" dirty="0">
                <a:solidFill>
                  <a:srgbClr val="FF0000"/>
                </a:solidFill>
              </a:rPr>
              <a:t>有穷集</a:t>
            </a:r>
            <a:r>
              <a:rPr lang="en-US" altLang="zh-CN" i="1" dirty="0"/>
              <a:t>A</a:t>
            </a:r>
            <a:r>
              <a:rPr lang="en-US" altLang="zh-CN" dirty="0"/>
              <a:t>(|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A50021"/>
                </a:solidFill>
              </a:rPr>
              <a:t>(3)</a:t>
            </a:r>
            <a:r>
              <a:rPr lang="zh-CN" altLang="en-US" dirty="0">
                <a:solidFill>
                  <a:srgbClr val="A50021"/>
                </a:solidFill>
              </a:rPr>
              <a:t>中的并最多不超过</a:t>
            </a:r>
            <a:r>
              <a:rPr lang="en-US" altLang="zh-CN" i="1" dirty="0">
                <a:solidFill>
                  <a:srgbClr val="A50021"/>
                </a:solidFill>
              </a:rPr>
              <a:t>R</a:t>
            </a:r>
            <a:r>
              <a:rPr lang="en-US" altLang="zh-CN" i="1" baseline="30000" dirty="0">
                <a:solidFill>
                  <a:srgbClr val="A50021"/>
                </a:solidFill>
              </a:rPr>
              <a:t>n</a:t>
            </a:r>
            <a:endParaRPr lang="en-US" altLang="zh-CN" i="1" baseline="300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683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71684" name="Rectangle 8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8002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证  只证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(3). </a:t>
            </a:r>
            <a:endParaRPr lang="en-US" altLang="zh-CN" dirty="0"/>
          </a:p>
          <a:p>
            <a:pPr eaLnBrk="1" hangingPunct="1"/>
            <a:r>
              <a:rPr lang="en-US" altLang="zh-CN" dirty="0"/>
              <a:t> (1) </a:t>
            </a:r>
            <a:r>
              <a:rPr lang="zh-CN" altLang="en-US" dirty="0"/>
              <a:t>由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zh-CN" altLang="en-US" dirty="0"/>
              <a:t>知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是自反的</a:t>
            </a:r>
            <a:r>
              <a:rPr lang="en-US" altLang="zh-CN" dirty="0"/>
              <a:t>, </a:t>
            </a:r>
            <a:r>
              <a:rPr lang="zh-CN" altLang="en-US" dirty="0"/>
              <a:t>且满足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endParaRPr lang="en-US" altLang="zh-CN" baseline="30000" dirty="0"/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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上包含</a:t>
            </a:r>
            <a:r>
              <a:rPr lang="en-US" altLang="zh-CN" i="1" dirty="0"/>
              <a:t>R</a:t>
            </a:r>
            <a:r>
              <a:rPr lang="zh-CN" altLang="en-US" dirty="0"/>
              <a:t>的自反关系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</a:t>
            </a:r>
            <a:r>
              <a:rPr lang="en-US" altLang="zh-CN" i="1" dirty="0"/>
              <a:t> </a:t>
            </a:r>
            <a:r>
              <a:rPr lang="zh-CN" altLang="en-US" dirty="0"/>
              <a:t>和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</a:t>
            </a:r>
            <a:r>
              <a:rPr lang="en-US" altLang="zh-CN" i="1" dirty="0"/>
              <a:t> </a:t>
            </a:r>
            <a:r>
              <a:rPr lang="en-US" altLang="zh-CN" dirty="0"/>
              <a:t>. </a:t>
            </a:r>
            <a:r>
              <a:rPr lang="zh-CN" altLang="en-US" dirty="0"/>
              <a:t>从而有</a:t>
            </a:r>
            <a:endParaRPr lang="zh-CN" altLang="en-US" dirty="0"/>
          </a:p>
          <a:p>
            <a:pPr eaLnBrk="1" hangingPunct="1"/>
            <a:r>
              <a:rPr lang="en-US" altLang="zh-CN" dirty="0"/>
              <a:t>R∪R</a:t>
            </a:r>
            <a:r>
              <a:rPr lang="en-US" altLang="zh-CN" baseline="30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.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满足闭包定义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87081" name="Rectangle 9"/>
          <p:cNvSpPr/>
          <p:nvPr/>
        </p:nvSpPr>
        <p:spPr>
          <a:xfrm>
            <a:off x="466725" y="3357563"/>
            <a:ext cx="8208963" cy="28082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先证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∪…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成立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用归纳法证明对任意正整数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R).  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i="1" dirty="0">
                <a:latin typeface="Times New Roman" panose="02020603050405020304" pitchFamily="18" charset="0"/>
              </a:rPr>
              <a:t> n</a:t>
            </a:r>
            <a:r>
              <a:rPr lang="en-US" altLang="zh-CN" b="1" dirty="0">
                <a:latin typeface="Times New Roman" panose="02020603050405020304" pitchFamily="18" charset="0"/>
              </a:rPr>
              <a:t>=1</a:t>
            </a:r>
            <a:r>
              <a:rPr lang="zh-CN" altLang="en-US" b="1" dirty="0">
                <a:latin typeface="Times New Roman" panose="02020603050405020304" pitchFamily="18" charset="0"/>
              </a:rPr>
              <a:t>时有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).  </a:t>
            </a:r>
            <a:r>
              <a:rPr lang="zh-CN" altLang="en-US" b="1" dirty="0">
                <a:latin typeface="Times New Roman" panose="02020603050405020304" pitchFamily="18" charset="0"/>
              </a:rPr>
              <a:t>假设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成立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那么对任意的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32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∧&lt;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)∧&lt;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&gt;∈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这就证明了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). </a:t>
            </a:r>
            <a:r>
              <a:rPr lang="zh-CN" altLang="en-US" b="1" dirty="0">
                <a:latin typeface="Times New Roman" panose="02020603050405020304" pitchFamily="18" charset="0"/>
              </a:rPr>
              <a:t>由归纳法命题得证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686800" cy="1439863"/>
          </a:xfrm>
        </p:spPr>
        <p:txBody>
          <a:bodyPr vert="horz" wrap="square" lIns="91440" tIns="45720" rIns="91440" bIns="45720" anchor="t"/>
          <a:lstStyle/>
          <a:p>
            <a:pPr marL="1524000" indent="-1524000"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  </a:t>
            </a:r>
            <a:endParaRPr lang="en-US" altLang="zh-CN" dirty="0">
              <a:solidFill>
                <a:srgbClr val="A50021"/>
              </a:solidFill>
            </a:endParaRPr>
          </a:p>
          <a:p>
            <a:pPr marL="1524000" indent="-1524000" eaLnBrk="1" hangingPunct="1"/>
            <a:r>
              <a:rPr lang="en-US" altLang="zh-CN" dirty="0"/>
              <a:t>(1)  </a:t>
            </a:r>
            <a:r>
              <a:rPr lang="zh-CN" altLang="en-US" dirty="0"/>
              <a:t>证明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  <a:endParaRPr lang="en-US" altLang="zh-CN" dirty="0"/>
          </a:p>
          <a:p>
            <a:pPr marL="1524000" indent="-1524000" eaLnBrk="1" hangingPunct="1"/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zh-CN" altLang="en-US" dirty="0"/>
              <a:t>是否推出 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dirty="0"/>
              <a:t>? </a:t>
            </a:r>
            <a:r>
              <a:rPr lang="zh-CN" altLang="en-US" dirty="0"/>
              <a:t>为什么？</a:t>
            </a:r>
            <a:endParaRPr lang="zh-CN" altLang="en-US" dirty="0"/>
          </a:p>
        </p:txBody>
      </p:sp>
      <p:sp>
        <p:nvSpPr>
          <p:cNvPr id="276484" name="Rectangle 4"/>
          <p:cNvSpPr/>
          <p:nvPr/>
        </p:nvSpPr>
        <p:spPr>
          <a:xfrm>
            <a:off x="457200" y="2781300"/>
            <a:ext cx="8686800" cy="32400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</a:t>
            </a:r>
            <a:r>
              <a:rPr lang="en-US" altLang="zh-CN" b="1" dirty="0"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不一定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</a:rPr>
              <a:t>反例如下：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524000" indent="-15240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={1}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={2}, </a:t>
            </a:r>
            <a:r>
              <a:rPr lang="en-US" altLang="zh-CN" b="1" i="1" dirty="0"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D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但是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2707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72708" name="Rectangle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再证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为此只须证明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传递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∪…∧&lt;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t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</a:t>
            </a:r>
            <a:r>
              <a:rPr lang="en-US" altLang="zh-CN" dirty="0"/>
              <a:t>(&lt;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t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s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t</a:t>
            </a:r>
            <a:r>
              <a:rPr lang="en-US" altLang="zh-CN" baseline="30000" dirty="0"/>
              <a:t>+</a:t>
            </a:r>
            <a:r>
              <a:rPr lang="en-US" altLang="zh-CN" i="1" baseline="30000" dirty="0"/>
              <a:t>s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endParaRPr lang="en-US" altLang="zh-CN" dirty="0"/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是传递的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3731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闭包的矩阵表示和图表示</a:t>
            </a:r>
            <a:endParaRPr lang="zh-CN" altLang="en-US" dirty="0"/>
          </a:p>
        </p:txBody>
      </p:sp>
      <p:sp>
        <p:nvSpPr>
          <p:cNvPr id="73732" name="Rectangle 8"/>
          <p:cNvSpPr>
            <a:spLocks noGrp="1"/>
          </p:cNvSpPr>
          <p:nvPr>
            <p:ph idx="1"/>
          </p:nvPr>
        </p:nvSpPr>
        <p:spPr>
          <a:xfrm>
            <a:off x="395288" y="1268413"/>
            <a:ext cx="8280400" cy="13684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设关系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的关系矩阵分别为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 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s </a:t>
            </a:r>
            <a:r>
              <a:rPr lang="zh-CN" altLang="en-US" dirty="0"/>
              <a:t>和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 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则        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i="1" dirty="0"/>
              <a:t>E   M</a:t>
            </a:r>
            <a:r>
              <a:rPr lang="en-US" altLang="zh-CN" i="1" baseline="-25000" dirty="0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i="1" dirty="0"/>
              <a:t>M </a:t>
            </a:r>
            <a:r>
              <a:rPr lang="en-US" altLang="zh-CN" dirty="0"/>
              <a:t>'     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i="1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i="1" dirty="0"/>
              <a:t>M</a:t>
            </a:r>
            <a:r>
              <a:rPr lang="en-US" altLang="zh-CN" baseline="30000" dirty="0"/>
              <a:t>3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/>
              <a:t>E </a:t>
            </a:r>
            <a:r>
              <a:rPr lang="zh-CN" altLang="en-US" dirty="0"/>
              <a:t>是单位矩阵</a:t>
            </a:r>
            <a:r>
              <a:rPr lang="en-US" altLang="zh-CN" dirty="0"/>
              <a:t>, </a:t>
            </a:r>
            <a:r>
              <a:rPr lang="en-US" altLang="zh-CN" i="1" dirty="0"/>
              <a:t>M </a:t>
            </a:r>
            <a:r>
              <a:rPr lang="en-US" altLang="zh-CN" dirty="0"/>
              <a:t>'</a:t>
            </a:r>
            <a:r>
              <a:rPr lang="zh-CN" altLang="en-US" dirty="0"/>
              <a:t>是 转置矩阵，相加时使用</a:t>
            </a:r>
            <a:r>
              <a:rPr lang="zh-CN" altLang="en-US" dirty="0">
                <a:solidFill>
                  <a:srgbClr val="A50021"/>
                </a:solidFill>
              </a:rPr>
              <a:t>逻辑加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93225" name="Rectangle 9"/>
          <p:cNvSpPr/>
          <p:nvPr/>
        </p:nvSpPr>
        <p:spPr>
          <a:xfrm>
            <a:off x="468313" y="2852738"/>
            <a:ext cx="8207375" cy="3384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设关系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的关系图分别记为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</a:rPr>
              <a:t>的顶点集与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的顶点集相等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除了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的边以外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以下述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方法添加新的边：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考察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的每个顶点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若没环就加一个环，得到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考察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的每条边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若有一条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b="1" dirty="0">
                <a:latin typeface="Times New Roman" panose="02020603050405020304" pitchFamily="18" charset="0"/>
              </a:rPr>
              <a:t>的单向边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≠</a:t>
            </a: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则在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中加一条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b="1" dirty="0">
                <a:latin typeface="Times New Roman" panose="02020603050405020304" pitchFamily="18" charset="0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</a:rPr>
              <a:t>的反向边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</a:rPr>
              <a:t>得到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考察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的每个顶点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找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可达的所有顶点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允许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i=j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， 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如果没有从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的边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就加上这条边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得到图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lang="en-US" altLang="zh-CN" b="1" i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3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3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4755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74756" name="Rectangle 10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10080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9</a:t>
            </a:r>
            <a:r>
              <a:rPr lang="en-US" altLang="zh-CN" dirty="0"/>
              <a:t>  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,</a:t>
            </a:r>
            <a:r>
              <a:rPr lang="en-US" altLang="zh-CN" i="1" dirty="0"/>
              <a:t>d</a:t>
            </a:r>
            <a:r>
              <a:rPr lang="en-US" altLang="zh-CN" dirty="0"/>
              <a:t>}, </a:t>
            </a:r>
            <a:r>
              <a:rPr lang="en-US" altLang="zh-CN" i="1" dirty="0"/>
              <a:t>R</a:t>
            </a:r>
            <a:r>
              <a:rPr lang="en-US" altLang="zh-CN" dirty="0"/>
              <a:t>={&lt;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&gt;,&lt;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dirty="0"/>
              <a:t>&gt;,&lt;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&gt;,&lt;</a:t>
            </a:r>
            <a:r>
              <a:rPr lang="en-US" altLang="zh-CN" i="1" dirty="0"/>
              <a:t>c</a:t>
            </a:r>
            <a:r>
              <a:rPr lang="en-US" altLang="zh-CN" dirty="0"/>
              <a:t>,</a:t>
            </a:r>
            <a:r>
              <a:rPr lang="en-US" altLang="zh-CN" i="1" dirty="0"/>
              <a:t>d</a:t>
            </a:r>
            <a:r>
              <a:rPr lang="en-US" altLang="zh-CN" dirty="0"/>
              <a:t>&gt;,&lt;</a:t>
            </a:r>
            <a:r>
              <a:rPr lang="en-US" altLang="zh-CN" i="1" dirty="0"/>
              <a:t>d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&gt;}, 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的关系图如下图所示</a:t>
            </a:r>
            <a:r>
              <a:rPr lang="en-US" altLang="zh-CN" dirty="0"/>
              <a:t>. </a:t>
            </a:r>
            <a:endParaRPr lang="en-US" altLang="zh-CN" sz="1800" dirty="0"/>
          </a:p>
        </p:txBody>
      </p:sp>
      <p:grpSp>
        <p:nvGrpSpPr>
          <p:cNvPr id="395280" name="Group 16"/>
          <p:cNvGrpSpPr/>
          <p:nvPr/>
        </p:nvGrpSpPr>
        <p:grpSpPr>
          <a:xfrm>
            <a:off x="612775" y="2678113"/>
            <a:ext cx="7920038" cy="3513137"/>
            <a:chOff x="386" y="1687"/>
            <a:chExt cx="4989" cy="2213"/>
          </a:xfrm>
        </p:grpSpPr>
        <p:pic>
          <p:nvPicPr>
            <p:cNvPr id="74758" name="Picture 11" descr="7-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6" y="1687"/>
              <a:ext cx="4989" cy="18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4759" name="Text Box 12"/>
            <p:cNvSpPr txBox="1"/>
            <p:nvPr/>
          </p:nvSpPr>
          <p:spPr>
            <a:xfrm>
              <a:off x="1310" y="223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4760" name="Text Box 13"/>
            <p:cNvSpPr txBox="1"/>
            <p:nvPr/>
          </p:nvSpPr>
          <p:spPr>
            <a:xfrm>
              <a:off x="4105" y="2205"/>
              <a:ext cx="4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761" name="Text Box 14"/>
            <p:cNvSpPr txBox="1"/>
            <p:nvPr/>
          </p:nvSpPr>
          <p:spPr>
            <a:xfrm>
              <a:off x="1247" y="3550"/>
              <a:ext cx="4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762" name="Text Box 15"/>
            <p:cNvSpPr txBox="1"/>
            <p:nvPr/>
          </p:nvSpPr>
          <p:spPr>
            <a:xfrm>
              <a:off x="4105" y="361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5779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闭包的性质</a:t>
            </a:r>
            <a:endParaRPr lang="zh-CN" altLang="en-US" dirty="0"/>
          </a:p>
        </p:txBody>
      </p:sp>
      <p:sp>
        <p:nvSpPr>
          <p:cNvPr id="75780" name="Rectangle 8"/>
          <p:cNvSpPr>
            <a:spLocks noGrp="1"/>
          </p:cNvSpPr>
          <p:nvPr>
            <p:ph idx="1"/>
          </p:nvPr>
        </p:nvSpPr>
        <p:spPr>
          <a:xfrm>
            <a:off x="395288" y="1196975"/>
            <a:ext cx="8208962" cy="18716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zh-CN" altLang="en-US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是自反的当且仅当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zh-CN" altLang="en-US" dirty="0"/>
              <a:t>是对称的当且仅当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/>
              <a:t>R</a:t>
            </a:r>
            <a:r>
              <a:rPr lang="zh-CN" altLang="en-US" dirty="0"/>
              <a:t>是传递的当且仅当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97321" name="Rectangle 9"/>
          <p:cNvSpPr/>
          <p:nvPr/>
        </p:nvSpPr>
        <p:spPr>
          <a:xfrm>
            <a:off x="395288" y="3213100"/>
            <a:ext cx="8280400" cy="18716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6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7.12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是非空集合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97322" name="Text Box 10"/>
          <p:cNvSpPr txBox="1"/>
          <p:nvPr/>
        </p:nvSpPr>
        <p:spPr>
          <a:xfrm>
            <a:off x="468313" y="5348288"/>
            <a:ext cx="1187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Arial" panose="020B0604020202020204" pitchFamily="34" charset="0"/>
              </a:rPr>
              <a:t>证明 略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1" grpId="0"/>
      <p:bldP spid="3973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68" name="Rectangle 8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1686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是自反的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也是自反的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是对称的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也是对称的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是传递的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是传递的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zh-CN" altLang="en-US" dirty="0"/>
              <a:t>说明：如果需要进行多个闭包运算，比如求</a:t>
            </a:r>
            <a:r>
              <a:rPr lang="en-US" altLang="zh-CN" i="1" dirty="0"/>
              <a:t>R</a:t>
            </a:r>
            <a:r>
              <a:rPr lang="zh-CN" altLang="en-US" dirty="0"/>
              <a:t>的自反、对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称、传递的闭包 </a:t>
            </a:r>
            <a:r>
              <a:rPr lang="en-US" altLang="zh-CN" i="1" dirty="0"/>
              <a:t>tsr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，运算顺序如下：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i="1" dirty="0"/>
              <a:t>                         </a:t>
            </a:r>
            <a:r>
              <a:rPr lang="en-US" altLang="zh-CN" i="1" dirty="0"/>
              <a:t>tsr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</a:t>
            </a:r>
            <a:r>
              <a:rPr lang="en-US" altLang="zh-CN" i="1" dirty="0"/>
              <a:t>rts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</a:t>
            </a:r>
            <a:r>
              <a:rPr lang="en-US" altLang="zh-CN" i="1" dirty="0"/>
              <a:t>trs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6804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闭包的性质</a:t>
            </a:r>
            <a:endParaRPr lang="zh-CN" altLang="en-US" dirty="0"/>
          </a:p>
        </p:txBody>
      </p:sp>
      <p:sp>
        <p:nvSpPr>
          <p:cNvPr id="399370" name="Text Box 10"/>
          <p:cNvSpPr txBox="1"/>
          <p:nvPr/>
        </p:nvSpPr>
        <p:spPr>
          <a:xfrm>
            <a:off x="504825" y="4437063"/>
            <a:ext cx="1187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Arial" panose="020B0604020202020204" pitchFamily="34" charset="0"/>
              </a:rPr>
              <a:t>证明 略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14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/>
              <a:t>7.6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</a:rPr>
              <a:t>等价关系与划分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7828" name="Rectangle 1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等价关系的定义与实例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等价类及其性质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商集与集合的划分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等价关系与划分的一一对应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8851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等价关系的定义与实例</a:t>
            </a:r>
            <a:endParaRPr lang="zh-CN" altLang="en-US" dirty="0"/>
          </a:p>
        </p:txBody>
      </p:sp>
      <p:sp>
        <p:nvSpPr>
          <p:cNvPr id="78852" name="Rectangle 8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1439863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为非空集合上的关系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i="1" dirty="0"/>
              <a:t>R</a:t>
            </a:r>
            <a:r>
              <a:rPr lang="zh-CN" altLang="en-US" dirty="0"/>
              <a:t>是自反的、对称的和</a:t>
            </a:r>
            <a:endParaRPr lang="zh-CN" altLang="en-US" dirty="0"/>
          </a:p>
          <a:p>
            <a:pPr marL="609600" indent="-609600" eaLnBrk="1" hangingPunct="1"/>
            <a:r>
              <a:rPr lang="zh-CN" altLang="en-US" dirty="0"/>
              <a:t>传递的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等价关系</a:t>
            </a:r>
            <a:r>
              <a:rPr lang="en-US" altLang="zh-CN" dirty="0"/>
              <a:t>.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是一个等价关系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endParaRPr lang="zh-CN" altLang="en-US" dirty="0"/>
          </a:p>
          <a:p>
            <a:pPr marL="609600" indent="-609600" eaLnBrk="1" hangingPunct="1"/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称 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等价于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x</a:t>
            </a:r>
            <a:r>
              <a:rPr lang="zh-CN" altLang="en-US" dirty="0"/>
              <a:t>～</a:t>
            </a:r>
            <a:r>
              <a:rPr lang="en-US" altLang="zh-CN" i="1" dirty="0"/>
              <a:t>y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sp>
        <p:nvSpPr>
          <p:cNvPr id="403465" name="Rectangle 9"/>
          <p:cNvSpPr/>
          <p:nvPr/>
        </p:nvSpPr>
        <p:spPr>
          <a:xfrm>
            <a:off x="395288" y="2852738"/>
            <a:ext cx="8497887" cy="33131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实例   设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={1,2,…,8}, </a:t>
            </a:r>
            <a:r>
              <a:rPr lang="zh-CN" altLang="en-US" b="1" dirty="0">
                <a:latin typeface="Times New Roman" panose="02020603050405020304" pitchFamily="18" charset="0"/>
              </a:rPr>
              <a:t>如下定义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endParaRPr lang="zh-CN" altLang="fr-FR" b="1" dirty="0">
              <a:latin typeface="Times New Roman" panose="02020603050405020304" pitchFamily="18" charset="0"/>
            </a:endParaRPr>
          </a:p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fr-FR" b="1" dirty="0">
                <a:latin typeface="Times New Roman" panose="02020603050405020304" pitchFamily="18" charset="0"/>
              </a:rPr>
              <a:t>                      </a:t>
            </a:r>
            <a:r>
              <a:rPr lang="fr-FR" altLang="zh-CN" b="1" i="1" dirty="0">
                <a:latin typeface="Times New Roman" panose="02020603050405020304" pitchFamily="18" charset="0"/>
              </a:rPr>
              <a:t>R</a:t>
            </a:r>
            <a:r>
              <a:rPr lang="fr-FR" altLang="zh-CN" b="1" dirty="0">
                <a:latin typeface="Times New Roman" panose="02020603050405020304" pitchFamily="18" charset="0"/>
              </a:rPr>
              <a:t>={&lt;</a:t>
            </a:r>
            <a:r>
              <a:rPr lang="fr-FR" altLang="zh-CN" b="1" i="1" dirty="0">
                <a:latin typeface="Times New Roman" panose="02020603050405020304" pitchFamily="18" charset="0"/>
              </a:rPr>
              <a:t>x</a:t>
            </a:r>
            <a:r>
              <a:rPr lang="fr-FR" altLang="zh-CN" b="1" dirty="0">
                <a:latin typeface="Times New Roman" panose="02020603050405020304" pitchFamily="18" charset="0"/>
              </a:rPr>
              <a:t>,</a:t>
            </a:r>
            <a:r>
              <a:rPr lang="fr-FR" altLang="zh-CN" b="1" i="1" dirty="0">
                <a:latin typeface="Times New Roman" panose="02020603050405020304" pitchFamily="18" charset="0"/>
              </a:rPr>
              <a:t>y</a:t>
            </a:r>
            <a:r>
              <a:rPr lang="fr-FR" altLang="zh-CN" b="1" dirty="0">
                <a:latin typeface="Times New Roman" panose="02020603050405020304" pitchFamily="18" charset="0"/>
              </a:rPr>
              <a:t>&gt;| </a:t>
            </a:r>
            <a:r>
              <a:rPr lang="fr-FR" altLang="zh-CN" b="1" i="1" dirty="0">
                <a:latin typeface="Times New Roman" panose="02020603050405020304" pitchFamily="18" charset="0"/>
              </a:rPr>
              <a:t>x</a:t>
            </a:r>
            <a:r>
              <a:rPr lang="fr-FR" altLang="zh-CN" b="1" dirty="0">
                <a:latin typeface="Times New Roman" panose="02020603050405020304" pitchFamily="18" charset="0"/>
              </a:rPr>
              <a:t>,</a:t>
            </a:r>
            <a:r>
              <a:rPr lang="fr-FR" altLang="zh-CN" b="1" i="1" dirty="0">
                <a:latin typeface="Times New Roman" panose="02020603050405020304" pitchFamily="18" charset="0"/>
              </a:rPr>
              <a:t>y</a:t>
            </a:r>
            <a:r>
              <a:rPr lang="fr-FR" altLang="zh-CN" b="1" dirty="0">
                <a:latin typeface="Times New Roman" panose="02020603050405020304" pitchFamily="18" charset="0"/>
              </a:rPr>
              <a:t>∈</a:t>
            </a:r>
            <a:r>
              <a:rPr lang="fr-FR" altLang="zh-CN" b="1" i="1" dirty="0">
                <a:latin typeface="Times New Roman" panose="02020603050405020304" pitchFamily="18" charset="0"/>
              </a:rPr>
              <a:t>A</a:t>
            </a:r>
            <a:r>
              <a:rPr lang="fr-FR" altLang="zh-CN" b="1" dirty="0">
                <a:latin typeface="Times New Roman" panose="02020603050405020304" pitchFamily="18" charset="0"/>
              </a:rPr>
              <a:t>∧</a:t>
            </a:r>
            <a:r>
              <a:rPr lang="fr-FR" altLang="zh-CN" b="1" i="1" dirty="0">
                <a:latin typeface="Times New Roman" panose="02020603050405020304" pitchFamily="18" charset="0"/>
              </a:rPr>
              <a:t>x </a:t>
            </a:r>
            <a:r>
              <a:rPr lang="fr-FR" altLang="zh-CN" b="1" dirty="0">
                <a:latin typeface="Times New Roman" panose="02020603050405020304" pitchFamily="18" charset="0"/>
              </a:rPr>
              <a:t>≡ </a:t>
            </a:r>
            <a:r>
              <a:rPr lang="fr-FR" altLang="zh-CN" b="1" i="1" dirty="0">
                <a:latin typeface="Times New Roman" panose="02020603050405020304" pitchFamily="18" charset="0"/>
              </a:rPr>
              <a:t>y</a:t>
            </a:r>
            <a:r>
              <a:rPr lang="fr-FR" altLang="zh-CN" b="1" dirty="0">
                <a:latin typeface="Times New Roman" panose="02020603050405020304" pitchFamily="18" charset="0"/>
              </a:rPr>
              <a:t>(mod 3)}</a:t>
            </a:r>
            <a:endParaRPr lang="fr-FR" altLang="zh-CN" b="1" dirty="0">
              <a:latin typeface="Times New Roman" panose="02020603050405020304" pitchFamily="18" charset="0"/>
            </a:endParaRPr>
          </a:p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fr-FR" b="1" dirty="0">
                <a:latin typeface="Times New Roman" panose="02020603050405020304" pitchFamily="18" charset="0"/>
              </a:rPr>
              <a:t>其中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(mod 3)</a:t>
            </a:r>
            <a:r>
              <a:rPr lang="zh-CN" altLang="en-US" b="1" dirty="0">
                <a:latin typeface="Times New Roman" panose="02020603050405020304" pitchFamily="18" charset="0"/>
              </a:rPr>
              <a:t>叫做 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模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除以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的余数与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除以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的余数相等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不难验证 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因为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(mod 3)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(mod 3), </a:t>
            </a:r>
            <a:r>
              <a:rPr lang="zh-CN" altLang="en-US" b="1" dirty="0">
                <a:latin typeface="Times New Roman" panose="02020603050405020304" pitchFamily="18" charset="0"/>
              </a:rPr>
              <a:t>则有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(mod 3)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609600" indent="-6096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(mod 3),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(mod 3), </a:t>
            </a:r>
            <a:r>
              <a:rPr lang="zh-CN" altLang="en-US" b="1" dirty="0">
                <a:latin typeface="Times New Roman" panose="02020603050405020304" pitchFamily="18" charset="0"/>
              </a:rPr>
              <a:t>则有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≡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(mod 3)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3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3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9875" name="Rectangle 9"/>
          <p:cNvSpPr/>
          <p:nvPr/>
        </p:nvSpPr>
        <p:spPr>
          <a:xfrm>
            <a:off x="1403350" y="4005263"/>
            <a:ext cx="6192838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模 </a:t>
            </a:r>
            <a:r>
              <a:rPr lang="en-US" altLang="zh-CN" b="1" dirty="0">
                <a:latin typeface="Times New Roman" panose="02020603050405020304" pitchFamily="18" charset="0"/>
              </a:rPr>
              <a:t>3 </a:t>
            </a:r>
            <a:r>
              <a:rPr lang="zh-CN" altLang="en-US" b="1" dirty="0">
                <a:latin typeface="Arial" panose="020B0604020202020204" pitchFamily="34" charset="0"/>
              </a:rPr>
              <a:t>等价关系的关系图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pic>
        <p:nvPicPr>
          <p:cNvPr id="79876" name="Picture 10" descr="7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484313"/>
            <a:ext cx="8064500" cy="2103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7" name="Rectangle 11"/>
          <p:cNvSpPr/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等价关系的实例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80900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196975"/>
            <a:ext cx="10836275" cy="3168650"/>
          </a:xfrm>
        </p:spPr>
      </p:pic>
      <p:pic>
        <p:nvPicPr>
          <p:cNvPr id="54886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625"/>
            <a:ext cx="91440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8192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1438"/>
            <a:ext cx="9144000" cy="1223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989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100"/>
            <a:ext cx="914400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/>
              <a:t>7.2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二元关系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78531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7.3</a:t>
            </a:r>
            <a:r>
              <a:rPr lang="en-US" altLang="zh-CN" dirty="0"/>
              <a:t>  </a:t>
            </a:r>
            <a:r>
              <a:rPr lang="zh-CN" altLang="en-US" dirty="0"/>
              <a:t>如果一个集合满足以下条件之一：</a:t>
            </a:r>
            <a:endParaRPr lang="zh-CN" altLang="en-US" dirty="0"/>
          </a:p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集合非空</a:t>
            </a:r>
            <a:r>
              <a:rPr lang="en-US" altLang="zh-CN" dirty="0"/>
              <a:t>, </a:t>
            </a:r>
            <a:r>
              <a:rPr lang="zh-CN" altLang="en-US" dirty="0"/>
              <a:t>且它的元素都是有序对</a:t>
            </a:r>
            <a:endParaRPr lang="zh-CN" altLang="en-US" dirty="0"/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集合是空集</a:t>
            </a:r>
            <a:endParaRPr lang="zh-CN" altLang="en-US" dirty="0"/>
          </a:p>
          <a:p>
            <a:pPr eaLnBrk="1" hangingPunct="1"/>
            <a:r>
              <a:rPr lang="zh-CN" altLang="en-US" dirty="0"/>
              <a:t>则称该集合为一个</a:t>
            </a:r>
            <a:r>
              <a:rPr lang="zh-CN" altLang="en-US" dirty="0">
                <a:solidFill>
                  <a:srgbClr val="A50021"/>
                </a:solidFill>
              </a:rPr>
              <a:t>二元关系</a:t>
            </a:r>
            <a:r>
              <a:rPr lang="en-US" altLang="zh-CN" dirty="0"/>
              <a:t>, </a:t>
            </a:r>
            <a:r>
              <a:rPr lang="zh-CN" altLang="en-US" dirty="0"/>
              <a:t>简称为关系，记作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可记作</a:t>
            </a:r>
            <a:r>
              <a:rPr lang="en-US" altLang="zh-CN" i="1" dirty="0"/>
              <a:t>xRy</a:t>
            </a:r>
            <a:r>
              <a:rPr lang="zh-CN" altLang="en-US" dirty="0"/>
              <a:t>；如果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则记作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endParaRPr lang="en-US" altLang="zh-CN" dirty="0"/>
          </a:p>
          <a:p>
            <a:pPr eaLnBrk="1" hangingPunct="1">
              <a:spcBef>
                <a:spcPct val="70000"/>
              </a:spcBef>
            </a:pPr>
            <a:r>
              <a:rPr lang="zh-CN" altLang="en-US" dirty="0"/>
              <a:t>实例：</a:t>
            </a:r>
            <a:r>
              <a:rPr lang="en-US" altLang="zh-CN" i="1" dirty="0"/>
              <a:t>R</a:t>
            </a:r>
            <a:r>
              <a:rPr lang="en-US" altLang="zh-CN" dirty="0"/>
              <a:t>={&lt;1,2&gt;,&lt;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&gt;}, </a:t>
            </a:r>
            <a:r>
              <a:rPr lang="en-US" altLang="zh-CN" i="1" dirty="0"/>
              <a:t>S</a:t>
            </a:r>
            <a:r>
              <a:rPr lang="en-US" altLang="zh-CN" dirty="0"/>
              <a:t>={&lt;1,2&gt;,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}.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是二元关系</a:t>
            </a:r>
            <a:r>
              <a:rPr lang="en-US" altLang="zh-CN" dirty="0"/>
              <a:t>, </a:t>
            </a:r>
            <a:endParaRPr lang="en-US" altLang="zh-CN" dirty="0"/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不是有序对时，</a:t>
            </a:r>
            <a:r>
              <a:rPr lang="en-US" altLang="zh-CN" i="1" dirty="0"/>
              <a:t>S</a:t>
            </a:r>
            <a:r>
              <a:rPr lang="zh-CN" altLang="en-US" dirty="0"/>
              <a:t>不是二元关系</a:t>
            </a:r>
            <a:endParaRPr lang="zh-CN" altLang="en-US" dirty="0"/>
          </a:p>
          <a:p>
            <a:pPr eaLnBrk="1" hangingPunct="1"/>
            <a:r>
              <a:rPr lang="zh-CN" altLang="en-US" dirty="0"/>
              <a:t>根据上面的记法，可以写</a:t>
            </a:r>
            <a:r>
              <a:rPr lang="en-US" altLang="zh-CN" dirty="0"/>
              <a:t>1</a:t>
            </a:r>
            <a:r>
              <a:rPr lang="en-US" altLang="zh-CN" i="1" dirty="0"/>
              <a:t>R</a:t>
            </a:r>
            <a:r>
              <a:rPr lang="en-US" altLang="zh-CN" dirty="0"/>
              <a:t>2, </a:t>
            </a:r>
            <a:r>
              <a:rPr lang="en-US" altLang="zh-CN" i="1" dirty="0"/>
              <a:t>aRb</a:t>
            </a:r>
            <a:r>
              <a:rPr lang="en-US" altLang="zh-CN" dirty="0"/>
              <a:t>, </a:t>
            </a:r>
            <a:r>
              <a:rPr lang="en-US" altLang="zh-CN" i="1" dirty="0"/>
              <a:t>aRc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305480" y="3157560"/>
              <a:ext cx="186120" cy="3621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305480" y="3157560"/>
                <a:ext cx="186120" cy="362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223" name="Ink 7"/>
              <p14:cNvContentPartPr/>
              <p14:nvPr/>
            </p14:nvContentPartPr>
            <p14:xfrm>
              <a:off x="5376863" y="5072063"/>
              <a:ext cx="195262" cy="419100"/>
            </p14:xfrm>
          </p:contentPart>
        </mc:Choice>
        <mc:Fallback xmlns="">
          <p:pic>
            <p:nvPicPr>
              <p:cNvPr id="9223" name="Ink 7"/>
            </p:nvPicPr>
            <p:blipFill>
              <a:blip r:embed="rId4"/>
            </p:blipFill>
            <p:spPr>
              <a:xfrm>
                <a:off x="5376863" y="5072063"/>
                <a:ext cx="195262" cy="41910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2947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等价类定义 </a:t>
            </a:r>
            <a:endParaRPr lang="zh-CN" altLang="en-US" b="0" dirty="0"/>
          </a:p>
        </p:txBody>
      </p:sp>
      <p:sp>
        <p:nvSpPr>
          <p:cNvPr id="82948" name="Rectangle 8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075613" cy="1439863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zh-CN" altLang="en-US" dirty="0"/>
              <a:t>，令</a:t>
            </a:r>
            <a:endParaRPr lang="zh-CN" altLang="en-US" dirty="0"/>
          </a:p>
          <a:p>
            <a:pPr marL="457200" indent="-45720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                      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y </a:t>
            </a:r>
            <a:r>
              <a:rPr lang="en-US" altLang="zh-CN" dirty="0"/>
              <a:t>| </a:t>
            </a:r>
            <a:r>
              <a:rPr lang="en-US" altLang="zh-CN" i="1" dirty="0"/>
              <a:t>y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∧</a:t>
            </a:r>
            <a:r>
              <a:rPr lang="en-US" altLang="zh-CN" i="1" dirty="0"/>
              <a:t>xRy</a:t>
            </a:r>
            <a:r>
              <a:rPr lang="en-US" altLang="zh-CN" dirty="0"/>
              <a:t>}</a:t>
            </a:r>
            <a:endParaRPr lang="en-US" altLang="zh-CN" dirty="0"/>
          </a:p>
          <a:p>
            <a:pPr marL="457200" indent="-45720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称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x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的等价类</a:t>
            </a:r>
            <a:r>
              <a:rPr lang="en-US" altLang="zh-CN" dirty="0"/>
              <a:t>, </a:t>
            </a:r>
            <a:r>
              <a:rPr lang="zh-CN" altLang="en-US" dirty="0"/>
              <a:t>简称为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等价类</a:t>
            </a:r>
            <a:r>
              <a:rPr lang="en-US" altLang="zh-CN" dirty="0"/>
              <a:t>, </a:t>
            </a:r>
            <a:r>
              <a:rPr lang="zh-CN" altLang="en-US" dirty="0"/>
              <a:t>简记为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或    </a:t>
            </a:r>
            <a:endParaRPr lang="zh-CN" altLang="en-US" dirty="0"/>
          </a:p>
          <a:p>
            <a:pPr marL="457200" indent="-45720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endParaRPr lang="en-US" altLang="zh-CN" dirty="0"/>
          </a:p>
        </p:txBody>
      </p:sp>
      <p:graphicFrame>
        <p:nvGraphicFramePr>
          <p:cNvPr id="8294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8101013" y="2205038"/>
          <a:ext cx="358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" r:id="rId1" imgW="139700" imgH="215900" progId="Equation.3">
                  <p:embed/>
                </p:oleObj>
              </mc:Choice>
              <mc:Fallback>
                <p:oleObj name="" r:id="rId1" imgW="1397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101013" y="2205038"/>
                        <a:ext cx="358775" cy="555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7563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997200"/>
            <a:ext cx="6769100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550915" name="Rectangle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5621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={1, 2, … , 8}</a:t>
            </a:r>
            <a:r>
              <a:rPr lang="zh-CN" altLang="en-US" sz="2800" dirty="0"/>
              <a:t>，</a:t>
            </a:r>
            <a:r>
              <a:rPr lang="en-US" altLang="zh-CN" sz="2800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A</a:t>
            </a:r>
            <a:r>
              <a:rPr lang="zh-CN" altLang="en-US" sz="2800" dirty="0"/>
              <a:t>上模</a:t>
            </a:r>
            <a:r>
              <a:rPr lang="en-US" altLang="zh-CN" sz="2800" dirty="0"/>
              <a:t>3</a:t>
            </a:r>
            <a:r>
              <a:rPr lang="zh-CN" altLang="en-US" sz="2800" dirty="0"/>
              <a:t>的同余关系。求：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(1) R</a:t>
            </a:r>
            <a:r>
              <a:rPr lang="zh-CN" altLang="en-US" sz="2800" dirty="0"/>
              <a:t>的所有等价类；</a:t>
            </a:r>
            <a:r>
              <a:rPr lang="en-US" altLang="zh-CN" sz="2800" dirty="0"/>
              <a:t>(2) </a:t>
            </a:r>
            <a:r>
              <a:rPr lang="zh-CN" altLang="en-US" sz="2800" dirty="0"/>
              <a:t>画出</a:t>
            </a:r>
            <a:r>
              <a:rPr lang="en-US" altLang="zh-CN" sz="2800" dirty="0"/>
              <a:t>R</a:t>
            </a:r>
            <a:r>
              <a:rPr lang="zh-CN" altLang="en-US" sz="2800" dirty="0"/>
              <a:t>的关系图。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   解</a:t>
            </a:r>
            <a:r>
              <a:rPr lang="en-US" altLang="zh-CN" sz="2800" dirty="0">
                <a:sym typeface="Wingdings" panose="05000000000000000000" pitchFamily="2" charset="2"/>
              </a:rPr>
              <a:t>:   (1) R</a:t>
            </a:r>
            <a:r>
              <a:rPr lang="zh-CN" altLang="en-US" sz="2800" dirty="0">
                <a:sym typeface="Wingdings" panose="05000000000000000000" pitchFamily="2" charset="2"/>
              </a:rPr>
              <a:t>的所有等价类为：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dirty="0">
                <a:sym typeface="Wingdings" panose="05000000000000000000" pitchFamily="2" charset="2"/>
              </a:rPr>
              <a:t>           </a:t>
            </a:r>
            <a:r>
              <a:rPr lang="zh-CN" altLang="en-US" sz="2800" dirty="0"/>
              <a:t> </a:t>
            </a:r>
            <a:r>
              <a:rPr lang="en-US" altLang="zh-CN" sz="2800" dirty="0"/>
              <a:t>[1] = [4] = [7] = {1, 4, 7}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            </a:t>
            </a:r>
            <a:r>
              <a:rPr lang="en-US" altLang="zh-CN" sz="2800" dirty="0"/>
              <a:t>[2] = [5] = [8] = {2, 5, 8}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            </a:t>
            </a:r>
            <a:r>
              <a:rPr lang="en-US" altLang="zh-CN" sz="2800" dirty="0"/>
              <a:t>[3] = [6] = {3, 6}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          </a:t>
            </a:r>
            <a:r>
              <a:rPr lang="en-US" altLang="zh-CN" sz="2800" dirty="0"/>
              <a:t>(2) </a:t>
            </a:r>
            <a:endParaRPr lang="en-US" altLang="zh-CN" sz="2800" dirty="0"/>
          </a:p>
          <a:p>
            <a:pPr eaLnBrk="1" hangingPunct="1"/>
            <a:endParaRPr lang="en-US" altLang="zh-CN" dirty="0"/>
          </a:p>
        </p:txBody>
      </p:sp>
      <p:pic>
        <p:nvPicPr>
          <p:cNvPr id="550916" name="Picture 4" descr="7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4292600"/>
            <a:ext cx="6948487" cy="152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84995" name="Picture 3" descr="特殊符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2636838"/>
            <a:ext cx="274637" cy="29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6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等价类的性质</a:t>
            </a:r>
            <a:endParaRPr lang="zh-CN" altLang="en-US" dirty="0"/>
          </a:p>
        </p:txBody>
      </p:sp>
      <p:sp>
        <p:nvSpPr>
          <p:cNvPr id="84997" name="Rectangle 9"/>
          <p:cNvSpPr>
            <a:spLocks noGrp="1"/>
          </p:cNvSpPr>
          <p:nvPr>
            <p:ph idx="1"/>
          </p:nvPr>
        </p:nvSpPr>
        <p:spPr>
          <a:xfrm>
            <a:off x="395288" y="1196975"/>
            <a:ext cx="8280400" cy="23034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zh-CN" altLang="en-US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, 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的非空子集</a:t>
            </a:r>
            <a:endParaRPr lang="zh-CN" altLang="en-US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/>
              <a:t>xRy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 = [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/>
              <a:t>x  </a:t>
            </a:r>
            <a:r>
              <a:rPr lang="en-US" altLang="zh-CN" dirty="0"/>
              <a:t> 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  <a:r>
              <a:rPr lang="zh-CN" altLang="en-US" dirty="0"/>
              <a:t>不交</a:t>
            </a:r>
            <a:endParaRPr lang="zh-CN" altLang="en-US" dirty="0"/>
          </a:p>
          <a:p>
            <a:pPr eaLnBrk="1" hangingPunct="1"/>
            <a:r>
              <a:rPr lang="en-US" altLang="zh-CN" dirty="0"/>
              <a:t>(4) ∪{[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endParaRPr lang="en-US" altLang="zh-CN" dirty="0"/>
          </a:p>
        </p:txBody>
      </p:sp>
      <p:pic>
        <p:nvPicPr>
          <p:cNvPr id="84998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8" y="2565400"/>
            <a:ext cx="292100" cy="35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11" name="Rectangle 11"/>
          <p:cNvSpPr/>
          <p:nvPr/>
        </p:nvSpPr>
        <p:spPr>
          <a:xfrm>
            <a:off x="468313" y="3644900"/>
            <a:ext cx="8280400" cy="273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证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由定义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又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</a:rPr>
              <a:t>非空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任取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则有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zh-CN" altLang="fr-FR" b="1" dirty="0">
                <a:latin typeface="Times New Roman" panose="02020603050405020304" pitchFamily="18" charset="0"/>
              </a:rPr>
              <a:t>       </a:t>
            </a:r>
            <a:r>
              <a:rPr lang="fr-FR" altLang="zh-CN" b="1" i="1" dirty="0">
                <a:latin typeface="Times New Roman" panose="02020603050405020304" pitchFamily="18" charset="0"/>
              </a:rPr>
              <a:t>z</a:t>
            </a:r>
            <a:r>
              <a:rPr lang="fr-FR" altLang="zh-CN" b="1" dirty="0">
                <a:latin typeface="Times New Roman" panose="02020603050405020304" pitchFamily="18" charset="0"/>
              </a:rPr>
              <a:t>∈[</a:t>
            </a:r>
            <a:r>
              <a:rPr lang="fr-FR" altLang="zh-CN" b="1" i="1" dirty="0">
                <a:latin typeface="Times New Roman" panose="02020603050405020304" pitchFamily="18" charset="0"/>
              </a:rPr>
              <a:t>x</a:t>
            </a:r>
            <a:r>
              <a:rPr lang="fr-FR" altLang="zh-CN" b="1" dirty="0">
                <a:latin typeface="Times New Roman" panose="02020603050405020304" pitchFamily="18" charset="0"/>
              </a:rPr>
              <a:t>]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fr-FR" altLang="zh-CN" b="1" dirty="0">
                <a:latin typeface="Times New Roman" panose="02020603050405020304" pitchFamily="18" charset="0"/>
              </a:rPr>
              <a:t>&lt;</a:t>
            </a:r>
            <a:r>
              <a:rPr lang="fr-FR" altLang="zh-CN" b="1" i="1" dirty="0">
                <a:latin typeface="Times New Roman" panose="02020603050405020304" pitchFamily="18" charset="0"/>
              </a:rPr>
              <a:t>x</a:t>
            </a:r>
            <a:r>
              <a:rPr lang="fr-FR" altLang="zh-CN" b="1" dirty="0">
                <a:latin typeface="Times New Roman" panose="02020603050405020304" pitchFamily="18" charset="0"/>
              </a:rPr>
              <a:t>,</a:t>
            </a:r>
            <a:r>
              <a:rPr lang="fr-FR" altLang="zh-CN" b="1" i="1" dirty="0">
                <a:latin typeface="Times New Roman" panose="02020603050405020304" pitchFamily="18" charset="0"/>
              </a:rPr>
              <a:t>z</a:t>
            </a:r>
            <a:r>
              <a:rPr lang="fr-FR" altLang="zh-CN" b="1" dirty="0">
                <a:latin typeface="Times New Roman" panose="02020603050405020304" pitchFamily="18" charset="0"/>
              </a:rPr>
              <a:t>&gt;∈</a:t>
            </a:r>
            <a:r>
              <a:rPr lang="fr-FR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fr-FR" altLang="zh-CN" b="1" i="1" dirty="0">
                <a:latin typeface="Times New Roman" panose="02020603050405020304" pitchFamily="18" charset="0"/>
              </a:rPr>
              <a:t>&lt;z,x&gt;</a:t>
            </a:r>
            <a:r>
              <a:rPr lang="fr-FR" altLang="zh-CN" b="1" dirty="0">
                <a:latin typeface="Times New Roman" panose="02020603050405020304" pitchFamily="18" charset="0"/>
              </a:rPr>
              <a:t>∈</a:t>
            </a:r>
            <a:r>
              <a:rPr lang="fr-FR" altLang="zh-CN" b="1" i="1" dirty="0">
                <a:latin typeface="Times New Roman" panose="02020603050405020304" pitchFamily="18" charset="0"/>
              </a:rPr>
              <a:t>R</a:t>
            </a:r>
            <a:endParaRPr lang="fr-FR" altLang="zh-CN" b="1" i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fr-FR" altLang="zh-CN" b="1" i="1" dirty="0">
                <a:latin typeface="Times New Roman" panose="02020603050405020304" pitchFamily="18" charset="0"/>
              </a:rPr>
              <a:t>             &lt;z,x&gt;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fr-FR" altLang="zh-CN" b="1" i="1" dirty="0">
                <a:latin typeface="Times New Roman" panose="02020603050405020304" pitchFamily="18" charset="0"/>
              </a:rPr>
              <a:t>R</a:t>
            </a:r>
            <a:r>
              <a:rPr lang="fr-FR" altLang="zh-CN" b="1" dirty="0">
                <a:latin typeface="Times New Roman" panose="02020603050405020304" pitchFamily="18" charset="0"/>
              </a:rPr>
              <a:t>∧</a:t>
            </a:r>
            <a:r>
              <a:rPr lang="fr-FR" altLang="zh-CN" b="1" i="1" dirty="0">
                <a:latin typeface="Times New Roman" panose="02020603050405020304" pitchFamily="18" charset="0"/>
              </a:rPr>
              <a:t>&lt;x,y&gt;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fr-FR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fr-FR" altLang="zh-CN" b="1" i="1" dirty="0">
                <a:latin typeface="Times New Roman" panose="02020603050405020304" pitchFamily="18" charset="0"/>
              </a:rPr>
              <a:t>&lt;z,y&gt;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fr-FR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fr-FR" altLang="zh-CN" b="1" i="1" dirty="0">
                <a:latin typeface="Times New Roman" panose="02020603050405020304" pitchFamily="18" charset="0"/>
              </a:rPr>
              <a:t>&lt;y,z&gt;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fr-FR" altLang="zh-CN" b="1" i="1" dirty="0">
                <a:latin typeface="Times New Roman" panose="02020603050405020304" pitchFamily="18" charset="0"/>
              </a:rPr>
              <a:t>R</a:t>
            </a:r>
            <a:endParaRPr lang="fr-FR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fr-FR" b="1" dirty="0">
                <a:latin typeface="Times New Roman" panose="02020603050405020304" pitchFamily="18" charset="0"/>
              </a:rPr>
              <a:t>从而证明了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∈[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]. </a:t>
            </a:r>
            <a:r>
              <a:rPr lang="zh-CN" altLang="en-US" b="1" dirty="0">
                <a:latin typeface="Times New Roman" panose="02020603050405020304" pitchFamily="18" charset="0"/>
              </a:rPr>
              <a:t>综上所述必有 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]. </a:t>
            </a:r>
            <a:r>
              <a:rPr lang="zh-CN" altLang="en-US" b="1" dirty="0">
                <a:latin typeface="Times New Roman" panose="02020603050405020304" pitchFamily="18" charset="0"/>
              </a:rPr>
              <a:t>同理可证 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].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这就得到了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= [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].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86019" name="Picture 3" descr="特殊符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325" y="2276475"/>
            <a:ext cx="274638" cy="29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0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证明</a:t>
            </a:r>
            <a:endParaRPr lang="zh-CN" altLang="en-US" dirty="0"/>
          </a:p>
        </p:txBody>
      </p:sp>
      <p:sp>
        <p:nvSpPr>
          <p:cNvPr id="86021" name="Rectangle 9"/>
          <p:cNvSpPr>
            <a:spLocks noGrp="1"/>
          </p:cNvSpPr>
          <p:nvPr>
            <p:ph idx="1"/>
          </p:nvPr>
        </p:nvSpPr>
        <p:spPr>
          <a:xfrm>
            <a:off x="395288" y="1268413"/>
            <a:ext cx="8280400" cy="12969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假设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]∩[</a:t>
            </a:r>
            <a:r>
              <a:rPr lang="en-US" altLang="zh-CN" i="1" dirty="0"/>
              <a:t>y</a:t>
            </a:r>
            <a:r>
              <a:rPr lang="en-US" altLang="zh-CN" dirty="0"/>
              <a:t>]≠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</a:t>
            </a:r>
            <a:r>
              <a:rPr lang="zh-CN" altLang="en-US" dirty="0"/>
              <a:t>则存在 </a:t>
            </a:r>
            <a:r>
              <a:rPr lang="en-US" altLang="zh-CN" i="1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]∩[</a:t>
            </a:r>
            <a:r>
              <a:rPr lang="en-US" altLang="zh-CN" i="1" dirty="0"/>
              <a:t>y</a:t>
            </a:r>
            <a:r>
              <a:rPr lang="en-US" altLang="zh-CN" dirty="0"/>
              <a:t>], </a:t>
            </a:r>
            <a:r>
              <a:rPr lang="zh-CN" altLang="en-US" dirty="0"/>
              <a:t>从而有</a:t>
            </a:r>
            <a:r>
              <a:rPr lang="en-US" altLang="zh-CN" i="1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]∧</a:t>
            </a:r>
            <a:r>
              <a:rPr lang="en-US" altLang="zh-CN" i="1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],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即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成立</a:t>
            </a:r>
            <a:r>
              <a:rPr lang="en-US" altLang="zh-CN" dirty="0"/>
              <a:t>. </a:t>
            </a:r>
            <a:r>
              <a:rPr lang="zh-CN" altLang="en-US" dirty="0"/>
              <a:t>根据</a:t>
            </a:r>
            <a:r>
              <a:rPr lang="en-US" altLang="zh-CN" i="1" dirty="0"/>
              <a:t>R</a:t>
            </a:r>
            <a:r>
              <a:rPr lang="zh-CN" altLang="en-US" dirty="0"/>
              <a:t>的对称性和传递性必有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与 </a:t>
            </a:r>
            <a:r>
              <a:rPr lang="en-US" altLang="zh-CN" i="1" dirty="0"/>
              <a:t>x</a:t>
            </a:r>
            <a:r>
              <a:rPr lang="en-US" altLang="zh-CN" dirty="0"/>
              <a:t>    </a:t>
            </a:r>
            <a:r>
              <a:rPr lang="en-US" altLang="zh-CN" i="1" dirty="0"/>
              <a:t>y</a:t>
            </a:r>
            <a:r>
              <a:rPr lang="zh-CN" altLang="en-US" dirty="0"/>
              <a:t>矛盾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endParaRPr lang="en-US" altLang="zh-CN" dirty="0"/>
          </a:p>
        </p:txBody>
      </p:sp>
      <p:pic>
        <p:nvPicPr>
          <p:cNvPr id="86022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3" y="2060575"/>
            <a:ext cx="292100" cy="35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659" name="Rectangle 11"/>
          <p:cNvSpPr/>
          <p:nvPr/>
        </p:nvSpPr>
        <p:spPr>
          <a:xfrm>
            <a:off x="468313" y="2852738"/>
            <a:ext cx="8424862" cy="3384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55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(4)  </a:t>
            </a:r>
            <a:r>
              <a:rPr lang="zh-CN" altLang="en-US" b="1" dirty="0">
                <a:latin typeface="Times New Roman" panose="02020603050405020304" pitchFamily="18" charset="0"/>
              </a:rPr>
              <a:t>先证∪</a:t>
            </a:r>
            <a:r>
              <a:rPr lang="en-US" altLang="zh-CN" b="1" dirty="0">
                <a:latin typeface="Times New Roman" panose="02020603050405020304" pitchFamily="18" charset="0"/>
              </a:rPr>
              <a:t>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A. 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∪{[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∧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])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]∧[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从而有∪</a:t>
            </a:r>
            <a:r>
              <a:rPr lang="en-US" altLang="zh-CN" b="1" dirty="0">
                <a:latin typeface="Times New Roman" panose="02020603050405020304" pitchFamily="18" charset="0"/>
              </a:rPr>
              <a:t>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再证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∪{[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}.  </a:t>
            </a:r>
            <a:r>
              <a:rPr lang="zh-CN" altLang="en-US" b="1" dirty="0">
                <a:latin typeface="Times New Roman" panose="02020603050405020304" pitchFamily="18" charset="0"/>
              </a:rPr>
              <a:t>任取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]∧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∈∪{[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从而有∪</a:t>
            </a:r>
            <a:r>
              <a:rPr lang="en-US" altLang="zh-CN" b="1" dirty="0">
                <a:latin typeface="Times New Roman" panose="02020603050405020304" pitchFamily="18" charset="0"/>
              </a:rPr>
              <a:t>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成立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综上所述得∪</a:t>
            </a:r>
            <a:r>
              <a:rPr lang="en-US" altLang="zh-CN" b="1" dirty="0">
                <a:latin typeface="Times New Roman" panose="02020603050405020304" pitchFamily="18" charset="0"/>
              </a:rPr>
              <a:t>{[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 =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1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1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1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1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7043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商集与划分</a:t>
            </a:r>
            <a:endParaRPr lang="zh-CN" altLang="en-US" dirty="0"/>
          </a:p>
        </p:txBody>
      </p:sp>
      <p:sp>
        <p:nvSpPr>
          <p:cNvPr id="413704" name="Rectangle 8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2879725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7.17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以 </a:t>
            </a:r>
            <a:r>
              <a:rPr lang="en-US" altLang="zh-CN" i="1" dirty="0"/>
              <a:t>R </a:t>
            </a:r>
            <a:r>
              <a:rPr lang="zh-CN" altLang="en-US" dirty="0"/>
              <a:t>的所有等价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类作为元素的集合称为</a:t>
            </a:r>
            <a:r>
              <a:rPr lang="en-US" altLang="zh-CN" i="1" dirty="0"/>
              <a:t>A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商集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 </a:t>
            </a:r>
            <a:r>
              <a:rPr lang="en-US" altLang="zh-CN" dirty="0"/>
              <a:t>= {[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endParaRPr lang="en-US" altLang="zh-CN" dirty="0"/>
          </a:p>
          <a:p>
            <a:pPr marL="457200" indent="-457200"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实例 设 </a:t>
            </a:r>
            <a:r>
              <a:rPr lang="en-US" altLang="zh-CN" i="1" dirty="0"/>
              <a:t>A</a:t>
            </a:r>
            <a:r>
              <a:rPr lang="en-US" altLang="zh-CN" dirty="0"/>
              <a:t>={1,2,…,8}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关于模</a:t>
            </a:r>
            <a:r>
              <a:rPr lang="en-US" altLang="zh-CN" dirty="0"/>
              <a:t>3</a:t>
            </a:r>
            <a:r>
              <a:rPr lang="zh-CN" altLang="en-US" dirty="0"/>
              <a:t>等价关系</a:t>
            </a:r>
            <a:r>
              <a:rPr lang="en-US" altLang="zh-CN" i="1" dirty="0"/>
              <a:t>R</a:t>
            </a:r>
            <a:r>
              <a:rPr lang="zh-CN" altLang="en-US" dirty="0"/>
              <a:t>的商集为</a:t>
            </a:r>
            <a:br>
              <a:rPr lang="zh-CN" altLang="en-US" dirty="0"/>
            </a:br>
            <a:r>
              <a:rPr lang="zh-CN" altLang="en-US" dirty="0"/>
              <a:t>               </a:t>
            </a:r>
            <a:r>
              <a:rPr lang="en-US" altLang="zh-CN" i="1" dirty="0"/>
              <a:t>A/R </a:t>
            </a:r>
            <a:r>
              <a:rPr lang="en-US" altLang="zh-CN" dirty="0"/>
              <a:t>= {{1,4,7}, {2,5,8}, {3,6}}</a:t>
            </a:r>
            <a:endParaRPr lang="en-US" altLang="zh-CN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zh-CN" altLang="en-US" dirty="0"/>
              <a:t>关于恒等关系和全域关系的商集为：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            </a:t>
            </a:r>
            <a:r>
              <a:rPr lang="zh-CN" altLang="en-US" i="1" dirty="0"/>
              <a:t> </a:t>
            </a:r>
            <a:r>
              <a:rPr lang="en-US" altLang="zh-CN" i="1" dirty="0"/>
              <a:t>A/I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{{1}, {2}, …, {8}}</a:t>
            </a:r>
            <a:r>
              <a:rPr lang="zh-CN" altLang="en-US" dirty="0"/>
              <a:t>， </a:t>
            </a:r>
            <a:r>
              <a:rPr lang="en-US" altLang="zh-CN" i="1" dirty="0"/>
              <a:t>A/E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{{1,2,…,8}}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88067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 vert="horz" wrap="square" lIns="91440" tIns="45720" rIns="91440" bIns="45720" anchor="t"/>
          <a:lstStyle/>
          <a:p>
            <a:pPr eaLnBrk="1" fontAlgn="t" hangingPunct="1"/>
            <a:r>
              <a:rPr lang="zh-CN" altLang="en-US" dirty="0"/>
              <a:t>设</a:t>
            </a:r>
            <a:r>
              <a:rPr lang="en-US" altLang="zh-CN" dirty="0"/>
              <a:t>A={a,b,c,d,e,f},R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上的关系，且</a:t>
            </a:r>
            <a:r>
              <a:rPr lang="en-US" altLang="zh-CN" dirty="0"/>
              <a:t>R={&lt;a,b&gt;,&lt;a,c&gt;,&lt;e,f&gt;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fontAlgn="t" hangingPunct="1"/>
            <a:r>
              <a:rPr lang="zh-CN" altLang="en-US" dirty="0"/>
              <a:t>设</a:t>
            </a:r>
            <a:r>
              <a:rPr lang="en-US" altLang="zh-CN" dirty="0"/>
              <a:t>R*=tsr(R),</a:t>
            </a:r>
            <a:r>
              <a:rPr lang="zh-CN" altLang="en-US" dirty="0"/>
              <a:t>则</a:t>
            </a:r>
            <a:r>
              <a:rPr lang="en-US" altLang="zh-CN" dirty="0"/>
              <a:t>R*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上的等价关系。</a:t>
            </a:r>
            <a:endParaRPr lang="zh-CN" altLang="en-US" dirty="0"/>
          </a:p>
          <a:p>
            <a:pPr eaLnBrk="1" fontAlgn="t" hangingPunct="1"/>
            <a:r>
              <a:rPr lang="en-US" altLang="zh-CN" dirty="0"/>
              <a:t>(1) </a:t>
            </a:r>
            <a:r>
              <a:rPr lang="zh-CN" altLang="en-US" dirty="0"/>
              <a:t>给出</a:t>
            </a:r>
            <a:r>
              <a:rPr lang="en-US" altLang="zh-CN" dirty="0"/>
              <a:t>R*</a:t>
            </a:r>
            <a:r>
              <a:rPr lang="zh-CN" altLang="en-US" dirty="0"/>
              <a:t>的关系矩阵；</a:t>
            </a:r>
            <a:r>
              <a:rPr lang="en-US" altLang="zh-CN" dirty="0"/>
              <a:t>(2) </a:t>
            </a:r>
            <a:r>
              <a:rPr lang="zh-CN" altLang="en-US" dirty="0"/>
              <a:t>写出商集</a:t>
            </a:r>
            <a:r>
              <a:rPr lang="en-US" altLang="zh-CN" dirty="0"/>
              <a:t>A/R*.</a:t>
            </a:r>
            <a:endParaRPr lang="en-US" altLang="zh-CN" dirty="0"/>
          </a:p>
          <a:p>
            <a:pPr eaLnBrk="1" fontAlgn="t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51940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7.18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为非空集合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的子集族</a:t>
            </a:r>
            <a:r>
              <a:rPr lang="en-US" altLang="zh-CN" i="1" dirty="0"/>
              <a:t>π</a:t>
            </a:r>
            <a:r>
              <a:rPr lang="en-US" altLang="zh-CN" dirty="0"/>
              <a:t>(</a:t>
            </a:r>
            <a:r>
              <a:rPr lang="en-US" altLang="zh-CN" i="1" dirty="0"/>
              <a:t>π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))</a:t>
            </a:r>
            <a:r>
              <a:rPr lang="zh-CN" altLang="en-US" dirty="0"/>
              <a:t>满足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π 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π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≠</a:t>
            </a:r>
            <a:r>
              <a:rPr lang="en-US" altLang="zh-CN" i="1" dirty="0"/>
              <a:t>y</a:t>
            </a:r>
            <a:r>
              <a:rPr lang="en-US" altLang="zh-CN" dirty="0"/>
              <a:t>→</a:t>
            </a:r>
            <a:r>
              <a:rPr lang="en-US" altLang="zh-CN" i="1" dirty="0"/>
              <a:t>x</a:t>
            </a:r>
            <a:r>
              <a:rPr lang="en-US" altLang="zh-CN" dirty="0"/>
              <a:t>∩</a:t>
            </a:r>
            <a:r>
              <a:rPr lang="en-US" altLang="zh-CN" i="1" dirty="0"/>
              <a:t>y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(3) ∪</a:t>
            </a:r>
            <a:r>
              <a:rPr lang="en-US" altLang="zh-CN" i="1" dirty="0"/>
              <a:t>π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endParaRPr lang="en-US" altLang="zh-CN" dirty="0"/>
          </a:p>
          <a:p>
            <a:pPr eaLnBrk="1" hangingPunct="1"/>
            <a:r>
              <a:rPr lang="zh-CN" altLang="en-US" dirty="0"/>
              <a:t>则称</a:t>
            </a:r>
            <a:r>
              <a:rPr lang="en-US" altLang="zh-CN" i="1" dirty="0"/>
              <a:t>π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的一个划分</a:t>
            </a:r>
            <a:r>
              <a:rPr lang="en-US" altLang="zh-CN" dirty="0"/>
              <a:t>, </a:t>
            </a:r>
            <a:r>
              <a:rPr lang="zh-CN" altLang="en-US" dirty="0"/>
              <a:t>称</a:t>
            </a:r>
            <a:r>
              <a:rPr lang="en-US" altLang="zh-CN" i="1" dirty="0"/>
              <a:t>π</a:t>
            </a:r>
            <a:r>
              <a:rPr lang="zh-CN" altLang="en-US" dirty="0"/>
              <a:t>中的元素为</a:t>
            </a:r>
            <a:r>
              <a:rPr lang="en-US" altLang="zh-CN" i="1" dirty="0"/>
              <a:t>A</a:t>
            </a:r>
            <a:r>
              <a:rPr lang="zh-CN" altLang="en-US" dirty="0"/>
              <a:t>的划分块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是非空集合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上的等价关系，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的商集</a:t>
            </a:r>
            <a:r>
              <a:rPr lang="en-US" altLang="zh-CN" dirty="0">
                <a:solidFill>
                  <a:srgbClr val="FF0000"/>
                </a:solidFill>
              </a:rPr>
              <a:t>A/R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的一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个划分</a:t>
            </a:r>
            <a:r>
              <a:rPr lang="zh-CN" altLang="en-US" dirty="0">
                <a:solidFill>
                  <a:srgbClr val="000000"/>
                </a:solidFill>
              </a:rPr>
              <a:t>，称之为由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所导出的等价划分。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2166" name="Text Box 6"/>
          <p:cNvSpPr txBox="1"/>
          <p:nvPr/>
        </p:nvSpPr>
        <p:spPr>
          <a:xfrm>
            <a:off x="107950" y="5392738"/>
            <a:ext cx="89392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上的等价关系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导出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的一个划分，反之，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的一个划分，对应着</a:t>
            </a:r>
            <a:endParaRPr lang="zh-CN" altLang="en-US" dirty="0">
              <a:latin typeface="Arial" panose="020B0604020202020204" pitchFamily="34" charset="0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</a:rPr>
              <a:t>一个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上的等价关系。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1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1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1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1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1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1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1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1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1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1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1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1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划分实例</a:t>
            </a:r>
            <a:endParaRPr lang="zh-CN" altLang="en-US" dirty="0"/>
          </a:p>
        </p:txBody>
      </p:sp>
      <p:sp>
        <p:nvSpPr>
          <p:cNvPr id="520195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10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}, </a:t>
            </a:r>
            <a:r>
              <a:rPr lang="zh-CN" altLang="en-US" dirty="0"/>
              <a:t>给定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6</a:t>
            </a:r>
            <a:r>
              <a:rPr lang="zh-CN" altLang="en-US" dirty="0"/>
              <a:t>如下：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 </a:t>
            </a:r>
            <a:r>
              <a:rPr lang="en-US" altLang="zh-CN" dirty="0"/>
              <a:t>},{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{ </a:t>
            </a:r>
            <a:r>
              <a:rPr lang="en-US" altLang="zh-CN" i="1" dirty="0"/>
              <a:t>c </a:t>
            </a:r>
            <a:r>
              <a:rPr lang="en-US" altLang="zh-CN" dirty="0"/>
              <a:t>}, {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3</a:t>
            </a:r>
            <a:r>
              <a:rPr lang="en-US" altLang="zh-CN" dirty="0"/>
              <a:t>={{ </a:t>
            </a:r>
            <a:r>
              <a:rPr lang="en-US" altLang="zh-CN" i="1" dirty="0"/>
              <a:t>a </a:t>
            </a:r>
            <a:r>
              <a:rPr lang="en-US" altLang="zh-CN" dirty="0"/>
              <a:t>}, 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4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{ </a:t>
            </a:r>
            <a:r>
              <a:rPr lang="en-US" altLang="zh-CN" i="1" dirty="0"/>
              <a:t>c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5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 </a:t>
            </a:r>
            <a:r>
              <a:rPr lang="en-US" altLang="zh-CN" dirty="0"/>
              <a:t>}, {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6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{ </a:t>
            </a:r>
            <a:r>
              <a:rPr lang="en-US" altLang="zh-CN" i="1" dirty="0"/>
              <a:t>a </a:t>
            </a:r>
            <a:r>
              <a:rPr lang="en-US" altLang="zh-CN" dirty="0"/>
              <a:t>}}, {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r>
              <a:rPr lang="zh-CN" altLang="en-US" dirty="0"/>
              <a:t>则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zh-CN" altLang="en-US" dirty="0"/>
              <a:t>和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r>
              <a:rPr lang="en-US" altLang="zh-CN" dirty="0"/>
              <a:t>, </a:t>
            </a:r>
            <a:r>
              <a:rPr lang="zh-CN" altLang="en-US" dirty="0"/>
              <a:t>其他都不是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921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341438"/>
            <a:ext cx="8064500" cy="1144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501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636838"/>
            <a:ext cx="7921625" cy="3455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的关系与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8135938" cy="1439863"/>
          </a:xfrm>
        </p:spPr>
        <p:txBody>
          <a:bodyPr vert="horz" wrap="square" lIns="91440" tIns="45720" rIns="91440" bIns="45720" anchor="t"/>
          <a:lstStyle/>
          <a:p>
            <a:pPr marL="716280" indent="-71628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  <a:endParaRPr lang="en-US" altLang="zh-CN" dirty="0">
              <a:solidFill>
                <a:srgbClr val="A50021"/>
              </a:solidFill>
            </a:endParaRPr>
          </a:p>
          <a:p>
            <a:pPr marL="716280" indent="-71628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en-US" altLang="zh-CN" i="1" dirty="0"/>
              <a:t> 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zh-CN" altLang="en-US" dirty="0"/>
              <a:t>的任何子集所定义的二元关系叫做</a:t>
            </a:r>
            <a:r>
              <a:rPr lang="zh-CN" altLang="en-US" dirty="0">
                <a:solidFill>
                  <a:srgbClr val="A50021"/>
                </a:solidFill>
              </a:rPr>
              <a:t>从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endParaRPr lang="en-US" altLang="zh-CN" i="1" dirty="0">
              <a:solidFill>
                <a:srgbClr val="A50021"/>
              </a:solidFill>
            </a:endParaRPr>
          </a:p>
          <a:p>
            <a:pPr marL="716280" indent="-716280" eaLnBrk="1" hangingPunct="1">
              <a:buClr>
                <a:srgbClr val="69B3F1"/>
              </a:buClr>
              <a:buSzTx/>
              <a:buFont typeface="Wingdings" panose="05000000000000000000" pitchFamily="2" charset="2"/>
            </a:pPr>
            <a:r>
              <a:rPr lang="zh-CN" altLang="en-US" dirty="0">
                <a:solidFill>
                  <a:srgbClr val="A50021"/>
                </a:solidFill>
              </a:rPr>
              <a:t>到</a:t>
            </a:r>
            <a:r>
              <a:rPr lang="en-US" altLang="zh-CN" i="1" dirty="0">
                <a:solidFill>
                  <a:srgbClr val="A50021"/>
                </a:solidFill>
              </a:rPr>
              <a:t>B</a:t>
            </a:r>
            <a:r>
              <a:rPr lang="zh-CN" altLang="en-US" dirty="0">
                <a:solidFill>
                  <a:srgbClr val="A50021"/>
                </a:solidFill>
              </a:rPr>
              <a:t>的二元关系</a:t>
            </a:r>
            <a:r>
              <a:rPr lang="en-US" altLang="zh-CN" dirty="0"/>
              <a:t>,  </a:t>
            </a:r>
            <a:r>
              <a:rPr lang="zh-CN" altLang="en-US" dirty="0"/>
              <a:t>当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时则叫做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zh-CN" altLang="en-US" dirty="0">
                <a:solidFill>
                  <a:srgbClr val="A50021"/>
                </a:solidFill>
              </a:rPr>
              <a:t>上的二元关系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pSp>
        <p:nvGrpSpPr>
          <p:cNvPr id="280583" name="Group 7"/>
          <p:cNvGrpSpPr/>
          <p:nvPr/>
        </p:nvGrpSpPr>
        <p:grpSpPr>
          <a:xfrm>
            <a:off x="611188" y="2924175"/>
            <a:ext cx="8208962" cy="3311525"/>
            <a:chOff x="385" y="1752"/>
            <a:chExt cx="5171" cy="2086"/>
          </a:xfrm>
        </p:grpSpPr>
        <p:graphicFrame>
          <p:nvGraphicFramePr>
            <p:cNvPr id="10246" name="Object 4"/>
            <p:cNvGraphicFramePr>
              <a:graphicFrameLocks noChangeAspect="1"/>
            </p:cNvGraphicFramePr>
            <p:nvPr/>
          </p:nvGraphicFramePr>
          <p:xfrm>
            <a:off x="4835" y="2867"/>
            <a:ext cx="40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228600" imgH="215900" progId="Equation.3">
                    <p:embed/>
                  </p:oleObj>
                </mc:Choice>
                <mc:Fallback>
                  <p:oleObj name="" r:id="rId1" imgW="228600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5" y="2867"/>
                          <a:ext cx="407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6"/>
            <p:cNvSpPr/>
            <p:nvPr/>
          </p:nvSpPr>
          <p:spPr>
            <a:xfrm>
              <a:off x="385" y="1752"/>
              <a:ext cx="5171" cy="208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716280" indent="-716280" algn="l">
                <a:spcBef>
                  <a:spcPct val="6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={0,1},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dirty="0">
                  <a:latin typeface="Times New Roman" panose="02020603050405020304" pitchFamily="18" charset="0"/>
                </a:rPr>
                <a:t>={1,2,3}, </a:t>
              </a:r>
              <a:r>
                <a:rPr lang="zh-CN" altLang="en-US" b="1" dirty="0">
                  <a:latin typeface="Times New Roman" panose="02020603050405020304" pitchFamily="18" charset="0"/>
                </a:rPr>
                <a:t>那么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716280" indent="-71628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={&lt;0,2&gt;}, 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×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</a:rPr>
                <a:t>={&lt;0,1&gt;}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marL="716280" indent="-71628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4</a:t>
              </a:r>
              <a:r>
                <a:rPr lang="zh-CN" altLang="en-US" b="1" dirty="0">
                  <a:latin typeface="Times New Roman" panose="02020603050405020304" pitchFamily="18" charset="0"/>
                </a:rPr>
                <a:t>是从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到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B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的二元关系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  <a:p>
              <a:pPr marL="716280" indent="-71628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4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也是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上的二元关系</a:t>
              </a:r>
              <a:r>
                <a:rPr lang="en-US" altLang="zh-CN" b="1" dirty="0">
                  <a:latin typeface="Times New Roman" panose="02020603050405020304" pitchFamily="18" charset="0"/>
                </a:rPr>
                <a:t>. 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marL="716280" indent="-716280" algn="l">
                <a:spcBef>
                  <a:spcPct val="6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</a:rPr>
                <a:t>计数</a:t>
              </a:r>
              <a:r>
                <a:rPr lang="en-US" altLang="zh-CN" b="1" dirty="0">
                  <a:latin typeface="Times New Roman" panose="02020603050405020304" pitchFamily="18" charset="0"/>
                </a:rPr>
                <a:t>:  |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|=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|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×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|=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×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的子集有个</a:t>
              </a:r>
              <a:r>
                <a:rPr lang="en-US" altLang="zh-CN" b="1" dirty="0">
                  <a:latin typeface="Times New Roman" panose="02020603050405020304" pitchFamily="18" charset="0"/>
                </a:rPr>
                <a:t>.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所以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上有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716280" indent="-71628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</a:rPr>
                <a:t>个不同的二元关系</a:t>
              </a:r>
              <a:r>
                <a:rPr lang="en-US" altLang="zh-CN" b="1" dirty="0">
                  <a:latin typeface="Times New Roman" panose="02020603050405020304" pitchFamily="18" charset="0"/>
                </a:rPr>
                <a:t>. 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marL="716280" indent="-716280" algn="l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</a:rPr>
                <a:t>例如 </a:t>
              </a:r>
              <a:r>
                <a:rPr lang="en-US" altLang="zh-CN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| = 3,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则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上有</a:t>
              </a:r>
              <a:r>
                <a:rPr lang="en-US" altLang="zh-CN" b="1" dirty="0">
                  <a:latin typeface="Times New Roman" panose="02020603050405020304" pitchFamily="18" charset="0"/>
                </a:rPr>
                <a:t>512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个不同的二元关系</a:t>
              </a:r>
              <a:r>
                <a:rPr lang="en-US" altLang="zh-CN" b="1" dirty="0">
                  <a:latin typeface="Times New Roman" panose="02020603050405020304" pitchFamily="18" charset="0"/>
                </a:rPr>
                <a:t>.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9318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101725"/>
            <a:ext cx="7416800" cy="4414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94212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600200"/>
            <a:ext cx="8229600" cy="3413125"/>
          </a:xfrm>
        </p:spPr>
      </p:pic>
    </p:spTree>
  </p:cSld>
  <p:clrMapOvr>
    <a:masterClrMapping/>
  </p:clrMapOvr>
  <p:transition spd="slow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95236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pic>
        <p:nvPicPr>
          <p:cNvPr id="96260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7283" name="Rectangle 35"/>
          <p:cNvSpPr/>
          <p:nvPr/>
        </p:nvSpPr>
        <p:spPr>
          <a:xfrm>
            <a:off x="539750" y="1125538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给出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{1,2,3}</a:t>
            </a:r>
            <a:r>
              <a:rPr lang="zh-CN" altLang="en-US" b="1" dirty="0">
                <a:latin typeface="Times New Roman" panose="02020603050405020304" pitchFamily="18" charset="0"/>
              </a:rPr>
              <a:t>上所有的等价关系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7284" name="Rectangle 36"/>
          <p:cNvSpPr/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实例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7285" name="Group 91"/>
          <p:cNvGrpSpPr/>
          <p:nvPr/>
        </p:nvGrpSpPr>
        <p:grpSpPr>
          <a:xfrm>
            <a:off x="395288" y="2478088"/>
            <a:ext cx="8424862" cy="1887537"/>
            <a:chOff x="249" y="1561"/>
            <a:chExt cx="5307" cy="1189"/>
          </a:xfrm>
        </p:grpSpPr>
        <p:grpSp>
          <p:nvGrpSpPr>
            <p:cNvPr id="97288" name="Group 83"/>
            <p:cNvGrpSpPr/>
            <p:nvPr/>
          </p:nvGrpSpPr>
          <p:grpSpPr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97327" name="Group 46"/>
              <p:cNvGrpSpPr/>
              <p:nvPr/>
            </p:nvGrpSpPr>
            <p:grpSpPr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97329" name="Oval 38"/>
                <p:cNvSpPr/>
                <p:nvPr/>
              </p:nvSpPr>
              <p:spPr>
                <a:xfrm>
                  <a:off x="612" y="2296"/>
                  <a:ext cx="907" cy="907"/>
                </a:xfrm>
                <a:prstGeom prst="ellipse">
                  <a:avLst/>
                </a:prstGeom>
                <a:solidFill>
                  <a:srgbClr val="FFFF99"/>
                </a:solidFill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330" name="Oval 39"/>
                <p:cNvSpPr/>
                <p:nvPr/>
              </p:nvSpPr>
              <p:spPr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r>
                    <a: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rPr>
                    <a:t>1</a:t>
                  </a:r>
                  <a:endParaRPr lang="en-US" altLang="zh-CN" sz="2000" b="1" dirty="0"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31" name="Oval 44"/>
                <p:cNvSpPr/>
                <p:nvPr/>
              </p:nvSpPr>
              <p:spPr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Arial Unicode MS" panose="020B0604020202020204" charset="-122"/>
                    </a:rPr>
                    <a:t>2</a:t>
                  </a:r>
                  <a:endParaRPr lang="en-US" altLang="zh-CN" sz="2000" b="1" dirty="0">
                    <a:latin typeface="Arial" panose="020B0604020202020204" pitchFamily="34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32" name="Oval 45"/>
                <p:cNvSpPr/>
                <p:nvPr/>
              </p:nvSpPr>
              <p:spPr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r>
                    <a: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rPr>
                    <a:t>3</a:t>
                  </a:r>
                  <a:endParaRPr lang="en-US" altLang="zh-CN" sz="2000" b="1" dirty="0"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sp>
            <p:nvSpPr>
              <p:cNvPr id="97328" name="Rectangle 78"/>
              <p:cNvSpPr/>
              <p:nvPr/>
            </p:nvSpPr>
            <p:spPr>
              <a:xfrm>
                <a:off x="881" y="2523"/>
                <a:ext cx="3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 dirty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 dirty="0">
                    <a:latin typeface="Arial" panose="020B0604020202020204" pitchFamily="34" charset="0"/>
                  </a:rPr>
                  <a:t>1</a:t>
                </a:r>
                <a:r>
                  <a:rPr lang="en-US" altLang="zh-CN" sz="2800" b="1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US" altLang="zh-CN" sz="2800" b="1" baseline="-25000" dirty="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97289" name="Group 87"/>
            <p:cNvGrpSpPr/>
            <p:nvPr/>
          </p:nvGrpSpPr>
          <p:grpSpPr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97317" name="Group 76"/>
              <p:cNvGrpSpPr/>
              <p:nvPr/>
            </p:nvGrpSpPr>
            <p:grpSpPr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97319" name="Group 57"/>
                <p:cNvGrpSpPr/>
                <p:nvPr/>
              </p:nvGrpSpPr>
              <p:grpSpPr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97323" name="Oval 58"/>
                  <p:cNvSpPr/>
                  <p:nvPr/>
                </p:nvSpPr>
                <p:spPr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324" name="Oval 59"/>
                  <p:cNvSpPr/>
                  <p:nvPr/>
                </p:nvSpPr>
                <p:spPr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1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25" name="Oval 60"/>
                  <p:cNvSpPr/>
                  <p:nvPr/>
                </p:nvSpPr>
                <p:spPr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" panose="020B0604020202020204" pitchFamily="34" charset="0"/>
                        <a:ea typeface="Arial Unicode MS" panose="020B0604020202020204" charset="-122"/>
                      </a:rPr>
                      <a:t>2</a:t>
                    </a:r>
                    <a:endParaRPr lang="en-US" altLang="zh-CN" sz="2000" b="1" dirty="0">
                      <a:latin typeface="Arial" panose="020B0604020202020204" pitchFamily="34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26" name="Oval 61"/>
                  <p:cNvSpPr/>
                  <p:nvPr/>
                </p:nvSpPr>
                <p:spPr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3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</p:grpSp>
            <p:sp>
              <p:nvSpPr>
                <p:cNvPr id="97320" name="Line 70"/>
                <p:cNvSpPr/>
                <p:nvPr/>
              </p:nvSpPr>
              <p:spPr>
                <a:xfrm>
                  <a:off x="3243" y="3203"/>
                  <a:ext cx="363" cy="31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7321" name="Line 71"/>
                <p:cNvSpPr/>
                <p:nvPr/>
              </p:nvSpPr>
              <p:spPr>
                <a:xfrm flipV="1">
                  <a:off x="3606" y="3294"/>
                  <a:ext cx="408" cy="227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7322" name="Line 72"/>
                <p:cNvSpPr/>
                <p:nvPr/>
              </p:nvSpPr>
              <p:spPr>
                <a:xfrm>
                  <a:off x="3606" y="3521"/>
                  <a:ext cx="0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7318" name="Rectangle 79"/>
              <p:cNvSpPr/>
              <p:nvPr/>
            </p:nvSpPr>
            <p:spPr>
              <a:xfrm>
                <a:off x="3509" y="3793"/>
                <a:ext cx="3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US" altLang="zh-CN" sz="2800" baseline="-2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290" name="Group 84"/>
            <p:cNvGrpSpPr/>
            <p:nvPr/>
          </p:nvGrpSpPr>
          <p:grpSpPr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97309" name="Group 73"/>
              <p:cNvGrpSpPr/>
              <p:nvPr/>
            </p:nvGrpSpPr>
            <p:grpSpPr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97311" name="Group 47"/>
                <p:cNvGrpSpPr/>
                <p:nvPr/>
              </p:nvGrpSpPr>
              <p:grpSpPr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97313" name="Oval 48"/>
                  <p:cNvSpPr/>
                  <p:nvPr/>
                </p:nvSpPr>
                <p:spPr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314" name="Oval 49"/>
                  <p:cNvSpPr/>
                  <p:nvPr/>
                </p:nvSpPr>
                <p:spPr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1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15" name="Oval 50"/>
                  <p:cNvSpPr/>
                  <p:nvPr/>
                </p:nvSpPr>
                <p:spPr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" panose="020B0604020202020204" pitchFamily="34" charset="0"/>
                        <a:ea typeface="Arial Unicode MS" panose="020B0604020202020204" charset="-122"/>
                      </a:rPr>
                      <a:t>2</a:t>
                    </a:r>
                    <a:endParaRPr lang="en-US" altLang="zh-CN" sz="2000" b="1" dirty="0">
                      <a:latin typeface="Arial" panose="020B0604020202020204" pitchFamily="34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16" name="Oval 51"/>
                  <p:cNvSpPr/>
                  <p:nvPr/>
                </p:nvSpPr>
                <p:spPr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3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</p:grpSp>
            <p:sp>
              <p:nvSpPr>
                <p:cNvPr id="97312" name="Line 67"/>
                <p:cNvSpPr/>
                <p:nvPr/>
              </p:nvSpPr>
              <p:spPr>
                <a:xfrm>
                  <a:off x="2154" y="2205"/>
                  <a:ext cx="90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7310" name="Rectangle 80"/>
              <p:cNvSpPr/>
              <p:nvPr/>
            </p:nvSpPr>
            <p:spPr>
              <a:xfrm>
                <a:off x="2511" y="2559"/>
                <a:ext cx="3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 dirty="0">
                    <a:latin typeface="Arial" panose="020B0604020202020204" pitchFamily="34" charset="0"/>
                  </a:rPr>
                  <a:t>2</a:t>
                </a:r>
                <a:endParaRPr lang="en-US" altLang="zh-CN" sz="2800" baseline="-2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291" name="Group 86"/>
            <p:cNvGrpSpPr/>
            <p:nvPr/>
          </p:nvGrpSpPr>
          <p:grpSpPr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97301" name="Group 75"/>
              <p:cNvGrpSpPr/>
              <p:nvPr/>
            </p:nvGrpSpPr>
            <p:grpSpPr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97303" name="Group 52"/>
                <p:cNvGrpSpPr/>
                <p:nvPr/>
              </p:nvGrpSpPr>
              <p:grpSpPr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97305" name="Oval 53"/>
                  <p:cNvSpPr/>
                  <p:nvPr/>
                </p:nvSpPr>
                <p:spPr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306" name="Oval 54"/>
                  <p:cNvSpPr/>
                  <p:nvPr/>
                </p:nvSpPr>
                <p:spPr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1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07" name="Oval 55"/>
                  <p:cNvSpPr/>
                  <p:nvPr/>
                </p:nvSpPr>
                <p:spPr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" panose="020B0604020202020204" pitchFamily="34" charset="0"/>
                        <a:ea typeface="Arial Unicode MS" panose="020B0604020202020204" charset="-122"/>
                      </a:rPr>
                      <a:t>2</a:t>
                    </a:r>
                    <a:endParaRPr lang="en-US" altLang="zh-CN" sz="2000" b="1" dirty="0">
                      <a:latin typeface="Arial" panose="020B0604020202020204" pitchFamily="34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08" name="Oval 56"/>
                  <p:cNvSpPr/>
                  <p:nvPr/>
                </p:nvSpPr>
                <p:spPr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3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</p:grpSp>
            <p:sp>
              <p:nvSpPr>
                <p:cNvPr id="97304" name="Line 69"/>
                <p:cNvSpPr/>
                <p:nvPr/>
              </p:nvSpPr>
              <p:spPr>
                <a:xfrm flipH="1">
                  <a:off x="1701" y="3113"/>
                  <a:ext cx="363" cy="77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7302" name="Rectangle 81"/>
              <p:cNvSpPr/>
              <p:nvPr/>
            </p:nvSpPr>
            <p:spPr>
              <a:xfrm>
                <a:off x="1746" y="3793"/>
                <a:ext cx="3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4</a:t>
                </a:r>
                <a:endParaRPr lang="en-US" altLang="zh-CN" sz="2800" baseline="-2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292" name="Group 85"/>
            <p:cNvGrpSpPr/>
            <p:nvPr/>
          </p:nvGrpSpPr>
          <p:grpSpPr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97293" name="Group 74"/>
              <p:cNvGrpSpPr/>
              <p:nvPr/>
            </p:nvGrpSpPr>
            <p:grpSpPr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97295" name="Group 62"/>
                <p:cNvGrpSpPr/>
                <p:nvPr/>
              </p:nvGrpSpPr>
              <p:grpSpPr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97297" name="Oval 63"/>
                  <p:cNvSpPr/>
                  <p:nvPr/>
                </p:nvSpPr>
                <p:spPr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298" name="Oval 64"/>
                  <p:cNvSpPr/>
                  <p:nvPr/>
                </p:nvSpPr>
                <p:spPr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1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299" name="Oval 65"/>
                  <p:cNvSpPr/>
                  <p:nvPr/>
                </p:nvSpPr>
                <p:spPr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" panose="020B0604020202020204" pitchFamily="34" charset="0"/>
                        <a:ea typeface="Arial Unicode MS" panose="020B0604020202020204" charset="-122"/>
                      </a:rPr>
                      <a:t>2</a:t>
                    </a:r>
                    <a:endParaRPr lang="en-US" altLang="zh-CN" sz="2000" b="1" dirty="0">
                      <a:latin typeface="Arial" panose="020B0604020202020204" pitchFamily="34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7300" name="Oval 66"/>
                  <p:cNvSpPr/>
                  <p:nvPr/>
                </p:nvSpPr>
                <p:spPr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000" b="1" dirty="0">
                        <a:latin typeface="Arial Unicode MS" panose="020B0604020202020204" charset="-122"/>
                        <a:ea typeface="Arial Unicode MS" panose="020B0604020202020204" charset="-122"/>
                      </a:rPr>
                      <a:t>3</a:t>
                    </a:r>
                    <a:endParaRPr lang="en-US" altLang="zh-CN" sz="2000" b="1" dirty="0">
                      <a:latin typeface="Arial Unicode MS" panose="020B0604020202020204" charset="-122"/>
                      <a:ea typeface="Arial Unicode MS" panose="020B0604020202020204" charset="-122"/>
                    </a:endParaRPr>
                  </a:p>
                </p:txBody>
              </p:sp>
            </p:grpSp>
            <p:sp>
              <p:nvSpPr>
                <p:cNvPr id="97296" name="Line 68"/>
                <p:cNvSpPr/>
                <p:nvPr/>
              </p:nvSpPr>
              <p:spPr>
                <a:xfrm>
                  <a:off x="4105" y="1888"/>
                  <a:ext cx="408" cy="72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7294" name="Rectangle 82"/>
              <p:cNvSpPr/>
              <p:nvPr/>
            </p:nvSpPr>
            <p:spPr>
              <a:xfrm>
                <a:off x="4286" y="2559"/>
                <a:ext cx="3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dirty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US" altLang="zh-CN" sz="2800" baseline="-250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7286" name="Rectangle 89"/>
          <p:cNvSpPr/>
          <p:nvPr/>
        </p:nvSpPr>
        <p:spPr>
          <a:xfrm>
            <a:off x="684213" y="4437063"/>
            <a:ext cx="8099425" cy="1766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对应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 </a:t>
            </a:r>
            <a:r>
              <a:rPr lang="zh-CN" altLang="en-US" b="1" dirty="0">
                <a:latin typeface="Times New Roman" panose="02020603050405020304" pitchFamily="18" charset="0"/>
              </a:rPr>
              <a:t>对应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分别对应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. 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               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97287" name="Rectangle 90"/>
          <p:cNvSpPr/>
          <p:nvPr/>
        </p:nvSpPr>
        <p:spPr>
          <a:xfrm>
            <a:off x="539750" y="1773238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解   先做出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的划分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从左到右分别记作 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64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第七章  习题课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98308" name="Rectangle 17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有序对与笛卡儿积的定义与性质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二元关系、从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的关系、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关系的表示法：关系表达式、关系矩阵、关系图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关系的运算：定义域、值域、域、逆、合成、限制、像、幂</a:t>
            </a:r>
            <a:endParaRPr lang="zh-CN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关系运算的性质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zh-CN" altLang="en-US" dirty="0"/>
              <a:t>上关系的自反、反自反、对称、反对称、传递的性质</a:t>
            </a:r>
            <a:endParaRPr lang="zh-CN" altLang="en-US" i="1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/>
              <a:t>A</a:t>
            </a:r>
            <a:r>
              <a:rPr lang="zh-CN" altLang="en-US" dirty="0"/>
              <a:t>上关系的自反、对称、传递闭包</a:t>
            </a:r>
            <a:endParaRPr lang="zh-CN" altLang="en-US" i="1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/>
              <a:t>A</a:t>
            </a:r>
            <a:r>
              <a:rPr lang="zh-CN" altLang="en-US" dirty="0"/>
              <a:t>上的等价关系、等价类、商集与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endParaRPr lang="zh-CN" altLang="en-US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9331" name="Rectangle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基本要求</a:t>
            </a:r>
            <a:endParaRPr lang="zh-CN" altLang="en-US" dirty="0"/>
          </a:p>
        </p:txBody>
      </p:sp>
      <p:sp>
        <p:nvSpPr>
          <p:cNvPr id="99332" name="Rectangle 1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51847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熟练掌握关系的三种表示法 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能够判定关系的性质（等价关系）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掌握含有关系运算的集合等式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掌握等价关系、等价类、商集、划分等概念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计算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, dom </a:t>
            </a:r>
            <a:r>
              <a:rPr lang="en-US" altLang="zh-CN" i="1" dirty="0"/>
              <a:t>R</a:t>
            </a:r>
            <a:r>
              <a:rPr lang="en-US" altLang="zh-CN" dirty="0"/>
              <a:t>, ran</a:t>
            </a:r>
            <a:r>
              <a:rPr lang="en-US" altLang="zh-CN" i="1" dirty="0"/>
              <a:t>R</a:t>
            </a:r>
            <a:r>
              <a:rPr lang="en-US" altLang="zh-CN" dirty="0"/>
              <a:t>, fld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,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 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求等价类和商集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给定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r>
              <a:rPr lang="zh-CN" altLang="en-US" i="1" dirty="0">
                <a:sym typeface="Symbol" panose="05050102010706020507" pitchFamily="18" charset="2"/>
              </a:rPr>
              <a:t></a:t>
            </a:r>
            <a:r>
              <a:rPr lang="zh-CN" altLang="en-US" dirty="0"/>
              <a:t>，求出</a:t>
            </a:r>
            <a:r>
              <a:rPr lang="zh-CN" altLang="en-US" i="1" dirty="0">
                <a:sym typeface="Symbol" panose="05050102010706020507" pitchFamily="18" charset="2"/>
              </a:rPr>
              <a:t> </a:t>
            </a:r>
            <a:r>
              <a:rPr lang="zh-CN" altLang="en-US" dirty="0"/>
              <a:t>所对应的等价关系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掌握基本的证明方法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None/>
            </a:pPr>
            <a:r>
              <a:rPr lang="zh-CN" altLang="en-US" dirty="0"/>
              <a:t>     证明涉及关系运算的集合等式</a:t>
            </a:r>
            <a:endParaRPr lang="zh-CN" altLang="en-US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None/>
            </a:pPr>
            <a:r>
              <a:rPr lang="zh-CN" altLang="en-US" dirty="0"/>
              <a:t>     证明关系的性质、证明关系是等价关系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0355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00356" name="Rectangle 8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．设</a:t>
            </a:r>
            <a:r>
              <a:rPr lang="en-US" altLang="zh-CN" i="1" dirty="0"/>
              <a:t>A</a:t>
            </a:r>
            <a:r>
              <a:rPr lang="en-US" altLang="zh-CN" dirty="0"/>
              <a:t> = {1, 2, 3}, </a:t>
            </a:r>
            <a:r>
              <a:rPr lang="en-US" altLang="zh-CN" i="1" dirty="0"/>
              <a:t>R</a:t>
            </a:r>
            <a:r>
              <a:rPr lang="en-US" altLang="zh-CN" dirty="0"/>
              <a:t> 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 |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zh-CN" altLang="en-US" dirty="0"/>
              <a:t>且</a:t>
            </a:r>
            <a:r>
              <a:rPr lang="en-US" altLang="zh-CN" i="1" dirty="0"/>
              <a:t>x</a:t>
            </a:r>
            <a:r>
              <a:rPr lang="en-US" altLang="zh-CN" dirty="0"/>
              <a:t>+2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6 }</a:t>
            </a:r>
            <a:r>
              <a:rPr lang="zh-CN" altLang="en-US" dirty="0"/>
              <a:t>，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    </a:t>
            </a:r>
            <a:r>
              <a:rPr lang="en-US" altLang="zh-CN" i="1" dirty="0"/>
              <a:t>S</a:t>
            </a:r>
            <a:r>
              <a:rPr lang="en-US" altLang="zh-CN" dirty="0"/>
              <a:t> = {&lt;1,2&gt;, &lt;1,3&gt;,&lt;2,2&gt;}, </a:t>
            </a:r>
            <a:endParaRPr lang="en-US" altLang="zh-CN" dirty="0"/>
          </a:p>
          <a:p>
            <a:pPr eaLnBrk="1" hangingPunct="1"/>
            <a:r>
              <a:rPr lang="zh-CN" altLang="en-US" dirty="0"/>
              <a:t>求</a:t>
            </a:r>
            <a:r>
              <a:rPr lang="en-US" altLang="zh-CN" dirty="0"/>
              <a:t>: </a:t>
            </a:r>
            <a:endParaRPr lang="en-US" altLang="zh-CN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的集合表达式</a:t>
            </a:r>
            <a:endParaRPr lang="zh-CN" altLang="en-US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en-US" altLang="zh-CN" baseline="30000" dirty="0"/>
          </a:p>
          <a:p>
            <a:pPr eaLnBrk="1" hangingPunct="1"/>
            <a:r>
              <a:rPr lang="en-US" altLang="zh-CN" dirty="0"/>
              <a:t>(3) dom </a:t>
            </a:r>
            <a:r>
              <a:rPr lang="en-US" altLang="zh-CN" i="1" dirty="0"/>
              <a:t>R</a:t>
            </a:r>
            <a:r>
              <a:rPr lang="en-US" altLang="zh-CN" dirty="0"/>
              <a:t>, ran </a:t>
            </a:r>
            <a:r>
              <a:rPr lang="en-US" altLang="zh-CN" i="1" dirty="0"/>
              <a:t>R</a:t>
            </a:r>
            <a:r>
              <a:rPr lang="en-US" altLang="zh-CN" dirty="0"/>
              <a:t>, fld 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/>
            <a:r>
              <a:rPr lang="en-US" altLang="zh-CN" dirty="0"/>
              <a:t>(4) </a:t>
            </a:r>
            <a:r>
              <a:rPr lang="en-US" altLang="zh-CN" i="1" dirty="0"/>
              <a:t>R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30000" dirty="0"/>
              <a:t>3</a:t>
            </a:r>
            <a:endParaRPr lang="en-US" altLang="zh-CN" baseline="30000" dirty="0"/>
          </a:p>
          <a:p>
            <a:pPr eaLnBrk="1" hangingPunct="1"/>
            <a:r>
              <a:rPr lang="en-US" altLang="zh-CN" dirty="0"/>
              <a:t>(5)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1379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解答</a:t>
            </a:r>
            <a:endParaRPr lang="zh-CN" altLang="en-US" dirty="0"/>
          </a:p>
        </p:txBody>
      </p:sp>
      <p:sp>
        <p:nvSpPr>
          <p:cNvPr id="101380" name="Rectangle 10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38163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dirty="0"/>
              <a:t> = {&lt;1,1&gt;, &lt;1,2&gt;, &lt;2,1&gt;, &lt;2,2&gt;, &lt;3,1&gt;}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{&lt;1,1&gt;, &lt;2,1&gt;, &lt;1,2&gt;, &lt;2,2&gt;, &lt;1,3 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(3) dom</a:t>
            </a:r>
            <a:r>
              <a:rPr lang="en-US" altLang="zh-CN" i="1" dirty="0"/>
              <a:t>R</a:t>
            </a:r>
            <a:r>
              <a:rPr lang="en-US" altLang="zh-CN" dirty="0"/>
              <a:t> = {1, 2, 3}, ran</a:t>
            </a:r>
            <a:r>
              <a:rPr lang="en-US" altLang="zh-CN" i="1" dirty="0"/>
              <a:t>R</a:t>
            </a:r>
            <a:r>
              <a:rPr lang="en-US" altLang="zh-CN" dirty="0"/>
              <a:t> = {1,2}, fld</a:t>
            </a:r>
            <a:r>
              <a:rPr lang="en-US" altLang="zh-CN" i="1" dirty="0"/>
              <a:t>R</a:t>
            </a:r>
            <a:r>
              <a:rPr lang="en-US" altLang="zh-CN" dirty="0"/>
              <a:t> = {1, 2, 3} </a:t>
            </a:r>
            <a:endParaRPr lang="en-US" altLang="zh-CN" dirty="0"/>
          </a:p>
          <a:p>
            <a:pPr eaLnBrk="1" hangingPunct="1"/>
            <a:r>
              <a:rPr lang="en-US" altLang="zh-CN" dirty="0"/>
              <a:t>(4) </a:t>
            </a:r>
            <a:r>
              <a:rPr lang="en-US" altLang="zh-CN" i="1" dirty="0"/>
              <a:t>R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i="1" dirty="0"/>
              <a:t>S</a:t>
            </a:r>
            <a:r>
              <a:rPr lang="en-US" altLang="zh-CN" dirty="0"/>
              <a:t> = {&lt;1,2&gt;, &lt;1,3&gt;, &lt;2,2&gt;, &lt;2,3&gt;, &lt;3,2&gt;, &lt;3,3&gt;} 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      R</a:t>
            </a:r>
            <a:r>
              <a:rPr lang="en-US" altLang="zh-CN" baseline="30000" dirty="0"/>
              <a:t>3</a:t>
            </a:r>
            <a:r>
              <a:rPr lang="en-US" altLang="zh-CN" dirty="0"/>
              <a:t> = {&lt;1,1&gt;, &lt;1,2&gt;, &lt;2,1&gt;, &lt;2,2&gt;, &lt;3,1&gt;, &lt;3,2&gt;} </a:t>
            </a:r>
            <a:endParaRPr lang="en-US" altLang="zh-CN" dirty="0"/>
          </a:p>
          <a:p>
            <a:pPr eaLnBrk="1" hangingPunct="1"/>
            <a:r>
              <a:rPr lang="en-US" altLang="zh-CN" dirty="0"/>
              <a:t>(5)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{&lt;1,1&gt;, &lt;1,2&gt;, &lt;2,1&gt;, &lt;2,2&gt;, &lt;3,1&gt;, &lt;3,3&gt;}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{&lt;1,1&gt;,&lt;1,2&gt;,&lt;2,1&gt;, &lt;2,2&gt;, &lt;3,1&gt;, &lt;1,3&gt;}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{&lt;1,1&gt;, &lt;1,2&gt;, &lt;2,1&gt;, &lt;2,2&gt;, &lt;3,1&gt;, &lt;3,2&gt;}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03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102404" name="Rectangle 10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14398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．设</a:t>
            </a:r>
            <a:r>
              <a:rPr lang="en-US" altLang="zh-CN" i="1" dirty="0"/>
              <a:t>A</a:t>
            </a:r>
            <a:r>
              <a:rPr lang="en-US" altLang="zh-CN" dirty="0"/>
              <a:t>={1,2,3,4}</a:t>
            </a:r>
            <a:r>
              <a:rPr lang="zh-CN" altLang="en-US" dirty="0"/>
              <a:t>，在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zh-CN" altLang="en-US" dirty="0"/>
              <a:t>上定义二元关系</a:t>
            </a:r>
            <a:r>
              <a:rPr lang="en-US" altLang="zh-CN" i="1" dirty="0"/>
              <a:t>R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              </a:t>
            </a:r>
            <a:r>
              <a:rPr lang="en-US" altLang="zh-CN" dirty="0"/>
              <a:t>&lt;&lt;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&gt;,&lt;</a:t>
            </a:r>
            <a:r>
              <a:rPr lang="en-US" altLang="zh-CN" i="1" dirty="0"/>
              <a:t>u</a:t>
            </a:r>
            <a:r>
              <a:rPr lang="en-US" altLang="zh-CN" dirty="0"/>
              <a:t>,</a:t>
            </a:r>
            <a:r>
              <a:rPr lang="en-US" altLang="zh-CN" i="1" dirty="0"/>
              <a:t>v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x+y</a:t>
            </a:r>
            <a:r>
              <a:rPr lang="en-US" altLang="zh-CN" dirty="0"/>
              <a:t> = </a:t>
            </a:r>
            <a:r>
              <a:rPr lang="en-US" altLang="zh-CN" i="1" dirty="0"/>
              <a:t>u+v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/>
            <a:r>
              <a:rPr lang="zh-CN" altLang="en-US" dirty="0"/>
              <a:t>求</a:t>
            </a:r>
            <a:r>
              <a:rPr lang="en-US" altLang="zh-CN" i="1" dirty="0"/>
              <a:t>R</a:t>
            </a:r>
            <a:r>
              <a:rPr lang="zh-CN" altLang="en-US" dirty="0"/>
              <a:t>导出的对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zh-CN" altLang="en-US" dirty="0"/>
              <a:t>划分</a:t>
            </a:r>
            <a:r>
              <a:rPr lang="en-US" altLang="zh-CN" dirty="0"/>
              <a:t>.  </a:t>
            </a:r>
            <a:endParaRPr lang="en-US" altLang="zh-CN" dirty="0"/>
          </a:p>
        </p:txBody>
      </p:sp>
      <p:sp>
        <p:nvSpPr>
          <p:cNvPr id="454668" name="Rectangle 12"/>
          <p:cNvSpPr/>
          <p:nvPr/>
        </p:nvSpPr>
        <p:spPr>
          <a:xfrm>
            <a:off x="395288" y="2581275"/>
            <a:ext cx="842486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b="1" i="1" dirty="0">
                <a:latin typeface="Times New Roman" panose="02020603050405020304" pitchFamily="18" charset="0"/>
              </a:rPr>
              <a:t> 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={&lt;1,1&gt;, &lt;1,2&gt;, &lt;1,3&gt;, &lt;1,4&gt;, &lt;2,1&gt;, &lt;2,2&gt;,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&lt;2,3&gt;, &lt;2,4&gt;,&lt;3,1&gt;, &lt;3,2&gt;, &lt;3,3&gt;, &lt;3,4&gt;,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&lt;4,1&gt;, &lt;4,2&gt;, &lt;4,3&gt;, &lt;4,4&gt;}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4669" name="Rectangle 13"/>
          <p:cNvSpPr/>
          <p:nvPr/>
        </p:nvSpPr>
        <p:spPr>
          <a:xfrm>
            <a:off x="539750" y="4103688"/>
            <a:ext cx="8424863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根据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2, 3, 4, 5, 6, 7, 8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划分成等价类：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={{&lt;1,1&gt;}, {&lt;1,2&gt;,&lt;2,1&gt;},  {&lt;1,3&gt;, &lt;2,2&gt;, &lt;3,1&gt;},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{&lt;1,4&gt;, &lt;2,3&gt;, &lt;3,2&gt;, &lt;4,1&gt;},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{&lt;2,4&gt;, &lt;3,3&gt;, &lt;4,2&gt;},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{&lt;3,4&gt;, &lt;4,3&gt;}, {&lt;4,4&gt;}}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8" grpId="0"/>
      <p:bldP spid="45466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19852</Words>
  <Application>WPS 演示</Application>
  <PresentationFormat>全屏显示(4:3)</PresentationFormat>
  <Paragraphs>1368</Paragraphs>
  <Slides>103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103</vt:i4>
      </vt:variant>
    </vt:vector>
  </HeadingPairs>
  <TitlesOfParts>
    <vt:vector size="138" baseType="lpstr">
      <vt:lpstr>Arial</vt:lpstr>
      <vt:lpstr>宋体</vt:lpstr>
      <vt:lpstr>Wingdings</vt:lpstr>
      <vt:lpstr>Times New Roman</vt:lpstr>
      <vt:lpstr>华文中宋</vt:lpstr>
      <vt:lpstr>Symbol</vt:lpstr>
      <vt:lpstr>微软雅黑</vt:lpstr>
      <vt:lpstr>Arial Unicode MS</vt:lpstr>
      <vt:lpstr>Angsana New</vt:lpstr>
      <vt:lpstr>黑体</vt:lpstr>
      <vt:lpstr>Lucida Sans Unicode</vt:lpstr>
      <vt:lpstr>MT Extra</vt:lpstr>
      <vt:lpstr>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第七章 二元关系</vt:lpstr>
      <vt:lpstr>7.1 有序对与笛卡儿积</vt:lpstr>
      <vt:lpstr>笛卡儿积</vt:lpstr>
      <vt:lpstr>PowerPoint 演示文稿</vt:lpstr>
      <vt:lpstr>笛卡儿积的性质</vt:lpstr>
      <vt:lpstr>性质证明(选讲)</vt:lpstr>
      <vt:lpstr>实例</vt:lpstr>
      <vt:lpstr>7.2 二元关系</vt:lpstr>
      <vt:lpstr>A到B的关系与A上的关系</vt:lpstr>
      <vt:lpstr>A上重要关系的实例</vt:lpstr>
      <vt:lpstr>实例</vt:lpstr>
      <vt:lpstr>关系的表示</vt:lpstr>
      <vt:lpstr>实例</vt:lpstr>
      <vt:lpstr>7.3 关系的运算</vt:lpstr>
      <vt:lpstr>关系运算(逆与合成)</vt:lpstr>
      <vt:lpstr>合成的图示法</vt:lpstr>
      <vt:lpstr>逆与合成运算的关系矩阵</vt:lpstr>
      <vt:lpstr>关系运算(限制与像)</vt:lpstr>
      <vt:lpstr>实例</vt:lpstr>
      <vt:lpstr>关系运算的性质(选讲)</vt:lpstr>
      <vt:lpstr>关系运算的性质(选讲)</vt:lpstr>
      <vt:lpstr>证明</vt:lpstr>
      <vt:lpstr>关系运算的性质</vt:lpstr>
      <vt:lpstr>关系运算的性质(选讲)</vt:lpstr>
      <vt:lpstr>推广</vt:lpstr>
      <vt:lpstr>关系运算的性质(选讲)</vt:lpstr>
      <vt:lpstr>证明</vt:lpstr>
      <vt:lpstr>证明</vt:lpstr>
      <vt:lpstr>关系的幂运算</vt:lpstr>
      <vt:lpstr> </vt:lpstr>
      <vt:lpstr>幂的求法</vt:lpstr>
      <vt:lpstr>关系图</vt:lpstr>
      <vt:lpstr>幂运算的性质</vt:lpstr>
      <vt:lpstr>幂运算的性质</vt:lpstr>
      <vt:lpstr>幂运算的性质</vt:lpstr>
      <vt:lpstr>幂运算的性质</vt:lpstr>
      <vt:lpstr>幂运算的性质</vt:lpstr>
      <vt:lpstr>证明</vt:lpstr>
      <vt:lpstr>7.4 关系的性质</vt:lpstr>
      <vt:lpstr>对称性与反对称性</vt:lpstr>
      <vt:lpstr>对称性与反对称性</vt:lpstr>
      <vt:lpstr>对称性与反对称性</vt:lpstr>
      <vt:lpstr>对称性与反对称性</vt:lpstr>
      <vt:lpstr>PowerPoint 演示文稿</vt:lpstr>
      <vt:lpstr>传递性</vt:lpstr>
      <vt:lpstr>传递性</vt:lpstr>
      <vt:lpstr>PowerPoint 演示文稿</vt:lpstr>
      <vt:lpstr>PowerPoint 演示文稿</vt:lpstr>
      <vt:lpstr>关系性质成立的充要条件</vt:lpstr>
      <vt:lpstr>证明</vt:lpstr>
      <vt:lpstr>证明</vt:lpstr>
      <vt:lpstr>证明</vt:lpstr>
      <vt:lpstr>证明</vt:lpstr>
      <vt:lpstr>PowerPoint 演示文稿</vt:lpstr>
      <vt:lpstr>PowerPoint 演示文稿</vt:lpstr>
      <vt:lpstr>PowerPoint 演示文稿</vt:lpstr>
      <vt:lpstr>PowerPoint 演示文稿</vt:lpstr>
      <vt:lpstr>7.5 关系的闭包 </vt:lpstr>
      <vt:lpstr>PowerPoint 演示文稿</vt:lpstr>
      <vt:lpstr>闭包定义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构造闭包的方法</vt:lpstr>
      <vt:lpstr>证明</vt:lpstr>
      <vt:lpstr>证明</vt:lpstr>
      <vt:lpstr>闭包的矩阵表示和图表示</vt:lpstr>
      <vt:lpstr>实例</vt:lpstr>
      <vt:lpstr>闭包的性质</vt:lpstr>
      <vt:lpstr>闭包的性质</vt:lpstr>
      <vt:lpstr>7.6 等价关系与划分 </vt:lpstr>
      <vt:lpstr>等价关系的定义与实例</vt:lpstr>
      <vt:lpstr>PowerPoint 演示文稿</vt:lpstr>
      <vt:lpstr>PowerPoint 演示文稿</vt:lpstr>
      <vt:lpstr>PowerPoint 演示文稿</vt:lpstr>
      <vt:lpstr>等价类定义 </vt:lpstr>
      <vt:lpstr>PowerPoint 演示文稿</vt:lpstr>
      <vt:lpstr>等价类的性质</vt:lpstr>
      <vt:lpstr>证明</vt:lpstr>
      <vt:lpstr>商集与划分</vt:lpstr>
      <vt:lpstr>PowerPoint 演示文稿</vt:lpstr>
      <vt:lpstr>PowerPoint 演示文稿</vt:lpstr>
      <vt:lpstr>PowerPoint 演示文稿</vt:lpstr>
      <vt:lpstr>划分实例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习题课 </vt:lpstr>
      <vt:lpstr>基本要求</vt:lpstr>
      <vt:lpstr>练习1</vt:lpstr>
      <vt:lpstr>解答</vt:lpstr>
      <vt:lpstr>练习2</vt:lpstr>
      <vt:lpstr>PowerPoint 演示文稿</vt:lpstr>
      <vt:lpstr>练习5</vt:lpstr>
      <vt:lpstr>关系性质的证明方法</vt:lpstr>
      <vt:lpstr>关系性质的证明方法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Administrator</cp:lastModifiedBy>
  <cp:revision>594</cp:revision>
  <dcterms:created xsi:type="dcterms:W3CDTF">2007-11-19T20:33:00Z</dcterms:created>
  <dcterms:modified xsi:type="dcterms:W3CDTF">2020-10-27T18:31:13Z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