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8" r:id="rId2"/>
    <p:sldId id="401" r:id="rId3"/>
    <p:sldId id="259" r:id="rId4"/>
    <p:sldId id="260" r:id="rId5"/>
    <p:sldId id="268" r:id="rId6"/>
    <p:sldId id="442" r:id="rId7"/>
    <p:sldId id="459" r:id="rId8"/>
    <p:sldId id="460" r:id="rId9"/>
    <p:sldId id="443" r:id="rId10"/>
    <p:sldId id="438" r:id="rId11"/>
    <p:sldId id="441" r:id="rId12"/>
    <p:sldId id="444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439" r:id="rId21"/>
    <p:sldId id="461" r:id="rId22"/>
    <p:sldId id="279" r:id="rId23"/>
    <p:sldId id="280" r:id="rId24"/>
    <p:sldId id="281" r:id="rId25"/>
    <p:sldId id="282" r:id="rId26"/>
    <p:sldId id="283" r:id="rId27"/>
    <p:sldId id="287" r:id="rId28"/>
    <p:sldId id="431" r:id="rId29"/>
    <p:sldId id="446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447" r:id="rId38"/>
    <p:sldId id="448" r:id="rId39"/>
    <p:sldId id="463" r:id="rId40"/>
    <p:sldId id="432" r:id="rId41"/>
    <p:sldId id="449" r:id="rId42"/>
    <p:sldId id="433" r:id="rId43"/>
    <p:sldId id="434" r:id="rId44"/>
    <p:sldId id="435" r:id="rId45"/>
    <p:sldId id="323" r:id="rId46"/>
    <p:sldId id="450" r:id="rId47"/>
    <p:sldId id="324" r:id="rId48"/>
    <p:sldId id="325" r:id="rId49"/>
    <p:sldId id="326" r:id="rId50"/>
    <p:sldId id="327" r:id="rId51"/>
    <p:sldId id="454" r:id="rId52"/>
    <p:sldId id="328" r:id="rId53"/>
    <p:sldId id="329" r:id="rId54"/>
    <p:sldId id="330" r:id="rId55"/>
    <p:sldId id="332" r:id="rId56"/>
    <p:sldId id="451" r:id="rId57"/>
    <p:sldId id="452" r:id="rId58"/>
    <p:sldId id="453" r:id="rId59"/>
    <p:sldId id="378" r:id="rId60"/>
    <p:sldId id="379" r:id="rId61"/>
    <p:sldId id="380" r:id="rId62"/>
    <p:sldId id="382" r:id="rId63"/>
    <p:sldId id="383" r:id="rId64"/>
    <p:sldId id="455" r:id="rId65"/>
    <p:sldId id="456" r:id="rId66"/>
    <p:sldId id="457" r:id="rId67"/>
    <p:sldId id="458" r:id="rId68"/>
    <p:sldId id="402" r:id="rId69"/>
    <p:sldId id="403" r:id="rId70"/>
    <p:sldId id="406" r:id="rId71"/>
    <p:sldId id="414" r:id="rId72"/>
    <p:sldId id="415" r:id="rId73"/>
    <p:sldId id="417" r:id="rId74"/>
    <p:sldId id="421" r:id="rId75"/>
    <p:sldId id="424" r:id="rId7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50021"/>
    <a:srgbClr val="69B3F1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5208" autoAdjust="0"/>
    <p:restoredTop sz="90263" autoAdjust="0"/>
  </p:normalViewPr>
  <p:slideViewPr>
    <p:cSldViewPr>
      <p:cViewPr varScale="1">
        <p:scale>
          <a:sx n="120" d="100"/>
          <a:sy n="120" d="100"/>
        </p:scale>
        <p:origin x="-13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059829D-1496-4432-9AD4-695EE13111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400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23CA1AE0-6407-4D66-A6F6-42DF5FCB63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9511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19C54-7C46-48D3-8200-39710CA7D5C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3795A4-DCE2-4BF6-911F-882D853FE01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96F027-6C26-455B-AA2F-6D2336F4E1D1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EE3AB-751F-4615-ADE5-33B56C4EB69D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D6D62-C7EF-4709-ABF6-895383F781B9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8EDB0-AA75-42D4-84F2-D5D20FE0D894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B20D24-78FD-4A71-862E-18F1FE01F230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E817B-B7DB-405E-B5B4-19494D0969FD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72189-7A56-4BB9-9DB9-D705590CE25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9D473-BC00-41F3-8045-1A019481A528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88472D-59E7-4243-9B1D-19B16A041699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5B8877-F95F-4C48-99EC-92F6D24A1ED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73AA8-7C91-4722-AA13-482F7AB6DE05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AC9FF-FD4D-4109-B25B-7F1190DBA8EA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57DF56-C0BC-49AD-8598-7FD4B7D25AEC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06295-23A7-4D6B-8D17-7B936E853364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C0E83-4A04-4C0B-AFFF-0C9FC2535090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13EB5C-1DBC-4BBC-BCDB-39637D33576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E0BE1-04BD-415E-8073-BC73823C8EED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4FFCAD-64F7-413A-80AF-65BAA4E0188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1E54A-2B7F-458F-BC43-79991A1DB65E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782748-296D-48F1-A780-468C8FA45932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70B00-0C2A-4543-B674-4A56C1F02AFA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F04906-03A5-40DC-93CF-CC23EEEEFA32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E2F03-6E76-4CAB-9AAE-E8E3D180E484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BAB0DF-2D0F-41EF-8AC7-95E4A662432B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41FE73-CD7C-4D5C-9D3D-586275D62B30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A0DFA-B0DF-4A3D-AF4A-6B85A2A45057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7C51AA-C4DB-4ED3-8B79-A953FECD988E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6DE6AB-E795-49D9-B5A7-47DA66075755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BAC40D-E45B-4D7D-9393-BC121B41BE4A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27DC1A-35D9-4AE4-8827-30BAD349A87A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F511A6-6C6B-45C0-9E1A-FADD5E17FEBE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EA5222-3522-417F-8618-A034075699A5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532F52-E7D3-483C-82B2-ECA59B4B8557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502AD-3F0A-498C-8314-F7030529FA41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834FAA-B124-45FB-BE68-9345E12AD4A5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854074-6A81-41B2-817C-4BAE682F72DC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7BEAE8-50DF-45FD-9513-785A211B285C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2FB13-0B9E-4628-80BF-C9C4C32B4908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9F8491-1417-4826-AB21-5B9D17FF4C08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9ACFF-C4E5-4269-9024-5DBE60CC237C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98961-E6B8-4502-BFD9-19DF2E1089D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F170F8-4DE4-40D9-99F5-F613912ADCD2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06C04E-DAC0-44FB-AA41-1EAA79F62C7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E95BBC-3B5F-4A03-AB27-C32ED0B19F2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BB935-5540-4605-8521-F6A8772BA54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5525E-734F-4A6A-8EDB-DDA0D27012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02505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B4B7B-9FC9-440C-A64D-80FF293644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61607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F46AD0-7FC4-4BCD-88B9-956259EDE9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552740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29A2F8C-4748-4092-B9B8-C5B6866589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114301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447EF8B-CEBA-41A9-8A25-C319A89DAF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114105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83A8C-9094-4A2C-86E8-CD82FBF0FB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811413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348E1-3330-4BA3-8855-99695579C8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224589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DB0B2-D58A-4856-9F72-F5AAF5F9C1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151943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F3788-3CFD-43C4-80C0-1771279300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85827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3CC2C3-F362-420C-90E0-A06F385D07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435417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CC8316-96E5-442E-A1E8-24860535EB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17146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407EA1-F87E-4DD8-A5CA-BC9323D540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45913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77C85-7B14-424D-B2F2-9EFA85D3A1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73900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117B62BA-B8FB-4BD7-95D2-8EB482564B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9B3F1"/>
        </a:buClr>
        <a:buFont typeface="Wingdings" pitchFamily="2" charset="2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华文中宋" pitchFamily="2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华文中宋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华文中宋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27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2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4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2.png"/><Relationship Id="rId4" Type="http://schemas.openxmlformats.org/officeDocument/2006/relationships/image" Target="../media/image27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2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9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1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2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9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1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1.wmf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9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2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4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5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notesSlide" Target="../notesSlides/notesSlide46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9.emf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2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EE25-8A43-4FDE-867D-63EC1AF2FD4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华文中宋" pitchFamily="2" charset="-122"/>
              </a:rPr>
              <a:t>第十章  群与环</a:t>
            </a:r>
          </a:p>
        </p:txBody>
      </p:sp>
      <p:sp>
        <p:nvSpPr>
          <p:cNvPr id="2683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dirty="0"/>
              <a:t>群的定义与性</a:t>
            </a:r>
            <a:r>
              <a:rPr lang="zh-CN" altLang="en-US" dirty="0" smtClean="0"/>
              <a:t>质</a:t>
            </a:r>
            <a:endParaRPr lang="zh-CN" altLang="en-US" dirty="0"/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dirty="0"/>
              <a:t>子群与群的陪集分解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dirty="0"/>
              <a:t>循环群与置换群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置换群不讲</a:t>
            </a:r>
            <a:r>
              <a:rPr lang="en-US" altLang="zh-CN" dirty="0"/>
              <a:t>)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dirty="0"/>
              <a:t>有限域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简单介绍有限域及其用途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8D68-083C-416B-960E-C7700286B61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723972" name="Rectangle 4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200" b="1">
                <a:solidFill>
                  <a:schemeClr val="tx2"/>
                </a:solidFill>
                <a:latin typeface="Arial" charset="0"/>
              </a:rPr>
              <a:t>课堂练习</a:t>
            </a:r>
            <a:r>
              <a:rPr lang="en-US" altLang="zh-CN" sz="32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23973" name="Rectangle 5"/>
          <p:cNvSpPr>
            <a:spLocks noChangeArrowheads="1"/>
          </p:cNvSpPr>
          <p:nvPr/>
        </p:nvSpPr>
        <p:spPr bwMode="auto">
          <a:xfrm>
            <a:off x="395288" y="1341438"/>
            <a:ext cx="8229600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</a:rPr>
              <a:t>1.</a:t>
            </a:r>
            <a:r>
              <a:rPr lang="en-US" altLang="zh-CN" b="1"/>
              <a:t> </a:t>
            </a:r>
            <a:r>
              <a:rPr lang="zh-CN" altLang="en-US" b="1"/>
              <a:t>判断下列集合和运算是否构成半群、独异点和群</a:t>
            </a:r>
            <a:r>
              <a:rPr lang="en-US" altLang="zh-CN" b="1"/>
              <a:t>. 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b="1"/>
              <a:t>(1) </a:t>
            </a:r>
            <a:r>
              <a:rPr lang="en-US" altLang="zh-CN" b="1" i="1"/>
              <a:t>a</a:t>
            </a:r>
            <a:r>
              <a:rPr lang="en-US" altLang="zh-CN" b="1"/>
              <a:t> </a:t>
            </a:r>
            <a:r>
              <a:rPr lang="zh-CN" altLang="en-US" b="1"/>
              <a:t>是正整数，</a:t>
            </a:r>
            <a:r>
              <a:rPr lang="en-US" altLang="zh-CN" b="1" i="1"/>
              <a:t>G</a:t>
            </a:r>
            <a:r>
              <a:rPr lang="en-US" altLang="zh-CN" b="1"/>
              <a:t> = {</a:t>
            </a:r>
            <a:r>
              <a:rPr lang="en-US" altLang="zh-CN" b="1" i="1"/>
              <a:t>a</a:t>
            </a:r>
            <a:r>
              <a:rPr lang="en-US" altLang="zh-CN" b="1" i="1" baseline="30000"/>
              <a:t>n</a:t>
            </a:r>
            <a:r>
              <a:rPr lang="en-US" altLang="zh-CN" b="1"/>
              <a:t> | </a:t>
            </a:r>
            <a:r>
              <a:rPr lang="en-US" altLang="zh-CN" b="1" i="1"/>
              <a:t>n</a:t>
            </a:r>
            <a:r>
              <a:rPr lang="en-US" altLang="zh-CN" b="1">
                <a:sym typeface="Symbol" pitchFamily="18" charset="2"/>
              </a:rPr>
              <a:t></a:t>
            </a:r>
            <a:r>
              <a:rPr lang="en-US" altLang="zh-CN" b="1"/>
              <a:t>Z</a:t>
            </a:r>
            <a:r>
              <a:rPr lang="en-US" altLang="zh-CN" b="1">
                <a:sym typeface="Symbol" pitchFamily="18" charset="2"/>
              </a:rPr>
              <a:t>}, </a:t>
            </a:r>
            <a:r>
              <a:rPr lang="zh-CN" altLang="en-US" b="1">
                <a:sym typeface="Symbol" pitchFamily="18" charset="2"/>
              </a:rPr>
              <a:t>运算是普通乘法</a:t>
            </a:r>
            <a:r>
              <a:rPr lang="en-US" altLang="zh-CN" b="1">
                <a:sym typeface="Symbol" pitchFamily="18" charset="2"/>
              </a:rPr>
              <a:t>.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b="1">
                <a:sym typeface="Symbol" pitchFamily="18" charset="2"/>
              </a:rPr>
              <a:t>(2) Q</a:t>
            </a:r>
            <a:r>
              <a:rPr lang="en-US" altLang="zh-CN" b="1" baseline="30000">
                <a:sym typeface="Symbol" pitchFamily="18" charset="2"/>
              </a:rPr>
              <a:t>+</a:t>
            </a:r>
            <a:r>
              <a:rPr lang="zh-CN" altLang="en-US" b="1">
                <a:sym typeface="Symbol" pitchFamily="18" charset="2"/>
              </a:rPr>
              <a:t>是正有理数集，运算为普通加法</a:t>
            </a:r>
            <a:r>
              <a:rPr lang="en-US" altLang="zh-CN" b="1">
                <a:sym typeface="Symbol" pitchFamily="18" charset="2"/>
              </a:rPr>
              <a:t>.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b="1">
                <a:sym typeface="Symbol" pitchFamily="18" charset="2"/>
              </a:rPr>
              <a:t>(3) </a:t>
            </a:r>
            <a:r>
              <a:rPr lang="zh-CN" altLang="en-US" b="1">
                <a:sym typeface="Symbol" pitchFamily="18" charset="2"/>
              </a:rPr>
              <a:t>一元实系数多项式的集合关于多项式加法</a:t>
            </a:r>
            <a:r>
              <a:rPr lang="en-US" altLang="zh-CN" b="1">
                <a:sym typeface="Symbol" pitchFamily="18" charset="2"/>
              </a:rPr>
              <a:t>.</a:t>
            </a:r>
          </a:p>
        </p:txBody>
      </p:sp>
      <p:sp>
        <p:nvSpPr>
          <p:cNvPr id="723974" name="Rectangle 6"/>
          <p:cNvSpPr>
            <a:spLocks noChangeArrowheads="1"/>
          </p:cNvSpPr>
          <p:nvPr/>
        </p:nvSpPr>
        <p:spPr bwMode="auto">
          <a:xfrm>
            <a:off x="395288" y="3284538"/>
            <a:ext cx="7993062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/>
              <a:t>解</a:t>
            </a:r>
          </a:p>
          <a:p>
            <a:pPr algn="l"/>
            <a:r>
              <a:rPr lang="en-US" altLang="zh-CN" b="1"/>
              <a:t>(1) </a:t>
            </a:r>
            <a:r>
              <a:rPr lang="zh-CN" altLang="en-US" b="1"/>
              <a:t>是半群、独异点和群</a:t>
            </a:r>
          </a:p>
          <a:p>
            <a:pPr algn="l"/>
            <a:r>
              <a:rPr lang="en-US" altLang="zh-CN" b="1"/>
              <a:t>(2) </a:t>
            </a:r>
            <a:r>
              <a:rPr lang="zh-CN" altLang="en-US" b="1"/>
              <a:t>是半群但不是独异点和群</a:t>
            </a:r>
          </a:p>
          <a:p>
            <a:pPr algn="l"/>
            <a:r>
              <a:rPr lang="en-US" altLang="zh-CN" b="1"/>
              <a:t>(3) </a:t>
            </a:r>
            <a:r>
              <a:rPr lang="zh-CN" altLang="en-US" b="1"/>
              <a:t>是半群、独异点和群</a:t>
            </a:r>
          </a:p>
          <a:p>
            <a:pPr algn="l"/>
            <a:endParaRPr lang="zh-CN" altLang="en-US" b="1"/>
          </a:p>
          <a:p>
            <a:pPr algn="l"/>
            <a:r>
              <a:rPr lang="zh-CN" altLang="en-US" b="1"/>
              <a:t>方法：根据定义验证，注意运算的封闭性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2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2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23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39CC-2FD2-4700-897D-BCEED5D206D6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/>
              <a:t>课堂练习</a:t>
            </a:r>
            <a:r>
              <a:rPr lang="en-US" altLang="zh-CN" sz="2800"/>
              <a:t>2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                                  </a:t>
            </a:r>
            <a:r>
              <a:rPr lang="en-US" altLang="zh-CN" dirty="0"/>
              <a:t>,</a:t>
            </a:r>
            <a:r>
              <a:rPr lang="en-US" altLang="zh-CN" i="1" dirty="0" err="1">
                <a:latin typeface="Times New Roman" pitchFamily="18" charset="0"/>
              </a:rPr>
              <a:t>i</a:t>
            </a:r>
            <a:r>
              <a:rPr lang="zh-CN" altLang="en-US" dirty="0">
                <a:latin typeface="Times New Roman" pitchFamily="18" charset="0"/>
              </a:rPr>
              <a:t>为虚数单位，</a:t>
            </a:r>
            <a:r>
              <a:rPr lang="en-US" altLang="zh-CN" i="1" dirty="0">
                <a:latin typeface="Times New Roman" pitchFamily="18" charset="0"/>
              </a:rPr>
              <a:t>i</a:t>
            </a:r>
            <a:r>
              <a:rPr lang="en-US" altLang="zh-CN" baseline="30000" dirty="0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=-1</a:t>
            </a:r>
            <a:r>
              <a:rPr lang="zh-CN" altLang="en-US" dirty="0">
                <a:latin typeface="Times New Roman" pitchFamily="18" charset="0"/>
              </a:rPr>
              <a:t>。验证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</a:rPr>
              <a:t>关于复数的加法构成群。</a:t>
            </a:r>
          </a:p>
          <a:p>
            <a:r>
              <a:rPr lang="zh-CN" altLang="en-US" dirty="0">
                <a:latin typeface="Times New Roman" pitchFamily="18" charset="0"/>
              </a:rPr>
              <a:t>验证步骤：</a:t>
            </a:r>
          </a:p>
          <a:p>
            <a:r>
              <a:rPr lang="en-US" altLang="zh-CN" dirty="0">
                <a:latin typeface="Times New Roman" pitchFamily="18" charset="0"/>
              </a:rPr>
              <a:t>1 </a:t>
            </a:r>
            <a:r>
              <a:rPr lang="zh-CN" altLang="en-US" dirty="0">
                <a:latin typeface="Times New Roman" pitchFamily="18" charset="0"/>
              </a:rPr>
              <a:t>验证复数的加法是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</a:rPr>
              <a:t>上的二元运算。</a:t>
            </a:r>
          </a:p>
          <a:p>
            <a:r>
              <a:rPr lang="en-US" altLang="zh-CN" dirty="0">
                <a:latin typeface="Times New Roman" pitchFamily="18" charset="0"/>
              </a:rPr>
              <a:t>2 </a:t>
            </a:r>
            <a:r>
              <a:rPr lang="zh-CN" altLang="en-US" dirty="0">
                <a:latin typeface="Times New Roman" pitchFamily="18" charset="0"/>
              </a:rPr>
              <a:t>验证此二元运算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</a:rPr>
              <a:t>即复数</a:t>
            </a:r>
            <a:r>
              <a:rPr lang="zh-CN" altLang="en-US" dirty="0">
                <a:latin typeface="Times New Roman" pitchFamily="18" charset="0"/>
              </a:rPr>
              <a:t>的加法运算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满足结合律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r>
              <a:rPr lang="en-US" altLang="zh-CN" dirty="0">
                <a:latin typeface="Times New Roman" pitchFamily="18" charset="0"/>
              </a:rPr>
              <a:t>3 </a:t>
            </a:r>
            <a:r>
              <a:rPr lang="zh-CN" altLang="en-US" dirty="0" smtClean="0">
                <a:latin typeface="Times New Roman" pitchFamily="18" charset="0"/>
              </a:rPr>
              <a:t>验证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</a:rPr>
              <a:t>中有单位元。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4 </a:t>
            </a:r>
            <a:r>
              <a:rPr lang="zh-CN" altLang="en-US" dirty="0" smtClean="0">
                <a:latin typeface="Times New Roman" pitchFamily="18" charset="0"/>
              </a:rPr>
              <a:t>验证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</a:rPr>
              <a:t>中的每个元素关于此二元运算有逆元。</a:t>
            </a:r>
            <a:endParaRPr lang="en-US" altLang="zh-CN" dirty="0" smtClean="0">
              <a:latin typeface="Times New Roman" pitchFamily="18" charset="0"/>
            </a:endParaRPr>
          </a:p>
          <a:p>
            <a:endParaRPr lang="zh-CN" altLang="en-US" dirty="0">
              <a:latin typeface="Times New Roman" pitchFamily="18" charset="0"/>
            </a:endParaRPr>
          </a:p>
        </p:txBody>
      </p:sp>
      <p:graphicFrame>
        <p:nvGraphicFramePr>
          <p:cNvPr id="7270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821062"/>
              </p:ext>
            </p:extLst>
          </p:nvPr>
        </p:nvGraphicFramePr>
        <p:xfrm>
          <a:off x="971550" y="1628775"/>
          <a:ext cx="26638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81" name="Equation" r:id="rId3" imgW="1295280" imgH="203040" progId="Equation.DSMT4">
                  <p:embed/>
                </p:oleObj>
              </mc:Choice>
              <mc:Fallback>
                <p:oleObj name="Equation" r:id="rId3" imgW="12952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266382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F6ED-A340-4877-99A8-0D9492A5D98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/>
              <a:t>课堂练习</a:t>
            </a:r>
            <a:r>
              <a:rPr lang="en-US" altLang="zh-CN" sz="2800"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011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:r>
                  <a:rPr lang="en-US" altLang="zh-CN" dirty="0"/>
                  <a:t>S={0,1,2,3}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⨂</m:t>
                    </m:r>
                  </m:oMath>
                </a14:m>
                <a:r>
                  <a:rPr lang="zh-CN" altLang="en-US" dirty="0" smtClean="0"/>
                  <a:t>为模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乘法，即对任意的</a:t>
                </a:r>
                <a:r>
                  <a:rPr lang="en-US" altLang="zh-CN" b="0" i="1" dirty="0" err="1">
                    <a:latin typeface="Times New Roman" pitchFamily="18" charset="0"/>
                  </a:rPr>
                  <a:t>x</a:t>
                </a:r>
                <a:r>
                  <a:rPr lang="en-US" altLang="zh-CN" dirty="0" err="1"/>
                  <a:t>,</a:t>
                </a:r>
                <a:r>
                  <a:rPr lang="en-US" altLang="zh-CN" b="0" i="1" dirty="0" err="1">
                    <a:latin typeface="Times New Roman" pitchFamily="18" charset="0"/>
                  </a:rPr>
                  <a:t>y</a:t>
                </a:r>
                <a:r>
                  <a:rPr lang="zh-CN" altLang="en-US" dirty="0"/>
                  <a:t>属于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，有</a:t>
                </a:r>
              </a:p>
              <a:p>
                <a:pPr algn="ctr"/>
                <a:r>
                  <a:rPr lang="en-US" altLang="zh-CN" b="0" i="1" dirty="0">
                    <a:latin typeface="Times New Roman" pitchFamily="18" charset="0"/>
                  </a:rPr>
                  <a:t>x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⨂ </m:t>
                    </m:r>
                  </m:oMath>
                </a14:m>
                <a:r>
                  <a:rPr lang="en-US" altLang="zh-CN" b="0" i="1" dirty="0">
                    <a:latin typeface="Times New Roman" pitchFamily="18" charset="0"/>
                  </a:rPr>
                  <a:t>y</a:t>
                </a:r>
                <a:r>
                  <a:rPr lang="en-US" altLang="zh-CN" dirty="0"/>
                  <a:t> = (</a:t>
                </a:r>
                <a:r>
                  <a:rPr lang="en-US" altLang="zh-CN" b="0" i="1" dirty="0" err="1">
                    <a:latin typeface="Times New Roman" pitchFamily="18" charset="0"/>
                  </a:rPr>
                  <a:t>xy</a:t>
                </a:r>
                <a:r>
                  <a:rPr lang="en-US" altLang="zh-CN" dirty="0"/>
                  <a:t>) mod 4</a:t>
                </a:r>
              </a:p>
              <a:p>
                <a:r>
                  <a:rPr lang="zh-CN" altLang="en-US" dirty="0"/>
                  <a:t>问</a:t>
                </a:r>
                <a:r>
                  <a:rPr lang="en-US" altLang="zh-CN" dirty="0"/>
                  <a:t>&lt;S,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⨂</m:t>
                    </m:r>
                  </m:oMath>
                </a14:m>
                <a:r>
                  <a:rPr lang="en-US" altLang="zh-CN" dirty="0"/>
                  <a:t> &gt;</a:t>
                </a:r>
                <a:r>
                  <a:rPr lang="zh-CN" altLang="en-US" dirty="0"/>
                  <a:t>构成什么代数系统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半群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独异点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群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？为什么？</a:t>
                </a:r>
              </a:p>
            </p:txBody>
          </p:sp>
        </mc:Choice>
        <mc:Fallback>
          <p:sp>
            <p:nvSpPr>
              <p:cNvPr id="7301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111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0116" name="Object 4"/>
          <p:cNvGraphicFramePr>
            <a:graphicFrameLocks noChangeAspect="1"/>
          </p:cNvGraphicFramePr>
          <p:nvPr/>
        </p:nvGraphicFramePr>
        <p:xfrm>
          <a:off x="539750" y="3284538"/>
          <a:ext cx="7704138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53" name="Equation" r:id="rId4" imgW="3225600" imgH="723600" progId="Equation.DSMT4">
                  <p:embed/>
                </p:oleObj>
              </mc:Choice>
              <mc:Fallback>
                <p:oleObj name="Equation" r:id="rId4" imgW="3225600" imgH="723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284538"/>
                        <a:ext cx="7704138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1D2F-AE7E-47C4-8152-199A195A8786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908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群的性质</a:t>
            </a:r>
            <a:r>
              <a:rPr lang="en-US" altLang="zh-CN"/>
              <a:t>-</a:t>
            </a:r>
            <a:r>
              <a:rPr lang="zh-CN" altLang="en-US"/>
              <a:t>有关群的术语</a:t>
            </a:r>
          </a:p>
        </p:txBody>
      </p:sp>
      <p:sp>
        <p:nvSpPr>
          <p:cNvPr id="2908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91513" cy="2305050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</a:rPr>
              <a:t>10.2</a:t>
            </a:r>
            <a:r>
              <a:rPr lang="en-US" altLang="zh-CN">
                <a:latin typeface="Times New Roman" pitchFamily="18" charset="0"/>
              </a:rPr>
              <a:t>  (1) </a:t>
            </a:r>
            <a:r>
              <a:rPr lang="zh-CN" altLang="en-US">
                <a:latin typeface="Times New Roman" pitchFamily="18" charset="0"/>
              </a:rPr>
              <a:t>若群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是有穷集，则称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有限群</a:t>
            </a:r>
            <a:r>
              <a:rPr lang="zh-CN" altLang="en-US">
                <a:latin typeface="Times New Roman" pitchFamily="18" charset="0"/>
              </a:rPr>
              <a:t>，否则称为无</a:t>
            </a:r>
          </a:p>
          <a:p>
            <a:r>
              <a:rPr lang="zh-CN" altLang="en-US">
                <a:latin typeface="Times New Roman" pitchFamily="18" charset="0"/>
              </a:rPr>
              <a:t>限群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</a:rPr>
              <a:t>群</a:t>
            </a:r>
            <a:r>
              <a:rPr lang="en-US" altLang="zh-CN" i="1">
                <a:latin typeface="Times New Roman" pitchFamily="18" charset="0"/>
              </a:rPr>
              <a:t>G </a:t>
            </a:r>
            <a:r>
              <a:rPr lang="zh-CN" altLang="en-US">
                <a:latin typeface="Times New Roman" pitchFamily="18" charset="0"/>
              </a:rPr>
              <a:t>的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基数</a:t>
            </a:r>
            <a:r>
              <a:rPr lang="zh-CN" altLang="en-US">
                <a:latin typeface="Times New Roman" pitchFamily="18" charset="0"/>
              </a:rPr>
              <a:t>称为群 </a:t>
            </a:r>
            <a:r>
              <a:rPr lang="en-US" altLang="zh-CN" i="1">
                <a:latin typeface="Times New Roman" pitchFamily="18" charset="0"/>
              </a:rPr>
              <a:t>G </a:t>
            </a:r>
            <a:r>
              <a:rPr lang="zh-CN" altLang="en-US">
                <a:latin typeface="Times New Roman" pitchFamily="18" charset="0"/>
              </a:rPr>
              <a:t>的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阶</a:t>
            </a:r>
            <a:r>
              <a:rPr lang="zh-CN" altLang="en-US">
                <a:latin typeface="Times New Roman" pitchFamily="18" charset="0"/>
              </a:rPr>
              <a:t>，有限群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的阶记作</a:t>
            </a:r>
            <a:r>
              <a:rPr lang="en-US" altLang="zh-CN">
                <a:latin typeface="Times New Roman" pitchFamily="18" charset="0"/>
              </a:rPr>
              <a:t>|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|. </a:t>
            </a:r>
          </a:p>
          <a:p>
            <a:r>
              <a:rPr lang="en-US" altLang="zh-CN">
                <a:latin typeface="Times New Roman" pitchFamily="18" charset="0"/>
              </a:rPr>
              <a:t>(2) </a:t>
            </a:r>
            <a:r>
              <a:rPr lang="zh-CN" altLang="en-US">
                <a:latin typeface="Times New Roman" pitchFamily="18" charset="0"/>
              </a:rPr>
              <a:t>只含单位元的群称为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平凡群</a:t>
            </a:r>
            <a:r>
              <a:rPr lang="en-US" altLang="zh-CN">
                <a:latin typeface="Times New Roman" pitchFamily="18" charset="0"/>
              </a:rPr>
              <a:t>. </a:t>
            </a:r>
          </a:p>
          <a:p>
            <a:r>
              <a:rPr lang="en-US" altLang="zh-CN">
                <a:latin typeface="Times New Roman" pitchFamily="18" charset="0"/>
              </a:rPr>
              <a:t>(3) </a:t>
            </a:r>
            <a:r>
              <a:rPr lang="zh-CN" altLang="en-US">
                <a:latin typeface="Times New Roman" pitchFamily="18" charset="0"/>
              </a:rPr>
              <a:t>若群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中的二元运算是可交换的，则称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为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交换群</a:t>
            </a:r>
            <a:r>
              <a:rPr lang="zh-CN" altLang="en-US">
                <a:latin typeface="Times New Roman" pitchFamily="18" charset="0"/>
              </a:rPr>
              <a:t>或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阿贝</a:t>
            </a:r>
          </a:p>
          <a:p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尔 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</a:rPr>
              <a:t>(Abel) 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群</a:t>
            </a:r>
            <a:r>
              <a:rPr lang="en-US" altLang="zh-CN">
                <a:latin typeface="Times New Roman" pitchFamily="18" charset="0"/>
              </a:rPr>
              <a:t>.</a:t>
            </a:r>
          </a:p>
        </p:txBody>
      </p:sp>
      <p:sp>
        <p:nvSpPr>
          <p:cNvPr id="290825" name="Rectangle 9"/>
          <p:cNvSpPr>
            <a:spLocks noChangeArrowheads="1"/>
          </p:cNvSpPr>
          <p:nvPr/>
        </p:nvSpPr>
        <p:spPr bwMode="auto">
          <a:xfrm>
            <a:off x="468313" y="3789363"/>
            <a:ext cx="828040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55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实例：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b="1"/>
              <a:t>&lt;Z,+&gt;</a:t>
            </a:r>
            <a:r>
              <a:rPr lang="zh-CN" altLang="en-US" b="1"/>
              <a:t>和</a:t>
            </a:r>
            <a:r>
              <a:rPr lang="en-US" altLang="zh-CN" b="1"/>
              <a:t>&lt;R,+&gt;</a:t>
            </a:r>
            <a:r>
              <a:rPr lang="zh-CN" altLang="en-US" b="1"/>
              <a:t>是无限群，</a:t>
            </a:r>
            <a:r>
              <a:rPr lang="en-US" altLang="zh-CN" b="1"/>
              <a:t>&lt;Z</a:t>
            </a:r>
            <a:r>
              <a:rPr lang="en-US" altLang="zh-CN" b="1" i="1" baseline="-25000"/>
              <a:t>n</a:t>
            </a:r>
            <a:r>
              <a:rPr lang="en-US" altLang="zh-CN" b="1"/>
              <a:t>,</a:t>
            </a:r>
            <a:r>
              <a:rPr lang="en-US" altLang="zh-CN" b="1">
                <a:sym typeface="Symbol" pitchFamily="18" charset="2"/>
              </a:rPr>
              <a:t></a:t>
            </a:r>
            <a:r>
              <a:rPr lang="en-US" altLang="zh-CN" b="1"/>
              <a:t>&gt;</a:t>
            </a:r>
            <a:r>
              <a:rPr lang="zh-CN" altLang="en-US" b="1"/>
              <a:t>是有限群，也是 </a:t>
            </a:r>
            <a:r>
              <a:rPr lang="en-US" altLang="zh-CN" b="1" i="1"/>
              <a:t>n </a:t>
            </a:r>
            <a:r>
              <a:rPr lang="zh-CN" altLang="en-US" b="1"/>
              <a:t>阶群</a:t>
            </a:r>
            <a:r>
              <a:rPr lang="en-US" altLang="zh-CN" b="1"/>
              <a:t>. 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b="1"/>
              <a:t>Klein</a:t>
            </a:r>
            <a:r>
              <a:rPr lang="zh-CN" altLang="en-US" b="1"/>
              <a:t>四元群是</a:t>
            </a:r>
            <a:r>
              <a:rPr lang="en-US" altLang="zh-CN" b="1"/>
              <a:t>4</a:t>
            </a:r>
            <a:r>
              <a:rPr lang="zh-CN" altLang="en-US" b="1"/>
              <a:t>阶群</a:t>
            </a:r>
            <a:r>
              <a:rPr lang="en-US" altLang="zh-CN" b="1"/>
              <a:t>.  &lt;{0},+&gt;</a:t>
            </a:r>
            <a:r>
              <a:rPr lang="zh-CN" altLang="en-US" b="1"/>
              <a:t>是平凡群</a:t>
            </a:r>
            <a:r>
              <a:rPr lang="en-US" altLang="zh-CN" b="1"/>
              <a:t>. 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上述群都是交换群，</a:t>
            </a:r>
            <a:r>
              <a:rPr lang="en-US" altLang="zh-CN" b="1" i="1"/>
              <a:t>n</a:t>
            </a:r>
            <a:r>
              <a:rPr lang="zh-CN" altLang="en-US" b="1"/>
              <a:t>阶</a:t>
            </a:r>
            <a:r>
              <a:rPr lang="en-US" altLang="zh-CN" b="1"/>
              <a:t>(</a:t>
            </a:r>
            <a:r>
              <a:rPr lang="en-US" altLang="zh-CN" b="1" i="1"/>
              <a:t>n</a:t>
            </a:r>
            <a:r>
              <a:rPr lang="en-US" altLang="zh-CN" b="1"/>
              <a:t>≥2)</a:t>
            </a:r>
            <a:r>
              <a:rPr lang="zh-CN" altLang="en-US" b="1"/>
              <a:t>实可逆矩阵集合关于矩阵乘法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构成的群是非交换群</a:t>
            </a:r>
            <a:r>
              <a:rPr lang="en-US" altLang="zh-CN" b="1"/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08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08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08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08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08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08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08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08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08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0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0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0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0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0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0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08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08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08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08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08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08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08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08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08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EB91-1D39-400A-A4B6-8D7E80C4045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92872" name="Rectangle 8"/>
          <p:cNvSpPr>
            <a:spLocks noChangeArrowheads="1"/>
          </p:cNvSpPr>
          <p:nvPr/>
        </p:nvSpPr>
        <p:spPr bwMode="auto">
          <a:xfrm>
            <a:off x="250825" y="908720"/>
            <a:ext cx="6827838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 algn="l"/>
            <a:r>
              <a:rPr lang="zh-CN" altLang="en-US" b="1" dirty="0">
                <a:solidFill>
                  <a:srgbClr val="A50021"/>
                </a:solidFill>
              </a:rPr>
              <a:t>定义</a:t>
            </a:r>
            <a:r>
              <a:rPr lang="en-US" altLang="zh-CN" b="1" dirty="0">
                <a:solidFill>
                  <a:srgbClr val="A50021"/>
                </a:solidFill>
              </a:rPr>
              <a:t>10.3</a:t>
            </a:r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zh-CN" altLang="en-US" b="1" dirty="0">
                <a:solidFill>
                  <a:srgbClr val="000000"/>
                </a:solidFill>
              </a:rPr>
              <a:t>设</a:t>
            </a:r>
            <a:r>
              <a:rPr lang="en-US" altLang="zh-CN" b="1" i="1" dirty="0">
                <a:solidFill>
                  <a:srgbClr val="000000"/>
                </a:solidFill>
              </a:rPr>
              <a:t>G</a:t>
            </a:r>
            <a:r>
              <a:rPr lang="zh-CN" altLang="en-US" b="1" dirty="0">
                <a:solidFill>
                  <a:srgbClr val="000000"/>
                </a:solidFill>
              </a:rPr>
              <a:t>是群，</a:t>
            </a:r>
            <a:r>
              <a:rPr lang="en-US" altLang="zh-CN" b="1" i="1" dirty="0" err="1">
                <a:solidFill>
                  <a:srgbClr val="000000"/>
                </a:solidFill>
              </a:rPr>
              <a:t>a</a:t>
            </a:r>
            <a:r>
              <a:rPr lang="en-US" altLang="zh-CN" b="1" dirty="0" err="1">
                <a:solidFill>
                  <a:srgbClr val="000000"/>
                </a:solidFill>
              </a:rPr>
              <a:t>∈</a:t>
            </a:r>
            <a:r>
              <a:rPr lang="en-US" altLang="zh-CN" b="1" i="1" dirty="0" err="1">
                <a:solidFill>
                  <a:srgbClr val="000000"/>
                </a:solidFill>
                <a:cs typeface="Times New Roman" pitchFamily="18" charset="0"/>
              </a:rPr>
              <a:t>G</a:t>
            </a:r>
            <a:r>
              <a:rPr lang="zh-CN" altLang="en-US" b="1" dirty="0">
                <a:solidFill>
                  <a:srgbClr val="000000"/>
                </a:solidFill>
              </a:rPr>
              <a:t>，</a:t>
            </a:r>
            <a:r>
              <a:rPr lang="en-US" altLang="zh-CN" b="1" i="1" dirty="0" err="1">
                <a:solidFill>
                  <a:srgbClr val="000000"/>
                </a:solidFill>
              </a:rPr>
              <a:t>n</a:t>
            </a:r>
            <a:r>
              <a:rPr lang="en-US" altLang="zh-CN" b="1" dirty="0" err="1">
                <a:solidFill>
                  <a:srgbClr val="000000"/>
                </a:solidFill>
              </a:rPr>
              <a:t>∈</a:t>
            </a:r>
            <a:r>
              <a:rPr lang="en-US" altLang="zh-CN" b="1" i="1" dirty="0" err="1">
                <a:solidFill>
                  <a:srgbClr val="000000"/>
                </a:solidFill>
                <a:cs typeface="Times New Roman" pitchFamily="18" charset="0"/>
              </a:rPr>
              <a:t>Z</a:t>
            </a:r>
            <a:r>
              <a:rPr lang="zh-CN" altLang="en-US" b="1" dirty="0">
                <a:solidFill>
                  <a:srgbClr val="000000"/>
                </a:solidFill>
              </a:rPr>
              <a:t>，则</a:t>
            </a:r>
            <a:r>
              <a:rPr lang="en-US" altLang="zh-CN" b="1" i="1" dirty="0">
                <a:solidFill>
                  <a:srgbClr val="000000"/>
                </a:solidFill>
              </a:rPr>
              <a:t>a </a:t>
            </a:r>
            <a:r>
              <a:rPr lang="zh-CN" altLang="en-US" b="1" dirty="0">
                <a:solidFill>
                  <a:srgbClr val="000000"/>
                </a:solidFill>
              </a:rPr>
              <a:t>的 </a:t>
            </a:r>
            <a:r>
              <a:rPr lang="en-US" altLang="zh-CN" b="1" i="1" dirty="0">
                <a:solidFill>
                  <a:srgbClr val="000000"/>
                </a:solidFill>
              </a:rPr>
              <a:t>n</a:t>
            </a:r>
            <a:r>
              <a:rPr lang="zh-CN" altLang="en-US" b="1" dirty="0">
                <a:solidFill>
                  <a:srgbClr val="000000"/>
                </a:solidFill>
              </a:rPr>
              <a:t>次幂</a:t>
            </a:r>
            <a:r>
              <a:rPr lang="en-US" altLang="zh-CN" b="1" dirty="0">
                <a:solidFill>
                  <a:srgbClr val="000000"/>
                </a:solidFill>
              </a:rPr>
              <a:t>.</a:t>
            </a:r>
            <a:endParaRPr lang="en-US" altLang="zh-CN" b="1" dirty="0"/>
          </a:p>
          <a:p>
            <a:pPr indent="266700" algn="l" eaLnBrk="0" hangingPunct="0"/>
            <a:endParaRPr lang="en-US" altLang="zh-CN" sz="1800" dirty="0">
              <a:latin typeface="Arial" charset="0"/>
            </a:endParaRPr>
          </a:p>
        </p:txBody>
      </p:sp>
      <p:graphicFrame>
        <p:nvGraphicFramePr>
          <p:cNvPr id="292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803238"/>
              </p:ext>
            </p:extLst>
          </p:nvPr>
        </p:nvGraphicFramePr>
        <p:xfrm>
          <a:off x="2401888" y="1340768"/>
          <a:ext cx="3636962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20" name="Equation" r:id="rId4" imgW="1574640" imgH="622080" progId="Equation.DSMT4">
                  <p:embed/>
                </p:oleObj>
              </mc:Choice>
              <mc:Fallback>
                <p:oleObj name="Equation" r:id="rId4" imgW="1574640" imgH="622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1340768"/>
                        <a:ext cx="3636962" cy="1436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1691680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200" b="1" dirty="0">
                <a:solidFill>
                  <a:schemeClr val="tx2"/>
                </a:solidFill>
                <a:latin typeface="Arial" charset="0"/>
              </a:rPr>
              <a:t>群的性质</a:t>
            </a:r>
            <a:r>
              <a:rPr lang="en-US" altLang="zh-CN" sz="3200" b="1" dirty="0">
                <a:solidFill>
                  <a:schemeClr val="tx2"/>
                </a:solidFill>
                <a:latin typeface="Arial" charset="0"/>
              </a:rPr>
              <a:t>-</a:t>
            </a:r>
            <a:r>
              <a:rPr lang="zh-CN" altLang="en-US" sz="3200" b="1" dirty="0">
                <a:solidFill>
                  <a:schemeClr val="tx2"/>
                </a:solidFill>
                <a:latin typeface="Arial" charset="0"/>
              </a:rPr>
              <a:t>群中元素的幂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2875" name="Rectangle 11"/>
              <p:cNvSpPr>
                <a:spLocks noChangeArrowheads="1"/>
              </p:cNvSpPr>
              <p:nvPr/>
            </p:nvSpPr>
            <p:spPr bwMode="auto">
              <a:xfrm>
                <a:off x="468313" y="2708920"/>
                <a:ext cx="7920037" cy="2627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b="1" dirty="0" smtClean="0">
                    <a:solidFill>
                      <a:srgbClr val="000000"/>
                    </a:solidFill>
                  </a:rPr>
                  <a:t>群中元素可以定义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负整数次幂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. </a:t>
                </a:r>
                <a:endParaRPr lang="en-US" altLang="zh-CN" b="1" dirty="0"/>
              </a:p>
              <a:p>
                <a:pPr algn="l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000000"/>
                    </a:solidFill>
                  </a:rPr>
                  <a:t>在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&lt;Z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3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,</a:t>
                </a:r>
                <a:r>
                  <a:rPr lang="en-US" altLang="zh-CN" b="1" dirty="0">
                    <a:solidFill>
                      <a:srgbClr val="000000"/>
                    </a:solidFill>
                    <a:sym typeface="Symbol" pitchFamily="18" charset="2"/>
                  </a:rPr>
                  <a:t>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 &gt;</a:t>
                </a:r>
                <a:r>
                  <a:rPr lang="zh-CN" altLang="en-US" b="1" dirty="0">
                    <a:solidFill>
                      <a:srgbClr val="000000"/>
                    </a:solidFill>
                    <a:sym typeface="Symbol" pitchFamily="18" charset="2"/>
                  </a:rPr>
                  <a:t>中有 </a:t>
                </a:r>
                <a:br>
                  <a:rPr lang="zh-CN" altLang="en-US" b="1" dirty="0">
                    <a:solidFill>
                      <a:srgbClr val="000000"/>
                    </a:solidFill>
                    <a:sym typeface="Symbol" pitchFamily="18" charset="2"/>
                  </a:rPr>
                </a:br>
                <a:r>
                  <a:rPr lang="zh-CN" altLang="en-US" b="1" dirty="0">
                    <a:solidFill>
                      <a:srgbClr val="000000"/>
                    </a:solidFill>
                    <a:sym typeface="Symbol" pitchFamily="18" charset="2"/>
                  </a:rPr>
                  <a:t>             </a:t>
                </a:r>
                <a:r>
                  <a:rPr lang="en-US" altLang="zh-CN" b="1" dirty="0">
                    <a:solidFill>
                      <a:srgbClr val="000000"/>
                    </a:solidFill>
                    <a:sym typeface="Symbol" pitchFamily="18" charset="2"/>
                  </a:rPr>
                  <a:t>2</a:t>
                </a:r>
                <a:r>
                  <a:rPr lang="en-US" altLang="zh-CN" b="1" baseline="30000" dirty="0">
                    <a:solidFill>
                      <a:srgbClr val="000000"/>
                    </a:solidFill>
                    <a:sym typeface="Symbol" pitchFamily="18" charset="2"/>
                  </a:rPr>
                  <a:t></a:t>
                </a:r>
                <a:r>
                  <a:rPr lang="en-US" altLang="zh-CN" b="1" baseline="30000" dirty="0">
                    <a:solidFill>
                      <a:srgbClr val="000000"/>
                    </a:solidFill>
                  </a:rPr>
                  <a:t>3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0000"/>
                    </a:solidFill>
                    <a:sym typeface="Symbol" pitchFamily="18" charset="2"/>
                  </a:rPr>
                  <a:t>= (2</a:t>
                </a:r>
                <a:r>
                  <a:rPr lang="en-US" altLang="zh-CN" b="1" baseline="30000" dirty="0">
                    <a:solidFill>
                      <a:srgbClr val="000000"/>
                    </a:solidFill>
                    <a:sym typeface="Symbol" pitchFamily="18" charset="2"/>
                  </a:rPr>
                  <a:t></a:t>
                </a:r>
                <a:r>
                  <a:rPr lang="en-US" altLang="zh-CN" b="1" baseline="30000" dirty="0">
                    <a:solidFill>
                      <a:srgbClr val="000000"/>
                    </a:solidFill>
                  </a:rPr>
                  <a:t>1</a:t>
                </a:r>
                <a:r>
                  <a:rPr lang="en-US" altLang="zh-CN" b="1" dirty="0">
                    <a:solidFill>
                      <a:srgbClr val="000000"/>
                    </a:solidFill>
                    <a:sym typeface="Symbol" pitchFamily="18" charset="2"/>
                  </a:rPr>
                  <a:t>)</a:t>
                </a:r>
                <a:r>
                  <a:rPr lang="en-US" altLang="zh-CN" b="1" baseline="30000" dirty="0">
                    <a:solidFill>
                      <a:srgbClr val="000000"/>
                    </a:solidFill>
                    <a:sym typeface="Symbol" pitchFamily="18" charset="2"/>
                  </a:rPr>
                  <a:t>3 </a:t>
                </a:r>
                <a:r>
                  <a:rPr lang="en-US" altLang="zh-CN" b="1" dirty="0">
                    <a:solidFill>
                      <a:srgbClr val="000000"/>
                    </a:solidFill>
                    <a:sym typeface="Symbol" pitchFamily="18" charset="2"/>
                  </a:rPr>
                  <a:t>= 1</a:t>
                </a:r>
                <a:r>
                  <a:rPr lang="en-US" altLang="zh-CN" b="1" baseline="30000" dirty="0">
                    <a:solidFill>
                      <a:srgbClr val="000000"/>
                    </a:solidFill>
                    <a:sym typeface="Symbol" pitchFamily="18" charset="2"/>
                  </a:rPr>
                  <a:t>3 </a:t>
                </a:r>
                <a:r>
                  <a:rPr lang="en-US" altLang="zh-CN" b="1" dirty="0">
                    <a:solidFill>
                      <a:srgbClr val="000000"/>
                    </a:solidFill>
                    <a:sym typeface="Symbol" pitchFamily="18" charset="2"/>
                  </a:rPr>
                  <a:t>= 1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1</a:t>
                </a:r>
                <a:r>
                  <a:rPr lang="en-US" altLang="zh-CN" b="1" dirty="0">
                    <a:solidFill>
                      <a:srgbClr val="000000"/>
                    </a:solidFill>
                    <a:sym typeface="Symbol" pitchFamily="18" charset="2"/>
                  </a:rPr>
                  <a:t>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1 = 0</a:t>
                </a:r>
                <a:br>
                  <a:rPr lang="en-US" altLang="zh-CN" b="1" dirty="0">
                    <a:solidFill>
                      <a:srgbClr val="000000"/>
                    </a:solidFill>
                  </a:rPr>
                </a:br>
                <a:r>
                  <a:rPr lang="en-US" altLang="zh-CN" b="1" dirty="0">
                    <a:solidFill>
                      <a:srgbClr val="000000"/>
                    </a:solidFill>
                    <a:sym typeface="Symbol" pitchFamily="18" charset="2"/>
                  </a:rPr>
                  <a:t> </a:t>
                </a:r>
                <a:r>
                  <a:rPr lang="zh-CN" altLang="en-US" b="1" dirty="0">
                    <a:solidFill>
                      <a:srgbClr val="000000"/>
                    </a:solidFill>
                    <a:sym typeface="Symbol" pitchFamily="18" charset="2"/>
                  </a:rPr>
                  <a:t>在</a:t>
                </a:r>
                <a:r>
                  <a:rPr lang="en-US" altLang="zh-CN" b="1" dirty="0">
                    <a:solidFill>
                      <a:srgbClr val="000000"/>
                    </a:solidFill>
                    <a:sym typeface="Symbol" pitchFamily="18" charset="2"/>
                  </a:rPr>
                  <a:t>&lt;Z,+&gt;</a:t>
                </a:r>
                <a:r>
                  <a:rPr lang="zh-CN" altLang="en-US" b="1" dirty="0">
                    <a:solidFill>
                      <a:srgbClr val="000000"/>
                    </a:solidFill>
                    <a:sym typeface="Symbol" pitchFamily="18" charset="2"/>
                  </a:rPr>
                  <a:t>中有</a:t>
                </a:r>
                <a:endParaRPr lang="zh-CN" altLang="en-US" b="1" dirty="0">
                  <a:sym typeface="Symbol" pitchFamily="18" charset="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000000"/>
                    </a:solidFill>
                    <a:sym typeface="Symbol" pitchFamily="18" charset="2"/>
                  </a:rPr>
                  <a:t>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𝟐</m:t>
                            </m:r>
                          </m:e>
                        </m:d>
                      </m:e>
                      <m:sup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𝟑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=</m:t>
                    </m:r>
                    <m:sSup>
                      <m:sSupPr>
                        <m:ctrlPr>
                          <a:rPr lang="en-US" altLang="zh-CN" b="1" i="0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Symbol" pitchFamily="18" charset="2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Symbol" pitchFamily="18" charset="2"/>
                                      </a:rPr>
                                      <m:t>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1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Symbol" pitchFamily="18" charset="2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Symbol" pitchFamily="18" charset="2"/>
                                  </a:rPr>
                                  <m:t>𝟏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1" i="0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𝟑</m:t>
                        </m:r>
                      </m:sup>
                    </m:sSup>
                    <m:r>
                      <a:rPr lang="en-US" altLang="zh-CN" b="1" i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en-US" altLang="zh-CN" b="1" i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𝟐</m:t>
                    </m:r>
                    <m:r>
                      <a:rPr lang="en-US" altLang="zh-CN" b="1" i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+</m:t>
                    </m:r>
                    <m:r>
                      <a:rPr lang="en-US" altLang="zh-CN" b="1" i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𝟐</m:t>
                    </m:r>
                    <m:r>
                      <a:rPr lang="en-US" altLang="zh-CN" b="1" i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+</m:t>
                    </m:r>
                    <m:r>
                      <a:rPr lang="en-US" altLang="zh-CN" b="1" i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𝟐</m:t>
                    </m:r>
                    <m:r>
                      <a:rPr lang="en-US" altLang="zh-CN" b="1" i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en-US" altLang="zh-CN" b="1" i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𝟔</m:t>
                    </m:r>
                  </m:oMath>
                </a14:m>
                <a:r>
                  <a:rPr lang="en-US" altLang="zh-CN" b="1" dirty="0">
                    <a:sym typeface="Symbol" pitchFamily="18" charset="2"/>
                  </a:rPr>
                  <a:t>  </a:t>
                </a:r>
                <a:endParaRPr lang="en-US" altLang="zh-CN" dirty="0"/>
              </a:p>
            </p:txBody>
          </p:sp>
        </mc:Choice>
        <mc:Fallback>
          <p:sp>
            <p:nvSpPr>
              <p:cNvPr id="292875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2708920"/>
                <a:ext cx="7920037" cy="2627258"/>
              </a:xfrm>
              <a:prstGeom prst="rect">
                <a:avLst/>
              </a:prstGeom>
              <a:blipFill rotWithShape="1">
                <a:blip r:embed="rId6"/>
                <a:stretch>
                  <a:fillRect l="-1232" t="-13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23528" y="5186123"/>
                <a:ext cx="8390438" cy="835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b="1" dirty="0" smtClean="0">
                    <a:solidFill>
                      <a:srgbClr val="FF0000"/>
                    </a:solidFill>
                  </a:rPr>
                  <a:t>课堂练习</a:t>
                </a:r>
                <a:r>
                  <a:rPr lang="zh-CN" altLang="en-US" dirty="0" smtClean="0"/>
                  <a:t>：设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5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1,2,3,4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zh-CN" altLang="en-US" i="1">
                        <a:latin typeface="Cambria Math"/>
                      </a:rPr>
                      <m:t>对于</m:t>
                    </m:r>
                    <m:r>
                      <a:rPr lang="en-US" altLang="zh-CN" b="0" i="1" smtClean="0">
                        <a:latin typeface="Cambria Math"/>
                      </a:rPr>
                      <m:t>∀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∈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5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⨂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𝑥𝑦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𝑚𝑜𝑑</m:t>
                    </m:r>
                    <m:r>
                      <a:rPr lang="en-US" altLang="zh-CN" b="0" i="1" smtClean="0">
                        <a:latin typeface="Cambria Math"/>
                      </a:rPr>
                      <m:t> 5</m:t>
                    </m:r>
                  </m:oMath>
                </a14:m>
                <a:r>
                  <a:rPr lang="en-US" altLang="zh-CN" dirty="0" smtClean="0"/>
                  <a:t>,</a:t>
                </a:r>
              </a:p>
              <a:p>
                <a:pPr algn="l"/>
                <a:r>
                  <a:rPr lang="zh-CN" altLang="en-US" dirty="0"/>
                  <a:t>则</a:t>
                </a:r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&lt;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5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/>
                          </a:rPr>
                          <m:t>&gt;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中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−3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=?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186123"/>
                <a:ext cx="8390438" cy="835165"/>
              </a:xfrm>
              <a:prstGeom prst="rect">
                <a:avLst/>
              </a:prstGeom>
              <a:blipFill rotWithShape="1">
                <a:blip r:embed="rId7"/>
                <a:stretch>
                  <a:fillRect l="-1090" t="-9489" r="-509" b="-85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4881" y="5982379"/>
                <a:ext cx="798359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dirty="0" smtClean="0"/>
                  <a:t>解答：因为</a:t>
                </a:r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∀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∈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5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/>
                      </a:rPr>
                      <m:t>,1⨂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nary>
                      <m:naryPr>
                        <m:chr m:val="⨂"/>
                        <m:limLoc m:val="undOvr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/>
                          </a:rPr>
                          <m:t>1=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nary>
                  </m:oMath>
                </a14:m>
                <a:r>
                  <a:rPr lang="zh-CN" altLang="en-US" dirty="0" smtClean="0"/>
                  <a:t>，所以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是单位元</a:t>
                </a:r>
                <a:r>
                  <a:rPr lang="en-US" altLang="zh-CN" dirty="0" smtClean="0"/>
                  <a:t>.</a:t>
                </a:r>
              </a:p>
              <a:p>
                <a:pPr algn="l"/>
                <a:r>
                  <a:rPr lang="zh-CN" altLang="en-US" dirty="0" smtClean="0"/>
                  <a:t>显然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∵2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/>
                          </a:rPr>
                          <m:t>3=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1,∴2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3,∴2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−3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=3⨂3</m:t>
                        </m:r>
                        <m:nary>
                          <m:naryPr>
                            <m:chr m:val="⨂"/>
                            <m:subHide m:val="on"/>
                            <m:supHide m:val="on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3</m:t>
                            </m:r>
                          </m:e>
                        </m:nary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81" y="5982379"/>
                <a:ext cx="7983596" cy="830997"/>
              </a:xfrm>
              <a:prstGeom prst="rect">
                <a:avLst/>
              </a:prstGeom>
              <a:blipFill rotWithShape="1">
                <a:blip r:embed="rId8"/>
                <a:stretch>
                  <a:fillRect l="-1145" t="-53285" r="-3435" b="-85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2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2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2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4" grpId="0"/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4CE6-1DE1-435E-A682-B2F85FD7AC4A}" type="slidenum">
              <a:rPr lang="en-US" altLang="zh-CN"/>
              <a:pPr/>
              <a:t>15</a:t>
            </a:fld>
            <a:endParaRPr lang="en-US" altLang="zh-CN" dirty="0"/>
          </a:p>
        </p:txBody>
      </p:sp>
      <p:sp>
        <p:nvSpPr>
          <p:cNvPr id="2949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元素的阶</a:t>
            </a:r>
          </a:p>
        </p:txBody>
      </p:sp>
      <p:sp>
        <p:nvSpPr>
          <p:cNvPr id="29492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91513" cy="1439863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</a:rPr>
              <a:t>10.4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是群，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，使得等式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k</a:t>
            </a:r>
            <a:r>
              <a:rPr lang="en-US" altLang="zh-CN">
                <a:latin typeface="Times New Roman" pitchFamily="18" charset="0"/>
              </a:rPr>
              <a:t>=</a:t>
            </a:r>
            <a:r>
              <a:rPr lang="en-US" altLang="zh-CN" i="1">
                <a:latin typeface="Times New Roman" pitchFamily="18" charset="0"/>
              </a:rPr>
              <a:t>e </a:t>
            </a:r>
            <a:r>
              <a:rPr lang="zh-CN" altLang="en-US">
                <a:latin typeface="Times New Roman" pitchFamily="18" charset="0"/>
              </a:rPr>
              <a:t>成立的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最小正整数</a:t>
            </a:r>
          </a:p>
          <a:p>
            <a:r>
              <a:rPr lang="en-US" altLang="zh-CN" i="1">
                <a:latin typeface="Times New Roman" pitchFamily="18" charset="0"/>
              </a:rPr>
              <a:t>k </a:t>
            </a:r>
            <a:r>
              <a:rPr lang="zh-CN" altLang="en-US">
                <a:latin typeface="Times New Roman" pitchFamily="18" charset="0"/>
              </a:rPr>
              <a:t>称为</a:t>
            </a:r>
            <a:r>
              <a:rPr lang="en-US" altLang="zh-CN" i="1">
                <a:latin typeface="Times New Roman" pitchFamily="18" charset="0"/>
              </a:rPr>
              <a:t>a </a:t>
            </a:r>
            <a:r>
              <a:rPr lang="zh-CN" altLang="en-US">
                <a:latin typeface="Times New Roman" pitchFamily="18" charset="0"/>
              </a:rPr>
              <a:t>的阶，记作</a:t>
            </a:r>
            <a:r>
              <a:rPr lang="en-US" altLang="zh-CN">
                <a:latin typeface="Times New Roman" pitchFamily="18" charset="0"/>
              </a:rPr>
              <a:t>|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|=</a:t>
            </a:r>
            <a:r>
              <a:rPr lang="en-US" altLang="zh-CN" i="1">
                <a:latin typeface="Times New Roman" pitchFamily="18" charset="0"/>
              </a:rPr>
              <a:t>k</a:t>
            </a:r>
            <a:r>
              <a:rPr lang="zh-CN" altLang="en-US">
                <a:latin typeface="Times New Roman" pitchFamily="18" charset="0"/>
              </a:rPr>
              <a:t>，称 </a:t>
            </a:r>
            <a:r>
              <a:rPr lang="en-US" altLang="zh-CN" i="1">
                <a:latin typeface="Times New Roman" pitchFamily="18" charset="0"/>
              </a:rPr>
              <a:t>a </a:t>
            </a:r>
            <a:r>
              <a:rPr lang="zh-CN" altLang="en-US">
                <a:latin typeface="Times New Roman" pitchFamily="18" charset="0"/>
              </a:rPr>
              <a:t>为 </a:t>
            </a:r>
            <a:r>
              <a:rPr lang="en-US" altLang="zh-CN" i="1">
                <a:solidFill>
                  <a:srgbClr val="A50021"/>
                </a:solidFill>
                <a:latin typeface="Times New Roman" pitchFamily="18" charset="0"/>
              </a:rPr>
              <a:t>k 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阶元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</a:rPr>
              <a:t>若不存在这样的正</a:t>
            </a:r>
          </a:p>
          <a:p>
            <a:r>
              <a:rPr lang="zh-CN" altLang="en-US">
                <a:latin typeface="Times New Roman" pitchFamily="18" charset="0"/>
              </a:rPr>
              <a:t>整数 </a:t>
            </a:r>
            <a:r>
              <a:rPr lang="en-US" altLang="zh-CN" i="1">
                <a:latin typeface="Times New Roman" pitchFamily="18" charset="0"/>
              </a:rPr>
              <a:t>k</a:t>
            </a:r>
            <a:r>
              <a:rPr lang="zh-CN" altLang="en-US">
                <a:latin typeface="Times New Roman" pitchFamily="18" charset="0"/>
              </a:rPr>
              <a:t>，则称 </a:t>
            </a:r>
            <a:r>
              <a:rPr lang="en-US" altLang="zh-CN" i="1">
                <a:latin typeface="Times New Roman" pitchFamily="18" charset="0"/>
              </a:rPr>
              <a:t>a </a:t>
            </a:r>
            <a:r>
              <a:rPr lang="zh-CN" altLang="en-US">
                <a:latin typeface="Times New Roman" pitchFamily="18" charset="0"/>
              </a:rPr>
              <a:t>为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无限阶元</a:t>
            </a:r>
            <a:r>
              <a:rPr lang="en-US" altLang="zh-CN">
                <a:latin typeface="Times New Roman" pitchFamily="18" charset="0"/>
              </a:rPr>
              <a:t>.</a:t>
            </a:r>
          </a:p>
        </p:txBody>
      </p:sp>
      <p:sp>
        <p:nvSpPr>
          <p:cNvPr id="294921" name="Rectangle 9"/>
          <p:cNvSpPr>
            <a:spLocks noChangeArrowheads="1"/>
          </p:cNvSpPr>
          <p:nvPr/>
        </p:nvSpPr>
        <p:spPr bwMode="auto">
          <a:xfrm>
            <a:off x="539750" y="2592388"/>
            <a:ext cx="8208963" cy="270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5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例如，在</a:t>
            </a:r>
            <a:r>
              <a:rPr lang="en-US" altLang="zh-CN" b="1"/>
              <a:t>&lt;Z</a:t>
            </a:r>
            <a:r>
              <a:rPr lang="en-US" altLang="zh-CN" b="1" baseline="-25000"/>
              <a:t>6</a:t>
            </a:r>
            <a:r>
              <a:rPr lang="en-US" altLang="zh-CN" b="1"/>
              <a:t>,</a:t>
            </a:r>
            <a:r>
              <a:rPr lang="en-US" altLang="zh-CN" b="1">
                <a:sym typeface="Symbol" pitchFamily="18" charset="2"/>
              </a:rPr>
              <a:t></a:t>
            </a:r>
            <a:r>
              <a:rPr lang="en-US" altLang="zh-CN" b="1"/>
              <a:t>&gt;</a:t>
            </a:r>
            <a:r>
              <a:rPr lang="zh-CN" altLang="en-US" b="1"/>
              <a:t>中，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    </a:t>
            </a:r>
            <a:r>
              <a:rPr lang="en-US" altLang="zh-CN" b="1"/>
              <a:t>2</a:t>
            </a:r>
            <a:r>
              <a:rPr lang="zh-CN" altLang="en-US" b="1"/>
              <a:t>和</a:t>
            </a:r>
            <a:r>
              <a:rPr lang="en-US" altLang="zh-CN" b="1"/>
              <a:t>4</a:t>
            </a:r>
            <a:r>
              <a:rPr lang="zh-CN" altLang="en-US" b="1"/>
              <a:t>是</a:t>
            </a:r>
            <a:r>
              <a:rPr lang="en-US" altLang="zh-CN" b="1"/>
              <a:t>3</a:t>
            </a:r>
            <a:r>
              <a:rPr lang="zh-CN" altLang="en-US" b="1"/>
              <a:t>阶元，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    </a:t>
            </a:r>
            <a:r>
              <a:rPr lang="en-US" altLang="zh-CN" b="1"/>
              <a:t>3</a:t>
            </a:r>
            <a:r>
              <a:rPr lang="zh-CN" altLang="en-US" b="1"/>
              <a:t>是</a:t>
            </a:r>
            <a:r>
              <a:rPr lang="en-US" altLang="zh-CN" b="1"/>
              <a:t>2</a:t>
            </a:r>
            <a:r>
              <a:rPr lang="zh-CN" altLang="en-US" b="1"/>
              <a:t>阶元，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    </a:t>
            </a:r>
            <a:r>
              <a:rPr lang="en-US" altLang="zh-CN" b="1"/>
              <a:t>1</a:t>
            </a:r>
            <a:r>
              <a:rPr lang="zh-CN" altLang="en-US" b="1"/>
              <a:t>和</a:t>
            </a:r>
            <a:r>
              <a:rPr lang="en-US" altLang="zh-CN" b="1"/>
              <a:t>5</a:t>
            </a:r>
            <a:r>
              <a:rPr lang="zh-CN" altLang="en-US" b="1"/>
              <a:t>是</a:t>
            </a:r>
            <a:r>
              <a:rPr lang="en-US" altLang="zh-CN" b="1"/>
              <a:t>6</a:t>
            </a:r>
            <a:r>
              <a:rPr lang="zh-CN" altLang="en-US" b="1"/>
              <a:t>阶元，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    </a:t>
            </a:r>
            <a:r>
              <a:rPr lang="en-US" altLang="zh-CN" b="1"/>
              <a:t>0</a:t>
            </a:r>
            <a:r>
              <a:rPr lang="zh-CN" altLang="en-US" b="1"/>
              <a:t>是</a:t>
            </a:r>
            <a:r>
              <a:rPr lang="en-US" altLang="zh-CN" b="1"/>
              <a:t>1</a:t>
            </a:r>
            <a:r>
              <a:rPr lang="zh-CN" altLang="en-US" b="1"/>
              <a:t>阶元</a:t>
            </a:r>
            <a:r>
              <a:rPr lang="en-US" altLang="zh-CN" b="1"/>
              <a:t>. 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在</a:t>
            </a:r>
            <a:r>
              <a:rPr lang="en-US" altLang="zh-CN" b="1"/>
              <a:t>&lt;Z,+&gt;</a:t>
            </a:r>
            <a:r>
              <a:rPr lang="zh-CN" altLang="en-US" b="1"/>
              <a:t>中，</a:t>
            </a:r>
            <a:r>
              <a:rPr lang="en-US" altLang="zh-CN" b="1"/>
              <a:t>0</a:t>
            </a:r>
            <a:r>
              <a:rPr lang="zh-CN" altLang="en-US" b="1"/>
              <a:t>是</a:t>
            </a:r>
            <a:r>
              <a:rPr lang="en-US" altLang="zh-CN" b="1"/>
              <a:t>1</a:t>
            </a:r>
            <a:r>
              <a:rPr lang="zh-CN" altLang="en-US" b="1"/>
              <a:t>阶元，其它整数的阶都不存在</a:t>
            </a:r>
            <a:r>
              <a:rPr lang="en-US" altLang="zh-CN" b="1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4922" name="Rectangle 10"/>
              <p:cNvSpPr>
                <a:spLocks noChangeArrowheads="1"/>
              </p:cNvSpPr>
              <p:nvPr/>
            </p:nvSpPr>
            <p:spPr bwMode="auto">
              <a:xfrm>
                <a:off x="129955" y="5342573"/>
                <a:ext cx="8906541" cy="4626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b="1" dirty="0" smtClean="0">
                    <a:solidFill>
                      <a:srgbClr val="FF0000"/>
                    </a:solidFill>
                    <a:sym typeface="Symbol" pitchFamily="18" charset="2"/>
                  </a:rPr>
                  <a:t>课堂练习：</a:t>
                </a:r>
                <a:r>
                  <a:rPr lang="zh-CN" altLang="en-US" b="1" dirty="0" smtClean="0">
                    <a:sym typeface="Symbol" pitchFamily="18" charset="2"/>
                  </a:rPr>
                  <a:t>在</a:t>
                </a:r>
                <a:r>
                  <a:rPr lang="en-US" altLang="zh-CN" b="1" dirty="0" smtClean="0">
                    <a:sym typeface="Symbol" pitchFamily="18" charset="2"/>
                  </a:rPr>
                  <a:t>&lt;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𝒁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𝟓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∗</m:t>
                        </m:r>
                      </m:sup>
                    </m:sSubSup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,⨂</m:t>
                    </m:r>
                  </m:oMath>
                </a14:m>
                <a:r>
                  <a:rPr lang="en-US" altLang="zh-CN" b="1" dirty="0" smtClean="0">
                    <a:sym typeface="Symbol" pitchFamily="18" charset="2"/>
                  </a:rPr>
                  <a:t> </a:t>
                </a:r>
                <a:r>
                  <a:rPr lang="en-US" altLang="zh-CN" b="1" dirty="0">
                    <a:sym typeface="Symbol" pitchFamily="18" charset="2"/>
                  </a:rPr>
                  <a:t>&gt;</a:t>
                </a:r>
                <a:r>
                  <a:rPr lang="zh-CN" altLang="en-US" b="1" dirty="0">
                    <a:sym typeface="Symbol" pitchFamily="18" charset="2"/>
                  </a:rPr>
                  <a:t>中</a:t>
                </a:r>
                <a:r>
                  <a:rPr lang="zh-CN" altLang="en-US" b="1" dirty="0">
                    <a:solidFill>
                      <a:srgbClr val="000000"/>
                    </a:solidFill>
                    <a:sym typeface="Symbol" pitchFamily="18" charset="2"/>
                  </a:rPr>
                  <a:t>各元素的阶分别</a:t>
                </a:r>
                <a:r>
                  <a:rPr lang="zh-CN" altLang="en-US" b="1" dirty="0" smtClean="0">
                    <a:solidFill>
                      <a:srgbClr val="000000"/>
                    </a:solidFill>
                    <a:sym typeface="Symbol" pitchFamily="18" charset="2"/>
                  </a:rPr>
                  <a:t>是</a:t>
                </a:r>
                <a:r>
                  <a:rPr lang="en-US" altLang="zh-CN" b="1" dirty="0" smtClean="0">
                    <a:solidFill>
                      <a:srgbClr val="000000"/>
                    </a:solidFill>
                    <a:sym typeface="Symbol" pitchFamily="18" charset="2"/>
                  </a:rPr>
                  <a:t>?|</a:t>
                </a:r>
                <a:r>
                  <a:rPr lang="en-US" altLang="zh-CN" b="1" dirty="0">
                    <a:solidFill>
                      <a:srgbClr val="000000"/>
                    </a:solidFill>
                    <a:sym typeface="Symbol" pitchFamily="18" charset="2"/>
                  </a:rPr>
                  <a:t>1</a:t>
                </a:r>
                <a:r>
                  <a:rPr lang="en-US" altLang="zh-CN" b="1" dirty="0" smtClean="0">
                    <a:solidFill>
                      <a:srgbClr val="000000"/>
                    </a:solidFill>
                    <a:sym typeface="Symbol" pitchFamily="18" charset="2"/>
                  </a:rPr>
                  <a:t>|=?,|</a:t>
                </a:r>
                <a:r>
                  <a:rPr lang="en-US" altLang="zh-CN" b="1" dirty="0">
                    <a:solidFill>
                      <a:srgbClr val="000000"/>
                    </a:solidFill>
                    <a:sym typeface="Symbol" pitchFamily="18" charset="2"/>
                  </a:rPr>
                  <a:t>2</a:t>
                </a:r>
                <a:r>
                  <a:rPr lang="en-US" altLang="zh-CN" b="1" dirty="0" smtClean="0">
                    <a:solidFill>
                      <a:srgbClr val="000000"/>
                    </a:solidFill>
                    <a:sym typeface="Symbol" pitchFamily="18" charset="2"/>
                  </a:rPr>
                  <a:t>|=?,|</a:t>
                </a:r>
                <a:r>
                  <a:rPr lang="en-US" altLang="zh-CN" b="1" dirty="0">
                    <a:solidFill>
                      <a:srgbClr val="000000"/>
                    </a:solidFill>
                    <a:sym typeface="Symbol" pitchFamily="18" charset="2"/>
                  </a:rPr>
                  <a:t>3|=?,|4|=?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94922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955" y="5342573"/>
                <a:ext cx="8906541" cy="462691"/>
              </a:xfrm>
              <a:prstGeom prst="rect">
                <a:avLst/>
              </a:prstGeom>
              <a:blipFill rotWithShape="1">
                <a:blip r:embed="rId3"/>
                <a:stretch>
                  <a:fillRect l="-1027" t="-15789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9512" y="5949280"/>
                <a:ext cx="7224414" cy="4626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dirty="0" smtClean="0"/>
                  <a:t>解答： 在</a:t>
                </a:r>
                <a:r>
                  <a:rPr lang="en-US" altLang="zh-CN" b="1" dirty="0" smtClean="0">
                    <a:sym typeface="Symbol" pitchFamily="18" charset="2"/>
                  </a:rPr>
                  <a:t>&lt;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𝒁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𝟓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∗</m:t>
                        </m:r>
                      </m:sup>
                    </m:sSubSup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,⨂</m:t>
                    </m:r>
                  </m:oMath>
                </a14:m>
                <a:r>
                  <a:rPr lang="en-US" altLang="zh-CN" b="1" dirty="0" smtClean="0">
                    <a:sym typeface="Symbol" pitchFamily="18" charset="2"/>
                  </a:rPr>
                  <a:t> &gt;</a:t>
                </a:r>
                <a:r>
                  <a:rPr lang="zh-CN" altLang="en-US" b="1" dirty="0" smtClean="0">
                    <a:sym typeface="Symbol" pitchFamily="18" charset="2"/>
                  </a:rPr>
                  <a:t>中</a:t>
                </a:r>
                <a:r>
                  <a:rPr lang="en-US" altLang="zh-CN" b="1" dirty="0" smtClean="0">
                    <a:sym typeface="Symbol" pitchFamily="18" charset="2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𝟐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𝟒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𝟑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𝟒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𝟒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𝟏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949280"/>
                <a:ext cx="7224414" cy="462691"/>
              </a:xfrm>
              <a:prstGeom prst="rect">
                <a:avLst/>
              </a:prstGeom>
              <a:blipFill rotWithShape="1">
                <a:blip r:embed="rId4"/>
                <a:stretch>
                  <a:fillRect l="-1265" t="-1578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4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4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4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4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4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4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4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4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4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4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4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4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4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4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4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4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4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4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22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3DC7-851F-438F-AB0A-E99BED45631E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96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群的性质：幂运算规则</a:t>
            </a:r>
          </a:p>
        </p:txBody>
      </p:sp>
      <p:sp>
        <p:nvSpPr>
          <p:cNvPr id="2969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18488" cy="2735262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</a:rPr>
              <a:t>10.1</a:t>
            </a:r>
            <a:r>
              <a:rPr lang="en-US" altLang="zh-CN">
                <a:latin typeface="Times New Roman" pitchFamily="18" charset="0"/>
              </a:rPr>
              <a:t>  </a:t>
            </a:r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G </a:t>
            </a:r>
            <a:r>
              <a:rPr lang="zh-CN" altLang="en-US">
                <a:latin typeface="Times New Roman" pitchFamily="18" charset="0"/>
              </a:rPr>
              <a:t>为群，则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中的幂运算满足： </a:t>
            </a:r>
          </a:p>
          <a:p>
            <a:r>
              <a:rPr lang="en-US" altLang="zh-CN">
                <a:latin typeface="Times New Roman" pitchFamily="18" charset="0"/>
              </a:rPr>
              <a:t>(1)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=</a:t>
            </a:r>
            <a:r>
              <a:rPr lang="en-US" altLang="zh-CN" i="1">
                <a:latin typeface="Times New Roman" pitchFamily="18" charset="0"/>
              </a:rPr>
              <a:t>a</a:t>
            </a:r>
          </a:p>
          <a:p>
            <a:r>
              <a:rPr lang="en-US" altLang="zh-CN">
                <a:latin typeface="Times New Roman" pitchFamily="18" charset="0"/>
              </a:rPr>
              <a:t>(2)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ab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=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>
                <a:latin typeface="Times New Roman" pitchFamily="18" charset="0"/>
              </a:rPr>
              <a:t>1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>
                <a:latin typeface="Times New Roman" pitchFamily="18" charset="0"/>
              </a:rPr>
              <a:t>1</a:t>
            </a:r>
          </a:p>
          <a:p>
            <a:r>
              <a:rPr lang="en-US" altLang="zh-CN">
                <a:latin typeface="Times New Roman" pitchFamily="18" charset="0"/>
              </a:rPr>
              <a:t>(3)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n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m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n</a:t>
            </a:r>
            <a:r>
              <a:rPr lang="en-US" altLang="zh-CN" baseline="30000">
                <a:latin typeface="Times New Roman" pitchFamily="18" charset="0"/>
              </a:rPr>
              <a:t>+</a:t>
            </a:r>
            <a:r>
              <a:rPr lang="en-US" altLang="zh-CN" i="1" baseline="30000">
                <a:latin typeface="Times New Roman" pitchFamily="18" charset="0"/>
              </a:rPr>
              <a:t>m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∈Z</a:t>
            </a:r>
          </a:p>
          <a:p>
            <a:r>
              <a:rPr lang="en-US" altLang="zh-CN">
                <a:latin typeface="Times New Roman" pitchFamily="18" charset="0"/>
              </a:rPr>
              <a:t>(4)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 i="1" baseline="30000">
                <a:latin typeface="Times New Roman" pitchFamily="18" charset="0"/>
              </a:rPr>
              <a:t>m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nm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∈Z </a:t>
            </a:r>
          </a:p>
          <a:p>
            <a:r>
              <a:rPr lang="en-US" altLang="zh-CN">
                <a:latin typeface="Times New Roman" pitchFamily="18" charset="0"/>
              </a:rPr>
              <a:t>(5) </a:t>
            </a:r>
            <a:r>
              <a:rPr lang="zh-CN" altLang="en-US">
                <a:latin typeface="Times New Roman" pitchFamily="18" charset="0"/>
              </a:rPr>
              <a:t>若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为交换群，则 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ab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 i="1" baseline="30000">
                <a:latin typeface="Times New Roman" pitchFamily="18" charset="0"/>
              </a:rPr>
              <a:t>n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n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 i="1" baseline="30000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.</a:t>
            </a:r>
          </a:p>
        </p:txBody>
      </p:sp>
      <p:sp>
        <p:nvSpPr>
          <p:cNvPr id="296969" name="Rectangle 9"/>
          <p:cNvSpPr>
            <a:spLocks noChangeArrowheads="1"/>
          </p:cNvSpPr>
          <p:nvPr/>
        </p:nvSpPr>
        <p:spPr bwMode="auto">
          <a:xfrm>
            <a:off x="539750" y="4006850"/>
            <a:ext cx="8208963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7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证  </a:t>
            </a:r>
            <a:r>
              <a:rPr lang="en-US" altLang="zh-CN" b="1"/>
              <a:t>(1) (</a:t>
            </a:r>
            <a:r>
              <a:rPr lang="en-US" altLang="zh-CN" b="1" i="1"/>
              <a:t>a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/>
              <a:t>)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zh-CN" altLang="en-US" b="1"/>
              <a:t>是</a:t>
            </a:r>
            <a:r>
              <a:rPr lang="en-US" altLang="zh-CN" b="1" i="1"/>
              <a:t>a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zh-CN" altLang="en-US" b="1"/>
              <a:t>的逆元，</a:t>
            </a:r>
            <a:r>
              <a:rPr lang="en-US" altLang="zh-CN" b="1" i="1"/>
              <a:t>a</a:t>
            </a:r>
            <a:r>
              <a:rPr lang="zh-CN" altLang="en-US" b="1"/>
              <a:t>也是</a:t>
            </a:r>
            <a:r>
              <a:rPr lang="en-US" altLang="zh-CN" b="1" i="1"/>
              <a:t>a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zh-CN" altLang="en-US" b="1"/>
              <a:t>的逆元</a:t>
            </a:r>
            <a:r>
              <a:rPr lang="en-US" altLang="zh-CN" b="1"/>
              <a:t>. </a:t>
            </a:r>
            <a:r>
              <a:rPr lang="zh-CN" altLang="en-US" b="1"/>
              <a:t>根据逆元唯一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性，等式得证</a:t>
            </a:r>
            <a:r>
              <a:rPr lang="en-US" altLang="zh-CN" b="1"/>
              <a:t>. 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b="1"/>
              <a:t>(2)                   (</a:t>
            </a:r>
            <a:r>
              <a:rPr lang="en-US" altLang="zh-CN" b="1" i="1"/>
              <a:t>b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 i="1"/>
              <a:t>a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/>
              <a:t>)(</a:t>
            </a:r>
            <a:r>
              <a:rPr lang="en-US" altLang="zh-CN" b="1" i="1"/>
              <a:t>ab</a:t>
            </a:r>
            <a:r>
              <a:rPr lang="en-US" altLang="zh-CN" b="1"/>
              <a:t>)= </a:t>
            </a:r>
            <a:r>
              <a:rPr lang="en-US" altLang="zh-CN" b="1" i="1"/>
              <a:t>b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/>
              <a:t>(</a:t>
            </a:r>
            <a:r>
              <a:rPr lang="en-US" altLang="zh-CN" b="1" i="1"/>
              <a:t>a</a:t>
            </a:r>
            <a:r>
              <a:rPr lang="en-US" altLang="zh-CN" b="1" i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 i="1"/>
              <a:t>a</a:t>
            </a:r>
            <a:r>
              <a:rPr lang="en-US" altLang="zh-CN" b="1"/>
              <a:t>)</a:t>
            </a:r>
            <a:r>
              <a:rPr lang="en-US" altLang="zh-CN" b="1" i="1"/>
              <a:t>b</a:t>
            </a:r>
            <a:r>
              <a:rPr lang="en-US" altLang="zh-CN" b="1"/>
              <a:t> = </a:t>
            </a:r>
            <a:r>
              <a:rPr lang="en-US" altLang="zh-CN" b="1" i="1"/>
              <a:t>b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 i="1"/>
              <a:t>b</a:t>
            </a:r>
            <a:r>
              <a:rPr lang="en-US" altLang="zh-CN" b="1"/>
              <a:t> = </a:t>
            </a:r>
            <a:r>
              <a:rPr lang="en-US" altLang="zh-CN" b="1" i="1"/>
              <a:t>e</a:t>
            </a:r>
            <a:r>
              <a:rPr lang="en-US" altLang="zh-CN" b="1"/>
              <a:t>, 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同理                         </a:t>
            </a:r>
            <a:r>
              <a:rPr lang="en-US" altLang="zh-CN" b="1"/>
              <a:t>(</a:t>
            </a:r>
            <a:r>
              <a:rPr lang="en-US" altLang="zh-CN" b="1" i="1"/>
              <a:t>ab</a:t>
            </a:r>
            <a:r>
              <a:rPr lang="en-US" altLang="zh-CN" b="1"/>
              <a:t>)(</a:t>
            </a:r>
            <a:r>
              <a:rPr lang="en-US" altLang="zh-CN" b="1" i="1"/>
              <a:t> b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 i="1"/>
              <a:t>a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/>
              <a:t>)=</a:t>
            </a:r>
            <a:r>
              <a:rPr lang="en-US" altLang="zh-CN" b="1" i="1"/>
              <a:t>e</a:t>
            </a:r>
            <a:r>
              <a:rPr lang="zh-CN" altLang="en-US" b="1"/>
              <a:t>，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故</a:t>
            </a:r>
            <a:r>
              <a:rPr lang="en-US" altLang="zh-CN" b="1" i="1"/>
              <a:t>b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 i="1"/>
              <a:t>a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zh-CN" altLang="en-US" b="1"/>
              <a:t>是</a:t>
            </a:r>
            <a:r>
              <a:rPr lang="en-US" altLang="zh-CN" b="1" i="1"/>
              <a:t>ab</a:t>
            </a:r>
            <a:r>
              <a:rPr lang="zh-CN" altLang="en-US" b="1"/>
              <a:t>的逆元</a:t>
            </a:r>
            <a:r>
              <a:rPr lang="en-US" altLang="zh-CN" b="1"/>
              <a:t>. </a:t>
            </a:r>
            <a:r>
              <a:rPr lang="zh-CN" altLang="en-US" b="1"/>
              <a:t>根据逆元的唯一性等式得证</a:t>
            </a:r>
            <a:r>
              <a:rPr lang="en-US" altLang="zh-CN" b="1"/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5BE1-93AD-4432-AFB1-A996A310FE1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010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群的性质：方程存在惟一解</a:t>
            </a:r>
            <a:r>
              <a:rPr lang="en-US" altLang="zh-CN"/>
              <a:t>(</a:t>
            </a:r>
            <a:r>
              <a:rPr lang="zh-CN" altLang="en-US"/>
              <a:t>略</a:t>
            </a:r>
            <a:r>
              <a:rPr lang="en-US" altLang="zh-CN"/>
              <a:t>)</a:t>
            </a:r>
          </a:p>
        </p:txBody>
      </p:sp>
      <p:sp>
        <p:nvSpPr>
          <p:cNvPr id="30106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80400" cy="936625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</a:rPr>
              <a:t>10.2 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为群，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，方程</a:t>
            </a:r>
            <a:r>
              <a:rPr lang="en-US" altLang="zh-CN" i="1">
                <a:latin typeface="Times New Roman" pitchFamily="18" charset="0"/>
              </a:rPr>
              <a:t>ax</a:t>
            </a:r>
            <a:r>
              <a:rPr lang="en-US" altLang="zh-CN">
                <a:latin typeface="Times New Roman" pitchFamily="18" charset="0"/>
              </a:rPr>
              <a:t>=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 i="1">
                <a:latin typeface="Times New Roman" pitchFamily="18" charset="0"/>
              </a:rPr>
              <a:t>ya</a:t>
            </a:r>
            <a:r>
              <a:rPr lang="en-US" altLang="zh-CN">
                <a:latin typeface="Times New Roman" pitchFamily="18" charset="0"/>
              </a:rPr>
              <a:t>=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zh-CN" altLang="en-US">
                <a:latin typeface="Times New Roman" pitchFamily="18" charset="0"/>
              </a:rPr>
              <a:t>在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中有解且</a:t>
            </a:r>
          </a:p>
          <a:p>
            <a:r>
              <a:rPr lang="zh-CN" altLang="en-US">
                <a:latin typeface="Times New Roman" pitchFamily="18" charset="0"/>
              </a:rPr>
              <a:t>仅有惟一解</a:t>
            </a:r>
            <a:r>
              <a:rPr lang="en-US" altLang="zh-CN">
                <a:latin typeface="Times New Roman" pitchFamily="18" charset="0"/>
              </a:rPr>
              <a:t>. </a:t>
            </a:r>
          </a:p>
        </p:txBody>
      </p:sp>
      <p:sp>
        <p:nvSpPr>
          <p:cNvPr id="301066" name="Rectangle 10"/>
          <p:cNvSpPr>
            <a:spLocks noChangeArrowheads="1"/>
          </p:cNvSpPr>
          <p:nvPr/>
        </p:nvSpPr>
        <p:spPr bwMode="auto">
          <a:xfrm>
            <a:off x="468313" y="2060575"/>
            <a:ext cx="8135937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5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证   </a:t>
            </a:r>
            <a:r>
              <a:rPr lang="en-US" altLang="zh-CN" b="1" i="1"/>
              <a:t>a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 i="1"/>
              <a:t>b </a:t>
            </a:r>
            <a:r>
              <a:rPr lang="zh-CN" altLang="en-US" b="1"/>
              <a:t>代入方程左边的</a:t>
            </a:r>
            <a:r>
              <a:rPr lang="en-US" altLang="zh-CN" b="1" i="1"/>
              <a:t>x </a:t>
            </a:r>
            <a:r>
              <a:rPr lang="zh-CN" altLang="en-US" b="1"/>
              <a:t>得</a:t>
            </a:r>
            <a:br>
              <a:rPr lang="zh-CN" altLang="en-US" b="1"/>
            </a:br>
            <a:r>
              <a:rPr lang="zh-CN" altLang="en-US" b="1"/>
              <a:t>                 </a:t>
            </a:r>
            <a:r>
              <a:rPr lang="en-US" altLang="zh-CN" b="1" i="1"/>
              <a:t>a</a:t>
            </a:r>
            <a:r>
              <a:rPr lang="en-US" altLang="zh-CN" b="1"/>
              <a:t>(</a:t>
            </a:r>
            <a:r>
              <a:rPr lang="en-US" altLang="zh-CN" b="1" i="1"/>
              <a:t>a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 i="1"/>
              <a:t>b</a:t>
            </a:r>
            <a:r>
              <a:rPr lang="en-US" altLang="zh-CN" b="1"/>
              <a:t>) = (</a:t>
            </a:r>
            <a:r>
              <a:rPr lang="en-US" altLang="zh-CN" b="1" i="1"/>
              <a:t>aa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/>
              <a:t>)</a:t>
            </a:r>
            <a:r>
              <a:rPr lang="en-US" altLang="zh-CN" b="1" i="1"/>
              <a:t>b </a:t>
            </a:r>
            <a:r>
              <a:rPr lang="en-US" altLang="zh-CN" b="1"/>
              <a:t>= </a:t>
            </a:r>
            <a:r>
              <a:rPr lang="en-US" altLang="zh-CN" b="1" i="1"/>
              <a:t>eb </a:t>
            </a:r>
            <a:r>
              <a:rPr lang="en-US" altLang="zh-CN" b="1"/>
              <a:t>= </a:t>
            </a:r>
            <a:r>
              <a:rPr lang="en-US" altLang="zh-CN" b="1" i="1"/>
              <a:t>b</a:t>
            </a:r>
            <a:endParaRPr lang="en-US" altLang="zh-CN" b="1"/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所以</a:t>
            </a:r>
            <a:r>
              <a:rPr lang="en-US" altLang="zh-CN" b="1" i="1"/>
              <a:t>a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 i="1"/>
              <a:t>b </a:t>
            </a:r>
            <a:r>
              <a:rPr lang="zh-CN" altLang="en-US" b="1"/>
              <a:t>是该方程的解</a:t>
            </a:r>
            <a:r>
              <a:rPr lang="en-US" altLang="zh-CN" b="1"/>
              <a:t>. </a:t>
            </a:r>
            <a:r>
              <a:rPr lang="zh-CN" altLang="en-US" b="1"/>
              <a:t>下面证明惟一性</a:t>
            </a:r>
            <a:r>
              <a:rPr lang="en-US" altLang="zh-CN" b="1"/>
              <a:t>.  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假设</a:t>
            </a:r>
            <a:r>
              <a:rPr lang="en-US" altLang="zh-CN" b="1" i="1"/>
              <a:t>c</a:t>
            </a:r>
            <a:r>
              <a:rPr lang="zh-CN" altLang="en-US" b="1"/>
              <a:t>是方程</a:t>
            </a:r>
            <a:r>
              <a:rPr lang="en-US" altLang="zh-CN" b="1" i="1"/>
              <a:t>ax</a:t>
            </a:r>
            <a:r>
              <a:rPr lang="en-US" altLang="zh-CN" b="1"/>
              <a:t>=</a:t>
            </a:r>
            <a:r>
              <a:rPr lang="en-US" altLang="zh-CN" b="1" i="1"/>
              <a:t>b</a:t>
            </a:r>
            <a:r>
              <a:rPr lang="zh-CN" altLang="en-US" b="1"/>
              <a:t>的解，必有</a:t>
            </a:r>
            <a:r>
              <a:rPr lang="en-US" altLang="zh-CN" b="1" i="1"/>
              <a:t>ac</a:t>
            </a:r>
            <a:r>
              <a:rPr lang="en-US" altLang="zh-CN" b="1"/>
              <a:t>=</a:t>
            </a:r>
            <a:r>
              <a:rPr lang="en-US" altLang="zh-CN" b="1" i="1"/>
              <a:t>b</a:t>
            </a:r>
            <a:r>
              <a:rPr lang="zh-CN" altLang="en-US" b="1"/>
              <a:t>，从而有</a:t>
            </a:r>
            <a:endParaRPr lang="zh-CN" altLang="en-US" b="1" i="1"/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 i="1"/>
              <a:t>                     </a:t>
            </a:r>
            <a:r>
              <a:rPr lang="en-US" altLang="zh-CN" b="1" i="1"/>
              <a:t>c </a:t>
            </a:r>
            <a:r>
              <a:rPr lang="en-US" altLang="zh-CN" b="1"/>
              <a:t>= </a:t>
            </a:r>
            <a:r>
              <a:rPr lang="en-US" altLang="zh-CN" b="1" i="1"/>
              <a:t>ec </a:t>
            </a:r>
            <a:r>
              <a:rPr lang="en-US" altLang="zh-CN" b="1"/>
              <a:t>= (</a:t>
            </a:r>
            <a:r>
              <a:rPr lang="en-US" altLang="zh-CN" b="1" i="1"/>
              <a:t>a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 i="1"/>
              <a:t>a</a:t>
            </a:r>
            <a:r>
              <a:rPr lang="en-US" altLang="zh-CN" b="1"/>
              <a:t>)</a:t>
            </a:r>
            <a:r>
              <a:rPr lang="en-US" altLang="zh-CN" b="1" i="1"/>
              <a:t>c </a:t>
            </a:r>
            <a:r>
              <a:rPr lang="en-US" altLang="zh-CN" b="1"/>
              <a:t>= </a:t>
            </a:r>
            <a:r>
              <a:rPr lang="en-US" altLang="zh-CN" b="1" i="1"/>
              <a:t>a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/>
              <a:t>(</a:t>
            </a:r>
            <a:r>
              <a:rPr lang="en-US" altLang="zh-CN" b="1" i="1"/>
              <a:t>ac</a:t>
            </a:r>
            <a:r>
              <a:rPr lang="en-US" altLang="zh-CN" b="1"/>
              <a:t>) = </a:t>
            </a:r>
            <a:r>
              <a:rPr lang="en-US" altLang="zh-CN" b="1" i="1"/>
              <a:t>a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 i="1"/>
              <a:t>b</a:t>
            </a:r>
            <a:r>
              <a:rPr lang="en-US" altLang="zh-CN" b="1"/>
              <a:t> 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同理可证</a:t>
            </a:r>
            <a:r>
              <a:rPr lang="en-US" altLang="zh-CN" b="1" i="1"/>
              <a:t>ba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zh-CN" altLang="en-US" b="1"/>
              <a:t>是方程 </a:t>
            </a:r>
            <a:r>
              <a:rPr lang="en-US" altLang="zh-CN" b="1" i="1"/>
              <a:t>ya</a:t>
            </a:r>
            <a:r>
              <a:rPr lang="en-US" altLang="zh-CN" b="1"/>
              <a:t>=</a:t>
            </a:r>
            <a:r>
              <a:rPr lang="en-US" altLang="zh-CN" b="1" i="1"/>
              <a:t>b</a:t>
            </a:r>
            <a:r>
              <a:rPr lang="zh-CN" altLang="en-US" b="1"/>
              <a:t>的惟一解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1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1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1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1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1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1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1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1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1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1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1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1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1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1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1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E020-4CD9-4928-8380-0C64769942B1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031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群的性质：消去律</a:t>
            </a:r>
            <a:r>
              <a:rPr lang="en-US" altLang="zh-CN"/>
              <a:t>(</a:t>
            </a:r>
            <a:r>
              <a:rPr lang="zh-CN" altLang="en-US"/>
              <a:t>略</a:t>
            </a:r>
            <a:r>
              <a:rPr lang="en-US" altLang="zh-CN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3112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25538"/>
                <a:ext cx="8362950" cy="4464050"/>
              </a:xfrm>
            </p:spPr>
            <p:txBody>
              <a:bodyPr/>
              <a:lstStyle/>
              <a:p>
                <a:r>
                  <a:rPr lang="zh-CN" altLang="en-US" dirty="0" smtClean="0">
                    <a:solidFill>
                      <a:srgbClr val="A50021"/>
                    </a:solidFill>
                    <a:latin typeface="Times New Roman" pitchFamily="18" charset="0"/>
                  </a:rPr>
                  <a:t>定理</a:t>
                </a:r>
                <a:r>
                  <a:rPr lang="en-US" altLang="zh-CN" dirty="0">
                    <a:solidFill>
                      <a:srgbClr val="A50021"/>
                    </a:solidFill>
                    <a:latin typeface="Times New Roman" pitchFamily="18" charset="0"/>
                  </a:rPr>
                  <a:t>10.3</a:t>
                </a:r>
                <a:r>
                  <a:rPr lang="en-US" altLang="zh-CN" dirty="0">
                    <a:latin typeface="Times New Roman" pitchFamily="18" charset="0"/>
                  </a:rPr>
                  <a:t>  </a:t>
                </a:r>
                <a:r>
                  <a:rPr lang="en-US" altLang="zh-CN" i="1" dirty="0">
                    <a:latin typeface="Times New Roman" pitchFamily="18" charset="0"/>
                  </a:rPr>
                  <a:t>G</a:t>
                </a:r>
                <a:r>
                  <a:rPr lang="zh-CN" altLang="en-US" dirty="0">
                    <a:latin typeface="Times New Roman" pitchFamily="18" charset="0"/>
                  </a:rPr>
                  <a:t>为群，则</a:t>
                </a:r>
                <a:r>
                  <a:rPr lang="en-US" altLang="zh-CN" i="1" dirty="0">
                    <a:latin typeface="Times New Roman" pitchFamily="18" charset="0"/>
                  </a:rPr>
                  <a:t>G</a:t>
                </a:r>
                <a:r>
                  <a:rPr lang="zh-CN" altLang="en-US" dirty="0">
                    <a:latin typeface="Times New Roman" pitchFamily="18" charset="0"/>
                  </a:rPr>
                  <a:t>中适合消去律，即对任意</a:t>
                </a:r>
                <a:r>
                  <a:rPr lang="en-US" altLang="zh-CN" i="1" dirty="0" err="1">
                    <a:latin typeface="Times New Roman" pitchFamily="18" charset="0"/>
                  </a:rPr>
                  <a:t>a</a:t>
                </a:r>
                <a:r>
                  <a:rPr lang="en-US" altLang="zh-CN" dirty="0" err="1">
                    <a:latin typeface="Times New Roman" pitchFamily="18" charset="0"/>
                  </a:rPr>
                  <a:t>,</a:t>
                </a:r>
                <a:r>
                  <a:rPr lang="en-US" altLang="zh-CN" i="1" dirty="0" err="1">
                    <a:latin typeface="Times New Roman" pitchFamily="18" charset="0"/>
                  </a:rPr>
                  <a:t>b</a:t>
                </a:r>
                <a:r>
                  <a:rPr lang="en-US" altLang="zh-CN" dirty="0" err="1">
                    <a:latin typeface="Times New Roman" pitchFamily="18" charset="0"/>
                  </a:rPr>
                  <a:t>,</a:t>
                </a:r>
                <a:r>
                  <a:rPr lang="en-US" altLang="zh-CN" i="1" dirty="0" err="1">
                    <a:latin typeface="Times New Roman" pitchFamily="18" charset="0"/>
                  </a:rPr>
                  <a:t>c</a:t>
                </a:r>
                <a:r>
                  <a:rPr lang="en-US" altLang="zh-CN" dirty="0" err="1">
                    <a:latin typeface="Times New Roman" pitchFamily="18" charset="0"/>
                  </a:rPr>
                  <a:t>∈</a:t>
                </a:r>
                <a:r>
                  <a:rPr lang="en-US" altLang="zh-CN" i="1" dirty="0" err="1">
                    <a:latin typeface="Times New Roman" pitchFamily="18" charset="0"/>
                  </a:rPr>
                  <a:t>G</a:t>
                </a:r>
                <a:r>
                  <a:rPr lang="en-US" altLang="zh-CN" dirty="0">
                    <a:latin typeface="Times New Roman" pitchFamily="18" charset="0"/>
                  </a:rPr>
                  <a:t> </a:t>
                </a:r>
                <a:r>
                  <a:rPr lang="zh-CN" altLang="en-US" dirty="0">
                    <a:latin typeface="Times New Roman" pitchFamily="18" charset="0"/>
                  </a:rPr>
                  <a:t>有</a:t>
                </a:r>
              </a:p>
              <a:p>
                <a:r>
                  <a:rPr lang="en-US" altLang="zh-CN" dirty="0">
                    <a:latin typeface="Times New Roman" pitchFamily="18" charset="0"/>
                  </a:rPr>
                  <a:t>(1) </a:t>
                </a:r>
                <a:r>
                  <a:rPr lang="zh-CN" altLang="en-US" dirty="0">
                    <a:latin typeface="Times New Roman" pitchFamily="18" charset="0"/>
                  </a:rPr>
                  <a:t>若 </a:t>
                </a:r>
                <a:r>
                  <a:rPr lang="en-US" altLang="zh-CN" i="1" dirty="0" err="1">
                    <a:latin typeface="Times New Roman" pitchFamily="18" charset="0"/>
                  </a:rPr>
                  <a:t>ab</a:t>
                </a:r>
                <a:r>
                  <a:rPr lang="en-US" altLang="zh-CN" i="1" dirty="0">
                    <a:latin typeface="Times New Roman" pitchFamily="18" charset="0"/>
                  </a:rPr>
                  <a:t> </a:t>
                </a:r>
                <a:r>
                  <a:rPr lang="en-US" altLang="zh-CN" dirty="0">
                    <a:latin typeface="Times New Roman" pitchFamily="18" charset="0"/>
                  </a:rPr>
                  <a:t>= </a:t>
                </a:r>
                <a:r>
                  <a:rPr lang="en-US" altLang="zh-CN" i="1" dirty="0">
                    <a:latin typeface="Times New Roman" pitchFamily="18" charset="0"/>
                  </a:rPr>
                  <a:t>ac</a:t>
                </a:r>
                <a:r>
                  <a:rPr lang="zh-CN" altLang="en-US" dirty="0">
                    <a:latin typeface="Times New Roman" pitchFamily="18" charset="0"/>
                  </a:rPr>
                  <a:t>，则 </a:t>
                </a:r>
                <a:r>
                  <a:rPr lang="en-US" altLang="zh-CN" i="1" dirty="0">
                    <a:latin typeface="Times New Roman" pitchFamily="18" charset="0"/>
                  </a:rPr>
                  <a:t>b </a:t>
                </a:r>
                <a:r>
                  <a:rPr lang="en-US" altLang="zh-CN" dirty="0">
                    <a:latin typeface="Times New Roman" pitchFamily="18" charset="0"/>
                  </a:rPr>
                  <a:t>= </a:t>
                </a:r>
                <a:r>
                  <a:rPr lang="en-US" altLang="zh-CN" i="1" dirty="0">
                    <a:latin typeface="Times New Roman" pitchFamily="18" charset="0"/>
                  </a:rPr>
                  <a:t>c</a:t>
                </a:r>
                <a:r>
                  <a:rPr lang="en-US" altLang="zh-CN" dirty="0">
                    <a:latin typeface="Times New Roman" pitchFamily="18" charset="0"/>
                  </a:rPr>
                  <a:t>.</a:t>
                </a:r>
              </a:p>
              <a:p>
                <a:r>
                  <a:rPr lang="en-US" altLang="zh-CN" dirty="0">
                    <a:latin typeface="Times New Roman" pitchFamily="18" charset="0"/>
                  </a:rPr>
                  <a:t>(2) </a:t>
                </a:r>
                <a:r>
                  <a:rPr lang="zh-CN" altLang="en-US" dirty="0">
                    <a:latin typeface="Times New Roman" pitchFamily="18" charset="0"/>
                  </a:rPr>
                  <a:t>若 </a:t>
                </a:r>
                <a:r>
                  <a:rPr lang="en-US" altLang="zh-CN" i="1" dirty="0" err="1">
                    <a:latin typeface="Times New Roman" pitchFamily="18" charset="0"/>
                  </a:rPr>
                  <a:t>ba</a:t>
                </a:r>
                <a:r>
                  <a:rPr lang="en-US" altLang="zh-CN" i="1" dirty="0">
                    <a:latin typeface="Times New Roman" pitchFamily="18" charset="0"/>
                  </a:rPr>
                  <a:t> </a:t>
                </a:r>
                <a:r>
                  <a:rPr lang="en-US" altLang="zh-CN" dirty="0">
                    <a:latin typeface="Times New Roman" pitchFamily="18" charset="0"/>
                  </a:rPr>
                  <a:t>= </a:t>
                </a:r>
                <a:r>
                  <a:rPr lang="en-US" altLang="zh-CN" i="1" dirty="0" err="1">
                    <a:latin typeface="Times New Roman" pitchFamily="18" charset="0"/>
                  </a:rPr>
                  <a:t>ca</a:t>
                </a:r>
                <a:r>
                  <a:rPr lang="zh-CN" altLang="en-US" dirty="0">
                    <a:latin typeface="Times New Roman" pitchFamily="18" charset="0"/>
                  </a:rPr>
                  <a:t>，则 </a:t>
                </a:r>
                <a:r>
                  <a:rPr lang="en-US" altLang="zh-CN" i="1" dirty="0">
                    <a:latin typeface="Times New Roman" pitchFamily="18" charset="0"/>
                  </a:rPr>
                  <a:t>b </a:t>
                </a:r>
                <a:r>
                  <a:rPr lang="en-US" altLang="zh-CN" dirty="0">
                    <a:latin typeface="Times New Roman" pitchFamily="18" charset="0"/>
                  </a:rPr>
                  <a:t>= </a:t>
                </a:r>
                <a:r>
                  <a:rPr lang="en-US" altLang="zh-CN" i="1" dirty="0">
                    <a:latin typeface="Times New Roman" pitchFamily="18" charset="0"/>
                  </a:rPr>
                  <a:t>c</a:t>
                </a:r>
                <a:r>
                  <a:rPr lang="en-US" altLang="zh-CN" dirty="0">
                    <a:latin typeface="Times New Roman" pitchFamily="18" charset="0"/>
                  </a:rPr>
                  <a:t>. </a:t>
                </a:r>
              </a:p>
              <a:p>
                <a:r>
                  <a:rPr lang="zh-CN" altLang="en-US" dirty="0">
                    <a:latin typeface="Times New Roman" pitchFamily="18" charset="0"/>
                  </a:rPr>
                  <a:t>证明</a:t>
                </a:r>
                <a:r>
                  <a:rPr lang="zh-CN" altLang="en-US" dirty="0" smtClean="0">
                    <a:latin typeface="Times New Roman" pitchFamily="18" charset="0"/>
                  </a:rPr>
                  <a:t>略</a:t>
                </a:r>
                <a:endParaRPr lang="en-US" altLang="zh-CN" dirty="0" smtClean="0">
                  <a:latin typeface="Times New Roman" pitchFamily="18" charset="0"/>
                </a:endParaRPr>
              </a:p>
              <a:p>
                <a:endParaRPr lang="en-US" altLang="zh-CN" dirty="0">
                  <a:latin typeface="Times New Roman" pitchFamily="18" charset="0"/>
                </a:endParaRPr>
              </a:p>
              <a:p>
                <a:endParaRPr lang="zh-CN" altLang="en-US" dirty="0">
                  <a:latin typeface="Times New Roman" pitchFamily="18" charset="0"/>
                </a:endParaRPr>
              </a:p>
              <a:p>
                <a:r>
                  <a:rPr lang="zh-CN" altLang="en-US" dirty="0">
                    <a:latin typeface="Times New Roman" pitchFamily="18" charset="0"/>
                  </a:rPr>
                  <a:t>注释：在一般的代数系统，消去律不一定存在。</a:t>
                </a:r>
              </a:p>
              <a:p>
                <a:r>
                  <a:rPr lang="zh-CN" altLang="en-US" dirty="0">
                    <a:latin typeface="Times New Roman" pitchFamily="18" charset="0"/>
                  </a:rPr>
                  <a:t>比如：</a:t>
                </a:r>
                <a:r>
                  <a:rPr lang="en-US" altLang="zh-CN" dirty="0">
                    <a:latin typeface="Times New Roman" pitchFamily="18" charset="0"/>
                  </a:rPr>
                  <a:t>&lt;Z</a:t>
                </a:r>
                <a:r>
                  <a:rPr lang="en-US" altLang="zh-CN" baseline="-25000" dirty="0">
                    <a:latin typeface="Times New Roman" pitchFamily="18" charset="0"/>
                  </a:rPr>
                  <a:t>12</a:t>
                </a:r>
                <a:r>
                  <a:rPr lang="en-US" altLang="zh-CN" dirty="0"/>
                  <a:t>, </a:t>
                </a:r>
                <a:r>
                  <a:rPr lang="en-US" altLang="zh-CN" dirty="0">
                    <a:latin typeface="Times New Roman" pitchFamily="18" charset="0"/>
                    <a:sym typeface="Symbol" pitchFamily="18" charset="2"/>
                  </a:rPr>
                  <a:t></a:t>
                </a:r>
                <a:r>
                  <a:rPr lang="en-US" altLang="zh-CN" dirty="0"/>
                  <a:t> &gt;</a:t>
                </a:r>
                <a:r>
                  <a:rPr lang="zh-CN" altLang="en-US" dirty="0"/>
                  <a:t>中就不存在消去律</a:t>
                </a: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∵</m:t>
                    </m:r>
                  </m:oMath>
                </a14:m>
                <a:r>
                  <a:rPr lang="en-US" altLang="zh-CN" dirty="0" smtClean="0"/>
                  <a:t>3 </a:t>
                </a:r>
                <a:r>
                  <a:rPr lang="en-US" altLang="zh-CN" dirty="0">
                    <a:latin typeface="Times New Roman" pitchFamily="18" charset="0"/>
                    <a:sym typeface="Symbol" pitchFamily="18" charset="2"/>
                  </a:rPr>
                  <a:t></a:t>
                </a:r>
                <a:r>
                  <a:rPr lang="en-US" altLang="zh-CN" dirty="0"/>
                  <a:t> 4 =</a:t>
                </a:r>
                <a:r>
                  <a:rPr lang="en-US" altLang="zh-CN" dirty="0">
                    <a:latin typeface="Times New Roman" pitchFamily="18" charset="0"/>
                  </a:rPr>
                  <a:t> </a:t>
                </a:r>
                <a:r>
                  <a:rPr lang="en-US" altLang="zh-CN" dirty="0"/>
                  <a:t>3 </a:t>
                </a:r>
                <a:r>
                  <a:rPr lang="en-US" altLang="zh-CN" dirty="0">
                    <a:latin typeface="Times New Roman" pitchFamily="18" charset="0"/>
                    <a:sym typeface="Symbol" pitchFamily="18" charset="2"/>
                  </a:rPr>
                  <a:t>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8,</a:t>
                </a:r>
                <a:r>
                  <a:rPr lang="zh-CN" altLang="en-US" dirty="0" smtClean="0"/>
                  <a:t>但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𝟒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𝟖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,∴</m:t>
                    </m:r>
                    <m:r>
                      <a:rPr lang="zh-CN" altLang="en-US" b="1" i="1" smtClean="0">
                        <a:latin typeface="Cambria Math"/>
                      </a:rPr>
                      <m:t>不</m:t>
                    </m:r>
                    <m:r>
                      <a:rPr lang="zh-CN" altLang="en-US" i="1">
                        <a:latin typeface="Cambria Math"/>
                      </a:rPr>
                      <m:t>存在</m:t>
                    </m:r>
                    <m:r>
                      <a:rPr lang="zh-CN" altLang="en-US" i="1" smtClean="0">
                        <a:latin typeface="Cambria Math"/>
                      </a:rPr>
                      <m:t>消去律</m:t>
                    </m:r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03112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25538"/>
                <a:ext cx="8362950" cy="4464050"/>
              </a:xfrm>
              <a:blipFill rotWithShape="1">
                <a:blip r:embed="rId3"/>
                <a:stretch>
                  <a:fillRect l="-1093" t="-1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3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3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3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3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DE5-80A0-4538-BBE8-6AA5C8FA475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05159" name="Rectangle 7"/>
          <p:cNvSpPr>
            <a:spLocks noGrp="1" noChangeArrowheads="1"/>
          </p:cNvSpPr>
          <p:nvPr>
            <p:ph type="title"/>
          </p:nvPr>
        </p:nvSpPr>
        <p:spPr>
          <a:xfrm>
            <a:off x="1763688" y="260350"/>
            <a:ext cx="6121400" cy="417513"/>
          </a:xfrm>
        </p:spPr>
        <p:txBody>
          <a:bodyPr/>
          <a:lstStyle/>
          <a:p>
            <a:pPr algn="ctr"/>
            <a:r>
              <a:rPr lang="zh-CN" altLang="en-US" dirty="0"/>
              <a:t>群的性质：</a:t>
            </a:r>
            <a:r>
              <a:rPr lang="zh-CN" altLang="en-US" dirty="0" smtClean="0"/>
              <a:t>元素的阶的性质</a:t>
            </a:r>
            <a:r>
              <a:rPr lang="en-US" altLang="zh-CN" dirty="0" smtClean="0"/>
              <a:t>(</a:t>
            </a:r>
            <a:r>
              <a:rPr lang="zh-CN" altLang="en-US" dirty="0">
                <a:solidFill>
                  <a:srgbClr val="FF0000"/>
                </a:solidFill>
              </a:rPr>
              <a:t>重点</a:t>
            </a:r>
            <a:r>
              <a:rPr lang="en-US" altLang="zh-CN" dirty="0"/>
              <a:t>)</a:t>
            </a:r>
          </a:p>
        </p:txBody>
      </p:sp>
      <p:sp>
        <p:nvSpPr>
          <p:cNvPr id="305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2636838"/>
            <a:ext cx="8280400" cy="3887787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证  </a:t>
            </a:r>
            <a:r>
              <a:rPr lang="en-US" altLang="zh-CN">
                <a:latin typeface="Times New Roman" pitchFamily="18" charset="0"/>
              </a:rPr>
              <a:t>(1) </a:t>
            </a:r>
            <a:r>
              <a:rPr lang="zh-CN" altLang="en-US">
                <a:latin typeface="Times New Roman" pitchFamily="18" charset="0"/>
              </a:rPr>
              <a:t>充分性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</a:rPr>
              <a:t>由于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Times New Roman" pitchFamily="18" charset="0"/>
              </a:rPr>
              <a:t>|</a:t>
            </a:r>
            <a:r>
              <a:rPr lang="en-US" altLang="zh-CN" i="1">
                <a:latin typeface="Times New Roman" pitchFamily="18" charset="0"/>
              </a:rPr>
              <a:t>k</a:t>
            </a:r>
            <a:r>
              <a:rPr lang="zh-CN" altLang="en-US">
                <a:latin typeface="Times New Roman" pitchFamily="18" charset="0"/>
              </a:rPr>
              <a:t>，必存在整数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zh-CN" altLang="en-US">
                <a:latin typeface="Times New Roman" pitchFamily="18" charset="0"/>
              </a:rPr>
              <a:t>使得</a:t>
            </a:r>
            <a:r>
              <a:rPr lang="en-US" altLang="zh-CN" i="1">
                <a:latin typeface="Times New Roman" pitchFamily="18" charset="0"/>
              </a:rPr>
              <a:t>k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mr</a:t>
            </a:r>
            <a:r>
              <a:rPr lang="zh-CN" altLang="en-US">
                <a:latin typeface="Times New Roman" pitchFamily="18" charset="0"/>
              </a:rPr>
              <a:t>，所以有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                          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k</a:t>
            </a:r>
            <a:r>
              <a:rPr lang="en-US" altLang="zh-CN" i="1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mr</a:t>
            </a:r>
            <a:r>
              <a:rPr lang="en-US" altLang="zh-CN" i="1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</a:rPr>
              <a:t>= (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r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 i="1" baseline="30000">
                <a:latin typeface="Times New Roman" pitchFamily="18" charset="0"/>
              </a:rPr>
              <a:t>m</a:t>
            </a:r>
            <a:r>
              <a:rPr lang="en-US" altLang="zh-CN" i="1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 i="1" baseline="30000">
                <a:latin typeface="Times New Roman" pitchFamily="18" charset="0"/>
              </a:rPr>
              <a:t>m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</a:rPr>
              <a:t>.</a:t>
            </a:r>
          </a:p>
          <a:p>
            <a:r>
              <a:rPr lang="zh-CN" altLang="en-US">
                <a:latin typeface="Times New Roman" pitchFamily="18" charset="0"/>
              </a:rPr>
              <a:t>必要性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</a:rPr>
              <a:t>根据除法，存在整数 </a:t>
            </a:r>
            <a:r>
              <a:rPr lang="en-US" altLang="zh-CN" i="1">
                <a:latin typeface="Times New Roman" pitchFamily="18" charset="0"/>
              </a:rPr>
              <a:t>m </a:t>
            </a:r>
            <a:r>
              <a:rPr lang="zh-CN" altLang="en-US">
                <a:latin typeface="Times New Roman" pitchFamily="18" charset="0"/>
              </a:rPr>
              <a:t>和 </a:t>
            </a:r>
            <a:r>
              <a:rPr lang="en-US" altLang="zh-CN" i="1">
                <a:latin typeface="Times New Roman" pitchFamily="18" charset="0"/>
              </a:rPr>
              <a:t>i </a:t>
            </a:r>
            <a:r>
              <a:rPr lang="zh-CN" altLang="en-US">
                <a:latin typeface="Times New Roman" pitchFamily="18" charset="0"/>
              </a:rPr>
              <a:t>使得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                    </a:t>
            </a:r>
            <a:r>
              <a:rPr lang="en-US" altLang="zh-CN" i="1">
                <a:latin typeface="Times New Roman" pitchFamily="18" charset="0"/>
              </a:rPr>
              <a:t>k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mr</a:t>
            </a:r>
            <a:r>
              <a:rPr lang="en-US" altLang="zh-CN">
                <a:latin typeface="Times New Roman" pitchFamily="18" charset="0"/>
              </a:rPr>
              <a:t>+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, 0≤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≤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>
                <a:latin typeface="Times New Roman" pitchFamily="18" charset="0"/>
              </a:rPr>
              <a:t>1</a:t>
            </a:r>
          </a:p>
          <a:p>
            <a:r>
              <a:rPr lang="zh-CN" altLang="en-US">
                <a:latin typeface="Times New Roman" pitchFamily="18" charset="0"/>
              </a:rPr>
              <a:t>从而有            </a:t>
            </a:r>
            <a:r>
              <a:rPr lang="en-US" altLang="zh-CN" i="1">
                <a:latin typeface="Times New Roman" pitchFamily="18" charset="0"/>
              </a:rPr>
              <a:t>e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k</a:t>
            </a:r>
            <a:r>
              <a:rPr lang="en-US" altLang="zh-CN" i="1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mr</a:t>
            </a:r>
            <a:r>
              <a:rPr lang="en-US" altLang="zh-CN" baseline="30000">
                <a:latin typeface="Times New Roman" pitchFamily="18" charset="0"/>
              </a:rPr>
              <a:t>+</a:t>
            </a:r>
            <a:r>
              <a:rPr lang="en-US" altLang="zh-CN" i="1" baseline="30000">
                <a:latin typeface="Times New Roman" pitchFamily="18" charset="0"/>
              </a:rPr>
              <a:t>i </a:t>
            </a:r>
            <a:r>
              <a:rPr lang="en-US" altLang="zh-CN">
                <a:latin typeface="Times New Roman" pitchFamily="18" charset="0"/>
              </a:rPr>
              <a:t>= (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r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 i="1" baseline="30000">
                <a:latin typeface="Times New Roman" pitchFamily="18" charset="0"/>
              </a:rPr>
              <a:t>m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i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ea</a:t>
            </a:r>
            <a:r>
              <a:rPr lang="en-US" altLang="zh-CN" i="1" baseline="30000">
                <a:latin typeface="Times New Roman" pitchFamily="18" charset="0"/>
              </a:rPr>
              <a:t>i</a:t>
            </a:r>
            <a:r>
              <a:rPr lang="en-US" altLang="zh-CN" i="1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i </a:t>
            </a:r>
            <a:endParaRPr lang="en-US" altLang="zh-CN">
              <a:latin typeface="Times New Roman" pitchFamily="18" charset="0"/>
            </a:endParaRPr>
          </a:p>
          <a:p>
            <a:r>
              <a:rPr lang="zh-CN" altLang="en-US">
                <a:latin typeface="Times New Roman" pitchFamily="18" charset="0"/>
              </a:rPr>
              <a:t>因为</a:t>
            </a:r>
            <a:r>
              <a:rPr lang="en-US" altLang="zh-CN">
                <a:latin typeface="Times New Roman" pitchFamily="18" charset="0"/>
              </a:rPr>
              <a:t>|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| =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zh-CN" altLang="en-US">
                <a:latin typeface="Times New Roman" pitchFamily="18" charset="0"/>
              </a:rPr>
              <a:t>，必有</a:t>
            </a:r>
            <a:r>
              <a:rPr lang="en-US" altLang="zh-CN" i="1">
                <a:latin typeface="Times New Roman" pitchFamily="18" charset="0"/>
              </a:rPr>
              <a:t>i </a:t>
            </a:r>
            <a:r>
              <a:rPr lang="en-US" altLang="zh-CN">
                <a:latin typeface="Times New Roman" pitchFamily="18" charset="0"/>
              </a:rPr>
              <a:t>= 0. </a:t>
            </a:r>
            <a:r>
              <a:rPr lang="zh-CN" altLang="en-US">
                <a:latin typeface="Times New Roman" pitchFamily="18" charset="0"/>
              </a:rPr>
              <a:t>这就证明了</a:t>
            </a:r>
            <a:r>
              <a:rPr lang="en-US" altLang="zh-CN" i="1">
                <a:latin typeface="Times New Roman" pitchFamily="18" charset="0"/>
              </a:rPr>
              <a:t>r </a:t>
            </a:r>
            <a:r>
              <a:rPr lang="en-US" altLang="zh-CN">
                <a:latin typeface="Times New Roman" pitchFamily="18" charset="0"/>
              </a:rPr>
              <a:t>| </a:t>
            </a:r>
            <a:r>
              <a:rPr lang="en-US" altLang="zh-CN" i="1">
                <a:latin typeface="Times New Roman" pitchFamily="18" charset="0"/>
              </a:rPr>
              <a:t>k</a:t>
            </a:r>
            <a:r>
              <a:rPr lang="en-US" altLang="zh-CN">
                <a:latin typeface="Times New Roman" pitchFamily="18" charset="0"/>
              </a:rPr>
              <a:t>.</a:t>
            </a:r>
          </a:p>
          <a:p>
            <a:r>
              <a:rPr lang="en-US" altLang="zh-CN">
                <a:latin typeface="Times New Roman" pitchFamily="18" charset="0"/>
              </a:rPr>
              <a:t>(2) </a:t>
            </a:r>
            <a:r>
              <a:rPr lang="zh-CN" altLang="en-US">
                <a:latin typeface="Times New Roman" pitchFamily="18" charset="0"/>
              </a:rPr>
              <a:t>由                      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 i="1" baseline="30000">
                <a:latin typeface="Times New Roman" pitchFamily="18" charset="0"/>
              </a:rPr>
              <a:t>r</a:t>
            </a:r>
            <a:r>
              <a:rPr lang="en-US" altLang="zh-CN" i="1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</a:rPr>
              <a:t>= (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r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 = 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 = </a:t>
            </a:r>
            <a:r>
              <a:rPr lang="en-US" altLang="zh-CN" i="1">
                <a:latin typeface="Times New Roman" pitchFamily="18" charset="0"/>
              </a:rPr>
              <a:t>e </a:t>
            </a:r>
          </a:p>
          <a:p>
            <a:r>
              <a:rPr lang="zh-CN" altLang="en-US">
                <a:latin typeface="Times New Roman" pitchFamily="18" charset="0"/>
              </a:rPr>
              <a:t>可知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>
                <a:latin typeface="Times New Roman" pitchFamily="18" charset="0"/>
              </a:rPr>
              <a:t>1 </a:t>
            </a:r>
            <a:r>
              <a:rPr lang="zh-CN" altLang="en-US">
                <a:latin typeface="Times New Roman" pitchFamily="18" charset="0"/>
              </a:rPr>
              <a:t>的阶存在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</a:rPr>
              <a:t>令</a:t>
            </a:r>
            <a:r>
              <a:rPr lang="en-US" altLang="zh-CN">
                <a:latin typeface="Times New Roman" pitchFamily="18" charset="0"/>
              </a:rPr>
              <a:t>|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| = 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</a:rPr>
              <a:t>，根据上面的证明有</a:t>
            </a:r>
            <a:r>
              <a:rPr lang="en-US" altLang="zh-CN" i="1">
                <a:latin typeface="Times New Roman" pitchFamily="18" charset="0"/>
              </a:rPr>
              <a:t>t </a:t>
            </a:r>
            <a:r>
              <a:rPr lang="en-US" altLang="zh-CN">
                <a:latin typeface="Times New Roman" pitchFamily="18" charset="0"/>
              </a:rPr>
              <a:t>|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Times New Roman" pitchFamily="18" charset="0"/>
              </a:rPr>
              <a:t>.  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又是</a:t>
            </a:r>
          </a:p>
          <a:p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的逆元，所以 </a:t>
            </a:r>
            <a:r>
              <a:rPr lang="en-US" altLang="zh-CN" i="1">
                <a:latin typeface="Times New Roman" pitchFamily="18" charset="0"/>
              </a:rPr>
              <a:t>r </a:t>
            </a:r>
            <a:r>
              <a:rPr lang="en-US" altLang="zh-CN">
                <a:latin typeface="Times New Roman" pitchFamily="18" charset="0"/>
              </a:rPr>
              <a:t>| 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</a:rPr>
              <a:t>从而证明了</a:t>
            </a:r>
            <a:r>
              <a:rPr lang="en-US" altLang="zh-CN" i="1">
                <a:latin typeface="Times New Roman" pitchFamily="18" charset="0"/>
              </a:rPr>
              <a:t>r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</a:rPr>
              <a:t>，即</a:t>
            </a:r>
            <a:r>
              <a:rPr lang="en-US" altLang="zh-CN">
                <a:latin typeface="Times New Roman" pitchFamily="18" charset="0"/>
              </a:rPr>
              <a:t>|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| = |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| </a:t>
            </a:r>
          </a:p>
        </p:txBody>
      </p:sp>
      <p:sp>
        <p:nvSpPr>
          <p:cNvPr id="305161" name="Rectangle 9"/>
          <p:cNvSpPr>
            <a:spLocks noChangeArrowheads="1"/>
          </p:cNvSpPr>
          <p:nvPr/>
        </p:nvSpPr>
        <p:spPr bwMode="auto">
          <a:xfrm>
            <a:off x="468313" y="1125538"/>
            <a:ext cx="8002587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A50021"/>
                </a:solidFill>
              </a:rPr>
              <a:t>定理</a:t>
            </a:r>
            <a:r>
              <a:rPr lang="en-US" altLang="zh-CN" b="1">
                <a:solidFill>
                  <a:srgbClr val="A50021"/>
                </a:solidFill>
              </a:rPr>
              <a:t>10.4</a:t>
            </a:r>
            <a:r>
              <a:rPr lang="en-US" altLang="zh-CN" b="1"/>
              <a:t>   </a:t>
            </a:r>
            <a:r>
              <a:rPr lang="en-US" altLang="zh-CN" b="1" i="1"/>
              <a:t>G</a:t>
            </a:r>
            <a:r>
              <a:rPr lang="zh-CN" altLang="en-US" b="1"/>
              <a:t>为群，</a:t>
            </a:r>
            <a:r>
              <a:rPr lang="en-US" altLang="zh-CN" b="1" i="1"/>
              <a:t>a</a:t>
            </a:r>
            <a:r>
              <a:rPr lang="en-US" altLang="zh-CN" b="1"/>
              <a:t>∈</a:t>
            </a:r>
            <a:r>
              <a:rPr lang="en-US" altLang="zh-CN" b="1" i="1"/>
              <a:t>G</a:t>
            </a:r>
            <a:r>
              <a:rPr lang="zh-CN" altLang="en-US" b="1"/>
              <a:t>且 </a:t>
            </a:r>
            <a:r>
              <a:rPr lang="en-US" altLang="zh-CN" b="1"/>
              <a:t>|</a:t>
            </a:r>
            <a:r>
              <a:rPr lang="en-US" altLang="zh-CN" b="1" i="1"/>
              <a:t>a</a:t>
            </a:r>
            <a:r>
              <a:rPr lang="en-US" altLang="zh-CN" b="1"/>
              <a:t>| = </a:t>
            </a:r>
            <a:r>
              <a:rPr lang="en-US" altLang="zh-CN" b="1" i="1"/>
              <a:t>r</a:t>
            </a:r>
            <a:r>
              <a:rPr lang="en-US" altLang="zh-CN" b="1"/>
              <a:t>. </a:t>
            </a:r>
            <a:r>
              <a:rPr lang="zh-CN" altLang="en-US" b="1"/>
              <a:t>设</a:t>
            </a:r>
            <a:r>
              <a:rPr lang="en-US" altLang="zh-CN" b="1" i="1"/>
              <a:t>k</a:t>
            </a:r>
            <a:r>
              <a:rPr lang="zh-CN" altLang="en-US" b="1"/>
              <a:t>是整数，则 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b="1"/>
              <a:t>(1) </a:t>
            </a:r>
            <a:r>
              <a:rPr lang="en-US" altLang="zh-CN" b="1" i="1"/>
              <a:t>a</a:t>
            </a:r>
            <a:r>
              <a:rPr lang="en-US" altLang="zh-CN" b="1" i="1" baseline="30000"/>
              <a:t>k </a:t>
            </a:r>
            <a:r>
              <a:rPr lang="en-US" altLang="zh-CN" b="1"/>
              <a:t>= </a:t>
            </a:r>
            <a:r>
              <a:rPr lang="en-US" altLang="zh-CN" b="1" i="1"/>
              <a:t>e</a:t>
            </a:r>
            <a:r>
              <a:rPr lang="zh-CN" altLang="en-US" b="1"/>
              <a:t>当且仅当</a:t>
            </a:r>
            <a:r>
              <a:rPr lang="en-US" altLang="zh-CN" b="1" i="1"/>
              <a:t>r </a:t>
            </a:r>
            <a:r>
              <a:rPr lang="en-US" altLang="zh-CN" b="1"/>
              <a:t>| </a:t>
            </a:r>
            <a:r>
              <a:rPr lang="en-US" altLang="zh-CN" b="1" i="1"/>
              <a:t>k</a:t>
            </a:r>
            <a:r>
              <a:rPr lang="en-US" altLang="zh-CN" b="1"/>
              <a:t> 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b="1"/>
              <a:t>(2 )|</a:t>
            </a:r>
            <a:r>
              <a:rPr lang="en-US" altLang="zh-CN" b="1" i="1"/>
              <a:t>a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/>
              <a:t>| = |</a:t>
            </a:r>
            <a:r>
              <a:rPr lang="en-US" altLang="zh-CN" b="1" i="1"/>
              <a:t>a</a:t>
            </a:r>
            <a:r>
              <a:rPr lang="en-US" altLang="zh-CN" b="1"/>
              <a:t>|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5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5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5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5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5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5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5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5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5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5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5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5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4E1E-EB2B-4CCD-A952-161EF8BF304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半群、独异点与群的定义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半群、独异点、群的实例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群中的术语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群的基本性质</a:t>
            </a:r>
          </a:p>
          <a:p>
            <a:endParaRPr lang="en-US" altLang="zh-CN"/>
          </a:p>
        </p:txBody>
      </p:sp>
      <p:sp>
        <p:nvSpPr>
          <p:cNvPr id="5652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CN">
                <a:latin typeface="Times New Roman" pitchFamily="18" charset="0"/>
              </a:rPr>
              <a:t>10.1  </a:t>
            </a:r>
            <a:r>
              <a:rPr lang="zh-CN" altLang="en-US"/>
              <a:t>群的定义与性质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E6CB-A8DB-4631-9B53-76D2B8AB0732}" type="slidenum">
              <a:rPr lang="en-US" altLang="zh-CN"/>
              <a:pPr/>
              <a:t>20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4997" name="Rectangle 5"/>
              <p:cNvSpPr>
                <a:spLocks noChangeArrowheads="1"/>
              </p:cNvSpPr>
              <p:nvPr/>
            </p:nvSpPr>
            <p:spPr bwMode="auto">
              <a:xfrm>
                <a:off x="0" y="1157843"/>
                <a:ext cx="9108504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/>
                <a:r>
                  <a:rPr lang="zh-CN" altLang="en-US" b="1" dirty="0" smtClean="0"/>
                  <a:t>设</a:t>
                </a:r>
                <a:r>
                  <a:rPr lang="en-US" altLang="zh-CN" b="1" dirty="0"/>
                  <a:t>Z</a:t>
                </a:r>
                <a:r>
                  <a:rPr lang="en-US" altLang="zh-CN" b="1" baseline="-25000" dirty="0"/>
                  <a:t>18</a:t>
                </a:r>
                <a:r>
                  <a:rPr lang="en-US" altLang="zh-CN" b="1" dirty="0"/>
                  <a:t> </a:t>
                </a:r>
                <a:r>
                  <a:rPr lang="zh-CN" altLang="en-US" b="1" dirty="0"/>
                  <a:t>为模</a:t>
                </a:r>
                <a:r>
                  <a:rPr lang="en-US" altLang="zh-CN" b="1" dirty="0"/>
                  <a:t>18</a:t>
                </a:r>
                <a:r>
                  <a:rPr lang="zh-CN" altLang="en-US" b="1" dirty="0"/>
                  <a:t>整数加群</a:t>
                </a:r>
                <a:r>
                  <a:rPr lang="en-US" altLang="zh-CN" b="1" dirty="0"/>
                  <a:t>, </a:t>
                </a:r>
                <a:r>
                  <a:rPr lang="zh-CN" altLang="en-US" b="1" dirty="0" smtClean="0"/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𝟏𝟖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,⋯,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𝟏𝟕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zh-CN" altLang="en-US" b="1" i="1" smtClean="0">
                        <a:latin typeface="Cambria Math"/>
                      </a:rPr>
                      <m:t>且在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𝟏𝟖</m:t>
                        </m:r>
                      </m:sub>
                    </m:sSub>
                    <m:r>
                      <a:rPr lang="zh-CN" altLang="en-US" b="1" i="1" smtClean="0">
                        <a:latin typeface="Cambria Math"/>
                      </a:rPr>
                      <m:t>上</m:t>
                    </m:r>
                  </m:oMath>
                </a14:m>
                <a:r>
                  <a:rPr lang="zh-CN" altLang="en-US" b="1" dirty="0" smtClean="0"/>
                  <a:t>定义运算</a:t>
                </a:r>
                <a14:m>
                  <m:oMath xmlns:m="http://schemas.openxmlformats.org/officeDocument/2006/math"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zh-CN" altLang="en-US" b="1" i="1" smtClean="0">
                            <a:latin typeface="Cambria Math"/>
                          </a:rPr>
                          <m:t>对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∀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𝟏𝟖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⨁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𝒎𝒐𝒅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𝟏𝟖</m:t>
                        </m:r>
                      </m:e>
                    </m:nary>
                  </m:oMath>
                </a14:m>
                <a:r>
                  <a:rPr lang="en-US" altLang="zh-CN" b="1" dirty="0" smtClean="0"/>
                  <a:t>. </a:t>
                </a:r>
                <a:r>
                  <a:rPr lang="zh-CN" altLang="en-US" b="1" dirty="0" smtClean="0"/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𝟏𝟖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中所有</a:t>
                </a:r>
                <a:r>
                  <a:rPr lang="zh-CN" altLang="en-US" b="1" dirty="0"/>
                  <a:t>元素的阶</a:t>
                </a:r>
                <a:r>
                  <a:rPr lang="en-US" altLang="zh-CN" b="1" dirty="0"/>
                  <a:t>. </a:t>
                </a:r>
              </a:p>
            </p:txBody>
          </p:sp>
        </mc:Choice>
        <mc:Fallback xmlns="">
          <p:sp>
            <p:nvSpPr>
              <p:cNvPr id="72499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157843"/>
                <a:ext cx="9108504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4083" t="-8824" r="-870" b="-87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4998" name="Rectangle 6"/>
          <p:cNvSpPr>
            <a:spLocks noChangeArrowheads="1"/>
          </p:cNvSpPr>
          <p:nvPr/>
        </p:nvSpPr>
        <p:spPr bwMode="auto">
          <a:xfrm>
            <a:off x="395808" y="2020441"/>
            <a:ext cx="7848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 algn="l"/>
            <a:r>
              <a:rPr lang="zh-CN" altLang="en-US" b="1" dirty="0"/>
              <a:t>解：</a:t>
            </a:r>
          </a:p>
          <a:p>
            <a:pPr indent="266700" algn="l"/>
            <a:r>
              <a:rPr lang="en-US" altLang="zh-CN" b="1" dirty="0"/>
              <a:t>|0| = 1,      |9| = 2</a:t>
            </a:r>
            <a:r>
              <a:rPr lang="zh-CN" altLang="en-US" b="1" dirty="0"/>
              <a:t>，   </a:t>
            </a:r>
            <a:r>
              <a:rPr lang="en-US" altLang="zh-CN" b="1" dirty="0"/>
              <a:t>|6| = |12| = 3,      |3| = |15| = 6, </a:t>
            </a:r>
          </a:p>
          <a:p>
            <a:pPr indent="266700" algn="l"/>
            <a:r>
              <a:rPr lang="en-US" altLang="zh-CN" b="1" dirty="0"/>
              <a:t>|2| = |4| = |8| = |10| = |14| = |16| = 9,       </a:t>
            </a:r>
          </a:p>
          <a:p>
            <a:pPr indent="266700" algn="l"/>
            <a:r>
              <a:rPr lang="en-US" altLang="zh-CN" b="1" dirty="0"/>
              <a:t>|1| = |5| = |7| = |11| = |13| = |17| =18, </a:t>
            </a:r>
          </a:p>
        </p:txBody>
      </p:sp>
      <p:sp>
        <p:nvSpPr>
          <p:cNvPr id="724999" name="Rectangle 7"/>
          <p:cNvSpPr>
            <a:spLocks noChangeArrowheads="1"/>
          </p:cNvSpPr>
          <p:nvPr/>
        </p:nvSpPr>
        <p:spPr bwMode="auto">
          <a:xfrm>
            <a:off x="1835150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200" b="1">
                <a:solidFill>
                  <a:schemeClr val="tx2"/>
                </a:solidFill>
                <a:latin typeface="Arial" charset="0"/>
              </a:rPr>
              <a:t>课堂练习</a:t>
            </a:r>
            <a:r>
              <a:rPr lang="en-US" altLang="zh-CN" sz="3200" b="1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725000" name="Rectangle 8"/>
          <p:cNvSpPr>
            <a:spLocks noChangeArrowheads="1"/>
          </p:cNvSpPr>
          <p:nvPr/>
        </p:nvSpPr>
        <p:spPr bwMode="auto">
          <a:xfrm>
            <a:off x="539750" y="3573463"/>
            <a:ext cx="8280400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>
                <a:latin typeface="Arial" charset="0"/>
              </a:rPr>
              <a:t>说明：</a:t>
            </a:r>
          </a:p>
          <a:p>
            <a:pPr marL="342900" indent="-342900" algn="l"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b="1">
                <a:latin typeface="Arial" charset="0"/>
              </a:rPr>
              <a:t>群中元素的阶可能存在，也可能不存在</a:t>
            </a:r>
            <a:r>
              <a:rPr lang="en-US" altLang="zh-CN" b="1">
                <a:latin typeface="Arial" charset="0"/>
              </a:rPr>
              <a:t>. </a:t>
            </a:r>
          </a:p>
          <a:p>
            <a:pPr marL="342900" indent="-342900" algn="l"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b="1">
                <a:latin typeface="Arial" charset="0"/>
              </a:rPr>
              <a:t>对于有限群，</a:t>
            </a:r>
            <a:r>
              <a:rPr lang="zh-CN" altLang="en-US" b="1">
                <a:solidFill>
                  <a:srgbClr val="FF0000"/>
                </a:solidFill>
                <a:latin typeface="Arial" charset="0"/>
              </a:rPr>
              <a:t>每个元素的阶都存在，而且是群的阶的因子</a:t>
            </a:r>
            <a:r>
              <a:rPr lang="en-US" altLang="zh-CN" b="1">
                <a:latin typeface="Arial" charset="0"/>
              </a:rPr>
              <a:t>.</a:t>
            </a:r>
          </a:p>
          <a:p>
            <a:pPr marL="342900" indent="-342900" algn="l"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b="1">
                <a:latin typeface="Arial" charset="0"/>
              </a:rPr>
              <a:t>对于无限群，单位元的阶存在，是</a:t>
            </a:r>
            <a:r>
              <a:rPr lang="en-US" altLang="zh-CN" b="1">
                <a:latin typeface="Arial" charset="0"/>
              </a:rPr>
              <a:t>1</a:t>
            </a:r>
            <a:r>
              <a:rPr lang="zh-CN" altLang="en-US" b="1">
                <a:latin typeface="Arial" charset="0"/>
              </a:rPr>
              <a:t>；而其它元素的阶可能存在，也可能不存在</a:t>
            </a:r>
            <a:r>
              <a:rPr lang="en-US" altLang="zh-CN" b="1">
                <a:latin typeface="Arial" charset="0"/>
              </a:rPr>
              <a:t>.</a:t>
            </a:r>
            <a:r>
              <a:rPr lang="zh-CN" altLang="en-US" b="1">
                <a:latin typeface="Arial" charset="0"/>
              </a:rPr>
              <a:t>（可能所有元素的阶都存在，但是群还是无限群）</a:t>
            </a:r>
            <a:r>
              <a:rPr lang="en-US" altLang="zh-CN" b="1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8" grpId="0"/>
      <p:bldP spid="72500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247E-63C0-4C9C-80B6-C52201DF48AC}" type="slidenum">
              <a:rPr lang="en-US" altLang="zh-CN"/>
              <a:pPr/>
              <a:t>21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05" name="Rectangle 5"/>
              <p:cNvSpPr>
                <a:spLocks noChangeArrowheads="1"/>
              </p:cNvSpPr>
              <p:nvPr/>
            </p:nvSpPr>
            <p:spPr bwMode="auto">
              <a:xfrm>
                <a:off x="683568" y="2525995"/>
                <a:ext cx="7582460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b="1" dirty="0" smtClean="0">
                    <a:solidFill>
                      <a:srgbClr val="FF0000"/>
                    </a:solidFill>
                    <a:sym typeface="Symbol" pitchFamily="18" charset="2"/>
                  </a:rPr>
                  <a:t>思考：用程序计算群中元素的阶</a:t>
                </a:r>
                <a:endParaRPr lang="en-US" altLang="zh-CN" b="1" dirty="0">
                  <a:solidFill>
                    <a:srgbClr val="FF0000"/>
                  </a:solidFill>
                  <a:sym typeface="Symbol" pitchFamily="18" charset="2"/>
                </a:endParaRPr>
              </a:p>
              <a:p>
                <a:pPr algn="l"/>
                <a:r>
                  <a:rPr lang="zh-CN" altLang="en-US" b="1" dirty="0" smtClean="0">
                    <a:sym typeface="Symbol" pitchFamily="18" charset="2"/>
                  </a:rPr>
                  <a:t>例如：计算</a:t>
                </a:r>
                <a:r>
                  <a:rPr lang="en-US" altLang="zh-CN" b="1" dirty="0" smtClean="0">
                    <a:sym typeface="Symbol" pitchFamily="18" charset="2"/>
                  </a:rPr>
                  <a:t>&lt;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𝒁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𝟏𝟖𝟏𝟖𝟏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∗</m:t>
                        </m:r>
                      </m:sup>
                    </m:sSubSup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,⨂</m:t>
                    </m:r>
                  </m:oMath>
                </a14:m>
                <a:r>
                  <a:rPr lang="en-US" altLang="zh-CN" b="1" dirty="0" smtClean="0">
                    <a:sym typeface="Symbol" pitchFamily="18" charset="2"/>
                  </a:rPr>
                  <a:t>&gt;</a:t>
                </a:r>
                <a:r>
                  <a:rPr lang="zh-CN" altLang="en-US" b="1" dirty="0" smtClean="0">
                    <a:sym typeface="Symbol" pitchFamily="18" charset="2"/>
                  </a:rPr>
                  <a:t>中</a:t>
                </a:r>
                <a:r>
                  <a:rPr lang="zh-CN" altLang="en-US" b="1" dirty="0" smtClean="0">
                    <a:solidFill>
                      <a:srgbClr val="000000"/>
                    </a:solidFill>
                    <a:sym typeface="Symbol" pitchFamily="18" charset="2"/>
                  </a:rPr>
                  <a:t>元素</a:t>
                </a:r>
                <a:r>
                  <a:rPr lang="en-US" altLang="zh-CN" b="1" dirty="0" smtClean="0">
                    <a:solidFill>
                      <a:srgbClr val="000000"/>
                    </a:solidFill>
                    <a:sym typeface="Symbol" pitchFamily="18" charset="2"/>
                  </a:rPr>
                  <a:t>18178, 18179, 18180</a:t>
                </a:r>
                <a:r>
                  <a:rPr lang="zh-CN" altLang="en-US" b="1" dirty="0" smtClean="0">
                    <a:solidFill>
                      <a:srgbClr val="000000"/>
                    </a:solidFill>
                    <a:sym typeface="Symbol" pitchFamily="18" charset="2"/>
                  </a:rPr>
                  <a:t>的阶</a:t>
                </a:r>
                <a:r>
                  <a:rPr lang="en-US" altLang="zh-CN" b="1" dirty="0" smtClean="0">
                    <a:solidFill>
                      <a:srgbClr val="000000"/>
                    </a:solidFill>
                    <a:sym typeface="Symbol" pitchFamily="18" charset="2"/>
                  </a:rPr>
                  <a:t>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76800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2525995"/>
                <a:ext cx="758246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206" t="-8029" b="-160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8009" name="Rectangle 9"/>
              <p:cNvSpPr>
                <a:spLocks noChangeArrowheads="1"/>
              </p:cNvSpPr>
              <p:nvPr/>
            </p:nvSpPr>
            <p:spPr bwMode="auto">
              <a:xfrm>
                <a:off x="611188" y="1196976"/>
                <a:ext cx="8120428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b="1" dirty="0" smtClean="0">
                    <a:solidFill>
                      <a:srgbClr val="FF0000"/>
                    </a:solidFill>
                    <a:sym typeface="Symbol" pitchFamily="18" charset="2"/>
                  </a:rPr>
                  <a:t>练习    </a:t>
                </a:r>
                <a:r>
                  <a:rPr lang="zh-CN" altLang="en-US" b="1" dirty="0" smtClean="0">
                    <a:sym typeface="Symbol" pitchFamily="18" charset="2"/>
                  </a:rPr>
                  <a:t>求出</a:t>
                </a:r>
                <a:r>
                  <a:rPr lang="en-US" altLang="zh-CN" b="1" dirty="0" smtClean="0">
                    <a:sym typeface="Symbol" pitchFamily="18" charset="2"/>
                  </a:rPr>
                  <a:t>&lt;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dirty="0" smtClean="0">
                            <a:latin typeface="Cambria Math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1" dirty="0">
                            <a:latin typeface="Cambria Math"/>
                            <a:sym typeface="Symbol" pitchFamily="18" charset="2"/>
                          </a:rPr>
                          <m:t>Z</m:t>
                        </m:r>
                      </m:e>
                      <m:sub>
                        <m:r>
                          <a:rPr lang="en-US" altLang="zh-CN" b="1" i="0" dirty="0" smtClean="0">
                            <a:latin typeface="Cambria Math"/>
                            <a:sym typeface="Symbol" pitchFamily="18" charset="2"/>
                          </a:rPr>
                          <m:t>𝟏𝟏</m:t>
                        </m:r>
                      </m:sub>
                      <m:sup>
                        <m:r>
                          <a:rPr lang="en-US" altLang="zh-CN" b="1" i="0" dirty="0" smtClean="0">
                            <a:latin typeface="Cambria Math"/>
                            <a:sym typeface="Symbol" pitchFamily="18" charset="2"/>
                          </a:rPr>
                          <m:t>∗</m:t>
                        </m:r>
                      </m:sup>
                    </m:sSubSup>
                    <m:r>
                      <a:rPr lang="en-US" altLang="zh-CN" b="1" i="0" dirty="0" smtClean="0">
                        <a:latin typeface="Cambria Math"/>
                        <a:sym typeface="Symbol" pitchFamily="18" charset="2"/>
                      </a:rPr>
                      <m:t>,</m:t>
                    </m:r>
                    <m:r>
                      <a:rPr lang="en-US" altLang="zh-CN" b="1" i="1" dirty="0" smtClean="0">
                        <a:latin typeface="Cambria Math"/>
                        <a:sym typeface="Symbol" pitchFamily="18" charset="2"/>
                      </a:rPr>
                      <m:t>⨂</m:t>
                    </m:r>
                  </m:oMath>
                </a14:m>
                <a:r>
                  <a:rPr lang="en-US" altLang="zh-CN" b="1" dirty="0" smtClean="0">
                    <a:sym typeface="Symbol" pitchFamily="18" charset="2"/>
                  </a:rPr>
                  <a:t> </a:t>
                </a:r>
                <a:r>
                  <a:rPr lang="en-US" altLang="zh-CN" b="1" dirty="0">
                    <a:sym typeface="Symbol" pitchFamily="18" charset="2"/>
                  </a:rPr>
                  <a:t>&gt;</a:t>
                </a:r>
                <a:r>
                  <a:rPr lang="zh-CN" altLang="en-US" b="1" dirty="0" smtClean="0">
                    <a:sym typeface="Symbol" pitchFamily="18" charset="2"/>
                  </a:rPr>
                  <a:t>中各元素的阶</a:t>
                </a:r>
                <a:r>
                  <a:rPr lang="en-US" altLang="zh-CN" b="1" dirty="0" smtClean="0">
                    <a:sym typeface="Symbol" pitchFamily="18" charset="2"/>
                  </a:rPr>
                  <a:t>,</a:t>
                </a:r>
                <a:r>
                  <a:rPr lang="zh-CN" altLang="en-US" b="1" dirty="0" smtClean="0">
                    <a:sym typeface="Symbol" pitchFamily="18" charset="2"/>
                  </a:rPr>
                  <a:t>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𝒁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𝟏𝟏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∗</m:t>
                        </m:r>
                      </m:sup>
                    </m:sSubSup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={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,⋯,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𝟏𝟎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}</m:t>
                    </m:r>
                  </m:oMath>
                </a14:m>
                <a:r>
                  <a:rPr lang="en-US" altLang="zh-CN" dirty="0" smtClean="0"/>
                  <a:t>,</a:t>
                </a:r>
              </a:p>
              <a:p>
                <a:pPr algn="l"/>
                <a:r>
                  <a:rPr lang="zh-CN" altLang="en-US" dirty="0" smtClean="0"/>
                  <a:t>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∀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∈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⨂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𝑥𝑦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𝑚𝑜𝑑</m:t>
                    </m:r>
                    <m:r>
                      <a:rPr lang="en-US" altLang="zh-CN" b="0" i="1" smtClean="0">
                        <a:latin typeface="Cambria Math"/>
                      </a:rPr>
                      <m:t> 11.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8009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1196976"/>
                <a:ext cx="8120428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126" t="-8029" r="-450" b="-131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A4B5-9159-43F2-84C5-F6D39FE078B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itchFamily="18" charset="0"/>
              </a:rPr>
              <a:t>10.2</a:t>
            </a:r>
            <a:r>
              <a:rPr lang="en-US" altLang="zh-CN">
                <a:latin typeface="华文中宋" pitchFamily="2" charset="-122"/>
              </a:rPr>
              <a:t> </a:t>
            </a:r>
            <a:r>
              <a:rPr lang="zh-CN" altLang="en-US">
                <a:latin typeface="华文中宋" pitchFamily="2" charset="-122"/>
              </a:rPr>
              <a:t>子群与群的陪集分解</a:t>
            </a:r>
          </a:p>
        </p:txBody>
      </p:sp>
      <p:sp>
        <p:nvSpPr>
          <p:cNvPr id="31130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135937" cy="2160588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</a:rPr>
              <a:t>10.5</a:t>
            </a:r>
            <a:r>
              <a:rPr lang="en-US" altLang="zh-CN">
                <a:latin typeface="Times New Roman" pitchFamily="18" charset="0"/>
              </a:rPr>
              <a:t>  </a:t>
            </a:r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是群，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的非空子集，</a:t>
            </a:r>
          </a:p>
          <a:p>
            <a:r>
              <a:rPr lang="en-US" altLang="zh-CN">
                <a:latin typeface="Times New Roman" pitchFamily="18" charset="0"/>
              </a:rPr>
              <a:t>(1) </a:t>
            </a:r>
            <a:r>
              <a:rPr lang="zh-CN" altLang="en-US">
                <a:latin typeface="Times New Roman" pitchFamily="18" charset="0"/>
              </a:rPr>
              <a:t>如果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关于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中的运算构成群，则称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子群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</a:rPr>
              <a:t>记作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≤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. </a:t>
            </a:r>
          </a:p>
          <a:p>
            <a:r>
              <a:rPr lang="en-US" altLang="zh-CN">
                <a:latin typeface="Times New Roman" pitchFamily="18" charset="0"/>
              </a:rPr>
              <a:t>(2) </a:t>
            </a:r>
            <a:r>
              <a:rPr lang="zh-CN" altLang="en-US">
                <a:latin typeface="Times New Roman" pitchFamily="18" charset="0"/>
              </a:rPr>
              <a:t>若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的子群，且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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，则称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真子群</a:t>
            </a:r>
            <a:r>
              <a:rPr lang="zh-CN" altLang="en-US">
                <a:latin typeface="Times New Roman" pitchFamily="18" charset="0"/>
              </a:rPr>
              <a:t>，记作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&lt;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.</a:t>
            </a:r>
          </a:p>
        </p:txBody>
      </p:sp>
      <p:sp>
        <p:nvSpPr>
          <p:cNvPr id="311305" name="Rectangle 9"/>
          <p:cNvSpPr>
            <a:spLocks noChangeArrowheads="1"/>
          </p:cNvSpPr>
          <p:nvPr/>
        </p:nvSpPr>
        <p:spPr bwMode="auto">
          <a:xfrm>
            <a:off x="539750" y="3716338"/>
            <a:ext cx="8280400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55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例如 </a:t>
            </a:r>
            <a:r>
              <a:rPr lang="en-US" altLang="zh-CN" b="1" i="1"/>
              <a:t>n</a:t>
            </a:r>
            <a:r>
              <a:rPr lang="en-US" altLang="zh-CN" b="1"/>
              <a:t>Z (</a:t>
            </a:r>
            <a:r>
              <a:rPr lang="en-US" altLang="zh-CN" b="1" i="1"/>
              <a:t>n</a:t>
            </a:r>
            <a:r>
              <a:rPr lang="zh-CN" altLang="en-US" b="1"/>
              <a:t>是自然数</a:t>
            </a:r>
            <a:r>
              <a:rPr lang="en-US" altLang="zh-CN" b="1"/>
              <a:t>) </a:t>
            </a:r>
            <a:r>
              <a:rPr lang="zh-CN" altLang="en-US" b="1"/>
              <a:t>是整数加群</a:t>
            </a:r>
            <a:r>
              <a:rPr lang="en-US" altLang="zh-CN" b="1"/>
              <a:t>&lt;Z,+&gt; </a:t>
            </a:r>
            <a:r>
              <a:rPr lang="zh-CN" altLang="en-US" b="1"/>
              <a:t>的子群</a:t>
            </a:r>
            <a:r>
              <a:rPr lang="en-US" altLang="zh-CN" b="1"/>
              <a:t>. </a:t>
            </a:r>
            <a:r>
              <a:rPr lang="zh-CN" altLang="en-US" b="1"/>
              <a:t>当</a:t>
            </a:r>
            <a:r>
              <a:rPr lang="en-US" altLang="zh-CN" b="1" i="1"/>
              <a:t>n</a:t>
            </a:r>
            <a:r>
              <a:rPr lang="en-US" altLang="zh-CN" b="1"/>
              <a:t>≠1</a:t>
            </a:r>
            <a:r>
              <a:rPr lang="zh-CN" altLang="en-US" b="1"/>
              <a:t>时</a:t>
            </a:r>
            <a:r>
              <a:rPr lang="en-US" altLang="zh-CN" b="1"/>
              <a:t>,</a:t>
            </a:r>
            <a:endParaRPr lang="en-US" altLang="zh-CN" b="1" i="1"/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b="1" i="1"/>
              <a:t>n</a:t>
            </a:r>
            <a:r>
              <a:rPr lang="en-US" altLang="zh-CN" b="1"/>
              <a:t>Z</a:t>
            </a:r>
            <a:r>
              <a:rPr lang="zh-CN" altLang="en-US" b="1"/>
              <a:t>是</a:t>
            </a:r>
            <a:r>
              <a:rPr lang="en-US" altLang="zh-CN" b="1"/>
              <a:t>Z</a:t>
            </a:r>
            <a:r>
              <a:rPr lang="zh-CN" altLang="en-US" b="1"/>
              <a:t>的真子群</a:t>
            </a:r>
            <a:r>
              <a:rPr lang="en-US" altLang="zh-CN" b="1"/>
              <a:t>.</a:t>
            </a:r>
            <a:br>
              <a:rPr lang="en-US" altLang="zh-CN" b="1"/>
            </a:br>
            <a:endParaRPr lang="en-US" altLang="zh-CN" b="1"/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对任何群</a:t>
            </a:r>
            <a:r>
              <a:rPr lang="en-US" altLang="zh-CN" b="1" i="1"/>
              <a:t>G</a:t>
            </a:r>
            <a:r>
              <a:rPr lang="zh-CN" altLang="en-US" b="1"/>
              <a:t>都存在子群</a:t>
            </a:r>
            <a:r>
              <a:rPr lang="en-US" altLang="zh-CN" b="1"/>
              <a:t>. </a:t>
            </a:r>
            <a:r>
              <a:rPr lang="en-US" altLang="zh-CN" b="1" i="1"/>
              <a:t>G</a:t>
            </a:r>
            <a:r>
              <a:rPr lang="zh-CN" altLang="en-US" b="1"/>
              <a:t>和</a:t>
            </a:r>
            <a:r>
              <a:rPr lang="en-US" altLang="zh-CN" b="1"/>
              <a:t>{</a:t>
            </a:r>
            <a:r>
              <a:rPr lang="en-US" altLang="zh-CN" b="1" i="1"/>
              <a:t>e</a:t>
            </a:r>
            <a:r>
              <a:rPr lang="en-US" altLang="zh-CN" b="1"/>
              <a:t>}</a:t>
            </a:r>
            <a:r>
              <a:rPr lang="zh-CN" altLang="en-US" b="1"/>
              <a:t>都是</a:t>
            </a:r>
            <a:r>
              <a:rPr lang="en-US" altLang="zh-CN" b="1" i="1"/>
              <a:t>G</a:t>
            </a:r>
            <a:r>
              <a:rPr lang="zh-CN" altLang="en-US" b="1"/>
              <a:t>的子群，称为</a:t>
            </a:r>
            <a:r>
              <a:rPr lang="en-US" altLang="zh-CN" b="1" i="1"/>
              <a:t>G</a:t>
            </a:r>
            <a:r>
              <a:rPr lang="zh-CN" altLang="en-US" b="1"/>
              <a:t>的</a:t>
            </a:r>
            <a:r>
              <a:rPr lang="zh-CN" altLang="en-US" b="1">
                <a:solidFill>
                  <a:srgbClr val="A50021"/>
                </a:solidFill>
              </a:rPr>
              <a:t>平凡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A50021"/>
                </a:solidFill>
              </a:rPr>
              <a:t>子群</a:t>
            </a:r>
            <a:r>
              <a:rPr lang="en-US" altLang="zh-CN" b="1"/>
              <a:t>. 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1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1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1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1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1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1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1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1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D34C-8DBE-42BB-BE2F-651D5EEAEB79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133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子群判定定理</a:t>
            </a:r>
            <a:r>
              <a:rPr lang="en-US" altLang="zh-CN">
                <a:latin typeface="Times New Roman" pitchFamily="18" charset="0"/>
              </a:rPr>
              <a:t>1</a:t>
            </a:r>
          </a:p>
        </p:txBody>
      </p:sp>
      <p:sp>
        <p:nvSpPr>
          <p:cNvPr id="31335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18488" cy="1943100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itchFamily="18" charset="0"/>
              </a:rPr>
              <a:t>10.5</a:t>
            </a:r>
            <a:r>
              <a:rPr lang="zh-CN" altLang="en-US" dirty="0">
                <a:latin typeface="Times New Roman" pitchFamily="18" charset="0"/>
              </a:rPr>
              <a:t>（判定定理一）</a:t>
            </a:r>
          </a:p>
          <a:p>
            <a:r>
              <a:rPr lang="zh-CN" altLang="en-US" dirty="0">
                <a:latin typeface="Times New Roman" pitchFamily="18" charset="0"/>
              </a:rPr>
              <a:t>设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</a:rPr>
              <a:t>为群，</a:t>
            </a:r>
            <a:r>
              <a:rPr lang="en-US" altLang="zh-CN" i="1" dirty="0">
                <a:latin typeface="Times New Roman" pitchFamily="18" charset="0"/>
              </a:rPr>
              <a:t>H</a:t>
            </a:r>
            <a:r>
              <a:rPr lang="zh-CN" altLang="en-US" dirty="0">
                <a:latin typeface="Times New Roman" pitchFamily="18" charset="0"/>
              </a:rPr>
              <a:t>是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</a:rPr>
              <a:t>的非空子集，则</a:t>
            </a:r>
            <a:r>
              <a:rPr lang="en-US" altLang="zh-CN" i="1" dirty="0">
                <a:latin typeface="Times New Roman" pitchFamily="18" charset="0"/>
              </a:rPr>
              <a:t>H</a:t>
            </a:r>
            <a:r>
              <a:rPr lang="zh-CN" altLang="en-US" dirty="0">
                <a:latin typeface="Times New Roman" pitchFamily="18" charset="0"/>
              </a:rPr>
              <a:t>是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</a:rPr>
              <a:t>的子群当且仅当</a:t>
            </a:r>
          </a:p>
          <a:p>
            <a:r>
              <a:rPr lang="en-US" altLang="zh-CN" dirty="0">
                <a:latin typeface="Times New Roman" pitchFamily="18" charset="0"/>
              </a:rPr>
              <a:t>(1)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dirty="0" err="1">
                <a:latin typeface="Times New Roman" pitchFamily="18" charset="0"/>
              </a:rPr>
              <a:t>,</a:t>
            </a:r>
            <a:r>
              <a:rPr lang="en-US" altLang="zh-CN" i="1" dirty="0" err="1">
                <a:latin typeface="Times New Roman" pitchFamily="18" charset="0"/>
              </a:rPr>
              <a:t>b</a:t>
            </a:r>
            <a:r>
              <a:rPr lang="en-US" altLang="zh-CN" dirty="0" err="1">
                <a:latin typeface="Times New Roman" pitchFamily="18" charset="0"/>
              </a:rPr>
              <a:t>∈</a:t>
            </a:r>
            <a:r>
              <a:rPr lang="en-US" altLang="zh-CN" i="1" dirty="0" err="1">
                <a:latin typeface="Times New Roman" pitchFamily="18" charset="0"/>
              </a:rPr>
              <a:t>H</a:t>
            </a:r>
            <a:r>
              <a:rPr lang="zh-CN" altLang="en-US" dirty="0">
                <a:latin typeface="Times New Roman" pitchFamily="18" charset="0"/>
              </a:rPr>
              <a:t>有</a:t>
            </a:r>
            <a:r>
              <a:rPr lang="en-US" altLang="zh-CN" i="1" dirty="0" err="1">
                <a:latin typeface="Times New Roman" pitchFamily="18" charset="0"/>
              </a:rPr>
              <a:t>ab</a:t>
            </a:r>
            <a:r>
              <a:rPr lang="en-US" altLang="zh-CN" dirty="0" err="1">
                <a:latin typeface="Times New Roman" pitchFamily="18" charset="0"/>
              </a:rPr>
              <a:t>∈</a:t>
            </a:r>
            <a:r>
              <a:rPr lang="en-US" altLang="zh-CN" i="1" dirty="0" err="1">
                <a:latin typeface="Times New Roman" pitchFamily="18" charset="0"/>
              </a:rPr>
              <a:t>H</a:t>
            </a:r>
            <a:endParaRPr lang="en-US" altLang="zh-CN" i="1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(2)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dirty="0" err="1">
                <a:latin typeface="Times New Roman" pitchFamily="18" charset="0"/>
              </a:rPr>
              <a:t>∈</a:t>
            </a:r>
            <a:r>
              <a:rPr lang="en-US" altLang="zh-CN" i="1" dirty="0" err="1">
                <a:latin typeface="Times New Roman" pitchFamily="18" charset="0"/>
              </a:rPr>
              <a:t>H</a:t>
            </a:r>
            <a:r>
              <a:rPr lang="zh-CN" altLang="en-US" dirty="0">
                <a:latin typeface="Times New Roman" pitchFamily="18" charset="0"/>
              </a:rPr>
              <a:t>有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 dirty="0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∈</a:t>
            </a:r>
            <a:r>
              <a:rPr lang="en-US" altLang="zh-CN" i="1" dirty="0">
                <a:latin typeface="Times New Roman" pitchFamily="18" charset="0"/>
              </a:rPr>
              <a:t>H</a:t>
            </a:r>
            <a:r>
              <a:rPr lang="en-US" altLang="zh-CN" dirty="0">
                <a:latin typeface="Times New Roman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3353" name="Rectangle 9"/>
              <p:cNvSpPr>
                <a:spLocks noChangeArrowheads="1"/>
              </p:cNvSpPr>
              <p:nvPr/>
            </p:nvSpPr>
            <p:spPr bwMode="auto">
              <a:xfrm>
                <a:off x="468064" y="3068960"/>
                <a:ext cx="8280400" cy="3600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342900" indent="-342900" algn="l">
                  <a:spcBef>
                    <a:spcPct val="55000"/>
                  </a:spcBef>
                  <a:buClr>
                    <a:srgbClr val="69B3F1"/>
                  </a:buClr>
                  <a:buFont typeface="Wingdings" pitchFamily="2" charset="2"/>
                  <a:buNone/>
                </a:pPr>
                <a:r>
                  <a:rPr lang="zh-CN" altLang="en-US" b="1" dirty="0" smtClean="0"/>
                  <a:t>证 必要性是显然的</a:t>
                </a:r>
                <a:r>
                  <a:rPr lang="en-US" altLang="zh-CN" b="1" dirty="0"/>
                  <a:t>. </a:t>
                </a:r>
                <a:r>
                  <a:rPr lang="zh-CN" altLang="en-US" b="1" dirty="0"/>
                  <a:t>为证明充分性，只需证明</a:t>
                </a:r>
                <a:r>
                  <a:rPr lang="en-US" altLang="zh-CN" b="1" i="1" dirty="0" err="1"/>
                  <a:t>e</a:t>
                </a:r>
                <a:r>
                  <a:rPr lang="en-US" altLang="zh-CN" b="1" dirty="0" err="1"/>
                  <a:t>∈</a:t>
                </a:r>
                <a:r>
                  <a:rPr lang="en-US" altLang="zh-CN" b="1" i="1" dirty="0" err="1"/>
                  <a:t>H</a:t>
                </a:r>
                <a:r>
                  <a:rPr lang="en-US" altLang="zh-CN" b="1" dirty="0"/>
                  <a:t>.</a:t>
                </a:r>
              </a:p>
              <a:p>
                <a:pPr marL="342900" indent="-342900" algn="l">
                  <a:spcBef>
                    <a:spcPct val="20000"/>
                  </a:spcBef>
                  <a:buClr>
                    <a:srgbClr val="69B3F1"/>
                  </a:buClr>
                  <a:buFont typeface="Wingdings" pitchFamily="2" charset="2"/>
                  <a:buNone/>
                </a:pPr>
                <a:r>
                  <a:rPr lang="zh-CN" altLang="en-US" b="1" dirty="0"/>
                  <a:t>因为</a:t>
                </a:r>
                <a:r>
                  <a:rPr lang="en-US" altLang="zh-CN" b="1" i="1" dirty="0"/>
                  <a:t>H</a:t>
                </a:r>
                <a:r>
                  <a:rPr lang="zh-CN" altLang="en-US" b="1" dirty="0"/>
                  <a:t>非空，存在</a:t>
                </a:r>
                <a:r>
                  <a:rPr lang="en-US" altLang="zh-CN" b="1" i="1" dirty="0" err="1"/>
                  <a:t>a</a:t>
                </a:r>
                <a:r>
                  <a:rPr lang="en-US" altLang="zh-CN" b="1" dirty="0" err="1"/>
                  <a:t>∈</a:t>
                </a:r>
                <a:r>
                  <a:rPr lang="en-US" altLang="zh-CN" b="1" i="1" dirty="0" err="1"/>
                  <a:t>H</a:t>
                </a:r>
                <a:r>
                  <a:rPr lang="en-US" altLang="zh-CN" b="1" dirty="0"/>
                  <a:t>. </a:t>
                </a:r>
                <a:r>
                  <a:rPr lang="zh-CN" altLang="en-US" b="1" dirty="0"/>
                  <a:t>由条件</a:t>
                </a:r>
                <a:r>
                  <a:rPr lang="en-US" altLang="zh-CN" b="1" dirty="0"/>
                  <a:t>(2) </a:t>
                </a:r>
                <a:r>
                  <a:rPr lang="zh-CN" altLang="en-US" b="1" dirty="0"/>
                  <a:t>知</a:t>
                </a:r>
                <a:r>
                  <a:rPr lang="en-US" altLang="zh-CN" b="1" i="1" dirty="0"/>
                  <a:t>a</a:t>
                </a:r>
                <a:r>
                  <a:rPr lang="en-US" altLang="zh-CN" b="1" i="1" baseline="30000" dirty="0">
                    <a:sym typeface="Symbol" pitchFamily="18" charset="2"/>
                  </a:rPr>
                  <a:t></a:t>
                </a:r>
                <a:r>
                  <a:rPr lang="en-US" altLang="zh-CN" b="1" baseline="30000" dirty="0"/>
                  <a:t>1</a:t>
                </a:r>
                <a:r>
                  <a:rPr lang="en-US" altLang="zh-CN" b="1" dirty="0"/>
                  <a:t>∈</a:t>
                </a:r>
                <a:r>
                  <a:rPr lang="en-US" altLang="zh-CN" b="1" i="1" dirty="0"/>
                  <a:t>H</a:t>
                </a:r>
                <a:r>
                  <a:rPr lang="zh-CN" altLang="en-US" b="1" dirty="0"/>
                  <a:t>，根据条件</a:t>
                </a:r>
                <a:r>
                  <a:rPr lang="en-US" altLang="zh-CN" b="1" dirty="0"/>
                  <a:t>(1) </a:t>
                </a:r>
              </a:p>
              <a:p>
                <a:pPr marL="342900" indent="-342900" algn="l">
                  <a:spcBef>
                    <a:spcPct val="20000"/>
                  </a:spcBef>
                  <a:buClr>
                    <a:srgbClr val="69B3F1"/>
                  </a:buClr>
                  <a:buFont typeface="Wingdings" pitchFamily="2" charset="2"/>
                  <a:buNone/>
                </a:pPr>
                <a:r>
                  <a:rPr lang="en-US" altLang="zh-CN" b="1" i="1" dirty="0"/>
                  <a:t>aa</a:t>
                </a:r>
                <a:r>
                  <a:rPr lang="en-US" altLang="zh-CN" b="1" baseline="30000" dirty="0">
                    <a:sym typeface="Symbol" pitchFamily="18" charset="2"/>
                  </a:rPr>
                  <a:t></a:t>
                </a:r>
                <a:r>
                  <a:rPr lang="en-US" altLang="zh-CN" b="1" baseline="30000" dirty="0"/>
                  <a:t>1</a:t>
                </a:r>
                <a:r>
                  <a:rPr lang="en-US" altLang="zh-CN" b="1" dirty="0"/>
                  <a:t>∈</a:t>
                </a:r>
                <a:r>
                  <a:rPr lang="en-US" altLang="zh-CN" b="1" i="1" dirty="0"/>
                  <a:t>H</a:t>
                </a:r>
                <a:r>
                  <a:rPr lang="zh-CN" altLang="en-US" b="1" dirty="0"/>
                  <a:t>，即</a:t>
                </a:r>
                <a:r>
                  <a:rPr lang="en-US" altLang="zh-CN" b="1" i="1" dirty="0" err="1"/>
                  <a:t>e</a:t>
                </a:r>
                <a:r>
                  <a:rPr lang="en-US" altLang="zh-CN" b="1" dirty="0" err="1"/>
                  <a:t>∈</a:t>
                </a:r>
                <a:r>
                  <a:rPr lang="en-US" altLang="zh-CN" b="1" i="1" dirty="0" err="1"/>
                  <a:t>H</a:t>
                </a:r>
                <a:r>
                  <a:rPr lang="en-US" altLang="zh-CN" b="1" dirty="0"/>
                  <a:t>. </a:t>
                </a:r>
              </a:p>
              <a:p>
                <a:pPr marL="342900" indent="-342900" algn="l">
                  <a:spcBef>
                    <a:spcPct val="20000"/>
                  </a:spcBef>
                  <a:buClr>
                    <a:srgbClr val="69B3F1"/>
                  </a:buClr>
                  <a:buFont typeface="Wingdings" pitchFamily="2" charset="2"/>
                  <a:buNone/>
                </a:pPr>
                <a:endParaRPr lang="en-US" altLang="zh-CN" b="1" dirty="0"/>
              </a:p>
              <a:p>
                <a:pPr marL="342900" indent="-342900" algn="l">
                  <a:spcBef>
                    <a:spcPct val="20000"/>
                  </a:spcBef>
                  <a:buClr>
                    <a:srgbClr val="69B3F1"/>
                  </a:buClr>
                  <a:buFont typeface="Wingdings" pitchFamily="2" charset="2"/>
                  <a:buNone/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课堂练习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：</a:t>
                </a:r>
                <a:endParaRPr lang="en-US" altLang="zh-CN" b="1" dirty="0" smtClean="0">
                  <a:solidFill>
                    <a:srgbClr val="FF0000"/>
                  </a:solidFill>
                </a:endParaRPr>
              </a:p>
              <a:p>
                <a:pPr marL="342900" indent="-342900" algn="l">
                  <a:spcBef>
                    <a:spcPct val="20000"/>
                  </a:spcBef>
                  <a:buClr>
                    <a:srgbClr val="69B3F1"/>
                  </a:buClr>
                  <a:buFont typeface="Wingdings" pitchFamily="2" charset="2"/>
                  <a:buNone/>
                </a:pPr>
                <a:r>
                  <a:rPr lang="zh-CN" altLang="en-US" b="1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𝟔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,⋯,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𝟓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zh-CN" altLang="en-US" b="1" i="1" smtClean="0">
                        <a:latin typeface="Cambria Math"/>
                      </a:rPr>
                      <m:t>对</m:t>
                    </m:r>
                    <m:r>
                      <a:rPr lang="en-US" altLang="zh-CN" b="1" i="1" smtClean="0">
                        <a:latin typeface="Cambria Math"/>
                      </a:rPr>
                      <m:t>∀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  <m:r>
                      <a:rPr lang="en-US" altLang="zh-CN" b="1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𝟔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⨁</m:t>
                    </m:r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 </m:t>
                    </m:r>
                    <m:r>
                      <a:rPr lang="en-US" altLang="zh-CN" b="1" i="1" smtClean="0">
                        <a:latin typeface="Cambria Math"/>
                      </a:rPr>
                      <m:t>𝒎𝒐𝒅</m:t>
                    </m:r>
                    <m:r>
                      <a:rPr lang="en-US" altLang="zh-CN" b="1" i="1" smtClean="0">
                        <a:latin typeface="Cambria Math"/>
                      </a:rPr>
                      <m:t> </m:t>
                    </m:r>
                    <m:r>
                      <a:rPr lang="en-US" altLang="zh-CN" b="1" i="1" smtClean="0">
                        <a:latin typeface="Cambria Math"/>
                      </a:rPr>
                      <m:t>𝟔</m:t>
                    </m:r>
                  </m:oMath>
                </a14:m>
                <a:r>
                  <a:rPr lang="en-US" altLang="zh-CN" b="1" i="1" dirty="0" smtClean="0"/>
                  <a:t> , </a:t>
                </a:r>
              </a:p>
              <a:p>
                <a:pPr marL="342900" indent="-342900" algn="l">
                  <a:spcBef>
                    <a:spcPct val="20000"/>
                  </a:spcBef>
                  <a:buClr>
                    <a:srgbClr val="69B3F1"/>
                  </a:buClr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r>
                      <a:rPr lang="en-US" altLang="zh-CN" b="1" i="1" smtClean="0">
                        <a:latin typeface="Cambria Math"/>
                      </a:rPr>
                      <m:t>=&lt;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𝟔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,⨁&gt;</m:t>
                    </m:r>
                  </m:oMath>
                </a14:m>
                <a:r>
                  <a:rPr lang="en-US" altLang="zh-CN" b="1" dirty="0" smtClean="0"/>
                  <a:t>.</a:t>
                </a:r>
                <a:r>
                  <a:rPr lang="zh-CN" altLang="en-US" b="1" dirty="0" smtClean="0"/>
                  <a:t>令</a:t>
                </a:r>
                <a:r>
                  <a:rPr lang="en-US" altLang="zh-CN" b="1" i="1" dirty="0" smtClean="0"/>
                  <a:t>H</a:t>
                </a:r>
                <a:r>
                  <a:rPr lang="en-US" altLang="zh-CN" b="1" i="1" dirty="0"/>
                  <a:t>=</a:t>
                </a:r>
                <a:r>
                  <a:rPr lang="en-US" altLang="zh-CN" b="1" dirty="0"/>
                  <a:t>{0,2,4},</a:t>
                </a:r>
                <a:r>
                  <a:rPr lang="zh-CN" altLang="en-US" b="1" dirty="0"/>
                  <a:t>请问</a:t>
                </a:r>
                <a:r>
                  <a:rPr lang="en-US" altLang="zh-CN" b="1" i="1" dirty="0"/>
                  <a:t>H</a:t>
                </a:r>
                <a:r>
                  <a:rPr lang="zh-CN" altLang="en-US" b="1" dirty="0"/>
                  <a:t>是否是</a:t>
                </a:r>
                <a:r>
                  <a:rPr lang="en-US" altLang="zh-CN" b="1" i="1" dirty="0"/>
                  <a:t>G</a:t>
                </a:r>
                <a:r>
                  <a:rPr lang="zh-CN" altLang="en-US" b="1" dirty="0"/>
                  <a:t>的子群</a:t>
                </a:r>
                <a:r>
                  <a:rPr lang="zh-CN" altLang="en-US" b="1" dirty="0" smtClean="0"/>
                  <a:t>？</a:t>
                </a:r>
                <a:endParaRPr lang="en-US" altLang="zh-CN" b="1" dirty="0" smtClean="0"/>
              </a:p>
              <a:p>
                <a:pPr marL="342900" indent="-342900" algn="l">
                  <a:spcBef>
                    <a:spcPct val="20000"/>
                  </a:spcBef>
                  <a:buClr>
                    <a:srgbClr val="69B3F1"/>
                  </a:buClr>
                  <a:buFont typeface="Wingdings" pitchFamily="2" charset="2"/>
                  <a:buNone/>
                </a:pPr>
                <a:r>
                  <a:rPr lang="zh-CN" altLang="en-US" b="1" dirty="0" smtClean="0"/>
                  <a:t>答</a:t>
                </a:r>
                <a:r>
                  <a:rPr lang="en-US" altLang="zh-CN" b="1" dirty="0" smtClean="0"/>
                  <a:t>:</a:t>
                </a:r>
                <a:r>
                  <a:rPr lang="en-US" altLang="zh-CN" b="1" i="1" dirty="0" smtClean="0"/>
                  <a:t>H</a:t>
                </a:r>
                <a:r>
                  <a:rPr lang="zh-CN" altLang="en-US" b="1" dirty="0" smtClean="0"/>
                  <a:t>是</a:t>
                </a:r>
                <a:r>
                  <a:rPr lang="en-US" altLang="zh-CN" b="1" i="1" dirty="0" smtClean="0"/>
                  <a:t>G</a:t>
                </a:r>
                <a:r>
                  <a:rPr lang="zh-CN" altLang="en-US" b="1" dirty="0" smtClean="0"/>
                  <a:t>的子群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13353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64" y="3068960"/>
                <a:ext cx="8280400" cy="3600400"/>
              </a:xfrm>
              <a:prstGeom prst="rect">
                <a:avLst/>
              </a:prstGeom>
              <a:blipFill rotWithShape="1">
                <a:blip r:embed="rId3"/>
                <a:stretch>
                  <a:fillRect l="-1178" t="-1861" b="-20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3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3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3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33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33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33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33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E993-F771-40F5-B1C9-52894F9C45F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153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子群判定定理</a:t>
            </a:r>
            <a:r>
              <a:rPr lang="en-US" altLang="zh-CN">
                <a:latin typeface="Times New Roman" pitchFamily="18" charset="0"/>
              </a:rPr>
              <a:t>2(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不讲</a:t>
            </a:r>
            <a:r>
              <a:rPr lang="en-US" altLang="zh-CN">
                <a:latin typeface="Times New Roman" pitchFamily="18" charset="0"/>
              </a:rPr>
              <a:t>)</a:t>
            </a:r>
          </a:p>
        </p:txBody>
      </p:sp>
      <p:sp>
        <p:nvSpPr>
          <p:cNvPr id="31540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362950" cy="1439862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</a:rPr>
              <a:t>10.6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（判定定理二）</a:t>
            </a:r>
          </a:p>
          <a:p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为群，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的非空子集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的子群当且仅当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H</a:t>
            </a:r>
          </a:p>
          <a:p>
            <a:r>
              <a:rPr lang="zh-CN" altLang="en-US">
                <a:latin typeface="Times New Roman" pitchFamily="18" charset="0"/>
              </a:rPr>
              <a:t>有</a:t>
            </a:r>
            <a:r>
              <a:rPr lang="en-US" altLang="zh-CN" i="1">
                <a:latin typeface="Times New Roman" pitchFamily="18" charset="0"/>
              </a:rPr>
              <a:t>ab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. </a:t>
            </a:r>
          </a:p>
        </p:txBody>
      </p:sp>
      <p:sp>
        <p:nvSpPr>
          <p:cNvPr id="315401" name="Rectangle 9"/>
          <p:cNvSpPr>
            <a:spLocks noChangeArrowheads="1"/>
          </p:cNvSpPr>
          <p:nvPr/>
        </p:nvSpPr>
        <p:spPr bwMode="auto">
          <a:xfrm>
            <a:off x="468313" y="2997200"/>
            <a:ext cx="8281987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55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证   必要性显然</a:t>
            </a:r>
            <a:r>
              <a:rPr lang="en-US" altLang="zh-CN" b="1"/>
              <a:t>. </a:t>
            </a:r>
            <a:r>
              <a:rPr lang="zh-CN" altLang="en-US" b="1"/>
              <a:t>只证充分性</a:t>
            </a:r>
            <a:r>
              <a:rPr lang="en-US" altLang="zh-CN" b="1"/>
              <a:t>. 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因为</a:t>
            </a:r>
            <a:r>
              <a:rPr lang="en-US" altLang="zh-CN" b="1" i="1"/>
              <a:t>H</a:t>
            </a:r>
            <a:r>
              <a:rPr lang="zh-CN" altLang="en-US" b="1"/>
              <a:t>非空，必存在</a:t>
            </a:r>
            <a:r>
              <a:rPr lang="en-US" altLang="zh-CN" b="1" i="1"/>
              <a:t>a</a:t>
            </a:r>
            <a:r>
              <a:rPr lang="en-US" altLang="zh-CN" b="1"/>
              <a:t>∈</a:t>
            </a:r>
            <a:r>
              <a:rPr lang="en-US" altLang="zh-CN" b="1" i="1"/>
              <a:t>H</a:t>
            </a:r>
            <a:r>
              <a:rPr lang="en-US" altLang="zh-CN" b="1"/>
              <a:t>. 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根据给定条件得</a:t>
            </a:r>
            <a:r>
              <a:rPr lang="en-US" altLang="zh-CN" b="1" i="1"/>
              <a:t>aa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/>
              <a:t>∈</a:t>
            </a:r>
            <a:r>
              <a:rPr lang="en-US" altLang="zh-CN" b="1" i="1"/>
              <a:t>H</a:t>
            </a:r>
            <a:r>
              <a:rPr lang="zh-CN" altLang="en-US" b="1"/>
              <a:t>，即</a:t>
            </a:r>
            <a:r>
              <a:rPr lang="en-US" altLang="zh-CN" b="1" i="1"/>
              <a:t>e</a:t>
            </a:r>
            <a:r>
              <a:rPr lang="en-US" altLang="zh-CN" b="1"/>
              <a:t>∈</a:t>
            </a:r>
            <a:r>
              <a:rPr lang="en-US" altLang="zh-CN" b="1" i="1"/>
              <a:t>H</a:t>
            </a:r>
            <a:r>
              <a:rPr lang="en-US" altLang="zh-CN" b="1"/>
              <a:t>.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任取</a:t>
            </a:r>
            <a:r>
              <a:rPr lang="en-US" altLang="zh-CN" b="1" i="1"/>
              <a:t>a</a:t>
            </a:r>
            <a:r>
              <a:rPr lang="en-US" altLang="zh-CN" b="1"/>
              <a:t>∈</a:t>
            </a:r>
            <a:r>
              <a:rPr lang="en-US" altLang="zh-CN" b="1" i="1"/>
              <a:t>H</a:t>
            </a:r>
            <a:r>
              <a:rPr lang="en-US" altLang="zh-CN" b="1"/>
              <a:t>, </a:t>
            </a:r>
            <a:r>
              <a:rPr lang="zh-CN" altLang="en-US" b="1"/>
              <a:t>由</a:t>
            </a:r>
            <a:r>
              <a:rPr lang="en-US" altLang="zh-CN" b="1" i="1"/>
              <a:t>e</a:t>
            </a:r>
            <a:r>
              <a:rPr lang="en-US" altLang="zh-CN" b="1"/>
              <a:t>,</a:t>
            </a:r>
            <a:r>
              <a:rPr lang="en-US" altLang="zh-CN" b="1" i="1"/>
              <a:t>a</a:t>
            </a:r>
            <a:r>
              <a:rPr lang="en-US" altLang="zh-CN" b="1"/>
              <a:t>∈</a:t>
            </a:r>
            <a:r>
              <a:rPr lang="en-US" altLang="zh-CN" b="1" i="1"/>
              <a:t>H</a:t>
            </a:r>
            <a:r>
              <a:rPr lang="en-US" altLang="zh-CN" b="1"/>
              <a:t> </a:t>
            </a:r>
            <a:r>
              <a:rPr lang="zh-CN" altLang="en-US" b="1"/>
              <a:t>得 </a:t>
            </a:r>
            <a:r>
              <a:rPr lang="en-US" altLang="zh-CN" b="1" i="1"/>
              <a:t>ea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/>
              <a:t>∈</a:t>
            </a:r>
            <a:r>
              <a:rPr lang="en-US" altLang="zh-CN" b="1" i="1"/>
              <a:t>H</a:t>
            </a:r>
            <a:r>
              <a:rPr lang="zh-CN" altLang="en-US" b="1"/>
              <a:t>，即</a:t>
            </a:r>
            <a:r>
              <a:rPr lang="en-US" altLang="zh-CN" b="1" i="1"/>
              <a:t>a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/>
              <a:t>∈</a:t>
            </a:r>
            <a:r>
              <a:rPr lang="en-US" altLang="zh-CN" b="1" i="1"/>
              <a:t>H</a:t>
            </a:r>
            <a:r>
              <a:rPr lang="en-US" altLang="zh-CN" b="1"/>
              <a:t>. 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任取</a:t>
            </a:r>
            <a:r>
              <a:rPr lang="en-US" altLang="zh-CN" b="1" i="1"/>
              <a:t>a</a:t>
            </a:r>
            <a:r>
              <a:rPr lang="en-US" altLang="zh-CN" b="1"/>
              <a:t>,</a:t>
            </a:r>
            <a:r>
              <a:rPr lang="en-US" altLang="zh-CN" b="1" i="1"/>
              <a:t>b</a:t>
            </a:r>
            <a:r>
              <a:rPr lang="en-US" altLang="zh-CN" b="1"/>
              <a:t>∈</a:t>
            </a:r>
            <a:r>
              <a:rPr lang="en-US" altLang="zh-CN" b="1" i="1"/>
              <a:t>H</a:t>
            </a:r>
            <a:r>
              <a:rPr lang="zh-CN" altLang="en-US" b="1"/>
              <a:t>，知</a:t>
            </a:r>
            <a:r>
              <a:rPr lang="en-US" altLang="zh-CN" b="1" i="1"/>
              <a:t>b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/>
              <a:t>∈</a:t>
            </a:r>
            <a:r>
              <a:rPr lang="en-US" altLang="zh-CN" b="1" i="1"/>
              <a:t>H</a:t>
            </a:r>
            <a:r>
              <a:rPr lang="en-US" altLang="zh-CN" b="1"/>
              <a:t>. </a:t>
            </a:r>
            <a:r>
              <a:rPr lang="zh-CN" altLang="en-US" b="1"/>
              <a:t>再利用给定条件得</a:t>
            </a:r>
            <a:r>
              <a:rPr lang="en-US" altLang="zh-CN" b="1" i="1"/>
              <a:t>a</a:t>
            </a:r>
            <a:r>
              <a:rPr lang="en-US" altLang="zh-CN" b="1"/>
              <a:t>(</a:t>
            </a:r>
            <a:r>
              <a:rPr lang="en-US" altLang="zh-CN" b="1" i="1"/>
              <a:t>b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/>
              <a:t>) 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/>
              <a:t>∈</a:t>
            </a:r>
            <a:r>
              <a:rPr lang="en-US" altLang="zh-CN" b="1" i="1"/>
              <a:t>H</a:t>
            </a:r>
            <a:r>
              <a:rPr lang="zh-CN" altLang="en-US" b="1"/>
              <a:t>，即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b="1" i="1"/>
              <a:t>ab</a:t>
            </a:r>
            <a:r>
              <a:rPr lang="en-US" altLang="zh-CN" b="1"/>
              <a:t>∈</a:t>
            </a:r>
            <a:r>
              <a:rPr lang="en-US" altLang="zh-CN" b="1" i="1"/>
              <a:t>H</a:t>
            </a:r>
            <a:r>
              <a:rPr lang="en-US" altLang="zh-CN" b="1"/>
              <a:t>.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综合上述，可知</a:t>
            </a:r>
            <a:r>
              <a:rPr lang="en-US" altLang="zh-CN" b="1" i="1"/>
              <a:t>H</a:t>
            </a:r>
            <a:r>
              <a:rPr lang="zh-CN" altLang="en-US" b="1"/>
              <a:t>是</a:t>
            </a:r>
            <a:r>
              <a:rPr lang="en-US" altLang="zh-CN" b="1" i="1"/>
              <a:t>G</a:t>
            </a:r>
            <a:r>
              <a:rPr lang="zh-CN" altLang="en-US" b="1"/>
              <a:t>的子群</a:t>
            </a:r>
            <a:r>
              <a:rPr lang="en-US" altLang="zh-CN" b="1"/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5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5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5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5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5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5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5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5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5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5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5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5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5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5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5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5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5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5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54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54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54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4075-E175-4849-B972-78BBCA1E6C7D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174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子群判定定理</a:t>
            </a:r>
            <a:r>
              <a:rPr lang="en-US" altLang="zh-CN">
                <a:latin typeface="Times New Roman" pitchFamily="18" charset="0"/>
              </a:rPr>
              <a:t>3 (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不讲</a:t>
            </a:r>
            <a:r>
              <a:rPr lang="en-US" altLang="zh-CN">
                <a:latin typeface="Times New Roman" pitchFamily="18" charset="0"/>
              </a:rPr>
              <a:t>)</a:t>
            </a:r>
          </a:p>
        </p:txBody>
      </p:sp>
      <p:sp>
        <p:nvSpPr>
          <p:cNvPr id="3174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198563"/>
            <a:ext cx="8291513" cy="1438275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</a:rPr>
              <a:t>10.7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（判定定理三）</a:t>
            </a:r>
            <a:r>
              <a:rPr lang="zh-CN" altLang="en-US" b="0">
                <a:latin typeface="Times New Roman" pitchFamily="18" charset="0"/>
              </a:rPr>
              <a:t> </a:t>
            </a:r>
            <a:endParaRPr lang="zh-CN" altLang="en-US">
              <a:latin typeface="Times New Roman" pitchFamily="18" charset="0"/>
            </a:endParaRPr>
          </a:p>
          <a:p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为群，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的非空有穷子集，则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的子群当且仅当</a:t>
            </a:r>
          </a:p>
          <a:p>
            <a:r>
              <a:rPr lang="zh-CN" altLang="en-US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有</a:t>
            </a:r>
            <a:r>
              <a:rPr lang="en-US" altLang="zh-CN" i="1">
                <a:latin typeface="Times New Roman" pitchFamily="18" charset="0"/>
              </a:rPr>
              <a:t>ab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. </a:t>
            </a:r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539750" y="2781300"/>
            <a:ext cx="8353425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65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证 必要性显然</a:t>
            </a:r>
            <a:r>
              <a:rPr lang="en-US" altLang="zh-CN" b="1"/>
              <a:t>. </a:t>
            </a:r>
            <a:r>
              <a:rPr lang="zh-CN" altLang="en-US" b="1"/>
              <a:t>为证充分性，只需证明 </a:t>
            </a:r>
            <a:r>
              <a:rPr lang="en-US" altLang="zh-CN" b="1" i="1"/>
              <a:t>a</a:t>
            </a:r>
            <a:r>
              <a:rPr lang="en-US" altLang="zh-CN" b="1"/>
              <a:t>∈</a:t>
            </a:r>
            <a:r>
              <a:rPr lang="en-US" altLang="zh-CN" b="1" i="1"/>
              <a:t>H</a:t>
            </a:r>
            <a:r>
              <a:rPr lang="zh-CN" altLang="en-US" b="1"/>
              <a:t>有</a:t>
            </a:r>
            <a:r>
              <a:rPr lang="en-US" altLang="zh-CN" b="1" i="1"/>
              <a:t>a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/>
              <a:t>∈</a:t>
            </a:r>
            <a:r>
              <a:rPr lang="en-US" altLang="zh-CN" b="1" i="1"/>
              <a:t>H</a:t>
            </a:r>
            <a:r>
              <a:rPr lang="en-US" altLang="zh-CN" b="1"/>
              <a:t>. 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任取</a:t>
            </a:r>
            <a:r>
              <a:rPr lang="en-US" altLang="zh-CN" b="1" i="1"/>
              <a:t>a</a:t>
            </a:r>
            <a:r>
              <a:rPr lang="en-US" altLang="zh-CN" b="1"/>
              <a:t>∈</a:t>
            </a:r>
            <a:r>
              <a:rPr lang="en-US" altLang="zh-CN" b="1" i="1"/>
              <a:t>H</a:t>
            </a:r>
            <a:r>
              <a:rPr lang="en-US" altLang="zh-CN" b="1"/>
              <a:t>, </a:t>
            </a:r>
            <a:r>
              <a:rPr lang="zh-CN" altLang="en-US" b="1"/>
              <a:t>若</a:t>
            </a:r>
            <a:r>
              <a:rPr lang="en-US" altLang="zh-CN" b="1" i="1"/>
              <a:t>a </a:t>
            </a:r>
            <a:r>
              <a:rPr lang="en-US" altLang="zh-CN" b="1"/>
              <a:t>= </a:t>
            </a:r>
            <a:r>
              <a:rPr lang="en-US" altLang="zh-CN" b="1" i="1"/>
              <a:t>e</a:t>
            </a:r>
            <a:r>
              <a:rPr lang="en-US" altLang="zh-CN" b="1"/>
              <a:t>, </a:t>
            </a:r>
            <a:r>
              <a:rPr lang="zh-CN" altLang="en-US" b="1"/>
              <a:t>则</a:t>
            </a:r>
            <a:r>
              <a:rPr lang="en-US" altLang="zh-CN" b="1" i="1"/>
              <a:t>a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/>
              <a:t> =</a:t>
            </a:r>
            <a:r>
              <a:rPr lang="en-US" altLang="zh-CN" b="1" i="1"/>
              <a:t> e</a:t>
            </a:r>
            <a:r>
              <a:rPr lang="en-US" altLang="zh-CN" b="1"/>
              <a:t>∈</a:t>
            </a:r>
            <a:r>
              <a:rPr lang="en-US" altLang="zh-CN" b="1" i="1"/>
              <a:t>H</a:t>
            </a:r>
            <a:r>
              <a:rPr lang="en-US" altLang="zh-CN" b="1"/>
              <a:t>. 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若</a:t>
            </a:r>
            <a:r>
              <a:rPr lang="en-US" altLang="zh-CN" b="1" i="1"/>
              <a:t>a</a:t>
            </a:r>
            <a:r>
              <a:rPr lang="en-US" altLang="zh-CN" b="1"/>
              <a:t>≠</a:t>
            </a:r>
            <a:r>
              <a:rPr lang="en-US" altLang="zh-CN" b="1" i="1"/>
              <a:t>e</a:t>
            </a:r>
            <a:r>
              <a:rPr lang="zh-CN" altLang="en-US" b="1"/>
              <a:t>，令</a:t>
            </a:r>
            <a:r>
              <a:rPr lang="en-US" altLang="zh-CN" b="1" i="1"/>
              <a:t>S</a:t>
            </a:r>
            <a:r>
              <a:rPr lang="en-US" altLang="zh-CN" b="1"/>
              <a:t>={</a:t>
            </a:r>
            <a:r>
              <a:rPr lang="en-US" altLang="zh-CN" b="1" i="1"/>
              <a:t>a</a:t>
            </a:r>
            <a:r>
              <a:rPr lang="en-US" altLang="zh-CN" b="1"/>
              <a:t>,</a:t>
            </a:r>
            <a:r>
              <a:rPr lang="en-US" altLang="zh-CN" b="1" i="1"/>
              <a:t>a</a:t>
            </a:r>
            <a:r>
              <a:rPr lang="en-US" altLang="zh-CN" b="1" baseline="30000"/>
              <a:t>2</a:t>
            </a:r>
            <a:r>
              <a:rPr lang="en-US" altLang="zh-CN" b="1"/>
              <a:t>,…}</a:t>
            </a:r>
            <a:r>
              <a:rPr lang="zh-CN" altLang="en-US" b="1"/>
              <a:t>，则</a:t>
            </a:r>
            <a:r>
              <a:rPr lang="en-US" altLang="zh-CN" b="1" i="1"/>
              <a:t>S</a:t>
            </a:r>
            <a:r>
              <a:rPr lang="en-US" altLang="zh-CN" b="1">
                <a:sym typeface="Symbol" pitchFamily="18" charset="2"/>
              </a:rPr>
              <a:t></a:t>
            </a:r>
            <a:r>
              <a:rPr lang="en-US" altLang="zh-CN" b="1" i="1"/>
              <a:t>H</a:t>
            </a:r>
            <a:r>
              <a:rPr lang="en-US" altLang="zh-CN" b="1"/>
              <a:t>. 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由于</a:t>
            </a:r>
            <a:r>
              <a:rPr lang="en-US" altLang="zh-CN" b="1" i="1"/>
              <a:t>H</a:t>
            </a:r>
            <a:r>
              <a:rPr lang="zh-CN" altLang="en-US" b="1"/>
              <a:t>是有穷集，必有</a:t>
            </a:r>
            <a:r>
              <a:rPr lang="en-US" altLang="zh-CN" b="1" i="1"/>
              <a:t>a</a:t>
            </a:r>
            <a:r>
              <a:rPr lang="en-US" altLang="zh-CN" b="1" i="1" baseline="30000"/>
              <a:t>i</a:t>
            </a:r>
            <a:r>
              <a:rPr lang="en-US" altLang="zh-CN" b="1" i="1"/>
              <a:t> </a:t>
            </a:r>
            <a:r>
              <a:rPr lang="en-US" altLang="zh-CN" b="1"/>
              <a:t>= </a:t>
            </a:r>
            <a:r>
              <a:rPr lang="en-US" altLang="zh-CN" b="1" i="1"/>
              <a:t>a</a:t>
            </a:r>
            <a:r>
              <a:rPr lang="en-US" altLang="zh-CN" b="1" i="1" baseline="30000"/>
              <a:t>j</a:t>
            </a:r>
            <a:r>
              <a:rPr lang="zh-CN" altLang="en-US" b="1"/>
              <a:t>（</a:t>
            </a:r>
            <a:r>
              <a:rPr lang="en-US" altLang="zh-CN" b="1" i="1"/>
              <a:t>i</a:t>
            </a:r>
            <a:r>
              <a:rPr lang="en-US" altLang="zh-CN" b="1"/>
              <a:t>&lt;</a:t>
            </a:r>
            <a:r>
              <a:rPr lang="en-US" altLang="zh-CN" b="1" i="1"/>
              <a:t>j</a:t>
            </a:r>
            <a:r>
              <a:rPr lang="zh-CN" altLang="en-US" b="1"/>
              <a:t>）</a:t>
            </a:r>
            <a:r>
              <a:rPr lang="en-US" altLang="zh-CN" b="1"/>
              <a:t>. 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根据</a:t>
            </a:r>
            <a:r>
              <a:rPr lang="en-US" altLang="zh-CN" b="1" i="1"/>
              <a:t>G</a:t>
            </a:r>
            <a:r>
              <a:rPr lang="zh-CN" altLang="en-US" b="1"/>
              <a:t>中的消去律得 </a:t>
            </a:r>
            <a:r>
              <a:rPr lang="en-US" altLang="zh-CN" b="1" i="1"/>
              <a:t>a</a:t>
            </a:r>
            <a:r>
              <a:rPr lang="en-US" altLang="zh-CN" b="1" i="1" baseline="30000"/>
              <a:t>j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i="1" baseline="30000"/>
              <a:t>i</a:t>
            </a:r>
            <a:r>
              <a:rPr lang="en-US" altLang="zh-CN" b="1" i="1"/>
              <a:t> </a:t>
            </a:r>
            <a:r>
              <a:rPr lang="en-US" altLang="zh-CN" b="1"/>
              <a:t>= </a:t>
            </a:r>
            <a:r>
              <a:rPr lang="en-US" altLang="zh-CN" b="1" i="1"/>
              <a:t>e</a:t>
            </a:r>
            <a:r>
              <a:rPr lang="zh-CN" altLang="en-US" b="1"/>
              <a:t>，由</a:t>
            </a:r>
            <a:r>
              <a:rPr lang="en-US" altLang="zh-CN" b="1" i="1"/>
              <a:t>a </a:t>
            </a:r>
            <a:r>
              <a:rPr lang="en-US" altLang="zh-CN" b="1"/>
              <a:t>≠ </a:t>
            </a:r>
            <a:r>
              <a:rPr lang="en-US" altLang="zh-CN" b="1" i="1"/>
              <a:t>e</a:t>
            </a:r>
            <a:r>
              <a:rPr lang="zh-CN" altLang="en-US" b="1"/>
              <a:t>可知 </a:t>
            </a:r>
            <a:r>
              <a:rPr lang="en-US" altLang="zh-CN" b="1" i="1"/>
              <a:t>j</a:t>
            </a:r>
            <a:r>
              <a:rPr lang="en-US" altLang="zh-CN" b="1">
                <a:sym typeface="Symbol" pitchFamily="18" charset="2"/>
              </a:rPr>
              <a:t></a:t>
            </a:r>
            <a:r>
              <a:rPr lang="en-US" altLang="zh-CN" b="1" i="1"/>
              <a:t>i</a:t>
            </a:r>
            <a:r>
              <a:rPr lang="en-US" altLang="zh-CN" b="1"/>
              <a:t>&gt;1</a:t>
            </a:r>
            <a:r>
              <a:rPr lang="zh-CN" altLang="en-US" b="1"/>
              <a:t>，由此得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                </a:t>
            </a:r>
            <a:r>
              <a:rPr lang="en-US" altLang="zh-CN" b="1" i="1"/>
              <a:t>a </a:t>
            </a:r>
            <a:r>
              <a:rPr lang="en-US" altLang="zh-CN" b="1" i="1" baseline="30000"/>
              <a:t>j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i="1" baseline="30000"/>
              <a:t>i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 i="1"/>
              <a:t>a </a:t>
            </a:r>
            <a:r>
              <a:rPr lang="en-US" altLang="zh-CN" b="1"/>
              <a:t>= </a:t>
            </a:r>
            <a:r>
              <a:rPr lang="en-US" altLang="zh-CN" b="1" i="1"/>
              <a:t>e</a:t>
            </a:r>
            <a:r>
              <a:rPr lang="en-US" altLang="zh-CN" b="1"/>
              <a:t> </a:t>
            </a:r>
            <a:r>
              <a:rPr lang="zh-CN" altLang="en-US" b="1"/>
              <a:t>和  </a:t>
            </a:r>
            <a:r>
              <a:rPr lang="en-US" altLang="zh-CN" b="1" i="1"/>
              <a:t>a a </a:t>
            </a:r>
            <a:r>
              <a:rPr lang="en-US" altLang="zh-CN" b="1" i="1" baseline="30000"/>
              <a:t>j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i="1" baseline="30000"/>
              <a:t>i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/>
              <a:t> = </a:t>
            </a:r>
            <a:r>
              <a:rPr lang="en-US" altLang="zh-CN" b="1" i="1"/>
              <a:t>e   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从而证明了</a:t>
            </a:r>
            <a:r>
              <a:rPr lang="en-US" altLang="zh-CN" b="1" i="1"/>
              <a:t>a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/>
              <a:t> =</a:t>
            </a:r>
            <a:r>
              <a:rPr lang="en-US" altLang="zh-CN" b="1" i="1"/>
              <a:t> a </a:t>
            </a:r>
            <a:r>
              <a:rPr lang="en-US" altLang="zh-CN" b="1" i="1" baseline="30000"/>
              <a:t>j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i="1" baseline="30000"/>
              <a:t>i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/>
              <a:t>∈</a:t>
            </a:r>
            <a:r>
              <a:rPr lang="en-US" altLang="zh-CN" b="1" i="1"/>
              <a:t>H</a:t>
            </a:r>
            <a:r>
              <a:rPr lang="en-US" altLang="zh-CN" b="1"/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7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7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7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7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7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7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7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7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7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7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7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7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7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7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7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7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74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74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74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D8B4-0D68-4010-9569-A40D0FFCEB66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194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典型子群的实例</a:t>
            </a:r>
            <a:r>
              <a:rPr lang="en-US" altLang="zh-CN"/>
              <a:t>:</a:t>
            </a:r>
            <a:r>
              <a:rPr lang="zh-CN" altLang="en-US">
                <a:solidFill>
                  <a:srgbClr val="FF0000"/>
                </a:solidFill>
              </a:rPr>
              <a:t>生成子群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重点</a:t>
            </a:r>
            <a:r>
              <a:rPr lang="en-US" altLang="zh-CN">
                <a:latin typeface="Times New Roman" pitchFamily="18" charset="0"/>
              </a:rPr>
              <a:t>)</a:t>
            </a:r>
          </a:p>
        </p:txBody>
      </p:sp>
      <p:sp>
        <p:nvSpPr>
          <p:cNvPr id="31949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91513" cy="936625"/>
          </a:xfrm>
        </p:spPr>
        <p:txBody>
          <a:bodyPr/>
          <a:lstStyle/>
          <a:p>
            <a:pPr marL="457200" indent="-457200"/>
            <a:r>
              <a:rPr lang="zh-CN" altLang="en-US" dirty="0">
                <a:solidFill>
                  <a:srgbClr val="A50021"/>
                </a:solidFill>
                <a:latin typeface="Times New Roman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itchFamily="18" charset="0"/>
              </a:rPr>
              <a:t>10.6</a:t>
            </a:r>
            <a:r>
              <a:rPr lang="en-US" altLang="zh-CN" dirty="0">
                <a:latin typeface="Times New Roman" pitchFamily="18" charset="0"/>
              </a:rPr>
              <a:t>  </a:t>
            </a:r>
            <a:r>
              <a:rPr lang="zh-CN" altLang="en-US" dirty="0">
                <a:latin typeface="Times New Roman" pitchFamily="18" charset="0"/>
              </a:rPr>
              <a:t>设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</a:rPr>
              <a:t>为群，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dirty="0" err="1">
                <a:latin typeface="Times New Roman" pitchFamily="18" charset="0"/>
              </a:rPr>
              <a:t>∈</a:t>
            </a:r>
            <a:r>
              <a:rPr lang="en-US" altLang="zh-CN" i="1" dirty="0" err="1">
                <a:latin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</a:rPr>
              <a:t>，令</a:t>
            </a:r>
            <a:r>
              <a:rPr lang="en-US" altLang="zh-CN" i="1" dirty="0">
                <a:latin typeface="Times New Roman" pitchFamily="18" charset="0"/>
              </a:rPr>
              <a:t>H</a:t>
            </a:r>
            <a:r>
              <a:rPr lang="en-US" altLang="zh-CN" dirty="0">
                <a:latin typeface="Times New Roman" pitchFamily="18" charset="0"/>
              </a:rPr>
              <a:t>={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i="1" baseline="30000" dirty="0" err="1">
                <a:latin typeface="Times New Roman" pitchFamily="18" charset="0"/>
              </a:rPr>
              <a:t>k</a:t>
            </a:r>
            <a:r>
              <a:rPr lang="en-US" altLang="zh-CN" dirty="0">
                <a:latin typeface="Times New Roman" pitchFamily="18" charset="0"/>
              </a:rPr>
              <a:t>| </a:t>
            </a:r>
            <a:r>
              <a:rPr lang="en-US" altLang="zh-CN" i="1" dirty="0" err="1">
                <a:latin typeface="Times New Roman" pitchFamily="18" charset="0"/>
              </a:rPr>
              <a:t>k</a:t>
            </a:r>
            <a:r>
              <a:rPr lang="en-US" altLang="zh-CN" dirty="0" err="1">
                <a:latin typeface="Times New Roman" pitchFamily="18" charset="0"/>
              </a:rPr>
              <a:t>∈Z</a:t>
            </a:r>
            <a:r>
              <a:rPr lang="en-US" altLang="zh-CN" dirty="0">
                <a:latin typeface="Times New Roman" pitchFamily="18" charset="0"/>
              </a:rPr>
              <a:t>}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</a:p>
          <a:p>
            <a:pPr marL="457200" indent="-457200"/>
            <a:r>
              <a:rPr lang="zh-CN" altLang="en-US" dirty="0" smtClean="0">
                <a:latin typeface="Times New Roman" pitchFamily="18" charset="0"/>
              </a:rPr>
              <a:t>则</a:t>
            </a:r>
            <a:r>
              <a:rPr lang="en-US" altLang="zh-CN" i="1" dirty="0" smtClean="0">
                <a:latin typeface="Times New Roman" pitchFamily="18" charset="0"/>
              </a:rPr>
              <a:t>H</a:t>
            </a:r>
            <a:r>
              <a:rPr lang="zh-CN" altLang="en-US" dirty="0" smtClean="0">
                <a:latin typeface="Times New Roman" pitchFamily="18" charset="0"/>
              </a:rPr>
              <a:t>是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</a:rPr>
              <a:t>的子群，称为由 </a:t>
            </a:r>
            <a:r>
              <a:rPr lang="en-US" altLang="zh-CN" i="1" dirty="0" smtClean="0">
                <a:latin typeface="Times New Roman" pitchFamily="18" charset="0"/>
              </a:rPr>
              <a:t>a </a:t>
            </a:r>
            <a:r>
              <a:rPr lang="zh-CN" altLang="en-US" dirty="0" smtClean="0">
                <a:solidFill>
                  <a:srgbClr val="A50021"/>
                </a:solidFill>
                <a:latin typeface="Times New Roman" pitchFamily="18" charset="0"/>
              </a:rPr>
              <a:t>生成的子群</a:t>
            </a:r>
            <a:r>
              <a:rPr lang="zh-CN" altLang="en-US" dirty="0" smtClean="0">
                <a:latin typeface="Times New Roman" pitchFamily="18" charset="0"/>
              </a:rPr>
              <a:t>，记作</a:t>
            </a:r>
            <a:r>
              <a:rPr lang="en-US" altLang="zh-CN" dirty="0" smtClean="0">
                <a:latin typeface="Times New Roman" pitchFamily="18" charset="0"/>
              </a:rPr>
              <a:t>&lt;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&gt;.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319497" name="Rectangle 9"/>
          <p:cNvSpPr>
            <a:spLocks noChangeArrowheads="1"/>
          </p:cNvSpPr>
          <p:nvPr/>
        </p:nvSpPr>
        <p:spPr bwMode="auto">
          <a:xfrm>
            <a:off x="468313" y="2205038"/>
            <a:ext cx="8280400" cy="404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algn="l">
              <a:lnSpc>
                <a:spcPct val="90000"/>
              </a:lnSpc>
              <a:spcBef>
                <a:spcPct val="65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 dirty="0"/>
              <a:t>实例：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 dirty="0"/>
              <a:t>例如整数加群，由</a:t>
            </a:r>
            <a:r>
              <a:rPr lang="en-US" altLang="zh-CN" b="1" dirty="0"/>
              <a:t>2</a:t>
            </a:r>
            <a:r>
              <a:rPr lang="zh-CN" altLang="en-US" b="1" dirty="0"/>
              <a:t>生成的子群是 </a:t>
            </a:r>
            <a:r>
              <a:rPr lang="en-US" altLang="zh-CN" b="1" dirty="0"/>
              <a:t>&lt;2&gt;={2</a:t>
            </a:r>
            <a:r>
              <a:rPr lang="en-US" altLang="zh-CN" b="1" i="1" baseline="30000" dirty="0"/>
              <a:t>k </a:t>
            </a:r>
            <a:r>
              <a:rPr lang="en-US" altLang="zh-CN" b="1" dirty="0"/>
              <a:t>| </a:t>
            </a:r>
            <a:r>
              <a:rPr lang="en-US" altLang="zh-CN" b="1" i="1" dirty="0" err="1"/>
              <a:t>k</a:t>
            </a:r>
            <a:r>
              <a:rPr lang="en-US" altLang="zh-CN" b="1" dirty="0" err="1"/>
              <a:t>∈Z</a:t>
            </a:r>
            <a:r>
              <a:rPr lang="en-US" altLang="zh-CN" b="1" dirty="0"/>
              <a:t>}=2Z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b="1" dirty="0"/>
              <a:t>&lt;Z</a:t>
            </a:r>
            <a:r>
              <a:rPr lang="en-US" altLang="zh-CN" b="1" baseline="-25000" dirty="0"/>
              <a:t>6</a:t>
            </a:r>
            <a:r>
              <a:rPr lang="en-US" altLang="zh-CN" b="1" dirty="0"/>
              <a:t>,</a:t>
            </a:r>
            <a:r>
              <a:rPr lang="en-US" altLang="zh-CN" b="1" dirty="0">
                <a:sym typeface="Symbol" pitchFamily="18" charset="2"/>
              </a:rPr>
              <a:t></a:t>
            </a:r>
            <a:r>
              <a:rPr lang="en-US" altLang="zh-CN" b="1" dirty="0"/>
              <a:t> &gt;</a:t>
            </a:r>
            <a:r>
              <a:rPr lang="zh-CN" altLang="en-US" b="1" dirty="0"/>
              <a:t>中，由</a:t>
            </a:r>
            <a:r>
              <a:rPr lang="en-US" altLang="zh-CN" b="1" dirty="0"/>
              <a:t>2</a:t>
            </a:r>
            <a:r>
              <a:rPr lang="zh-CN" altLang="en-US" b="1" dirty="0"/>
              <a:t>生成的子群</a:t>
            </a:r>
            <a:r>
              <a:rPr lang="en-US" altLang="zh-CN" b="1" dirty="0"/>
              <a:t>&lt;2&gt;={0,2,4}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b="1" dirty="0"/>
              <a:t>&lt;Z</a:t>
            </a:r>
            <a:r>
              <a:rPr lang="en-US" altLang="zh-CN" b="1" baseline="-25000" dirty="0"/>
              <a:t>12</a:t>
            </a:r>
            <a:r>
              <a:rPr lang="en-US" altLang="zh-CN" b="1" dirty="0"/>
              <a:t>,</a:t>
            </a:r>
            <a:r>
              <a:rPr lang="en-US" altLang="zh-CN" b="1" dirty="0">
                <a:sym typeface="Symbol" pitchFamily="18" charset="2"/>
              </a:rPr>
              <a:t></a:t>
            </a:r>
            <a:r>
              <a:rPr lang="en-US" altLang="zh-CN" b="1" dirty="0"/>
              <a:t> &gt;</a:t>
            </a:r>
            <a:r>
              <a:rPr lang="zh-CN" altLang="en-US" b="1" dirty="0"/>
              <a:t>中，由</a:t>
            </a:r>
            <a:r>
              <a:rPr lang="en-US" altLang="zh-CN" b="1" dirty="0"/>
              <a:t>2</a:t>
            </a:r>
            <a:r>
              <a:rPr lang="zh-CN" altLang="en-US" b="1" dirty="0"/>
              <a:t>生成的子群</a:t>
            </a:r>
            <a:r>
              <a:rPr lang="en-US" altLang="zh-CN" b="1" dirty="0"/>
              <a:t>&lt;2&gt;={0,2,4,6,8,10}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课堂</a:t>
            </a:r>
            <a:r>
              <a:rPr lang="zh-CN" altLang="en-US" b="1" dirty="0">
                <a:solidFill>
                  <a:srgbClr val="FF0000"/>
                </a:solidFill>
              </a:rPr>
              <a:t>练习：</a:t>
            </a:r>
            <a:r>
              <a:rPr lang="zh-CN" altLang="en-US" b="1" dirty="0"/>
              <a:t>由</a:t>
            </a:r>
            <a:r>
              <a:rPr lang="en-US" altLang="zh-CN" b="1" dirty="0"/>
              <a:t>&lt;Z</a:t>
            </a:r>
            <a:r>
              <a:rPr lang="en-US" altLang="zh-CN" b="1" baseline="-25000" dirty="0"/>
              <a:t>12</a:t>
            </a:r>
            <a:r>
              <a:rPr lang="en-US" altLang="zh-CN" b="1" dirty="0"/>
              <a:t>,</a:t>
            </a:r>
            <a:r>
              <a:rPr lang="en-US" altLang="zh-CN" b="1" dirty="0">
                <a:sym typeface="Symbol" pitchFamily="18" charset="2"/>
              </a:rPr>
              <a:t></a:t>
            </a:r>
            <a:r>
              <a:rPr lang="en-US" altLang="zh-CN" b="1" dirty="0"/>
              <a:t> &gt;</a:t>
            </a:r>
            <a:r>
              <a:rPr lang="zh-CN" altLang="en-US" b="1" dirty="0"/>
              <a:t>中的元素</a:t>
            </a:r>
            <a:r>
              <a:rPr lang="en-US" altLang="zh-CN" b="1" dirty="0"/>
              <a:t>3</a:t>
            </a:r>
            <a:r>
              <a:rPr lang="zh-CN" altLang="en-US" b="1" dirty="0"/>
              <a:t>生成的子群</a:t>
            </a:r>
            <a:r>
              <a:rPr lang="en-US" altLang="zh-CN" b="1" dirty="0"/>
              <a:t>,&lt;3&gt;=?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endParaRPr lang="en-US" altLang="zh-CN" b="1" dirty="0"/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endParaRPr lang="en-US" altLang="zh-C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9499" name="Rectangle 11"/>
              <p:cNvSpPr>
                <a:spLocks noChangeArrowheads="1"/>
              </p:cNvSpPr>
              <p:nvPr/>
            </p:nvSpPr>
            <p:spPr bwMode="auto">
              <a:xfrm>
                <a:off x="467544" y="4610590"/>
                <a:ext cx="8525924" cy="19867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b="1" dirty="0" smtClean="0">
                    <a:sym typeface="Symbol" pitchFamily="18" charset="2"/>
                  </a:rPr>
                  <a:t>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𝒁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𝟓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∗</m:t>
                        </m:r>
                      </m:sup>
                    </m:sSubSup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𝟒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,∀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𝒚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∈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𝒁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𝟓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∗</m:t>
                        </m:r>
                      </m:sup>
                    </m:sSubSup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⨂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𝒚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𝒙𝒚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𝒎𝒐𝒅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𝟓</m:t>
                    </m:r>
                  </m:oMath>
                </a14:m>
                <a:r>
                  <a:rPr lang="en-US" altLang="zh-CN" b="1" dirty="0" smtClean="0">
                    <a:sym typeface="Symbol" pitchFamily="18" charset="2"/>
                  </a:rPr>
                  <a:t>,</a:t>
                </a:r>
                <a:r>
                  <a:rPr lang="zh-CN" altLang="en-US" b="1" dirty="0" smtClean="0">
                    <a:sym typeface="Symbol" pitchFamily="18" charset="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&lt;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𝒁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𝟓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∗</m:t>
                        </m:r>
                      </m:sup>
                    </m:sSubSup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,⨂&gt;</m:t>
                    </m:r>
                  </m:oMath>
                </a14:m>
                <a:endParaRPr lang="en-US" altLang="zh-CN" b="1" dirty="0" smtClean="0">
                  <a:sym typeface="Symbol" pitchFamily="18" charset="2"/>
                </a:endParaRPr>
              </a:p>
              <a:p>
                <a:pPr algn="l"/>
                <a:r>
                  <a:rPr lang="zh-CN" altLang="en-US" b="1" dirty="0" smtClean="0">
                    <a:sym typeface="Symbol" pitchFamily="18" charset="2"/>
                  </a:rPr>
                  <a:t>是一个群</a:t>
                </a:r>
                <a:r>
                  <a:rPr lang="en-US" altLang="zh-CN" b="1" dirty="0" smtClean="0">
                    <a:sym typeface="Symbol" pitchFamily="18" charset="2"/>
                  </a:rPr>
                  <a:t>.</a:t>
                </a:r>
                <a:r>
                  <a:rPr lang="zh-CN" altLang="en-US" b="1" dirty="0" smtClean="0">
                    <a:sym typeface="Symbol" pitchFamily="18" charset="2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  <a:sym typeface="Symbol" pitchFamily="18" charset="2"/>
                      </a:rPr>
                      <m:t>&lt;</m:t>
                    </m:r>
                    <m:sSubSup>
                      <m:sSubSupPr>
                        <m:ctrlPr>
                          <a:rPr lang="en-US" altLang="zh-CN" b="1" i="1">
                            <a:latin typeface="Cambria Math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/>
                            <a:sym typeface="Symbol" pitchFamily="18" charset="2"/>
                          </a:rPr>
                          <m:t>𝒁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  <a:sym typeface="Symbol" pitchFamily="18" charset="2"/>
                          </a:rPr>
                          <m:t>𝟓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  <a:sym typeface="Symbol" pitchFamily="18" charset="2"/>
                          </a:rPr>
                          <m:t>∗</m:t>
                        </m:r>
                      </m:sup>
                    </m:sSubSup>
                    <m:r>
                      <a:rPr lang="en-US" altLang="zh-CN" b="1" i="1">
                        <a:latin typeface="Cambria Math"/>
                        <a:sym typeface="Symbol" pitchFamily="18" charset="2"/>
                      </a:rPr>
                      <m:t>,⨂&gt;</m:t>
                    </m:r>
                  </m:oMath>
                </a14:m>
                <a:r>
                  <a:rPr lang="zh-CN" altLang="en-US" b="1" dirty="0" smtClean="0">
                    <a:sym typeface="Symbol" pitchFamily="18" charset="2"/>
                  </a:rPr>
                  <a:t>中</a:t>
                </a:r>
                <a:r>
                  <a:rPr lang="zh-CN" altLang="en-US" b="1" dirty="0">
                    <a:solidFill>
                      <a:srgbClr val="000000"/>
                    </a:solidFill>
                    <a:sym typeface="Symbol" pitchFamily="18" charset="2"/>
                  </a:rPr>
                  <a:t>各元素</a:t>
                </a:r>
                <a:r>
                  <a:rPr lang="en-US" altLang="zh-CN" b="1" dirty="0">
                    <a:solidFill>
                      <a:srgbClr val="000000"/>
                    </a:solidFill>
                    <a:sym typeface="Symbol" pitchFamily="18" charset="2"/>
                  </a:rPr>
                  <a:t>2,3,4</a:t>
                </a:r>
                <a:r>
                  <a:rPr lang="zh-CN" altLang="en-US" b="1" dirty="0">
                    <a:solidFill>
                      <a:srgbClr val="000000"/>
                    </a:solidFill>
                    <a:sym typeface="Symbol" pitchFamily="18" charset="2"/>
                  </a:rPr>
                  <a:t>生成的子群分别</a:t>
                </a:r>
                <a:r>
                  <a:rPr lang="zh-CN" altLang="en-US" b="1" dirty="0" smtClean="0">
                    <a:solidFill>
                      <a:srgbClr val="000000"/>
                    </a:solidFill>
                    <a:sym typeface="Symbol" pitchFamily="18" charset="2"/>
                  </a:rPr>
                  <a:t>是</a:t>
                </a:r>
                <a:endParaRPr lang="en-US" altLang="zh-CN" b="1" dirty="0" smtClean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 algn="l"/>
                <a:r>
                  <a:rPr lang="en-US" altLang="zh-CN" b="1" dirty="0" smtClean="0">
                    <a:solidFill>
                      <a:srgbClr val="000000"/>
                    </a:solidFill>
                    <a:sym typeface="Symbol" pitchFamily="18" charset="2"/>
                  </a:rPr>
                  <a:t>&lt;</a:t>
                </a:r>
                <a:r>
                  <a:rPr lang="en-US" altLang="zh-CN" b="1" dirty="0">
                    <a:solidFill>
                      <a:srgbClr val="000000"/>
                    </a:solidFill>
                    <a:sym typeface="Symbol" pitchFamily="18" charset="2"/>
                  </a:rPr>
                  <a:t>2&gt;=</a:t>
                </a:r>
                <a:r>
                  <a:rPr lang="zh-CN" altLang="en-US" b="1" dirty="0">
                    <a:solidFill>
                      <a:srgbClr val="000000"/>
                    </a:solidFill>
                    <a:sym typeface="Symbol" pitchFamily="18" charset="2"/>
                  </a:rPr>
                  <a:t>？</a:t>
                </a:r>
                <a:r>
                  <a:rPr lang="en-US" altLang="zh-CN" b="1" dirty="0">
                    <a:solidFill>
                      <a:srgbClr val="000000"/>
                    </a:solidFill>
                    <a:sym typeface="Symbol" pitchFamily="18" charset="2"/>
                  </a:rPr>
                  <a:t>,&lt;3&gt;=?,&lt;4</a:t>
                </a:r>
                <a:r>
                  <a:rPr lang="en-US" altLang="zh-CN" b="1" dirty="0" smtClean="0">
                    <a:solidFill>
                      <a:srgbClr val="000000"/>
                    </a:solidFill>
                    <a:sym typeface="Symbol" pitchFamily="18" charset="2"/>
                  </a:rPr>
                  <a:t>&gt;=?</a:t>
                </a:r>
              </a:p>
              <a:p>
                <a:pPr algn="l"/>
                <a:r>
                  <a:rPr lang="zh-CN" altLang="en-US" b="1" dirty="0" smtClean="0">
                    <a:solidFill>
                      <a:srgbClr val="000000"/>
                    </a:solidFill>
                    <a:sym typeface="Symbol" pitchFamily="18" charset="2"/>
                  </a:rPr>
                  <a:t>解：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&lt;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𝟐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&gt; 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𝟎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𝟑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 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={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𝟐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𝟒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𝟑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&lt;3&gt;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1,3,4,2</m:t>
                          </m:r>
                        </m:e>
                      </m:d>
                      <m:r>
                        <a:rPr lang="en-US" altLang="zh-CN" b="0" i="0" smtClean="0">
                          <a:latin typeface="Cambria Math"/>
                        </a:rPr>
                        <m:t>,&lt;4&gt; ={1,4}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19499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4610590"/>
                <a:ext cx="8525924" cy="1986762"/>
              </a:xfrm>
              <a:prstGeom prst="rect">
                <a:avLst/>
              </a:prstGeom>
              <a:blipFill rotWithShape="1">
                <a:blip r:embed="rId3"/>
                <a:stretch>
                  <a:fillRect l="-1144" t="-3681" b="-36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9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9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9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9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9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9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9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9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9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9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9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9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9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9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9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9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9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9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9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9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9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9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FA39-B66D-4789-A951-C06A8864619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title"/>
          </p:nvPr>
        </p:nvSpPr>
        <p:spPr>
          <a:xfrm>
            <a:off x="1618952" y="260350"/>
            <a:ext cx="6841480" cy="41751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华文中宋" pitchFamily="2" charset="-122"/>
              </a:rPr>
              <a:t>群的分解：陪集</a:t>
            </a:r>
            <a:r>
              <a:rPr lang="en-US" altLang="zh-CN" dirty="0">
                <a:latin typeface="华文中宋" pitchFamily="2" charset="-122"/>
              </a:rPr>
              <a:t>(</a:t>
            </a:r>
            <a:r>
              <a:rPr lang="en-US" altLang="zh-CN" dirty="0" err="1">
                <a:latin typeface="华文中宋" pitchFamily="2" charset="-122"/>
              </a:rPr>
              <a:t>coset</a:t>
            </a:r>
            <a:r>
              <a:rPr lang="en-US" altLang="zh-CN" dirty="0">
                <a:latin typeface="华文中宋" pitchFamily="2" charset="-122"/>
              </a:rPr>
              <a:t>)</a:t>
            </a:r>
            <a:r>
              <a:rPr lang="zh-CN" altLang="en-US" dirty="0">
                <a:latin typeface="华文中宋" pitchFamily="2" charset="-122"/>
              </a:rPr>
              <a:t>定义与实例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18488" cy="1223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</a:rPr>
              <a:t>10.9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的子群，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.</a:t>
            </a:r>
            <a:r>
              <a:rPr lang="zh-CN" altLang="en-US">
                <a:latin typeface="Times New Roman" pitchFamily="18" charset="0"/>
              </a:rPr>
              <a:t>令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                    </a:t>
            </a:r>
            <a:r>
              <a:rPr lang="en-US" altLang="zh-CN" i="1">
                <a:latin typeface="Times New Roman" pitchFamily="18" charset="0"/>
              </a:rPr>
              <a:t>Ha</a:t>
            </a:r>
            <a:r>
              <a:rPr lang="en-US" altLang="zh-CN">
                <a:latin typeface="Times New Roman" pitchFamily="18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ha </a:t>
            </a:r>
            <a:r>
              <a:rPr lang="en-US" altLang="zh-CN">
                <a:latin typeface="Times New Roman" pitchFamily="18" charset="0"/>
              </a:rPr>
              <a:t>| 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称</a:t>
            </a:r>
            <a:r>
              <a:rPr lang="en-US" altLang="zh-CN" i="1">
                <a:latin typeface="Times New Roman" pitchFamily="18" charset="0"/>
              </a:rPr>
              <a:t>Ha</a:t>
            </a:r>
            <a:r>
              <a:rPr lang="zh-CN" altLang="en-US">
                <a:latin typeface="Times New Roman" pitchFamily="18" charset="0"/>
              </a:rPr>
              <a:t>是子群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在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中的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右陪集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</a:rPr>
              <a:t>称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为</a:t>
            </a:r>
            <a:r>
              <a:rPr lang="en-US" altLang="zh-CN" i="1">
                <a:latin typeface="Times New Roman" pitchFamily="18" charset="0"/>
              </a:rPr>
              <a:t>Ha</a:t>
            </a:r>
            <a:r>
              <a:rPr lang="zh-CN" altLang="en-US">
                <a:latin typeface="Times New Roman" pitchFamily="18" charset="0"/>
              </a:rPr>
              <a:t>的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代表元素</a:t>
            </a:r>
            <a:r>
              <a:rPr lang="en-US" altLang="zh-CN">
                <a:latin typeface="Times New Roman" pitchFamily="18" charset="0"/>
              </a:rPr>
              <a:t>. 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51520" y="2926451"/>
                <a:ext cx="8352928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l">
                  <a:lnSpc>
                    <a:spcPct val="90000"/>
                  </a:lnSpc>
                  <a:buAutoNum type="arabicParenBoth"/>
                </a:pPr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0,1,⋯,11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∀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⨁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𝑚𝑜𝑑</m:t>
                    </m:r>
                    <m:r>
                      <a:rPr lang="en-US" altLang="zh-CN" b="0" i="1" smtClean="0">
                        <a:latin typeface="Cambria Math"/>
                      </a:rPr>
                      <m:t> 12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𝐺</m:t>
                    </m:r>
                    <m:r>
                      <a:rPr lang="en-US" altLang="zh-CN" b="0" i="1" smtClean="0">
                        <a:latin typeface="Cambria Math"/>
                      </a:rPr>
                      <m:t>=&lt;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/>
                          </a:rPr>
                          <m:t>&gt;</m:t>
                        </m:r>
                      </m:e>
                    </m:nary>
                    <m:r>
                      <a:rPr lang="zh-CN" altLang="en-US" b="0" i="1" smtClean="0">
                        <a:latin typeface="Cambria Math"/>
                      </a:rPr>
                      <m:t>是</m:t>
                    </m:r>
                    <m:r>
                      <a:rPr lang="zh-CN" altLang="en-US" i="1">
                        <a:latin typeface="Cambria Math"/>
                      </a:rPr>
                      <m:t>一个</m:t>
                    </m:r>
                    <m:r>
                      <a:rPr lang="zh-CN" altLang="en-US" b="0" i="1" smtClean="0">
                        <a:latin typeface="Cambria Math"/>
                      </a:rPr>
                      <m:t>群</m:t>
                    </m:r>
                    <m:r>
                      <a:rPr lang="en-US" altLang="zh-CN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zh-CN" altLang="en-US" dirty="0" smtClean="0"/>
                  <a:t>称为模</a:t>
                </a:r>
                <a:r>
                  <a:rPr lang="en-US" altLang="zh-CN" dirty="0" smtClean="0"/>
                  <a:t>12</a:t>
                </a:r>
                <a:r>
                  <a:rPr lang="zh-CN" altLang="en-US" dirty="0" smtClean="0"/>
                  <a:t>的加法群</a:t>
                </a:r>
                <a:endParaRPr lang="en-US" altLang="zh-CN" dirty="0" smtClean="0"/>
              </a:p>
              <a:p>
                <a:pPr algn="l">
                  <a:lnSpc>
                    <a:spcPct val="90000"/>
                  </a:lnSpc>
                </a:pPr>
                <a:r>
                  <a:rPr lang="en-US" altLang="zh-CN" dirty="0" smtClean="0"/>
                  <a:t>&lt;Z</a:t>
                </a:r>
                <a:r>
                  <a:rPr lang="en-US" altLang="zh-CN" baseline="-25000" dirty="0" smtClean="0"/>
                  <a:t>12</a:t>
                </a:r>
                <a:r>
                  <a:rPr lang="en-US" altLang="zh-CN" dirty="0"/>
                  <a:t>,</a:t>
                </a:r>
                <a:r>
                  <a:rPr lang="en-US" altLang="zh-CN" dirty="0">
                    <a:sym typeface="Symbol" pitchFamily="18" charset="2"/>
                  </a:rPr>
                  <a:t></a:t>
                </a:r>
                <a:r>
                  <a:rPr lang="en-US" altLang="zh-CN" dirty="0"/>
                  <a:t> &gt;</a:t>
                </a:r>
                <a:r>
                  <a:rPr lang="zh-CN" altLang="en-US" dirty="0"/>
                  <a:t>中，由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生成的子群</a:t>
                </a:r>
                <a:r>
                  <a:rPr lang="en-US" altLang="zh-CN" dirty="0"/>
                  <a:t>H=&lt;3&gt;={0,3,6,9</a:t>
                </a:r>
                <a:r>
                  <a:rPr lang="en-US" altLang="zh-CN" dirty="0" smtClean="0"/>
                  <a:t>}</a:t>
                </a:r>
              </a:p>
              <a:p>
                <a:pPr algn="l">
                  <a:lnSpc>
                    <a:spcPct val="90000"/>
                  </a:lnSpc>
                </a:pPr>
                <a:endParaRPr lang="en-US" altLang="zh-CN" dirty="0"/>
              </a:p>
              <a:p>
                <a:pPr algn="l">
                  <a:lnSpc>
                    <a:spcPct val="90000"/>
                  </a:lnSpc>
                </a:pPr>
                <a:r>
                  <a:rPr lang="zh-CN" altLang="en-US" dirty="0"/>
                  <a:t>那么</a:t>
                </a:r>
                <a:r>
                  <a:rPr lang="en-US" altLang="zh-CN" dirty="0" smtClean="0"/>
                  <a:t>H</a:t>
                </a:r>
                <a:r>
                  <a:rPr lang="zh-CN" altLang="en-US" dirty="0" smtClean="0"/>
                  <a:t>在</a:t>
                </a:r>
                <a:r>
                  <a:rPr lang="en-US" altLang="zh-CN" i="1" dirty="0" smtClean="0"/>
                  <a:t>G</a:t>
                </a:r>
                <a:r>
                  <a:rPr lang="zh-CN" altLang="en-US" dirty="0" smtClean="0"/>
                  <a:t>中的</a:t>
                </a:r>
                <a:r>
                  <a:rPr lang="zh-CN" altLang="en-US" dirty="0"/>
                  <a:t>所有右陪集为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dirty="0" smtClean="0"/>
                  <a:t>H</a:t>
                </a:r>
                <a:r>
                  <a:rPr lang="en-US" altLang="zh-CN" dirty="0" smtClean="0">
                    <a:sym typeface="Symbol" pitchFamily="18" charset="2"/>
                  </a:rPr>
                  <a:t>0={0,3,6,9</a:t>
                </a:r>
                <a:r>
                  <a:rPr lang="en-US" altLang="zh-CN" dirty="0">
                    <a:sym typeface="Symbol" pitchFamily="18" charset="2"/>
                  </a:rPr>
                  <a:t>}</a:t>
                </a:r>
                <a:r>
                  <a:rPr lang="en-US" altLang="zh-CN" dirty="0" smtClean="0">
                    <a:sym typeface="Symbol" pitchFamily="18" charset="2"/>
                  </a:rPr>
                  <a:t>=H3=H6=H9=H</a:t>
                </a:r>
                <a:r>
                  <a:rPr lang="zh-CN" altLang="en-US" dirty="0" smtClean="0">
                    <a:sym typeface="Symbol" pitchFamily="18" charset="2"/>
                  </a:rPr>
                  <a:t>，</a:t>
                </a:r>
                <a:endParaRPr lang="en-US" altLang="zh-CN" dirty="0" smtClean="0">
                  <a:sym typeface="Symbol" pitchFamily="18" charset="2"/>
                </a:endParaRPr>
              </a:p>
              <a:p>
                <a:pPr algn="l">
                  <a:lnSpc>
                    <a:spcPct val="90000"/>
                  </a:lnSpc>
                </a:pPr>
                <a:endParaRPr lang="zh-CN" altLang="en-US" dirty="0">
                  <a:sym typeface="Symbol" pitchFamily="18" charset="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dirty="0" smtClean="0"/>
                  <a:t>H</a:t>
                </a:r>
                <a:r>
                  <a:rPr lang="en-US" altLang="zh-CN" dirty="0" smtClean="0">
                    <a:sym typeface="Symbol" pitchFamily="18" charset="2"/>
                  </a:rPr>
                  <a:t>1={1,4,7,10}=H4=H7=H10</a:t>
                </a:r>
                <a:r>
                  <a:rPr lang="zh-CN" altLang="en-US" dirty="0" smtClean="0">
                    <a:sym typeface="Symbol" pitchFamily="18" charset="2"/>
                  </a:rPr>
                  <a:t>，</a:t>
                </a:r>
                <a:endParaRPr lang="en-US" altLang="zh-CN" dirty="0" smtClean="0">
                  <a:sym typeface="Symbol" pitchFamily="18" charset="2"/>
                </a:endParaRPr>
              </a:p>
              <a:p>
                <a:pPr algn="l">
                  <a:lnSpc>
                    <a:spcPct val="90000"/>
                  </a:lnSpc>
                </a:pPr>
                <a:endParaRPr lang="zh-CN" altLang="en-US" dirty="0">
                  <a:sym typeface="Symbol" pitchFamily="18" charset="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dirty="0" smtClean="0">
                    <a:sym typeface="Symbol" pitchFamily="18" charset="2"/>
                  </a:rPr>
                  <a:t>H2={2,5,8,11</a:t>
                </a:r>
                <a:r>
                  <a:rPr lang="en-US" altLang="zh-CN" dirty="0">
                    <a:sym typeface="Symbol" pitchFamily="18" charset="2"/>
                  </a:rPr>
                  <a:t>}</a:t>
                </a:r>
                <a:r>
                  <a:rPr lang="en-US" altLang="zh-CN" dirty="0" smtClean="0">
                    <a:sym typeface="Symbol" pitchFamily="18" charset="2"/>
                  </a:rPr>
                  <a:t>=H5=H8=H11</a:t>
                </a:r>
                <a:endParaRPr lang="en-US" altLang="zh-CN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926451"/>
                <a:ext cx="8352928" cy="3416320"/>
              </a:xfrm>
              <a:prstGeom prst="rect">
                <a:avLst/>
              </a:prstGeom>
              <a:blipFill rotWithShape="1">
                <a:blip r:embed="rId3"/>
                <a:stretch>
                  <a:fillRect l="-1095" t="-4464" b="-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C048-FAB3-4610-B8D4-FD99CBF81A1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陪集实例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47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1052736"/>
                <a:ext cx="8784976" cy="5688632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zh-CN" dirty="0" smtClean="0">
                    <a:latin typeface="Times New Roman" pitchFamily="18" charset="0"/>
                    <a:sym typeface="Symbol" pitchFamily="18" charset="2"/>
                  </a:rPr>
                  <a:t>(</a:t>
                </a:r>
                <a:r>
                  <a:rPr lang="en-US" altLang="zh-CN" dirty="0">
                    <a:latin typeface="Times New Roman" pitchFamily="18" charset="0"/>
                    <a:sym typeface="Symbol" pitchFamily="18" charset="2"/>
                  </a:rPr>
                  <a:t>2) </a:t>
                </a:r>
                <a:r>
                  <a:rPr lang="zh-CN" altLang="en-US" dirty="0" smtClean="0">
                    <a:latin typeface="Times New Roman" pitchFamily="18" charset="0"/>
                    <a:sym typeface="Symbol" pitchFamily="18" charset="2"/>
                  </a:rPr>
                  <a:t>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𝒁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𝟏𝟏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∗</m:t>
                        </m:r>
                      </m:sup>
                    </m:sSubSup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,⋯,</m:t>
                        </m:r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𝟏𝟎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,∀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𝒚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∈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𝒁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𝟏𝟏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∗</m:t>
                        </m:r>
                      </m:sup>
                    </m:sSubSup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⨂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𝒚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𝒙𝒚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𝒎𝒐𝒅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𝟏𝟏</m:t>
                    </m:r>
                  </m:oMath>
                </a14:m>
                <a:r>
                  <a:rPr lang="en-US" altLang="zh-CN" dirty="0" smtClean="0">
                    <a:latin typeface="Times New Roman" pitchFamily="18" charset="0"/>
                    <a:sym typeface="Symbol" pitchFamily="18" charset="2"/>
                  </a:rPr>
                  <a:t>,</a:t>
                </a:r>
                <a:r>
                  <a:rPr lang="zh-CN" altLang="en-US" dirty="0" smtClean="0">
                    <a:latin typeface="Times New Roman" pitchFamily="18" charset="0"/>
                    <a:sym typeface="Symbol" pitchFamily="18" charset="2"/>
                  </a:rPr>
                  <a:t>则</a:t>
                </a:r>
                <a:endParaRPr lang="en-US" altLang="zh-CN" dirty="0" smtClean="0">
                  <a:latin typeface="Times New Roman" pitchFamily="18" charset="0"/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𝑮</m:t>
                    </m:r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=&lt;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𝒁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𝟏𝟏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∗</m:t>
                        </m:r>
                      </m:sup>
                    </m:sSubSup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,⊗&gt;</m:t>
                    </m:r>
                  </m:oMath>
                </a14:m>
                <a:r>
                  <a:rPr lang="zh-CN" altLang="en-US" dirty="0" smtClean="0">
                    <a:latin typeface="Times New Roman" pitchFamily="18" charset="0"/>
                    <a:sym typeface="Symbol" pitchFamily="18" charset="2"/>
                  </a:rPr>
                  <a:t>是一个群。</a:t>
                </a:r>
                <a:endParaRPr lang="en-US" altLang="zh-CN" dirty="0" smtClean="0">
                  <a:latin typeface="Times New Roman" pitchFamily="18" charset="0"/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dirty="0" smtClean="0">
                    <a:latin typeface="Times New Roman" pitchFamily="18" charset="0"/>
                  </a:rPr>
                  <a:t>(a) </a:t>
                </a:r>
                <a:r>
                  <a:rPr lang="zh-CN" altLang="en-US" dirty="0" smtClean="0">
                    <a:latin typeface="Times New Roman" pitchFamily="18" charset="0"/>
                  </a:rPr>
                  <a:t>请问在</a:t>
                </a:r>
                <a:r>
                  <a:rPr lang="en-US" altLang="zh-CN" i="1" dirty="0" smtClean="0">
                    <a:latin typeface="Times New Roman" pitchFamily="18" charset="0"/>
                  </a:rPr>
                  <a:t>G</a:t>
                </a:r>
                <a:r>
                  <a:rPr lang="zh-CN" altLang="en-US" dirty="0" smtClean="0"/>
                  <a:t>中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由</a:t>
                </a:r>
                <a:r>
                  <a:rPr lang="zh-CN" altLang="en-US" dirty="0"/>
                  <a:t>元素</a:t>
                </a:r>
                <a:r>
                  <a:rPr lang="en-US" altLang="zh-CN" dirty="0" smtClean="0"/>
                  <a:t>10</a:t>
                </a:r>
                <a:r>
                  <a:rPr lang="zh-CN" altLang="en-US" dirty="0"/>
                  <a:t>生成的子群</a:t>
                </a:r>
                <a:r>
                  <a:rPr lang="en-US" altLang="zh-CN" dirty="0"/>
                  <a:t>H=&lt;10</a:t>
                </a:r>
                <a:r>
                  <a:rPr lang="en-US" altLang="zh-CN" dirty="0" smtClean="0"/>
                  <a:t>&gt;=?,</a:t>
                </a:r>
              </a:p>
              <a:p>
                <a:pPr>
                  <a:lnSpc>
                    <a:spcPct val="90000"/>
                  </a:lnSpc>
                </a:pPr>
                <a:r>
                  <a:rPr lang="zh-CN" altLang="en-US" dirty="0"/>
                  <a:t>从而</a:t>
                </a:r>
                <a:r>
                  <a:rPr lang="en-US" altLang="zh-CN" dirty="0" smtClean="0"/>
                  <a:t>H</a:t>
                </a:r>
                <a:r>
                  <a:rPr lang="zh-CN" altLang="en-US" dirty="0" smtClean="0"/>
                  <a:t>在</a:t>
                </a:r>
                <a:r>
                  <a:rPr lang="en-US" altLang="zh-CN" i="1" dirty="0" smtClean="0"/>
                  <a:t>G</a:t>
                </a:r>
                <a:r>
                  <a:rPr lang="zh-CN" altLang="en-US" dirty="0" smtClean="0"/>
                  <a:t>中的</a:t>
                </a:r>
                <a:r>
                  <a:rPr lang="zh-CN" altLang="en-US" dirty="0"/>
                  <a:t>所有右陪集为</a:t>
                </a:r>
                <a:r>
                  <a:rPr lang="zh-CN" altLang="en-US" dirty="0" smtClean="0"/>
                  <a:t>？</a:t>
                </a:r>
                <a:endParaRPr lang="en-US" altLang="zh-CN" dirty="0" smtClean="0"/>
              </a:p>
              <a:p>
                <a:pPr>
                  <a:lnSpc>
                    <a:spcPct val="90000"/>
                  </a:lnSpc>
                </a:pPr>
                <a:r>
                  <a:rPr lang="en-US" altLang="zh-CN" dirty="0" smtClean="0"/>
                  <a:t>(b) </a:t>
                </a:r>
                <a:r>
                  <a:rPr lang="zh-CN" altLang="en-US" dirty="0" smtClean="0"/>
                  <a:t>由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生成的子群为</a:t>
                </a:r>
                <a:r>
                  <a:rPr lang="en-US" altLang="zh-CN" dirty="0"/>
                  <a:t>Q=&lt;4</a:t>
                </a:r>
                <a:r>
                  <a:rPr lang="en-US" altLang="zh-CN" dirty="0" smtClean="0"/>
                  <a:t>&gt;=?</a:t>
                </a:r>
              </a:p>
              <a:p>
                <a:pPr>
                  <a:lnSpc>
                    <a:spcPct val="90000"/>
                  </a:lnSpc>
                </a:pPr>
                <a:r>
                  <a:rPr lang="zh-CN" altLang="en-US" dirty="0" smtClean="0"/>
                  <a:t>从而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在</a:t>
                </a:r>
                <a:r>
                  <a:rPr lang="en-US" altLang="zh-CN" i="1" dirty="0" smtClean="0"/>
                  <a:t>G</a:t>
                </a:r>
                <a:r>
                  <a:rPr lang="zh-CN" altLang="en-US" dirty="0" smtClean="0"/>
                  <a:t>中的</a:t>
                </a:r>
                <a:r>
                  <a:rPr lang="zh-CN" altLang="en-US" dirty="0"/>
                  <a:t>所有右陪集是</a:t>
                </a:r>
                <a:r>
                  <a:rPr lang="zh-CN" altLang="en-US" dirty="0" smtClean="0"/>
                  <a:t>？</a:t>
                </a:r>
                <a:endParaRPr lang="en-US" altLang="zh-CN" dirty="0" smtClean="0"/>
              </a:p>
              <a:p>
                <a:pPr>
                  <a:lnSpc>
                    <a:spcPct val="90000"/>
                  </a:lnSpc>
                </a:pPr>
                <a:r>
                  <a:rPr lang="zh-CN" altLang="en-US" dirty="0" smtClean="0"/>
                  <a:t>解</a:t>
                </a:r>
                <a:r>
                  <a:rPr lang="en-US" altLang="zh-CN" dirty="0" smtClean="0">
                    <a:sym typeface="Wingdings" pitchFamily="2" charset="2"/>
                  </a:rPr>
                  <a:t>: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dirty="0" smtClean="0">
                    <a:sym typeface="Wingdings" pitchFamily="2" charset="2"/>
                  </a:rPr>
                  <a:t>(a)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dirty="0" smtClean="0"/>
                  <a:t>H=&lt;10</a:t>
                </a:r>
                <a:r>
                  <a:rPr lang="en-US" altLang="zh-CN" dirty="0"/>
                  <a:t>&gt;={1,10</a:t>
                </a:r>
                <a:r>
                  <a:rPr lang="en-US" altLang="zh-CN" dirty="0" smtClean="0"/>
                  <a:t>}, H=H10, H2</a:t>
                </a:r>
                <a:r>
                  <a:rPr lang="en-US" altLang="zh-CN" dirty="0"/>
                  <a:t>={2,9}=H9</a:t>
                </a:r>
                <a:r>
                  <a:rPr lang="en-US" altLang="zh-CN" dirty="0" smtClean="0"/>
                  <a:t>,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dirty="0" smtClean="0"/>
                  <a:t>H3</a:t>
                </a:r>
                <a:r>
                  <a:rPr lang="en-US" altLang="zh-CN" dirty="0"/>
                  <a:t>={3,8}=H8</a:t>
                </a:r>
                <a:r>
                  <a:rPr lang="en-US" altLang="zh-CN" dirty="0" smtClean="0"/>
                  <a:t>, H4</a:t>
                </a:r>
                <a:r>
                  <a:rPr lang="en-US" altLang="zh-CN" dirty="0"/>
                  <a:t>={4,7}=</a:t>
                </a:r>
                <a:r>
                  <a:rPr lang="en-US" altLang="zh-CN" dirty="0" smtClean="0"/>
                  <a:t>H7, H5</a:t>
                </a:r>
                <a:r>
                  <a:rPr lang="en-US" altLang="zh-CN" dirty="0"/>
                  <a:t>={5,6}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dirty="0" smtClean="0"/>
                  <a:t>(b)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dirty="0" smtClean="0"/>
                  <a:t>Q</a:t>
                </a:r>
                <a:r>
                  <a:rPr lang="en-US" altLang="zh-CN" dirty="0"/>
                  <a:t>=&lt;4&gt;={1,4,5,9,3}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dirty="0"/>
                  <a:t>Q=Q4=Q5=Q9=Q3,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dirty="0"/>
                  <a:t>Q2=?</a:t>
                </a:r>
              </a:p>
            </p:txBody>
          </p:sp>
        </mc:Choice>
        <mc:Fallback xmlns="">
          <p:sp>
            <p:nvSpPr>
              <p:cNvPr id="7147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1052736"/>
                <a:ext cx="8784976" cy="5688632"/>
              </a:xfrm>
              <a:blipFill rotWithShape="1">
                <a:blip r:embed="rId2"/>
                <a:stretch>
                  <a:fillRect l="-1040" t="-1822" b="-1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1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1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1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1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1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1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1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4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4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4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14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14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14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33A8-DAD5-42B6-962E-F378D1B9A9CF}" type="slidenum">
              <a:rPr lang="en-US" altLang="zh-CN"/>
              <a:pPr/>
              <a:t>29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4212" name="Rectangle 4"/>
              <p:cNvSpPr>
                <a:spLocks noChangeArrowheads="1"/>
              </p:cNvSpPr>
              <p:nvPr/>
            </p:nvSpPr>
            <p:spPr bwMode="auto">
              <a:xfrm>
                <a:off x="468313" y="858980"/>
                <a:ext cx="7559675" cy="1717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indent="133350" algn="l">
                  <a:lnSpc>
                    <a:spcPct val="110000"/>
                  </a:lnSpc>
                  <a:tabLst>
                    <a:tab pos="3657600" algn="l"/>
                  </a:tabLst>
                </a:pPr>
                <a:r>
                  <a:rPr lang="en-US" altLang="zh-CN" b="1" dirty="0" smtClean="0"/>
                  <a:t>(1) </a:t>
                </a:r>
                <a:r>
                  <a:rPr lang="zh-CN" altLang="en-US" b="1" dirty="0"/>
                  <a:t>设</a:t>
                </a:r>
                <a:r>
                  <a:rPr lang="en-US" altLang="zh-CN" b="1" i="1" dirty="0"/>
                  <a:t>G</a:t>
                </a:r>
                <a:r>
                  <a:rPr lang="zh-CN" altLang="en-US" b="1" dirty="0"/>
                  <a:t>为模</a:t>
                </a:r>
                <a:r>
                  <a:rPr lang="en-US" altLang="zh-CN" b="1" dirty="0"/>
                  <a:t>12</a:t>
                </a:r>
                <a:r>
                  <a:rPr lang="zh-CN" altLang="en-US" b="1" dirty="0"/>
                  <a:t>加群</a:t>
                </a:r>
                <a:r>
                  <a:rPr lang="en-US" altLang="zh-CN" b="1" dirty="0"/>
                  <a:t>, </a:t>
                </a:r>
                <a:r>
                  <a:rPr lang="zh-CN" altLang="en-US" b="1" dirty="0"/>
                  <a:t>求</a:t>
                </a:r>
                <a:r>
                  <a:rPr lang="en-US" altLang="zh-CN" b="1" dirty="0"/>
                  <a:t>&lt;3&gt; </a:t>
                </a:r>
                <a:r>
                  <a:rPr lang="zh-CN" altLang="en-US" b="1" dirty="0"/>
                  <a:t>在</a:t>
                </a:r>
                <a:r>
                  <a:rPr lang="en-US" altLang="zh-CN" b="1" i="1" dirty="0"/>
                  <a:t>G</a:t>
                </a:r>
                <a:r>
                  <a:rPr lang="zh-CN" altLang="en-US" b="1" dirty="0"/>
                  <a:t>中所有的右陪集</a:t>
                </a:r>
              </a:p>
              <a:p>
                <a:pPr indent="133350" algn="l">
                  <a:lnSpc>
                    <a:spcPct val="110000"/>
                  </a:lnSpc>
                  <a:tabLst>
                    <a:tab pos="3657600" algn="l"/>
                  </a:tabLst>
                </a:pPr>
                <a:endParaRPr lang="zh-CN" altLang="en-US" b="1" dirty="0"/>
              </a:p>
              <a:p>
                <a:pPr indent="133350" algn="l">
                  <a:lnSpc>
                    <a:spcPct val="110000"/>
                  </a:lnSpc>
                  <a:tabLst>
                    <a:tab pos="3657600" algn="l"/>
                  </a:tabLst>
                </a:pPr>
                <a:r>
                  <a:rPr lang="en-US" altLang="zh-CN" b="1" dirty="0"/>
                  <a:t>(2) </a:t>
                </a:r>
                <a:r>
                  <a:rPr lang="zh-CN" altLang="en-US" b="1" dirty="0"/>
                  <a:t>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&lt;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𝟏𝟑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zh-CN" b="1" i="1" smtClean="0">
                        <a:latin typeface="Cambria Math"/>
                      </a:rPr>
                      <m:t>,⊗&gt;</m:t>
                    </m:r>
                  </m:oMath>
                </a14:m>
                <a:r>
                  <a:rPr lang="zh-CN" altLang="en-US" b="1" dirty="0" smtClean="0"/>
                  <a:t>中</a:t>
                </a:r>
                <a:r>
                  <a:rPr lang="zh-CN" altLang="en-US" b="1" dirty="0"/>
                  <a:t>计算元素</a:t>
                </a:r>
                <a:r>
                  <a:rPr lang="en-US" altLang="zh-CN" b="1" dirty="0"/>
                  <a:t>3</a:t>
                </a:r>
                <a:r>
                  <a:rPr lang="zh-CN" altLang="en-US" b="1" dirty="0"/>
                  <a:t>的阶，并求出</a:t>
                </a:r>
                <a:r>
                  <a:rPr lang="en-US" altLang="zh-CN" b="1" dirty="0"/>
                  <a:t>H=&lt;3&gt;</a:t>
                </a:r>
              </a:p>
              <a:p>
                <a:pPr indent="133350" algn="l">
                  <a:lnSpc>
                    <a:spcPct val="110000"/>
                  </a:lnSpc>
                  <a:tabLst>
                    <a:tab pos="3657600" algn="l"/>
                  </a:tabLst>
                </a:pPr>
                <a:r>
                  <a:rPr lang="zh-CN" altLang="en-US" b="1" dirty="0"/>
                  <a:t>及其所有的右陪集</a:t>
                </a:r>
              </a:p>
            </p:txBody>
          </p:sp>
        </mc:Choice>
        <mc:Fallback xmlns="">
          <p:sp>
            <p:nvSpPr>
              <p:cNvPr id="734212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858980"/>
                <a:ext cx="7559675" cy="1717393"/>
              </a:xfrm>
              <a:prstGeom prst="rect">
                <a:avLst/>
              </a:prstGeom>
              <a:blipFill rotWithShape="1">
                <a:blip r:embed="rId2"/>
                <a:stretch>
                  <a:fillRect t="-3191" b="-46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4213" name="Rectangle 5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200" b="1">
                <a:solidFill>
                  <a:schemeClr val="tx2"/>
                </a:solidFill>
                <a:latin typeface="Arial" charset="0"/>
              </a:rPr>
              <a:t>课堂练习</a:t>
            </a:r>
            <a:r>
              <a:rPr lang="en-US" altLang="zh-CN" sz="3200" b="1">
                <a:solidFill>
                  <a:schemeClr val="tx2"/>
                </a:solidFill>
              </a:rPr>
              <a:t>5 </a:t>
            </a:r>
          </a:p>
        </p:txBody>
      </p:sp>
      <p:sp>
        <p:nvSpPr>
          <p:cNvPr id="734214" name="Rectangle 6"/>
          <p:cNvSpPr>
            <a:spLocks noChangeArrowheads="1"/>
          </p:cNvSpPr>
          <p:nvPr/>
        </p:nvSpPr>
        <p:spPr bwMode="auto">
          <a:xfrm>
            <a:off x="682625" y="2801938"/>
            <a:ext cx="799306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/>
              <a:t>解 </a:t>
            </a:r>
            <a:r>
              <a:rPr lang="en-US" altLang="zh-CN" b="1"/>
              <a:t>(1) &lt;3&gt; = {0, 3, 6, 9}, &lt;3&gt;</a:t>
            </a:r>
            <a:r>
              <a:rPr lang="zh-CN" altLang="en-US" b="1"/>
              <a:t>的不同右陪集有</a:t>
            </a:r>
            <a:r>
              <a:rPr lang="en-US" altLang="zh-CN" b="1"/>
              <a:t>3</a:t>
            </a:r>
            <a:r>
              <a:rPr lang="zh-CN" altLang="en-US" b="1"/>
              <a:t>个，即</a:t>
            </a:r>
          </a:p>
          <a:p>
            <a:pPr algn="l"/>
            <a:r>
              <a:rPr lang="en-US" altLang="zh-CN" b="1"/>
              <a:t>&lt;3&gt;0 = &lt;3&gt;, </a:t>
            </a:r>
          </a:p>
          <a:p>
            <a:pPr algn="l"/>
            <a:r>
              <a:rPr lang="en-US" altLang="zh-CN" b="1"/>
              <a:t>&lt;3&gt;1= &lt;3&gt;4 = &lt;3&gt;7 = &lt;3&gt;10 = {1, 4, 7, 10} ,</a:t>
            </a:r>
          </a:p>
          <a:p>
            <a:pPr algn="l"/>
            <a:r>
              <a:rPr lang="en-US" altLang="zh-CN" b="1"/>
              <a:t>&lt;3&gt;2 = &lt;3&gt;5 = &lt;3&gt;8 = &lt;3&gt;11 = {2, 5, 8, 11}.</a:t>
            </a:r>
          </a:p>
          <a:p>
            <a:pPr algn="l"/>
            <a:endParaRPr lang="en-US" altLang="zh-CN" b="1"/>
          </a:p>
          <a:p>
            <a:pPr algn="l"/>
            <a:r>
              <a:rPr lang="en-US" altLang="zh-CN" b="1"/>
              <a:t>(2) H=&lt;3&gt;={1,3,9},H</a:t>
            </a:r>
            <a:r>
              <a:rPr lang="zh-CN" altLang="en-US" b="1"/>
              <a:t>的所有右陪集为</a:t>
            </a:r>
          </a:p>
          <a:p>
            <a:pPr algn="l"/>
            <a:r>
              <a:rPr lang="zh-CN" altLang="en-US" b="1"/>
              <a:t>     </a:t>
            </a:r>
            <a:r>
              <a:rPr lang="en-US" altLang="zh-CN" b="1"/>
              <a:t>H=H3=H9,H2=H6=H5={2,6,5},H4={4,12,10},H7={7,8,11}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34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34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34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34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3E-8B26-4F4E-8F9A-4871400E4CB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70344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半群、独异点与群的定义</a:t>
            </a:r>
          </a:p>
        </p:txBody>
      </p:sp>
      <p:sp>
        <p:nvSpPr>
          <p:cNvPr id="27034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</a:rPr>
              <a:t>10.1</a:t>
            </a:r>
          </a:p>
          <a:p>
            <a:r>
              <a:rPr lang="en-US" altLang="zh-CN">
                <a:latin typeface="Times New Roman" pitchFamily="18" charset="0"/>
              </a:rPr>
              <a:t>(1) </a:t>
            </a:r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V</a:t>
            </a:r>
            <a:r>
              <a:rPr lang="en-US" altLang="zh-CN">
                <a:latin typeface="Times New Roman" pitchFamily="18" charset="0"/>
              </a:rPr>
              <a:t>=&lt;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Times New Roman" pitchFamily="18" charset="0"/>
              </a:rPr>
              <a:t>, ∘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>
                <a:latin typeface="Times New Roman" pitchFamily="18" charset="0"/>
              </a:rPr>
              <a:t>&gt;</a:t>
            </a:r>
            <a:r>
              <a:rPr lang="zh-CN" altLang="en-US">
                <a:latin typeface="Times New Roman" pitchFamily="18" charset="0"/>
              </a:rPr>
              <a:t>是代数系统，∘为二元运算，如果∘运算是可</a:t>
            </a:r>
          </a:p>
          <a:p>
            <a:r>
              <a:rPr lang="zh-CN" altLang="en-US">
                <a:latin typeface="Times New Roman" pitchFamily="18" charset="0"/>
              </a:rPr>
              <a:t>      结合的，则称</a:t>
            </a:r>
            <a:r>
              <a:rPr lang="en-US" altLang="zh-CN" i="1">
                <a:latin typeface="Times New Roman" pitchFamily="18" charset="0"/>
              </a:rPr>
              <a:t>V</a:t>
            </a:r>
            <a:r>
              <a:rPr lang="zh-CN" altLang="en-US">
                <a:latin typeface="Times New Roman" pitchFamily="18" charset="0"/>
              </a:rPr>
              <a:t>为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半群</a:t>
            </a:r>
            <a:r>
              <a:rPr lang="en-US" altLang="zh-CN">
                <a:latin typeface="Times New Roman" pitchFamily="18" charset="0"/>
              </a:rPr>
              <a:t>.</a:t>
            </a:r>
          </a:p>
          <a:p>
            <a:r>
              <a:rPr lang="en-US" altLang="zh-CN">
                <a:latin typeface="Times New Roman" pitchFamily="18" charset="0"/>
              </a:rPr>
              <a:t>(2) </a:t>
            </a:r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V</a:t>
            </a:r>
            <a:r>
              <a:rPr lang="en-US" altLang="zh-CN">
                <a:latin typeface="Times New Roman" pitchFamily="18" charset="0"/>
              </a:rPr>
              <a:t>=&lt;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Times New Roman" pitchFamily="18" charset="0"/>
              </a:rPr>
              <a:t>,∘&gt;</a:t>
            </a:r>
            <a:r>
              <a:rPr lang="zh-CN" altLang="en-US">
                <a:latin typeface="Times New Roman" pitchFamily="18" charset="0"/>
              </a:rPr>
              <a:t>是半群，若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zh-CN" altLang="en-US">
                <a:latin typeface="Times New Roman" pitchFamily="18" charset="0"/>
              </a:rPr>
              <a:t>是关于∘运算的单位元，则称</a:t>
            </a:r>
            <a:r>
              <a:rPr lang="en-US" altLang="zh-CN" i="1">
                <a:latin typeface="Times New Roman" pitchFamily="18" charset="0"/>
              </a:rPr>
              <a:t>V</a:t>
            </a:r>
          </a:p>
          <a:p>
            <a:r>
              <a:rPr lang="en-US" altLang="zh-CN" i="1">
                <a:latin typeface="Times New Roman" pitchFamily="18" charset="0"/>
              </a:rPr>
              <a:t>      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含幺半群</a:t>
            </a:r>
            <a:r>
              <a:rPr lang="zh-CN" altLang="en-US">
                <a:latin typeface="Times New Roman" pitchFamily="18" charset="0"/>
              </a:rPr>
              <a:t>，也叫做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独异点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</a:rPr>
              <a:t>有时也将独异点</a:t>
            </a:r>
            <a:r>
              <a:rPr lang="en-US" altLang="zh-CN" i="1">
                <a:latin typeface="Times New Roman" pitchFamily="18" charset="0"/>
              </a:rPr>
              <a:t>V </a:t>
            </a:r>
            <a:r>
              <a:rPr lang="zh-CN" altLang="en-US">
                <a:latin typeface="Times New Roman" pitchFamily="18" charset="0"/>
              </a:rPr>
              <a:t>记作 </a:t>
            </a:r>
          </a:p>
          <a:p>
            <a:r>
              <a:rPr lang="zh-CN" altLang="en-US">
                <a:latin typeface="Times New Roman" pitchFamily="18" charset="0"/>
              </a:rPr>
              <a:t>      </a:t>
            </a:r>
            <a:r>
              <a:rPr lang="en-US" altLang="zh-CN" i="1">
                <a:latin typeface="Times New Roman" pitchFamily="18" charset="0"/>
              </a:rPr>
              <a:t>V</a:t>
            </a:r>
            <a:r>
              <a:rPr lang="en-US" altLang="zh-CN">
                <a:latin typeface="Times New Roman" pitchFamily="18" charset="0"/>
              </a:rPr>
              <a:t>=&lt;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Times New Roman" pitchFamily="18" charset="0"/>
              </a:rPr>
              <a:t>,∘,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</a:rPr>
              <a:t>&gt;. </a:t>
            </a:r>
          </a:p>
          <a:p>
            <a:r>
              <a:rPr lang="en-US" altLang="zh-CN">
                <a:latin typeface="Times New Roman" pitchFamily="18" charset="0"/>
              </a:rPr>
              <a:t>(3) </a:t>
            </a:r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V</a:t>
            </a:r>
            <a:r>
              <a:rPr lang="en-US" altLang="zh-CN">
                <a:latin typeface="Times New Roman" pitchFamily="18" charset="0"/>
              </a:rPr>
              <a:t>=&lt;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Times New Roman" pitchFamily="18" charset="0"/>
              </a:rPr>
              <a:t>,∘&gt;</a:t>
            </a:r>
            <a:r>
              <a:rPr lang="zh-CN" altLang="en-US">
                <a:latin typeface="Times New Roman" pitchFamily="18" charset="0"/>
              </a:rPr>
              <a:t>是独异点，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zh-CN" altLang="en-US">
                <a:latin typeface="Times New Roman" pitchFamily="18" charset="0"/>
              </a:rPr>
              <a:t>关于∘运算的单位元，若</a:t>
            </a:r>
          </a:p>
          <a:p>
            <a:r>
              <a:rPr lang="zh-CN" altLang="en-US">
                <a:latin typeface="Times New Roman" pitchFamily="18" charset="0"/>
              </a:rPr>
              <a:t>      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zh-CN" altLang="en-US">
                <a:latin typeface="Times New Roman" pitchFamily="18" charset="0"/>
              </a:rPr>
              <a:t>，则称</a:t>
            </a:r>
            <a:r>
              <a:rPr lang="en-US" altLang="zh-CN" i="1">
                <a:latin typeface="Times New Roman" pitchFamily="18" charset="0"/>
              </a:rPr>
              <a:t>V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群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</a:rPr>
              <a:t>通常将群记作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0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0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0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0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0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0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0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0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0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0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0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0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0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0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0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F3B7-7756-4F04-8319-5D91E12EE6E4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31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陪集的基本</a:t>
            </a:r>
            <a:r>
              <a:rPr lang="zh-CN" altLang="en-US" dirty="0" smtClean="0"/>
              <a:t>性质</a:t>
            </a:r>
            <a:r>
              <a:rPr lang="en-US" altLang="zh-CN" dirty="0" smtClean="0"/>
              <a:t>(</a:t>
            </a:r>
            <a:r>
              <a:rPr lang="zh-CN" altLang="en-US" dirty="0" smtClean="0"/>
              <a:t>略讲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3178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</a:rPr>
              <a:t>10.8</a:t>
            </a:r>
            <a:r>
              <a:rPr lang="en-US" altLang="zh-CN">
                <a:latin typeface="Times New Roman" pitchFamily="18" charset="0"/>
              </a:rPr>
              <a:t>  </a:t>
            </a:r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是群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的子群，则 </a:t>
            </a:r>
          </a:p>
          <a:p>
            <a:r>
              <a:rPr lang="en-US" altLang="zh-CN">
                <a:latin typeface="Times New Roman" pitchFamily="18" charset="0"/>
              </a:rPr>
              <a:t>(1)  </a:t>
            </a:r>
            <a:r>
              <a:rPr lang="en-US" altLang="zh-CN" i="1">
                <a:latin typeface="Times New Roman" pitchFamily="18" charset="0"/>
              </a:rPr>
              <a:t>He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H</a:t>
            </a:r>
          </a:p>
          <a:p>
            <a:r>
              <a:rPr lang="en-US" altLang="zh-CN">
                <a:latin typeface="Times New Roman" pitchFamily="18" charset="0"/>
              </a:rPr>
              <a:t>(2) 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G </a:t>
            </a:r>
            <a:r>
              <a:rPr lang="zh-CN" altLang="en-US">
                <a:latin typeface="Times New Roman" pitchFamily="18" charset="0"/>
              </a:rPr>
              <a:t>有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Ha</a:t>
            </a:r>
          </a:p>
          <a:p>
            <a:pPr>
              <a:spcBef>
                <a:spcPct val="55000"/>
              </a:spcBef>
            </a:pPr>
            <a:r>
              <a:rPr lang="zh-CN" altLang="en-US">
                <a:latin typeface="Times New Roman" pitchFamily="18" charset="0"/>
              </a:rPr>
              <a:t>证  </a:t>
            </a:r>
            <a:r>
              <a:rPr lang="en-US" altLang="zh-CN">
                <a:latin typeface="Times New Roman" pitchFamily="18" charset="0"/>
              </a:rPr>
              <a:t>(1)  </a:t>
            </a:r>
            <a:r>
              <a:rPr lang="en-US" altLang="zh-CN" i="1">
                <a:latin typeface="Times New Roman" pitchFamily="18" charset="0"/>
              </a:rPr>
              <a:t>He </a:t>
            </a:r>
            <a:r>
              <a:rPr lang="en-US" altLang="zh-CN">
                <a:latin typeface="Times New Roman" pitchFamily="18" charset="0"/>
              </a:rPr>
              <a:t>= { </a:t>
            </a:r>
            <a:r>
              <a:rPr lang="en-US" altLang="zh-CN" i="1">
                <a:latin typeface="Times New Roman" pitchFamily="18" charset="0"/>
              </a:rPr>
              <a:t>he </a:t>
            </a:r>
            <a:r>
              <a:rPr lang="en-US" altLang="zh-CN">
                <a:latin typeface="Times New Roman" pitchFamily="18" charset="0"/>
              </a:rPr>
              <a:t>| 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H </a:t>
            </a:r>
            <a:r>
              <a:rPr lang="en-US" altLang="zh-CN">
                <a:latin typeface="Times New Roman" pitchFamily="18" charset="0"/>
              </a:rPr>
              <a:t>} = { </a:t>
            </a:r>
            <a:r>
              <a:rPr lang="en-US" altLang="zh-CN" i="1">
                <a:latin typeface="Times New Roman" pitchFamily="18" charset="0"/>
              </a:rPr>
              <a:t>h </a:t>
            </a:r>
            <a:r>
              <a:rPr lang="en-US" altLang="zh-CN">
                <a:latin typeface="Times New Roman" pitchFamily="18" charset="0"/>
              </a:rPr>
              <a:t>| 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H </a:t>
            </a:r>
            <a:r>
              <a:rPr lang="en-US" altLang="zh-CN">
                <a:latin typeface="Times New Roman" pitchFamily="18" charset="0"/>
              </a:rPr>
              <a:t>} = 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 </a:t>
            </a:r>
          </a:p>
          <a:p>
            <a:r>
              <a:rPr lang="en-US" altLang="zh-CN">
                <a:latin typeface="Times New Roman" pitchFamily="18" charset="0"/>
              </a:rPr>
              <a:t>(2) </a:t>
            </a:r>
            <a:r>
              <a:rPr lang="zh-CN" altLang="en-US">
                <a:latin typeface="Times New Roman" pitchFamily="18" charset="0"/>
              </a:rPr>
              <a:t>任取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，由</a:t>
            </a:r>
            <a:r>
              <a:rPr lang="en-US" altLang="zh-CN" i="1">
                <a:latin typeface="Times New Roman" pitchFamily="18" charset="0"/>
              </a:rPr>
              <a:t>a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ea </a:t>
            </a:r>
            <a:r>
              <a:rPr lang="zh-CN" altLang="en-US">
                <a:latin typeface="Times New Roman" pitchFamily="18" charset="0"/>
              </a:rPr>
              <a:t>和 </a:t>
            </a:r>
            <a:r>
              <a:rPr lang="en-US" altLang="zh-CN" i="1">
                <a:latin typeface="Times New Roman" pitchFamily="18" charset="0"/>
              </a:rPr>
              <a:t>ea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Ha </a:t>
            </a:r>
            <a:r>
              <a:rPr lang="zh-CN" altLang="en-US">
                <a:latin typeface="Times New Roman" pitchFamily="18" charset="0"/>
              </a:rPr>
              <a:t>得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Ha</a:t>
            </a:r>
            <a:endParaRPr lang="en-US" altLang="zh-CN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17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17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17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17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17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17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E69B-CA86-43E3-A85F-939454539748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3383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218488" cy="863600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itchFamily="18" charset="0"/>
              </a:rPr>
              <a:t>10.9</a:t>
            </a:r>
            <a:r>
              <a:rPr lang="en-US" altLang="zh-CN" dirty="0">
                <a:latin typeface="Times New Roman" pitchFamily="18" charset="0"/>
              </a:rPr>
              <a:t>  </a:t>
            </a:r>
            <a:r>
              <a:rPr lang="zh-CN" altLang="en-US" dirty="0">
                <a:latin typeface="Times New Roman" pitchFamily="18" charset="0"/>
              </a:rPr>
              <a:t>设</a:t>
            </a:r>
            <a:r>
              <a:rPr lang="en-US" altLang="zh-CN" i="1" dirty="0">
                <a:latin typeface="Times New Roman" pitchFamily="18" charset="0"/>
              </a:rPr>
              <a:t>H</a:t>
            </a:r>
            <a:r>
              <a:rPr lang="zh-CN" altLang="en-US" dirty="0">
                <a:latin typeface="Times New Roman" pitchFamily="18" charset="0"/>
              </a:rPr>
              <a:t>是群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</a:rPr>
              <a:t>的子群，则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dirty="0" err="1">
                <a:latin typeface="Times New Roman" pitchFamily="18" charset="0"/>
              </a:rPr>
              <a:t>,</a:t>
            </a:r>
            <a:r>
              <a:rPr lang="en-US" altLang="zh-CN" i="1" dirty="0" err="1">
                <a:latin typeface="Times New Roman" pitchFamily="18" charset="0"/>
              </a:rPr>
              <a:t>b</a:t>
            </a:r>
            <a:r>
              <a:rPr lang="en-US" altLang="zh-CN" dirty="0" err="1">
                <a:latin typeface="Times New Roman" pitchFamily="18" charset="0"/>
              </a:rPr>
              <a:t>∈</a:t>
            </a:r>
            <a:r>
              <a:rPr lang="en-US" altLang="zh-CN" i="1" dirty="0" err="1">
                <a:latin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</a:rPr>
              <a:t>有</a:t>
            </a:r>
            <a:br>
              <a:rPr lang="zh-CN" altLang="en-US" dirty="0">
                <a:latin typeface="Times New Roman" pitchFamily="18" charset="0"/>
              </a:rPr>
            </a:br>
            <a:r>
              <a:rPr lang="zh-CN" altLang="en-US" dirty="0">
                <a:latin typeface="Times New Roman" pitchFamily="18" charset="0"/>
              </a:rPr>
              <a:t>                 </a:t>
            </a:r>
            <a:r>
              <a:rPr lang="en-US" altLang="zh-CN" i="1" dirty="0" err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</a:rPr>
              <a:t>∈</a:t>
            </a:r>
            <a:r>
              <a:rPr lang="en-US" altLang="zh-CN" i="1" dirty="0" err="1">
                <a:solidFill>
                  <a:srgbClr val="FF0000"/>
                </a:solidFill>
                <a:latin typeface="Times New Roman" pitchFamily="18" charset="0"/>
              </a:rPr>
              <a:t>Hb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ab</a:t>
            </a:r>
            <a:r>
              <a:rPr lang="en-US" altLang="zh-CN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 dirty="0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∈</a:t>
            </a:r>
            <a:r>
              <a:rPr lang="en-US" altLang="zh-CN" i="1" dirty="0">
                <a:latin typeface="Times New Roman" pitchFamily="18" charset="0"/>
              </a:rPr>
              <a:t>H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Ha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lang="en-US" altLang="zh-CN" i="1" dirty="0" err="1">
                <a:solidFill>
                  <a:srgbClr val="FF0000"/>
                </a:solidFill>
                <a:latin typeface="Times New Roman" pitchFamily="18" charset="0"/>
              </a:rPr>
              <a:t>Hb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33833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 dirty="0"/>
              <a:t>陪集的基本</a:t>
            </a:r>
            <a:r>
              <a:rPr lang="zh-CN" altLang="en-US" dirty="0" smtClean="0"/>
              <a:t>性质</a:t>
            </a:r>
            <a:r>
              <a:rPr lang="en-US" altLang="zh-CN" dirty="0"/>
              <a:t>(</a:t>
            </a:r>
            <a:r>
              <a:rPr lang="zh-CN" altLang="en-US" dirty="0"/>
              <a:t>略讲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33834" name="Rectangle 10"/>
          <p:cNvSpPr>
            <a:spLocks noChangeArrowheads="1"/>
          </p:cNvSpPr>
          <p:nvPr/>
        </p:nvSpPr>
        <p:spPr bwMode="auto">
          <a:xfrm>
            <a:off x="468313" y="1916832"/>
            <a:ext cx="8208962" cy="439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4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 dirty="0"/>
              <a:t>证 先证</a:t>
            </a:r>
            <a:r>
              <a:rPr lang="en-US" altLang="zh-CN" b="1" i="1" dirty="0" err="1"/>
              <a:t>a</a:t>
            </a:r>
            <a:r>
              <a:rPr lang="en-US" altLang="zh-CN" b="1" dirty="0" err="1"/>
              <a:t>∈</a:t>
            </a:r>
            <a:r>
              <a:rPr lang="en-US" altLang="zh-CN" b="1" i="1" dirty="0" err="1"/>
              <a:t>Hb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 pitchFamily="18" charset="2"/>
              </a:rPr>
              <a:t></a:t>
            </a:r>
            <a:r>
              <a:rPr lang="en-US" altLang="zh-CN" b="1" dirty="0"/>
              <a:t> </a:t>
            </a:r>
            <a:r>
              <a:rPr lang="en-US" altLang="zh-CN" b="1" i="1" dirty="0"/>
              <a:t>ab</a:t>
            </a:r>
            <a:r>
              <a:rPr lang="en-US" altLang="zh-CN" b="1" baseline="30000" dirty="0">
                <a:sym typeface="Symbol" pitchFamily="18" charset="2"/>
              </a:rPr>
              <a:t></a:t>
            </a:r>
            <a:r>
              <a:rPr lang="en-US" altLang="zh-CN" b="1" baseline="30000" dirty="0"/>
              <a:t>1</a:t>
            </a:r>
            <a:r>
              <a:rPr lang="en-US" altLang="zh-CN" b="1" dirty="0"/>
              <a:t>∈</a:t>
            </a:r>
            <a:r>
              <a:rPr lang="en-US" altLang="zh-CN" b="1" i="1" dirty="0"/>
              <a:t>H</a:t>
            </a:r>
            <a:endParaRPr lang="en-US" altLang="zh-CN" b="1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b="1" dirty="0"/>
              <a:t>                      </a:t>
            </a:r>
            <a:r>
              <a:rPr lang="en-US" altLang="zh-CN" b="1" i="1" dirty="0" err="1"/>
              <a:t>a</a:t>
            </a:r>
            <a:r>
              <a:rPr lang="en-US" altLang="zh-CN" b="1" dirty="0" err="1"/>
              <a:t>∈</a:t>
            </a:r>
            <a:r>
              <a:rPr lang="en-US" altLang="zh-CN" b="1" i="1" dirty="0" err="1"/>
              <a:t>Hb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 pitchFamily="18" charset="2"/>
              </a:rPr>
              <a:t>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itchFamily="18" charset="2"/>
              </a:rPr>
              <a:t></a:t>
            </a:r>
            <a:r>
              <a:rPr lang="en-US" altLang="zh-CN" b="1" i="1" dirty="0"/>
              <a:t>h</a:t>
            </a:r>
            <a:r>
              <a:rPr lang="en-US" altLang="zh-CN" b="1" dirty="0"/>
              <a:t>(</a:t>
            </a:r>
            <a:r>
              <a:rPr lang="en-US" altLang="zh-CN" b="1" i="1" dirty="0" err="1"/>
              <a:t>h</a:t>
            </a:r>
            <a:r>
              <a:rPr lang="en-US" altLang="zh-CN" b="1" dirty="0" err="1"/>
              <a:t>∈</a:t>
            </a:r>
            <a:r>
              <a:rPr lang="en-US" altLang="zh-CN" b="1" i="1" dirty="0" err="1"/>
              <a:t>H</a:t>
            </a:r>
            <a:r>
              <a:rPr lang="en-US" altLang="zh-CN" b="1" dirty="0" err="1"/>
              <a:t>∧</a:t>
            </a:r>
            <a:r>
              <a:rPr lang="en-US" altLang="zh-CN" b="1" i="1" dirty="0" err="1"/>
              <a:t>a</a:t>
            </a:r>
            <a:r>
              <a:rPr lang="en-US" altLang="zh-CN" b="1" dirty="0"/>
              <a:t>=</a:t>
            </a:r>
            <a:r>
              <a:rPr lang="en-US" altLang="zh-CN" b="1" i="1" dirty="0" err="1"/>
              <a:t>hb</a:t>
            </a:r>
            <a:r>
              <a:rPr lang="en-US" altLang="zh-CN" b="1" dirty="0"/>
              <a:t>)</a:t>
            </a:r>
            <a:r>
              <a:rPr lang="en-US" altLang="zh-CN" b="1" i="1" dirty="0"/>
              <a:t>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b="1" dirty="0">
                <a:sym typeface="Symbol" pitchFamily="18" charset="2"/>
              </a:rPr>
              <a:t>                  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itchFamily="18" charset="2"/>
              </a:rPr>
              <a:t></a:t>
            </a:r>
            <a:r>
              <a:rPr lang="en-US" altLang="zh-CN" b="1" i="1" dirty="0"/>
              <a:t>h</a:t>
            </a:r>
            <a:r>
              <a:rPr lang="en-US" altLang="zh-CN" b="1" dirty="0"/>
              <a:t>(</a:t>
            </a:r>
            <a:r>
              <a:rPr lang="en-US" altLang="zh-CN" b="1" i="1" dirty="0"/>
              <a:t>h</a:t>
            </a:r>
            <a:r>
              <a:rPr lang="en-US" altLang="zh-CN" b="1" dirty="0"/>
              <a:t>∈</a:t>
            </a:r>
            <a:r>
              <a:rPr lang="en-US" altLang="zh-CN" b="1" i="1" dirty="0"/>
              <a:t>H</a:t>
            </a:r>
            <a:r>
              <a:rPr lang="en-US" altLang="zh-CN" b="1" dirty="0"/>
              <a:t>∧</a:t>
            </a:r>
            <a:r>
              <a:rPr lang="en-US" altLang="zh-CN" b="1" i="1" dirty="0"/>
              <a:t>ab</a:t>
            </a:r>
            <a:r>
              <a:rPr lang="en-US" altLang="zh-CN" b="1" baseline="30000" dirty="0">
                <a:sym typeface="Symbol" pitchFamily="18" charset="2"/>
              </a:rPr>
              <a:t></a:t>
            </a:r>
            <a:r>
              <a:rPr lang="en-US" altLang="zh-CN" b="1" baseline="30000" dirty="0"/>
              <a:t>1</a:t>
            </a:r>
            <a:r>
              <a:rPr lang="en-US" altLang="zh-CN" b="1" dirty="0"/>
              <a:t>=</a:t>
            </a:r>
            <a:r>
              <a:rPr lang="en-US" altLang="zh-CN" b="1" i="1" dirty="0"/>
              <a:t>h</a:t>
            </a:r>
            <a:r>
              <a:rPr lang="en-US" altLang="zh-CN" b="1" dirty="0"/>
              <a:t>)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 pitchFamily="18" charset="2"/>
              </a:rPr>
              <a:t></a:t>
            </a:r>
            <a:r>
              <a:rPr lang="en-US" altLang="zh-CN" b="1" dirty="0"/>
              <a:t> </a:t>
            </a:r>
            <a:r>
              <a:rPr lang="en-US" altLang="zh-CN" b="1" i="1" dirty="0"/>
              <a:t>ab</a:t>
            </a:r>
            <a:r>
              <a:rPr lang="en-US" altLang="zh-CN" b="1" baseline="30000" dirty="0">
                <a:sym typeface="Symbol" pitchFamily="18" charset="2"/>
              </a:rPr>
              <a:t></a:t>
            </a:r>
            <a:r>
              <a:rPr lang="en-US" altLang="zh-CN" b="1" baseline="30000" dirty="0"/>
              <a:t>1</a:t>
            </a:r>
            <a:r>
              <a:rPr lang="en-US" altLang="zh-CN" b="1" dirty="0"/>
              <a:t>∈</a:t>
            </a:r>
            <a:r>
              <a:rPr lang="en-US" altLang="zh-CN" b="1" i="1" dirty="0"/>
              <a:t>H</a:t>
            </a:r>
            <a:r>
              <a:rPr lang="en-US" altLang="zh-CN" b="1" dirty="0"/>
              <a:t>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 dirty="0"/>
              <a:t>再证 </a:t>
            </a:r>
            <a:r>
              <a:rPr lang="en-US" altLang="zh-CN" b="1" i="1" dirty="0" err="1"/>
              <a:t>a</a:t>
            </a:r>
            <a:r>
              <a:rPr lang="en-US" altLang="zh-CN" b="1" dirty="0" err="1"/>
              <a:t>∈</a:t>
            </a:r>
            <a:r>
              <a:rPr lang="en-US" altLang="zh-CN" b="1" i="1" dirty="0" err="1"/>
              <a:t>Hb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 pitchFamily="18" charset="2"/>
              </a:rPr>
              <a:t></a:t>
            </a:r>
            <a:r>
              <a:rPr lang="en-US" altLang="zh-CN" b="1" dirty="0"/>
              <a:t> </a:t>
            </a:r>
            <a:r>
              <a:rPr lang="en-US" altLang="zh-CN" b="1" i="1" dirty="0"/>
              <a:t>Ha</a:t>
            </a:r>
            <a:r>
              <a:rPr lang="en-US" altLang="zh-CN" b="1" dirty="0"/>
              <a:t>=</a:t>
            </a:r>
            <a:r>
              <a:rPr lang="en-US" altLang="zh-CN" b="1" i="1" dirty="0" err="1"/>
              <a:t>Hb</a:t>
            </a:r>
            <a:r>
              <a:rPr lang="en-US" altLang="zh-CN" b="1" i="1" dirty="0"/>
              <a:t>. 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 dirty="0"/>
              <a:t>充分性</a:t>
            </a:r>
            <a:r>
              <a:rPr lang="en-US" altLang="zh-CN" b="1" dirty="0"/>
              <a:t>. </a:t>
            </a:r>
            <a:r>
              <a:rPr lang="zh-CN" altLang="en-US" b="1" dirty="0"/>
              <a:t>若</a:t>
            </a:r>
            <a:r>
              <a:rPr lang="en-US" altLang="zh-CN" b="1" i="1" dirty="0"/>
              <a:t>Ha</a:t>
            </a:r>
            <a:r>
              <a:rPr lang="en-US" altLang="zh-CN" b="1" dirty="0"/>
              <a:t>=</a:t>
            </a:r>
            <a:r>
              <a:rPr lang="en-US" altLang="zh-CN" b="1" i="1" dirty="0" err="1"/>
              <a:t>Hb</a:t>
            </a:r>
            <a:r>
              <a:rPr lang="zh-CN" altLang="en-US" b="1" dirty="0"/>
              <a:t>，由</a:t>
            </a:r>
            <a:r>
              <a:rPr lang="en-US" altLang="zh-CN" b="1" i="1" dirty="0" err="1"/>
              <a:t>a</a:t>
            </a:r>
            <a:r>
              <a:rPr lang="en-US" altLang="zh-CN" b="1" dirty="0" err="1"/>
              <a:t>∈</a:t>
            </a:r>
            <a:r>
              <a:rPr lang="en-US" altLang="zh-CN" b="1" i="1" dirty="0" err="1"/>
              <a:t>Ha</a:t>
            </a:r>
            <a:r>
              <a:rPr lang="en-US" altLang="zh-CN" b="1" i="1" dirty="0"/>
              <a:t> </a:t>
            </a:r>
            <a:r>
              <a:rPr lang="zh-CN" altLang="en-US" b="1" dirty="0"/>
              <a:t>可知必有 </a:t>
            </a:r>
            <a:r>
              <a:rPr lang="en-US" altLang="zh-CN" b="1" i="1" dirty="0" err="1"/>
              <a:t>a</a:t>
            </a:r>
            <a:r>
              <a:rPr lang="en-US" altLang="zh-CN" b="1" dirty="0" err="1"/>
              <a:t>∈</a:t>
            </a:r>
            <a:r>
              <a:rPr lang="en-US" altLang="zh-CN" b="1" i="1" dirty="0" err="1"/>
              <a:t>Hb</a:t>
            </a:r>
            <a:r>
              <a:rPr lang="en-US" altLang="zh-CN" b="1" dirty="0"/>
              <a:t>.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 dirty="0"/>
              <a:t>必要性</a:t>
            </a:r>
            <a:r>
              <a:rPr lang="en-US" altLang="zh-CN" b="1" dirty="0"/>
              <a:t>. </a:t>
            </a:r>
            <a:r>
              <a:rPr lang="zh-CN" altLang="en-US" b="1" dirty="0"/>
              <a:t>由 </a:t>
            </a:r>
            <a:r>
              <a:rPr lang="en-US" altLang="zh-CN" b="1" i="1" dirty="0" err="1"/>
              <a:t>a</a:t>
            </a:r>
            <a:r>
              <a:rPr lang="en-US" altLang="zh-CN" b="1" dirty="0" err="1"/>
              <a:t>∈</a:t>
            </a:r>
            <a:r>
              <a:rPr lang="en-US" altLang="zh-CN" b="1" i="1" dirty="0" err="1"/>
              <a:t>Hb</a:t>
            </a:r>
            <a:r>
              <a:rPr lang="en-US" altLang="zh-CN" b="1" i="1" dirty="0"/>
              <a:t> </a:t>
            </a:r>
            <a:r>
              <a:rPr lang="zh-CN" altLang="en-US" b="1" dirty="0"/>
              <a:t>可知存在 </a:t>
            </a:r>
            <a:r>
              <a:rPr lang="en-US" altLang="zh-CN" b="1" i="1" dirty="0" err="1"/>
              <a:t>h</a:t>
            </a:r>
            <a:r>
              <a:rPr lang="en-US" altLang="zh-CN" b="1" dirty="0" err="1"/>
              <a:t>∈</a:t>
            </a:r>
            <a:r>
              <a:rPr lang="en-US" altLang="zh-CN" b="1" i="1" dirty="0" err="1"/>
              <a:t>H</a:t>
            </a:r>
            <a:r>
              <a:rPr lang="en-US" altLang="zh-CN" b="1" i="1" dirty="0"/>
              <a:t> </a:t>
            </a:r>
            <a:r>
              <a:rPr lang="zh-CN" altLang="en-US" b="1" dirty="0"/>
              <a:t>使得 </a:t>
            </a:r>
            <a:r>
              <a:rPr lang="en-US" altLang="zh-CN" b="1" i="1" dirty="0"/>
              <a:t>a </a:t>
            </a:r>
            <a:r>
              <a:rPr lang="en-US" altLang="zh-CN" b="1" dirty="0"/>
              <a:t>=</a:t>
            </a:r>
            <a:r>
              <a:rPr lang="en-US" altLang="zh-CN" b="1" i="1" dirty="0" err="1"/>
              <a:t>hb</a:t>
            </a:r>
            <a:r>
              <a:rPr lang="zh-CN" altLang="en-US" b="1" dirty="0"/>
              <a:t>，即</a:t>
            </a:r>
            <a:r>
              <a:rPr lang="en-US" altLang="zh-CN" b="1" i="1" dirty="0"/>
              <a:t>b </a:t>
            </a:r>
            <a:r>
              <a:rPr lang="en-US" altLang="zh-CN" b="1" dirty="0"/>
              <a:t>=</a:t>
            </a:r>
            <a:r>
              <a:rPr lang="en-US" altLang="zh-CN" b="1" i="1" dirty="0"/>
              <a:t>h</a:t>
            </a:r>
            <a:r>
              <a:rPr lang="en-US" altLang="zh-CN" b="1" baseline="30000" dirty="0">
                <a:sym typeface="Symbol" pitchFamily="18" charset="2"/>
              </a:rPr>
              <a:t></a:t>
            </a:r>
            <a:r>
              <a:rPr lang="en-US" altLang="zh-CN" b="1" baseline="30000" dirty="0"/>
              <a:t>1</a:t>
            </a:r>
            <a:r>
              <a:rPr lang="en-US" altLang="zh-CN" b="1" i="1" dirty="0"/>
              <a:t>a</a:t>
            </a:r>
            <a:r>
              <a:rPr lang="en-US" altLang="zh-CN" b="1" dirty="0"/>
              <a:t>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 dirty="0"/>
              <a:t>任取 </a:t>
            </a:r>
            <a:r>
              <a:rPr lang="en-US" altLang="zh-CN" b="1" i="1" dirty="0"/>
              <a:t>h</a:t>
            </a:r>
            <a:r>
              <a:rPr lang="en-US" altLang="zh-CN" b="1" baseline="-25000" dirty="0"/>
              <a:t>1</a:t>
            </a:r>
            <a:r>
              <a:rPr lang="en-US" altLang="zh-CN" b="1" i="1" dirty="0"/>
              <a:t>a</a:t>
            </a:r>
            <a:r>
              <a:rPr lang="en-US" altLang="zh-CN" b="1" dirty="0"/>
              <a:t>∈</a:t>
            </a:r>
            <a:r>
              <a:rPr lang="en-US" altLang="zh-CN" b="1" i="1" dirty="0"/>
              <a:t>Ha</a:t>
            </a:r>
            <a:r>
              <a:rPr lang="zh-CN" altLang="en-US" b="1" dirty="0"/>
              <a:t>，则有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 dirty="0"/>
              <a:t>           </a:t>
            </a:r>
            <a:r>
              <a:rPr lang="en-US" altLang="zh-CN" b="1" i="1" dirty="0"/>
              <a:t>h</a:t>
            </a:r>
            <a:r>
              <a:rPr lang="en-US" altLang="zh-CN" b="1" baseline="-25000" dirty="0"/>
              <a:t>1</a:t>
            </a:r>
            <a:r>
              <a:rPr lang="en-US" altLang="zh-CN" b="1" i="1" dirty="0"/>
              <a:t>a </a:t>
            </a:r>
            <a:r>
              <a:rPr lang="en-US" altLang="zh-CN" b="1" dirty="0"/>
              <a:t>= </a:t>
            </a:r>
            <a:r>
              <a:rPr lang="en-US" altLang="zh-CN" b="1" i="1" dirty="0"/>
              <a:t>h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(</a:t>
            </a:r>
            <a:r>
              <a:rPr lang="en-US" altLang="zh-CN" b="1" i="1" dirty="0" err="1"/>
              <a:t>hb</a:t>
            </a:r>
            <a:r>
              <a:rPr lang="en-US" altLang="zh-CN" b="1" dirty="0"/>
              <a:t>) = (</a:t>
            </a:r>
            <a:r>
              <a:rPr lang="en-US" altLang="zh-CN" b="1" i="1" dirty="0"/>
              <a:t>h</a:t>
            </a:r>
            <a:r>
              <a:rPr lang="en-US" altLang="zh-CN" b="1" baseline="-25000" dirty="0"/>
              <a:t>1</a:t>
            </a:r>
            <a:r>
              <a:rPr lang="en-US" altLang="zh-CN" b="1" i="1" dirty="0"/>
              <a:t>h</a:t>
            </a:r>
            <a:r>
              <a:rPr lang="en-US" altLang="zh-CN" b="1" dirty="0"/>
              <a:t>)</a:t>
            </a:r>
            <a:r>
              <a:rPr lang="en-US" altLang="zh-CN" b="1" i="1" dirty="0" err="1"/>
              <a:t>b</a:t>
            </a:r>
            <a:r>
              <a:rPr lang="en-US" altLang="zh-CN" b="1" dirty="0" err="1"/>
              <a:t>∈</a:t>
            </a:r>
            <a:r>
              <a:rPr lang="en-US" altLang="zh-CN" b="1" i="1" dirty="0" err="1"/>
              <a:t>Hb</a:t>
            </a:r>
            <a:r>
              <a:rPr lang="en-US" altLang="zh-CN" b="1" dirty="0"/>
              <a:t> 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 dirty="0"/>
              <a:t>从而得到 </a:t>
            </a:r>
            <a:r>
              <a:rPr lang="en-US" altLang="zh-CN" b="1" i="1" dirty="0"/>
              <a:t>Ha </a:t>
            </a:r>
            <a:r>
              <a:rPr lang="en-US" altLang="zh-CN" b="1" dirty="0">
                <a:sym typeface="Symbol" pitchFamily="18" charset="2"/>
              </a:rPr>
              <a:t> </a:t>
            </a:r>
            <a:r>
              <a:rPr lang="en-US" altLang="zh-CN" b="1" i="1" dirty="0" err="1"/>
              <a:t>Hb</a:t>
            </a:r>
            <a:r>
              <a:rPr lang="en-US" altLang="zh-CN" b="1" dirty="0"/>
              <a:t>.  </a:t>
            </a:r>
            <a:r>
              <a:rPr lang="zh-CN" altLang="en-US" b="1" dirty="0"/>
              <a:t>反之，任取</a:t>
            </a:r>
            <a:r>
              <a:rPr lang="en-US" altLang="zh-CN" b="1" i="1" dirty="0"/>
              <a:t>h</a:t>
            </a:r>
            <a:r>
              <a:rPr lang="en-US" altLang="zh-CN" b="1" baseline="-25000" dirty="0"/>
              <a:t>1</a:t>
            </a:r>
            <a:r>
              <a:rPr lang="en-US" altLang="zh-CN" b="1" i="1" dirty="0"/>
              <a:t>b</a:t>
            </a:r>
            <a:r>
              <a:rPr lang="en-US" altLang="zh-CN" b="1" dirty="0"/>
              <a:t>∈</a:t>
            </a:r>
            <a:r>
              <a:rPr lang="en-US" altLang="zh-CN" b="1" i="1" dirty="0"/>
              <a:t>Hb</a:t>
            </a:r>
            <a:r>
              <a:rPr lang="zh-CN" altLang="en-US" b="1" dirty="0"/>
              <a:t>，则有</a:t>
            </a:r>
            <a:br>
              <a:rPr lang="zh-CN" altLang="en-US" b="1" dirty="0"/>
            </a:br>
            <a:r>
              <a:rPr lang="zh-CN" altLang="en-US" b="1" dirty="0"/>
              <a:t>     </a:t>
            </a:r>
            <a:r>
              <a:rPr lang="en-US" altLang="zh-CN" b="1" i="1" dirty="0"/>
              <a:t>h</a:t>
            </a:r>
            <a:r>
              <a:rPr lang="en-US" altLang="zh-CN" b="1" baseline="-25000" dirty="0"/>
              <a:t>1</a:t>
            </a:r>
            <a:r>
              <a:rPr lang="en-US" altLang="zh-CN" b="1" i="1" dirty="0"/>
              <a:t>b </a:t>
            </a:r>
            <a:r>
              <a:rPr lang="en-US" altLang="zh-CN" b="1" dirty="0"/>
              <a:t>= </a:t>
            </a:r>
            <a:r>
              <a:rPr lang="en-US" altLang="zh-CN" b="1" i="1" dirty="0"/>
              <a:t>h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(</a:t>
            </a:r>
            <a:r>
              <a:rPr lang="en-US" altLang="zh-CN" b="1" i="1" dirty="0"/>
              <a:t>h</a:t>
            </a:r>
            <a:r>
              <a:rPr lang="en-US" altLang="zh-CN" b="1" baseline="30000" dirty="0">
                <a:sym typeface="Symbol" pitchFamily="18" charset="2"/>
              </a:rPr>
              <a:t></a:t>
            </a:r>
            <a:r>
              <a:rPr lang="en-US" altLang="zh-CN" b="1" baseline="30000" dirty="0"/>
              <a:t>1</a:t>
            </a:r>
            <a:r>
              <a:rPr lang="en-US" altLang="zh-CN" b="1" i="1" dirty="0"/>
              <a:t>a</a:t>
            </a:r>
            <a:r>
              <a:rPr lang="en-US" altLang="zh-CN" b="1" dirty="0"/>
              <a:t>) = (</a:t>
            </a:r>
            <a:r>
              <a:rPr lang="en-US" altLang="zh-CN" b="1" i="1" dirty="0"/>
              <a:t>h</a:t>
            </a:r>
            <a:r>
              <a:rPr lang="en-US" altLang="zh-CN" b="1" baseline="-25000" dirty="0"/>
              <a:t>1</a:t>
            </a:r>
            <a:r>
              <a:rPr lang="en-US" altLang="zh-CN" b="1" i="1" dirty="0"/>
              <a:t>h</a:t>
            </a:r>
            <a:r>
              <a:rPr lang="en-US" altLang="zh-CN" b="1" baseline="30000" dirty="0">
                <a:sym typeface="Symbol" pitchFamily="18" charset="2"/>
              </a:rPr>
              <a:t></a:t>
            </a:r>
            <a:r>
              <a:rPr lang="en-US" altLang="zh-CN" b="1" baseline="30000" dirty="0"/>
              <a:t>1</a:t>
            </a:r>
            <a:r>
              <a:rPr lang="en-US" altLang="zh-CN" b="1" dirty="0"/>
              <a:t>)</a:t>
            </a:r>
            <a:r>
              <a:rPr lang="en-US" altLang="zh-CN" b="1" i="1" dirty="0" err="1"/>
              <a:t>a</a:t>
            </a:r>
            <a:r>
              <a:rPr lang="en-US" altLang="zh-CN" b="1" dirty="0" err="1"/>
              <a:t>∈</a:t>
            </a:r>
            <a:r>
              <a:rPr lang="en-US" altLang="zh-CN" b="1" i="1" dirty="0" err="1"/>
              <a:t>Ha</a:t>
            </a:r>
            <a:r>
              <a:rPr lang="en-US" altLang="zh-CN" b="1" i="1" dirty="0"/>
              <a:t>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 dirty="0"/>
              <a:t>从而得到</a:t>
            </a:r>
            <a:r>
              <a:rPr lang="en-US" altLang="zh-CN" b="1" i="1" dirty="0" err="1"/>
              <a:t>Hb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 pitchFamily="18" charset="2"/>
              </a:rPr>
              <a:t> </a:t>
            </a:r>
            <a:r>
              <a:rPr lang="en-US" altLang="zh-CN" b="1" i="1" dirty="0"/>
              <a:t>Ha</a:t>
            </a:r>
            <a:r>
              <a:rPr lang="en-US" altLang="zh-CN" b="1" dirty="0"/>
              <a:t>.  </a:t>
            </a:r>
            <a:r>
              <a:rPr lang="zh-CN" altLang="en-US" b="1" dirty="0"/>
              <a:t>综合上述，</a:t>
            </a:r>
            <a:r>
              <a:rPr lang="en-US" altLang="zh-CN" b="1" i="1" dirty="0"/>
              <a:t>Ha</a:t>
            </a:r>
            <a:r>
              <a:rPr lang="en-US" altLang="zh-CN" b="1" dirty="0"/>
              <a:t>=</a:t>
            </a:r>
            <a:r>
              <a:rPr lang="en-US" altLang="zh-CN" b="1" i="1" dirty="0" err="1"/>
              <a:t>Hb</a:t>
            </a:r>
            <a:r>
              <a:rPr lang="zh-CN" altLang="en-US" b="1" dirty="0"/>
              <a:t>得证</a:t>
            </a:r>
            <a:r>
              <a:rPr lang="en-US" altLang="zh-CN" b="1" dirty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6309320"/>
            <a:ext cx="787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 smtClean="0">
                <a:solidFill>
                  <a:srgbClr val="FF0000"/>
                </a:solidFill>
              </a:rPr>
              <a:t>定理</a:t>
            </a:r>
            <a:r>
              <a:rPr lang="en-US" altLang="zh-CN" b="1" dirty="0" smtClean="0">
                <a:solidFill>
                  <a:srgbClr val="FF0000"/>
                </a:solidFill>
              </a:rPr>
              <a:t>10.9</a:t>
            </a:r>
            <a:r>
              <a:rPr lang="zh-CN" altLang="en-US" b="1" dirty="0" smtClean="0">
                <a:solidFill>
                  <a:srgbClr val="FF0000"/>
                </a:solidFill>
              </a:rPr>
              <a:t>注释：右陪集</a:t>
            </a:r>
            <a:r>
              <a:rPr lang="en-US" altLang="zh-CN" b="1" i="1" dirty="0" err="1" smtClean="0">
                <a:solidFill>
                  <a:srgbClr val="FF0000"/>
                </a:solidFill>
              </a:rPr>
              <a:t>Hb</a:t>
            </a:r>
            <a:r>
              <a:rPr lang="zh-CN" altLang="en-US" b="1" dirty="0" smtClean="0">
                <a:solidFill>
                  <a:srgbClr val="FF0000"/>
                </a:solidFill>
              </a:rPr>
              <a:t>中所有元素生成的右陪集都相等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3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3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3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3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3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3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3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3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3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3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3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3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3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3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3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3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3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3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3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3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3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3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3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38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38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38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38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38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38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7188-5C80-47BC-BFAA-9A3BCB9C15C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358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91513" cy="129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</a:rPr>
              <a:t>10.10</a:t>
            </a:r>
            <a:r>
              <a:rPr lang="en-US" altLang="zh-CN">
                <a:latin typeface="Times New Roman" pitchFamily="18" charset="0"/>
              </a:rPr>
              <a:t>  </a:t>
            </a:r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是群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的子群，在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上定义二元关系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zh-CN" altLang="en-US">
                <a:latin typeface="Times New Roman" pitchFamily="18" charset="0"/>
              </a:rPr>
              <a:t>：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itchFamily="18" charset="0"/>
                <a:sym typeface="Symbol" pitchFamily="18" charset="2"/>
              </a:rPr>
              <a:t>                      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, &lt;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</a:rPr>
              <a:t>&gt;∈</a:t>
            </a:r>
            <a:r>
              <a:rPr lang="en-US" altLang="zh-CN" i="1">
                <a:latin typeface="Times New Roman" pitchFamily="18" charset="0"/>
              </a:rPr>
              <a:t>R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ab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H</a:t>
            </a:r>
            <a:endParaRPr lang="en-US" altLang="zh-CN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则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上的等价关系，且</a:t>
            </a:r>
            <a:r>
              <a:rPr lang="en-US" altLang="zh-CN">
                <a:latin typeface="Times New Roman" pitchFamily="18" charset="0"/>
              </a:rPr>
              <a:t>[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]</a:t>
            </a:r>
            <a:r>
              <a:rPr lang="en-US" altLang="zh-CN" i="1" baseline="-25000">
                <a:latin typeface="Times New Roman" pitchFamily="18" charset="0"/>
              </a:rPr>
              <a:t>R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Ha</a:t>
            </a:r>
            <a:r>
              <a:rPr lang="en-US" altLang="zh-CN">
                <a:latin typeface="Times New Roman" pitchFamily="18" charset="0"/>
              </a:rPr>
              <a:t>.</a:t>
            </a:r>
          </a:p>
        </p:txBody>
      </p:sp>
      <p:sp>
        <p:nvSpPr>
          <p:cNvPr id="335881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 dirty="0"/>
              <a:t>陪集的基本</a:t>
            </a:r>
            <a:r>
              <a:rPr lang="zh-CN" altLang="en-US" dirty="0" smtClean="0"/>
              <a:t>性质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不讲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35882" name="Rectangle 10"/>
          <p:cNvSpPr>
            <a:spLocks noChangeArrowheads="1"/>
          </p:cNvSpPr>
          <p:nvPr/>
        </p:nvSpPr>
        <p:spPr bwMode="auto">
          <a:xfrm>
            <a:off x="466725" y="2563813"/>
            <a:ext cx="8353425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5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证   先证明</a:t>
            </a:r>
            <a:r>
              <a:rPr lang="en-US" altLang="zh-CN" b="1" i="1"/>
              <a:t>R</a:t>
            </a:r>
            <a:r>
              <a:rPr lang="zh-CN" altLang="en-US" b="1"/>
              <a:t>为</a:t>
            </a:r>
            <a:r>
              <a:rPr lang="en-US" altLang="zh-CN" b="1" i="1"/>
              <a:t>G</a:t>
            </a:r>
            <a:r>
              <a:rPr lang="zh-CN" altLang="en-US" b="1"/>
              <a:t>上的等价关系</a:t>
            </a:r>
            <a:r>
              <a:rPr lang="en-US" altLang="zh-CN" b="1"/>
              <a:t>.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自反性</a:t>
            </a:r>
            <a:r>
              <a:rPr lang="en-US" altLang="zh-CN" b="1"/>
              <a:t>. </a:t>
            </a:r>
            <a:r>
              <a:rPr lang="zh-CN" altLang="en-US" b="1"/>
              <a:t>任取</a:t>
            </a:r>
            <a:r>
              <a:rPr lang="en-US" altLang="zh-CN" b="1" i="1"/>
              <a:t>a</a:t>
            </a:r>
            <a:r>
              <a:rPr lang="en-US" altLang="zh-CN" b="1"/>
              <a:t>∈</a:t>
            </a:r>
            <a:r>
              <a:rPr lang="en-US" altLang="zh-CN" b="1" i="1"/>
              <a:t>G</a:t>
            </a:r>
            <a:r>
              <a:rPr lang="zh-CN" altLang="en-US" b="1"/>
              <a:t>，</a:t>
            </a:r>
            <a:r>
              <a:rPr lang="en-US" altLang="zh-CN" b="1" i="1"/>
              <a:t>aa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/>
              <a:t> = </a:t>
            </a:r>
            <a:r>
              <a:rPr lang="en-US" altLang="zh-CN" b="1" i="1"/>
              <a:t>e</a:t>
            </a:r>
            <a:r>
              <a:rPr lang="en-US" altLang="zh-CN" b="1"/>
              <a:t>∈</a:t>
            </a:r>
            <a:r>
              <a:rPr lang="en-US" altLang="zh-CN" b="1" i="1"/>
              <a:t>H </a:t>
            </a:r>
            <a:r>
              <a:rPr lang="en-US" altLang="zh-CN" b="1">
                <a:sym typeface="Symbol" pitchFamily="18" charset="2"/>
              </a:rPr>
              <a:t></a:t>
            </a:r>
            <a:r>
              <a:rPr lang="en-US" altLang="zh-CN" b="1"/>
              <a:t> &lt;</a:t>
            </a:r>
            <a:r>
              <a:rPr lang="en-US" altLang="zh-CN" b="1" i="1"/>
              <a:t>a</a:t>
            </a:r>
            <a:r>
              <a:rPr lang="en-US" altLang="zh-CN" b="1"/>
              <a:t>,</a:t>
            </a:r>
            <a:r>
              <a:rPr lang="en-US" altLang="zh-CN" b="1" i="1"/>
              <a:t>a</a:t>
            </a:r>
            <a:r>
              <a:rPr lang="en-US" altLang="zh-CN" b="1"/>
              <a:t>&gt;∈</a:t>
            </a:r>
            <a:r>
              <a:rPr lang="en-US" altLang="zh-CN" b="1" i="1"/>
              <a:t>R </a:t>
            </a:r>
            <a:endParaRPr lang="en-US" altLang="zh-CN" b="1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对称性</a:t>
            </a:r>
            <a:r>
              <a:rPr lang="en-US" altLang="zh-CN" b="1"/>
              <a:t>. </a:t>
            </a:r>
            <a:r>
              <a:rPr lang="zh-CN" altLang="en-US" b="1"/>
              <a:t>任取</a:t>
            </a:r>
            <a:r>
              <a:rPr lang="en-US" altLang="zh-CN" b="1" i="1"/>
              <a:t>a</a:t>
            </a:r>
            <a:r>
              <a:rPr lang="en-US" altLang="zh-CN" b="1"/>
              <a:t>,</a:t>
            </a:r>
            <a:r>
              <a:rPr lang="en-US" altLang="zh-CN" b="1" i="1"/>
              <a:t>b</a:t>
            </a:r>
            <a:r>
              <a:rPr lang="en-US" altLang="zh-CN" b="1"/>
              <a:t>∈</a:t>
            </a:r>
            <a:r>
              <a:rPr lang="en-US" altLang="zh-CN" b="1" i="1"/>
              <a:t>G</a:t>
            </a:r>
            <a:r>
              <a:rPr lang="zh-CN" altLang="en-US" b="1"/>
              <a:t>，则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      </a:t>
            </a:r>
            <a:r>
              <a:rPr lang="en-US" altLang="zh-CN" b="1"/>
              <a:t>&lt;</a:t>
            </a:r>
            <a:r>
              <a:rPr lang="en-US" altLang="zh-CN" b="1" i="1"/>
              <a:t>a</a:t>
            </a:r>
            <a:r>
              <a:rPr lang="en-US" altLang="zh-CN" b="1"/>
              <a:t>,</a:t>
            </a:r>
            <a:r>
              <a:rPr lang="en-US" altLang="zh-CN" b="1" i="1"/>
              <a:t>b</a:t>
            </a:r>
            <a:r>
              <a:rPr lang="en-US" altLang="zh-CN" b="1"/>
              <a:t>&gt;∈</a:t>
            </a:r>
            <a:r>
              <a:rPr lang="en-US" altLang="zh-CN" b="1" i="1"/>
              <a:t>R</a:t>
            </a:r>
            <a:r>
              <a:rPr lang="en-US" altLang="zh-CN" b="1">
                <a:sym typeface="Symbol" pitchFamily="18" charset="2"/>
              </a:rPr>
              <a:t></a:t>
            </a:r>
            <a:r>
              <a:rPr lang="en-US" altLang="zh-CN" b="1" i="1"/>
              <a:t>ab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/>
              <a:t>∈</a:t>
            </a:r>
            <a:r>
              <a:rPr lang="en-US" altLang="zh-CN" b="1" i="1"/>
              <a:t>H</a:t>
            </a:r>
            <a:r>
              <a:rPr lang="en-US" altLang="zh-CN" b="1">
                <a:sym typeface="Symbol" pitchFamily="18" charset="2"/>
              </a:rPr>
              <a:t></a:t>
            </a:r>
            <a:r>
              <a:rPr lang="en-US" altLang="zh-CN" b="1"/>
              <a:t>(</a:t>
            </a:r>
            <a:r>
              <a:rPr lang="en-US" altLang="zh-CN" b="1" i="1"/>
              <a:t>ab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/>
              <a:t>)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/>
              <a:t>∈</a:t>
            </a:r>
            <a:r>
              <a:rPr lang="en-US" altLang="zh-CN" b="1" i="1"/>
              <a:t>H</a:t>
            </a:r>
            <a:r>
              <a:rPr lang="en-US" altLang="zh-CN" b="1">
                <a:sym typeface="Symbol" pitchFamily="18" charset="2"/>
              </a:rPr>
              <a:t></a:t>
            </a:r>
            <a:r>
              <a:rPr lang="en-US" altLang="zh-CN" b="1" i="1"/>
              <a:t>ba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/>
              <a:t>∈</a:t>
            </a:r>
            <a:r>
              <a:rPr lang="en-US" altLang="zh-CN" b="1" i="1"/>
              <a:t>H</a:t>
            </a:r>
            <a:r>
              <a:rPr lang="en-US" altLang="zh-CN" b="1">
                <a:sym typeface="Symbol" pitchFamily="18" charset="2"/>
              </a:rPr>
              <a:t></a:t>
            </a:r>
            <a:r>
              <a:rPr lang="en-US" altLang="zh-CN" b="1"/>
              <a:t>&lt;</a:t>
            </a:r>
            <a:r>
              <a:rPr lang="en-US" altLang="zh-CN" b="1" i="1"/>
              <a:t>b</a:t>
            </a:r>
            <a:r>
              <a:rPr lang="en-US" altLang="zh-CN" b="1"/>
              <a:t>,</a:t>
            </a:r>
            <a:r>
              <a:rPr lang="en-US" altLang="zh-CN" b="1" i="1"/>
              <a:t>a</a:t>
            </a:r>
            <a:r>
              <a:rPr lang="en-US" altLang="zh-CN" b="1"/>
              <a:t>&gt;∈</a:t>
            </a:r>
            <a:r>
              <a:rPr lang="en-US" altLang="zh-CN" b="1" i="1"/>
              <a:t>R</a:t>
            </a:r>
            <a:r>
              <a:rPr lang="en-US" altLang="zh-CN" b="1"/>
              <a:t>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传递性</a:t>
            </a:r>
            <a:r>
              <a:rPr lang="en-US" altLang="zh-CN" b="1"/>
              <a:t>. </a:t>
            </a:r>
            <a:r>
              <a:rPr lang="zh-CN" altLang="en-US" b="1"/>
              <a:t>任取</a:t>
            </a:r>
            <a:r>
              <a:rPr lang="en-US" altLang="zh-CN" b="1" i="1"/>
              <a:t>a</a:t>
            </a:r>
            <a:r>
              <a:rPr lang="en-US" altLang="zh-CN" b="1"/>
              <a:t>,</a:t>
            </a:r>
            <a:r>
              <a:rPr lang="en-US" altLang="zh-CN" b="1" i="1"/>
              <a:t>b</a:t>
            </a:r>
            <a:r>
              <a:rPr lang="en-US" altLang="zh-CN" b="1"/>
              <a:t>,</a:t>
            </a:r>
            <a:r>
              <a:rPr lang="en-US" altLang="zh-CN" b="1" i="1"/>
              <a:t>c</a:t>
            </a:r>
            <a:r>
              <a:rPr lang="en-US" altLang="zh-CN" b="1"/>
              <a:t>∈</a:t>
            </a:r>
            <a:r>
              <a:rPr lang="en-US" altLang="zh-CN" b="1" i="1"/>
              <a:t>G</a:t>
            </a:r>
            <a:r>
              <a:rPr lang="zh-CN" altLang="en-US" b="1"/>
              <a:t>，则 </a:t>
            </a:r>
            <a:br>
              <a:rPr lang="zh-CN" altLang="en-US" b="1"/>
            </a:br>
            <a:r>
              <a:rPr lang="zh-CN" altLang="en-US" b="1"/>
              <a:t>       </a:t>
            </a:r>
            <a:r>
              <a:rPr lang="en-US" altLang="zh-CN" b="1"/>
              <a:t>&lt;</a:t>
            </a:r>
            <a:r>
              <a:rPr lang="en-US" altLang="zh-CN" b="1" i="1"/>
              <a:t>a</a:t>
            </a:r>
            <a:r>
              <a:rPr lang="en-US" altLang="zh-CN" b="1"/>
              <a:t>,</a:t>
            </a:r>
            <a:r>
              <a:rPr lang="en-US" altLang="zh-CN" b="1" i="1"/>
              <a:t>b</a:t>
            </a:r>
            <a:r>
              <a:rPr lang="en-US" altLang="zh-CN" b="1"/>
              <a:t>&gt;∈</a:t>
            </a:r>
            <a:r>
              <a:rPr lang="en-US" altLang="zh-CN" b="1" i="1"/>
              <a:t>R</a:t>
            </a:r>
            <a:r>
              <a:rPr lang="en-US" altLang="zh-CN" b="1"/>
              <a:t>∧&lt;</a:t>
            </a:r>
            <a:r>
              <a:rPr lang="en-US" altLang="zh-CN" b="1" i="1"/>
              <a:t>b</a:t>
            </a:r>
            <a:r>
              <a:rPr lang="en-US" altLang="zh-CN" b="1"/>
              <a:t>,</a:t>
            </a:r>
            <a:r>
              <a:rPr lang="en-US" altLang="zh-CN" b="1" i="1"/>
              <a:t>c</a:t>
            </a:r>
            <a:r>
              <a:rPr lang="en-US" altLang="zh-CN" b="1"/>
              <a:t>&gt;∈</a:t>
            </a:r>
            <a:r>
              <a:rPr lang="en-US" altLang="zh-CN" b="1" i="1"/>
              <a:t>R </a:t>
            </a:r>
            <a:r>
              <a:rPr lang="en-US" altLang="zh-CN" b="1">
                <a:sym typeface="Symbol" pitchFamily="18" charset="2"/>
              </a:rPr>
              <a:t></a:t>
            </a:r>
            <a:r>
              <a:rPr lang="en-US" altLang="zh-CN" b="1"/>
              <a:t> </a:t>
            </a:r>
            <a:r>
              <a:rPr lang="en-US" altLang="zh-CN" b="1" i="1"/>
              <a:t>ab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/>
              <a:t>∈</a:t>
            </a:r>
            <a:r>
              <a:rPr lang="en-US" altLang="zh-CN" b="1" i="1"/>
              <a:t>H</a:t>
            </a:r>
            <a:r>
              <a:rPr lang="en-US" altLang="zh-CN" b="1"/>
              <a:t>∧</a:t>
            </a:r>
            <a:r>
              <a:rPr lang="en-US" altLang="zh-CN" b="1" i="1"/>
              <a:t>bc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/>
              <a:t>∈</a:t>
            </a:r>
            <a:r>
              <a:rPr lang="en-US" altLang="zh-CN" b="1" i="1"/>
              <a:t>H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b="1" i="1"/>
              <a:t>         </a:t>
            </a:r>
            <a:r>
              <a:rPr lang="en-US" altLang="zh-CN" b="1">
                <a:sym typeface="Symbol" pitchFamily="18" charset="2"/>
              </a:rPr>
              <a:t></a:t>
            </a:r>
            <a:r>
              <a:rPr lang="en-US" altLang="zh-CN" b="1"/>
              <a:t> </a:t>
            </a:r>
            <a:r>
              <a:rPr lang="en-US" altLang="zh-CN" b="1" i="1"/>
              <a:t>ac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/>
              <a:t>∈</a:t>
            </a:r>
            <a:r>
              <a:rPr lang="en-US" altLang="zh-CN" b="1" i="1"/>
              <a:t>H </a:t>
            </a:r>
            <a:r>
              <a:rPr lang="en-US" altLang="zh-CN" b="1">
                <a:sym typeface="Symbol" pitchFamily="18" charset="2"/>
              </a:rPr>
              <a:t></a:t>
            </a:r>
            <a:r>
              <a:rPr lang="en-US" altLang="zh-CN" b="1"/>
              <a:t> &lt;</a:t>
            </a:r>
            <a:r>
              <a:rPr lang="en-US" altLang="zh-CN" b="1" i="1"/>
              <a:t>a</a:t>
            </a:r>
            <a:r>
              <a:rPr lang="en-US" altLang="zh-CN" b="1"/>
              <a:t>,</a:t>
            </a:r>
            <a:r>
              <a:rPr lang="en-US" altLang="zh-CN" b="1" i="1"/>
              <a:t>c</a:t>
            </a:r>
            <a:r>
              <a:rPr lang="en-US" altLang="zh-CN" b="1"/>
              <a:t>&gt;∈</a:t>
            </a:r>
            <a:r>
              <a:rPr lang="en-US" altLang="zh-CN" b="1" i="1"/>
              <a:t>R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下面证明：</a:t>
            </a:r>
            <a:r>
              <a:rPr lang="zh-CN" altLang="en-US" b="1">
                <a:sym typeface="Symbol" pitchFamily="18" charset="2"/>
              </a:rPr>
              <a:t></a:t>
            </a:r>
            <a:r>
              <a:rPr lang="en-US" altLang="zh-CN" b="1" i="1"/>
              <a:t>a</a:t>
            </a:r>
            <a:r>
              <a:rPr lang="en-US" altLang="zh-CN" b="1"/>
              <a:t>∈</a:t>
            </a:r>
            <a:r>
              <a:rPr lang="en-US" altLang="zh-CN" b="1" i="1"/>
              <a:t>G</a:t>
            </a:r>
            <a:r>
              <a:rPr lang="zh-CN" altLang="en-US" b="1"/>
              <a:t>，</a:t>
            </a:r>
            <a:r>
              <a:rPr lang="en-US" altLang="zh-CN" b="1"/>
              <a:t>[</a:t>
            </a:r>
            <a:r>
              <a:rPr lang="en-US" altLang="zh-CN" b="1" i="1"/>
              <a:t>a</a:t>
            </a:r>
            <a:r>
              <a:rPr lang="en-US" altLang="zh-CN" b="1"/>
              <a:t>]</a:t>
            </a:r>
            <a:r>
              <a:rPr lang="en-US" altLang="zh-CN" b="1" i="1" baseline="-25000"/>
              <a:t>R</a:t>
            </a:r>
            <a:r>
              <a:rPr lang="en-US" altLang="zh-CN" b="1" i="1"/>
              <a:t> </a:t>
            </a:r>
            <a:r>
              <a:rPr lang="en-US" altLang="zh-CN" b="1"/>
              <a:t>= </a:t>
            </a:r>
            <a:r>
              <a:rPr lang="en-US" altLang="zh-CN" b="1" i="1"/>
              <a:t>Ha</a:t>
            </a:r>
            <a:r>
              <a:rPr lang="en-US" altLang="zh-CN" b="1"/>
              <a:t>. </a:t>
            </a:r>
            <a:r>
              <a:rPr lang="zh-CN" altLang="en-US" b="1"/>
              <a:t>任取</a:t>
            </a:r>
            <a:r>
              <a:rPr lang="en-US" altLang="zh-CN" b="1" i="1"/>
              <a:t>b</a:t>
            </a:r>
            <a:r>
              <a:rPr lang="en-US" altLang="zh-CN" b="1"/>
              <a:t>∈</a:t>
            </a:r>
            <a:r>
              <a:rPr lang="en-US" altLang="zh-CN" b="1" i="1"/>
              <a:t>G</a:t>
            </a:r>
            <a:r>
              <a:rPr lang="zh-CN" altLang="en-US" b="1"/>
              <a:t>，</a:t>
            </a:r>
            <a:endParaRPr lang="zh-CN" altLang="en-US" b="1" i="1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b="1" i="1"/>
              <a:t>b</a:t>
            </a:r>
            <a:r>
              <a:rPr lang="en-US" altLang="zh-CN" b="1"/>
              <a:t>∈[</a:t>
            </a:r>
            <a:r>
              <a:rPr lang="en-US" altLang="zh-CN" b="1" i="1"/>
              <a:t>a</a:t>
            </a:r>
            <a:r>
              <a:rPr lang="en-US" altLang="zh-CN" b="1"/>
              <a:t>]</a:t>
            </a:r>
            <a:r>
              <a:rPr lang="en-US" altLang="zh-CN" b="1" i="1" baseline="-25000"/>
              <a:t>R</a:t>
            </a:r>
            <a:r>
              <a:rPr lang="en-US" altLang="zh-CN" b="1" i="1"/>
              <a:t> </a:t>
            </a:r>
            <a:r>
              <a:rPr lang="en-US" altLang="zh-CN" b="1">
                <a:sym typeface="Symbol" pitchFamily="18" charset="2"/>
              </a:rPr>
              <a:t></a:t>
            </a:r>
            <a:r>
              <a:rPr lang="en-US" altLang="zh-CN" b="1"/>
              <a:t> &lt;</a:t>
            </a:r>
            <a:r>
              <a:rPr lang="en-US" altLang="zh-CN" b="1" i="1"/>
              <a:t>a</a:t>
            </a:r>
            <a:r>
              <a:rPr lang="en-US" altLang="zh-CN" b="1"/>
              <a:t>,</a:t>
            </a:r>
            <a:r>
              <a:rPr lang="en-US" altLang="zh-CN" b="1" i="1"/>
              <a:t>b</a:t>
            </a:r>
            <a:r>
              <a:rPr lang="en-US" altLang="zh-CN" b="1"/>
              <a:t>&gt;∈</a:t>
            </a:r>
            <a:r>
              <a:rPr lang="en-US" altLang="zh-CN" b="1" i="1"/>
              <a:t>R </a:t>
            </a:r>
            <a:r>
              <a:rPr lang="en-US" altLang="zh-CN" b="1">
                <a:sym typeface="Symbol" pitchFamily="18" charset="2"/>
              </a:rPr>
              <a:t></a:t>
            </a:r>
            <a:r>
              <a:rPr lang="en-US" altLang="zh-CN" b="1"/>
              <a:t> </a:t>
            </a:r>
            <a:r>
              <a:rPr lang="en-US" altLang="zh-CN" b="1" i="1"/>
              <a:t>ab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</a:t>
            </a:r>
            <a:r>
              <a:rPr lang="en-US" altLang="zh-CN" b="1"/>
              <a:t>∈</a:t>
            </a:r>
            <a:r>
              <a:rPr lang="en-US" altLang="zh-CN" b="1" i="1"/>
              <a:t>H </a:t>
            </a:r>
            <a:r>
              <a:rPr lang="en-US" altLang="zh-CN" b="1">
                <a:sym typeface="Symbol" pitchFamily="18" charset="2"/>
              </a:rPr>
              <a:t></a:t>
            </a:r>
            <a:r>
              <a:rPr lang="en-US" altLang="zh-CN" b="1"/>
              <a:t> </a:t>
            </a:r>
            <a:r>
              <a:rPr lang="en-US" altLang="zh-CN" b="1" i="1"/>
              <a:t>Ha</a:t>
            </a:r>
            <a:r>
              <a:rPr lang="en-US" altLang="zh-CN" b="1"/>
              <a:t>=</a:t>
            </a:r>
            <a:r>
              <a:rPr lang="en-US" altLang="zh-CN" b="1" i="1"/>
              <a:t>Hb </a:t>
            </a:r>
            <a:r>
              <a:rPr lang="en-US" altLang="zh-CN" b="1">
                <a:sym typeface="Symbol" pitchFamily="18" charset="2"/>
              </a:rPr>
              <a:t></a:t>
            </a:r>
            <a:r>
              <a:rPr lang="en-US" altLang="zh-CN" b="1"/>
              <a:t> </a:t>
            </a:r>
            <a:r>
              <a:rPr lang="en-US" altLang="zh-CN" b="1" i="1"/>
              <a:t>b</a:t>
            </a:r>
            <a:r>
              <a:rPr lang="en-US" altLang="zh-CN" b="1"/>
              <a:t>∈</a:t>
            </a:r>
            <a:r>
              <a:rPr lang="en-US" altLang="zh-CN" b="1" i="1"/>
              <a:t>Ha </a:t>
            </a: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/>
            </a:r>
            <a:br>
              <a:rPr lang="en-US" altLang="zh-CN" b="1"/>
            </a:br>
            <a:endParaRPr lang="en-US" altLang="zh-CN" b="1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5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5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5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5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5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5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5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5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5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5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5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5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5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5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E8BE-094F-4C45-85C9-9971FF2C93E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379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推论</a:t>
            </a:r>
            <a:r>
              <a:rPr lang="en-US" altLang="zh-CN"/>
              <a:t>(</a:t>
            </a:r>
            <a:r>
              <a:rPr lang="zh-CN" altLang="en-US">
                <a:solidFill>
                  <a:srgbClr val="FF0000"/>
                </a:solidFill>
              </a:rPr>
              <a:t>重点</a:t>
            </a:r>
            <a:r>
              <a:rPr lang="en-US" altLang="zh-CN"/>
              <a:t>)</a:t>
            </a:r>
          </a:p>
        </p:txBody>
      </p:sp>
      <p:sp>
        <p:nvSpPr>
          <p:cNvPr id="3379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91513" cy="1944688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推论 </a:t>
            </a:r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是群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的子群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</a:rPr>
              <a:t>则</a:t>
            </a:r>
          </a:p>
          <a:p>
            <a:r>
              <a:rPr lang="en-US" altLang="zh-CN">
                <a:latin typeface="Times New Roman" pitchFamily="18" charset="0"/>
              </a:rPr>
              <a:t>(1)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 i="1">
                <a:latin typeface="Times New Roman" pitchFamily="18" charset="0"/>
              </a:rPr>
              <a:t>Ha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Hb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或 </a:t>
            </a:r>
            <a:r>
              <a:rPr lang="en-US" altLang="zh-CN" i="1">
                <a:latin typeface="Times New Roman" pitchFamily="18" charset="0"/>
              </a:rPr>
              <a:t>Ha</a:t>
            </a:r>
            <a:r>
              <a:rPr lang="en-US" altLang="zh-CN">
                <a:latin typeface="Times New Roman" pitchFamily="18" charset="0"/>
              </a:rPr>
              <a:t>∩</a:t>
            </a:r>
            <a:r>
              <a:rPr lang="en-US" altLang="zh-CN" i="1">
                <a:latin typeface="Times New Roman" pitchFamily="18" charset="0"/>
              </a:rPr>
              <a:t>Hb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>
                <a:latin typeface="Times New Roman" pitchFamily="18" charset="0"/>
              </a:rPr>
              <a:t> </a:t>
            </a:r>
          </a:p>
          <a:p>
            <a:r>
              <a:rPr lang="en-US" altLang="zh-CN">
                <a:latin typeface="Times New Roman" pitchFamily="18" charset="0"/>
              </a:rPr>
              <a:t>(2) ∪{</a:t>
            </a:r>
            <a:r>
              <a:rPr lang="en-US" altLang="zh-CN" i="1">
                <a:latin typeface="Times New Roman" pitchFamily="18" charset="0"/>
              </a:rPr>
              <a:t>Ha </a:t>
            </a:r>
            <a:r>
              <a:rPr lang="en-US" altLang="zh-CN">
                <a:latin typeface="Times New Roman" pitchFamily="18" charset="0"/>
              </a:rPr>
              <a:t>|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} = 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证明：由等价类性质可得</a:t>
            </a:r>
            <a:r>
              <a:rPr lang="en-US" altLang="zh-CN">
                <a:latin typeface="Times New Roman" pitchFamily="18" charset="0"/>
              </a:rPr>
              <a:t>. </a:t>
            </a:r>
          </a:p>
        </p:txBody>
      </p:sp>
      <p:sp>
        <p:nvSpPr>
          <p:cNvPr id="337929" name="Rectangle 9"/>
          <p:cNvSpPr>
            <a:spLocks noChangeArrowheads="1"/>
          </p:cNvSpPr>
          <p:nvPr/>
        </p:nvSpPr>
        <p:spPr bwMode="auto">
          <a:xfrm>
            <a:off x="539750" y="3357563"/>
            <a:ext cx="8135938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A50021"/>
                </a:solidFill>
              </a:rPr>
              <a:t>定理</a:t>
            </a:r>
            <a:r>
              <a:rPr lang="en-US" altLang="zh-CN" b="1">
                <a:solidFill>
                  <a:srgbClr val="A50021"/>
                </a:solidFill>
              </a:rPr>
              <a:t>10.11</a:t>
            </a:r>
            <a:r>
              <a:rPr lang="en-US" altLang="zh-CN" b="1"/>
              <a:t> </a:t>
            </a:r>
            <a:r>
              <a:rPr lang="zh-CN" altLang="en-US" b="1"/>
              <a:t>设</a:t>
            </a:r>
            <a:r>
              <a:rPr lang="en-US" altLang="zh-CN" b="1" i="1"/>
              <a:t>H</a:t>
            </a:r>
            <a:r>
              <a:rPr lang="zh-CN" altLang="en-US" b="1"/>
              <a:t>是群</a:t>
            </a:r>
            <a:r>
              <a:rPr lang="en-US" altLang="zh-CN" b="1" i="1"/>
              <a:t>G</a:t>
            </a:r>
            <a:r>
              <a:rPr lang="zh-CN" altLang="en-US" b="1"/>
              <a:t>的子群，则</a:t>
            </a:r>
            <a:br>
              <a:rPr lang="zh-CN" altLang="en-US" b="1"/>
            </a:br>
            <a:r>
              <a:rPr lang="zh-CN" altLang="en-US" b="1"/>
              <a:t>             </a:t>
            </a:r>
            <a:r>
              <a:rPr lang="zh-CN" altLang="en-US" b="1">
                <a:sym typeface="Symbol" pitchFamily="18" charset="2"/>
              </a:rPr>
              <a:t></a:t>
            </a:r>
            <a:r>
              <a:rPr lang="en-US" altLang="zh-CN" b="1" i="1"/>
              <a:t>a</a:t>
            </a:r>
            <a:r>
              <a:rPr lang="en-US" altLang="zh-CN" b="1"/>
              <a:t>∈</a:t>
            </a:r>
            <a:r>
              <a:rPr lang="en-US" altLang="zh-CN" b="1" i="1"/>
              <a:t>G</a:t>
            </a:r>
            <a:r>
              <a:rPr lang="zh-CN" altLang="en-US" b="1"/>
              <a:t>，</a:t>
            </a:r>
            <a:r>
              <a:rPr lang="en-US" altLang="zh-CN" b="1" i="1"/>
              <a:t>H </a:t>
            </a:r>
            <a:r>
              <a:rPr lang="en-US" altLang="zh-CN" b="1">
                <a:latin typeface="Arial" charset="0"/>
              </a:rPr>
              <a:t>≈</a:t>
            </a:r>
            <a:r>
              <a:rPr lang="en-US" altLang="zh-CN" b="1"/>
              <a:t> </a:t>
            </a:r>
            <a:r>
              <a:rPr lang="en-US" altLang="zh-CN" b="1" i="1"/>
              <a:t>Ha</a:t>
            </a:r>
            <a:r>
              <a:rPr lang="en-US" altLang="zh-CN" b="1"/>
              <a:t> (</a:t>
            </a:r>
            <a:r>
              <a:rPr lang="zh-CN" altLang="en-US" b="1">
                <a:solidFill>
                  <a:srgbClr val="FF0000"/>
                </a:solidFill>
              </a:rPr>
              <a:t>含义：集合</a:t>
            </a:r>
            <a:r>
              <a:rPr lang="en-US" altLang="zh-CN" b="1" i="1">
                <a:solidFill>
                  <a:srgbClr val="FF0000"/>
                </a:solidFill>
              </a:rPr>
              <a:t>H</a:t>
            </a:r>
            <a:r>
              <a:rPr lang="zh-CN" altLang="en-US" b="1">
                <a:solidFill>
                  <a:srgbClr val="FF0000"/>
                </a:solidFill>
              </a:rPr>
              <a:t>和</a:t>
            </a:r>
            <a:r>
              <a:rPr lang="en-US" altLang="zh-CN" b="1" i="1">
                <a:solidFill>
                  <a:srgbClr val="FF0000"/>
                </a:solidFill>
              </a:rPr>
              <a:t>Ha</a:t>
            </a:r>
            <a:r>
              <a:rPr lang="zh-CN" altLang="en-US" b="1">
                <a:solidFill>
                  <a:srgbClr val="FF0000"/>
                </a:solidFill>
              </a:rPr>
              <a:t>一样大</a:t>
            </a:r>
            <a:r>
              <a:rPr lang="en-US" altLang="zh-CN" b="1"/>
              <a:t>)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证明 略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112D-D55C-45E7-80C3-5DB4B8DF4742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399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左陪集的定义与性质</a:t>
            </a:r>
          </a:p>
        </p:txBody>
      </p:sp>
      <p:sp>
        <p:nvSpPr>
          <p:cNvPr id="3399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895850"/>
          </a:xfrm>
        </p:spPr>
        <p:txBody>
          <a:bodyPr/>
          <a:lstStyle/>
          <a:p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是群，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的子群，</a:t>
            </a:r>
            <a:r>
              <a:rPr lang="en-US" altLang="zh-CN" i="1">
                <a:latin typeface="Times New Roman" pitchFamily="18" charset="0"/>
              </a:rPr>
              <a:t>H </a:t>
            </a:r>
            <a:r>
              <a:rPr lang="zh-CN" altLang="en-US">
                <a:latin typeface="Times New Roman" pitchFamily="18" charset="0"/>
              </a:rPr>
              <a:t>的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左陪集</a:t>
            </a:r>
            <a:r>
              <a:rPr lang="zh-CN" altLang="en-US">
                <a:latin typeface="Times New Roman" pitchFamily="18" charset="0"/>
              </a:rPr>
              <a:t>，即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                       </a:t>
            </a:r>
            <a:r>
              <a:rPr lang="en-US" altLang="zh-CN" i="1">
                <a:latin typeface="Times New Roman" pitchFamily="18" charset="0"/>
              </a:rPr>
              <a:t>aH </a:t>
            </a:r>
            <a:r>
              <a:rPr lang="en-US" altLang="zh-CN">
                <a:latin typeface="Times New Roman" pitchFamily="18" charset="0"/>
              </a:rPr>
              <a:t>= {</a:t>
            </a:r>
            <a:r>
              <a:rPr lang="en-US" altLang="zh-CN" i="1">
                <a:latin typeface="Times New Roman" pitchFamily="18" charset="0"/>
              </a:rPr>
              <a:t>ah </a:t>
            </a:r>
            <a:r>
              <a:rPr lang="en-US" altLang="zh-CN">
                <a:latin typeface="Times New Roman" pitchFamily="18" charset="0"/>
              </a:rPr>
              <a:t>| 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}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 </a:t>
            </a:r>
          </a:p>
          <a:p>
            <a:pPr>
              <a:spcBef>
                <a:spcPct val="55000"/>
              </a:spcBef>
            </a:pPr>
            <a:r>
              <a:rPr lang="zh-CN" altLang="en-US">
                <a:latin typeface="Times New Roman" pitchFamily="18" charset="0"/>
              </a:rPr>
              <a:t>关于左陪集有下述性质：</a:t>
            </a:r>
          </a:p>
          <a:p>
            <a:r>
              <a:rPr lang="en-US" altLang="zh-CN">
                <a:latin typeface="Times New Roman" pitchFamily="18" charset="0"/>
              </a:rPr>
              <a:t>(1) </a:t>
            </a:r>
            <a:r>
              <a:rPr lang="en-US" altLang="zh-CN" i="1">
                <a:latin typeface="Times New Roman" pitchFamily="18" charset="0"/>
              </a:rPr>
              <a:t>eH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H</a:t>
            </a:r>
          </a:p>
          <a:p>
            <a:r>
              <a:rPr lang="en-US" altLang="zh-CN">
                <a:latin typeface="Times New Roman" pitchFamily="18" charset="0"/>
              </a:rPr>
              <a:t>(2)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aH</a:t>
            </a:r>
            <a:r>
              <a:rPr lang="en-US" altLang="zh-CN">
                <a:latin typeface="Times New Roman" pitchFamily="18" charset="0"/>
              </a:rPr>
              <a:t> </a:t>
            </a:r>
          </a:p>
          <a:p>
            <a:r>
              <a:rPr lang="en-US" altLang="zh-CN">
                <a:latin typeface="Times New Roman" pitchFamily="18" charset="0"/>
              </a:rPr>
              <a:t>(3)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bH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>
                <a:latin typeface="Times New Roman" pitchFamily="18" charset="0"/>
              </a:rPr>
              <a:t>1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H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aH</a:t>
            </a:r>
            <a:r>
              <a:rPr lang="en-US" altLang="zh-CN">
                <a:latin typeface="Times New Roman" pitchFamily="18" charset="0"/>
              </a:rPr>
              <a:t>=</a:t>
            </a:r>
            <a:r>
              <a:rPr lang="en-US" altLang="zh-CN" i="1">
                <a:latin typeface="Times New Roman" pitchFamily="18" charset="0"/>
              </a:rPr>
              <a:t>bH</a:t>
            </a:r>
          </a:p>
          <a:p>
            <a:r>
              <a:rPr lang="en-US" altLang="zh-CN">
                <a:latin typeface="Times New Roman" pitchFamily="18" charset="0"/>
              </a:rPr>
              <a:t>(4) </a:t>
            </a:r>
            <a:r>
              <a:rPr lang="zh-CN" altLang="en-US">
                <a:latin typeface="Times New Roman" pitchFamily="18" charset="0"/>
              </a:rPr>
              <a:t>若在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上定义二元关系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zh-CN" altLang="en-US">
                <a:latin typeface="Times New Roman" pitchFamily="18" charset="0"/>
              </a:rPr>
              <a:t>，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                 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&lt;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</a:rPr>
              <a:t>&gt;∈</a:t>
            </a:r>
            <a:r>
              <a:rPr lang="en-US" altLang="zh-CN" i="1">
                <a:latin typeface="Times New Roman" pitchFamily="18" charset="0"/>
              </a:rPr>
              <a:t>R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>
                <a:latin typeface="Times New Roman" pitchFamily="18" charset="0"/>
              </a:rPr>
              <a:t>1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H </a:t>
            </a:r>
          </a:p>
          <a:p>
            <a:r>
              <a:rPr lang="en-US" altLang="zh-CN">
                <a:latin typeface="Times New Roman" pitchFamily="18" charset="0"/>
              </a:rPr>
              <a:t>      </a:t>
            </a:r>
            <a:r>
              <a:rPr lang="zh-CN" altLang="en-US">
                <a:latin typeface="Times New Roman" pitchFamily="18" charset="0"/>
              </a:rPr>
              <a:t>则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上的等价关系，且</a:t>
            </a:r>
            <a:r>
              <a:rPr lang="en-US" altLang="zh-CN">
                <a:latin typeface="Times New Roman" pitchFamily="18" charset="0"/>
              </a:rPr>
              <a:t>[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]</a:t>
            </a:r>
            <a:r>
              <a:rPr lang="en-US" altLang="zh-CN" i="1" baseline="-25000">
                <a:latin typeface="Times New Roman" pitchFamily="18" charset="0"/>
              </a:rPr>
              <a:t>R</a:t>
            </a:r>
            <a:r>
              <a:rPr lang="en-US" altLang="zh-CN" i="1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aH</a:t>
            </a:r>
            <a:r>
              <a:rPr lang="en-US" altLang="zh-CN">
                <a:latin typeface="Times New Roman" pitchFamily="18" charset="0"/>
              </a:rPr>
              <a:t>. </a:t>
            </a:r>
          </a:p>
          <a:p>
            <a:r>
              <a:rPr lang="en-US" altLang="zh-CN">
                <a:latin typeface="Times New Roman" pitchFamily="18" charset="0"/>
              </a:rPr>
              <a:t>(5)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 i="1">
                <a:latin typeface="Times New Roman" pitchFamily="18" charset="0"/>
              </a:rPr>
              <a:t>H </a:t>
            </a:r>
            <a:r>
              <a:rPr lang="en-US" altLang="zh-CN">
                <a:latin typeface="Times New Roman" pitchFamily="18" charset="0"/>
              </a:rPr>
              <a:t>≈ </a:t>
            </a:r>
            <a:r>
              <a:rPr lang="en-US" altLang="zh-CN" i="1">
                <a:latin typeface="Times New Roman" pitchFamily="18" charset="0"/>
              </a:rPr>
              <a:t>aH </a:t>
            </a:r>
            <a:endParaRPr lang="en-US" altLang="zh-CN">
              <a:latin typeface="Times New Roman" pitchFamily="18" charset="0"/>
            </a:endParaRPr>
          </a:p>
          <a:p>
            <a:endParaRPr lang="en-US" altLang="zh-CN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007D-A825-4B0A-8B1E-F8920C87938F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itchFamily="18" charset="0"/>
              </a:rPr>
              <a:t>Lagrange</a:t>
            </a:r>
            <a:r>
              <a:rPr lang="zh-CN" altLang="en-US"/>
              <a:t>定理</a:t>
            </a:r>
            <a:r>
              <a:rPr lang="en-US" altLang="zh-CN"/>
              <a:t>(</a:t>
            </a:r>
            <a:r>
              <a:rPr lang="zh-CN" altLang="en-US">
                <a:solidFill>
                  <a:srgbClr val="FF0000"/>
                </a:solidFill>
              </a:rPr>
              <a:t>重点</a:t>
            </a:r>
            <a:r>
              <a:rPr lang="en-US" altLang="zh-CN"/>
              <a:t>)</a:t>
            </a:r>
          </a:p>
        </p:txBody>
      </p:sp>
      <p:sp>
        <p:nvSpPr>
          <p:cNvPr id="3420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24862" cy="1871663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</a:rPr>
              <a:t>10.12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（</a:t>
            </a:r>
            <a:r>
              <a:rPr lang="en-US" altLang="zh-CN">
                <a:latin typeface="Times New Roman" pitchFamily="18" charset="0"/>
              </a:rPr>
              <a:t>Lagrange</a:t>
            </a:r>
            <a:r>
              <a:rPr lang="zh-CN" altLang="en-US">
                <a:latin typeface="Times New Roman" pitchFamily="18" charset="0"/>
              </a:rPr>
              <a:t>）设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是有限群，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的子群，则</a:t>
            </a:r>
          </a:p>
          <a:p>
            <a:r>
              <a:rPr lang="zh-CN" altLang="en-US">
                <a:latin typeface="Times New Roman" pitchFamily="18" charset="0"/>
              </a:rPr>
              <a:t>                                     </a:t>
            </a:r>
            <a:r>
              <a:rPr lang="en-US" altLang="zh-CN">
                <a:latin typeface="Times New Roman" pitchFamily="18" charset="0"/>
              </a:rPr>
              <a:t>|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| = |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|·[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: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] </a:t>
            </a:r>
          </a:p>
          <a:p>
            <a:r>
              <a:rPr lang="zh-CN" altLang="en-US">
                <a:latin typeface="Times New Roman" pitchFamily="18" charset="0"/>
              </a:rPr>
              <a:t>其中</a:t>
            </a:r>
            <a:r>
              <a:rPr lang="en-US" altLang="zh-CN">
                <a:latin typeface="Times New Roman" pitchFamily="18" charset="0"/>
              </a:rPr>
              <a:t>[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: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] 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在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中的不同右陪集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zh-CN" altLang="en-US">
                <a:latin typeface="Times New Roman" pitchFamily="18" charset="0"/>
              </a:rPr>
              <a:t>或左陪集</a:t>
            </a:r>
            <a:r>
              <a:rPr lang="en-US" altLang="zh-CN">
                <a:latin typeface="Times New Roman" pitchFamily="18" charset="0"/>
              </a:rPr>
              <a:t>) </a:t>
            </a:r>
            <a:r>
              <a:rPr lang="zh-CN" altLang="en-US">
                <a:latin typeface="Times New Roman" pitchFamily="18" charset="0"/>
              </a:rPr>
              <a:t>数，称为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在</a:t>
            </a:r>
          </a:p>
          <a:p>
            <a:r>
              <a:rPr lang="en-US" altLang="zh-CN" i="1">
                <a:latin typeface="Times New Roman" pitchFamily="18" charset="0"/>
              </a:rPr>
              <a:t>G </a:t>
            </a:r>
            <a:r>
              <a:rPr lang="zh-CN" altLang="en-US">
                <a:latin typeface="Times New Roman" pitchFamily="18" charset="0"/>
              </a:rPr>
              <a:t>中的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指数</a:t>
            </a:r>
            <a:r>
              <a:rPr lang="en-US" altLang="zh-CN">
                <a:latin typeface="Times New Roman" pitchFamily="18" charset="0"/>
              </a:rPr>
              <a:t>. </a:t>
            </a:r>
          </a:p>
        </p:txBody>
      </p:sp>
      <p:sp>
        <p:nvSpPr>
          <p:cNvPr id="342025" name="Rectangle 9"/>
          <p:cNvSpPr>
            <a:spLocks noChangeArrowheads="1"/>
          </p:cNvSpPr>
          <p:nvPr/>
        </p:nvSpPr>
        <p:spPr bwMode="auto">
          <a:xfrm>
            <a:off x="395288" y="3284538"/>
            <a:ext cx="8675687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6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证 设</a:t>
            </a:r>
            <a:r>
              <a:rPr lang="en-US" altLang="zh-CN" b="1"/>
              <a:t>[</a:t>
            </a:r>
            <a:r>
              <a:rPr lang="en-US" altLang="zh-CN" b="1" i="1"/>
              <a:t>G</a:t>
            </a:r>
            <a:r>
              <a:rPr lang="en-US" altLang="zh-CN" b="1"/>
              <a:t>:</a:t>
            </a:r>
            <a:r>
              <a:rPr lang="en-US" altLang="zh-CN" b="1" i="1"/>
              <a:t>H</a:t>
            </a:r>
            <a:r>
              <a:rPr lang="en-US" altLang="zh-CN" b="1"/>
              <a:t>] = </a:t>
            </a:r>
            <a:r>
              <a:rPr lang="en-US" altLang="zh-CN" b="1" i="1"/>
              <a:t>r</a:t>
            </a:r>
            <a:r>
              <a:rPr lang="zh-CN" altLang="en-US" b="1"/>
              <a:t>，</a:t>
            </a:r>
            <a:r>
              <a:rPr lang="en-US" altLang="zh-CN" b="1" i="1"/>
              <a:t>a</a:t>
            </a:r>
            <a:r>
              <a:rPr lang="en-US" altLang="zh-CN" b="1" baseline="-25000"/>
              <a:t>1</a:t>
            </a:r>
            <a:r>
              <a:rPr lang="en-US" altLang="zh-CN" b="1"/>
              <a:t>,</a:t>
            </a:r>
            <a:r>
              <a:rPr lang="en-US" altLang="zh-CN" b="1" i="1"/>
              <a:t>a</a:t>
            </a:r>
            <a:r>
              <a:rPr lang="en-US" altLang="zh-CN" b="1" baseline="-25000"/>
              <a:t>2</a:t>
            </a:r>
            <a:r>
              <a:rPr lang="en-US" altLang="zh-CN" b="1"/>
              <a:t>,…,</a:t>
            </a:r>
            <a:r>
              <a:rPr lang="en-US" altLang="zh-CN" b="1" i="1"/>
              <a:t>a</a:t>
            </a:r>
            <a:r>
              <a:rPr lang="en-US" altLang="zh-CN" b="1" i="1" baseline="-25000"/>
              <a:t>r</a:t>
            </a:r>
            <a:r>
              <a:rPr lang="zh-CN" altLang="en-US" b="1"/>
              <a:t>分别是</a:t>
            </a:r>
            <a:r>
              <a:rPr lang="en-US" altLang="zh-CN" b="1" i="1"/>
              <a:t>H </a:t>
            </a:r>
            <a:r>
              <a:rPr lang="zh-CN" altLang="en-US" b="1"/>
              <a:t>的</a:t>
            </a:r>
            <a:r>
              <a:rPr lang="en-US" altLang="zh-CN" b="1" i="1"/>
              <a:t>r</a:t>
            </a:r>
            <a:r>
              <a:rPr lang="zh-CN" altLang="en-US" b="1"/>
              <a:t>个右陪集的代表元素，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                          </a:t>
            </a:r>
            <a:r>
              <a:rPr lang="en-US" altLang="zh-CN" b="1" i="1"/>
              <a:t>G </a:t>
            </a:r>
            <a:r>
              <a:rPr lang="en-US" altLang="zh-CN" b="1"/>
              <a:t>= </a:t>
            </a:r>
            <a:r>
              <a:rPr lang="en-US" altLang="zh-CN" b="1" i="1"/>
              <a:t>Ha</a:t>
            </a:r>
            <a:r>
              <a:rPr lang="en-US" altLang="zh-CN" b="1" baseline="-25000"/>
              <a:t>1</a:t>
            </a:r>
            <a:r>
              <a:rPr lang="en-US" altLang="zh-CN" b="1"/>
              <a:t>∪</a:t>
            </a:r>
            <a:r>
              <a:rPr lang="en-US" altLang="zh-CN" b="1" i="1"/>
              <a:t>Ha</a:t>
            </a:r>
            <a:r>
              <a:rPr lang="en-US" altLang="zh-CN" b="1" baseline="-25000"/>
              <a:t>2</a:t>
            </a:r>
            <a:r>
              <a:rPr lang="en-US" altLang="zh-CN" b="1"/>
              <a:t>∪…∪</a:t>
            </a:r>
            <a:r>
              <a:rPr lang="en-US" altLang="zh-CN" b="1" i="1"/>
              <a:t>Ha</a:t>
            </a:r>
            <a:r>
              <a:rPr lang="en-US" altLang="zh-CN" b="1" i="1" baseline="-25000"/>
              <a:t>r</a:t>
            </a: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               |</a:t>
            </a:r>
            <a:r>
              <a:rPr lang="en-US" altLang="zh-CN" b="1" i="1"/>
              <a:t>G</a:t>
            </a:r>
            <a:r>
              <a:rPr lang="en-US" altLang="zh-CN" b="1"/>
              <a:t>| = |</a:t>
            </a:r>
            <a:r>
              <a:rPr lang="en-US" altLang="zh-CN" b="1" i="1"/>
              <a:t>Ha</a:t>
            </a:r>
            <a:r>
              <a:rPr lang="en-US" altLang="zh-CN" b="1" baseline="-25000"/>
              <a:t>1</a:t>
            </a:r>
            <a:r>
              <a:rPr lang="en-US" altLang="zh-CN" b="1"/>
              <a:t>| + |</a:t>
            </a:r>
            <a:r>
              <a:rPr lang="en-US" altLang="zh-CN" b="1" i="1"/>
              <a:t>Ha</a:t>
            </a:r>
            <a:r>
              <a:rPr lang="en-US" altLang="zh-CN" b="1" baseline="-25000"/>
              <a:t>2</a:t>
            </a:r>
            <a:r>
              <a:rPr lang="en-US" altLang="zh-CN" b="1"/>
              <a:t>| + … + |</a:t>
            </a:r>
            <a:r>
              <a:rPr lang="en-US" altLang="zh-CN" b="1" i="1"/>
              <a:t>Ha</a:t>
            </a:r>
            <a:r>
              <a:rPr lang="en-US" altLang="zh-CN" b="1" i="1" baseline="-25000"/>
              <a:t>r</a:t>
            </a:r>
            <a:r>
              <a:rPr lang="en-US" altLang="zh-CN" b="1"/>
              <a:t>|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由</a:t>
            </a:r>
            <a:r>
              <a:rPr lang="en-US" altLang="zh-CN" b="1"/>
              <a:t>|</a:t>
            </a:r>
            <a:r>
              <a:rPr lang="en-US" altLang="zh-CN" b="1" i="1"/>
              <a:t>Ha</a:t>
            </a:r>
            <a:r>
              <a:rPr lang="en-US" altLang="zh-CN" b="1" i="1" baseline="-25000"/>
              <a:t>i</a:t>
            </a:r>
            <a:r>
              <a:rPr lang="en-US" altLang="zh-CN" b="1"/>
              <a:t>| = |</a:t>
            </a:r>
            <a:r>
              <a:rPr lang="en-US" altLang="zh-CN" b="1" i="1"/>
              <a:t>H</a:t>
            </a:r>
            <a:r>
              <a:rPr lang="en-US" altLang="zh-CN" b="1"/>
              <a:t>|</a:t>
            </a:r>
            <a:r>
              <a:rPr lang="zh-CN" altLang="en-US" b="1"/>
              <a:t>，</a:t>
            </a:r>
            <a:r>
              <a:rPr lang="en-US" altLang="zh-CN" b="1" i="1"/>
              <a:t>i </a:t>
            </a:r>
            <a:r>
              <a:rPr lang="en-US" altLang="zh-CN" b="1"/>
              <a:t>= 1,2,…,</a:t>
            </a:r>
            <a:r>
              <a:rPr lang="en-US" altLang="zh-CN" b="1" i="1"/>
              <a:t>r</a:t>
            </a:r>
            <a:r>
              <a:rPr lang="en-US" altLang="zh-CN" b="1"/>
              <a:t>, </a:t>
            </a:r>
            <a:r>
              <a:rPr lang="zh-CN" altLang="en-US" b="1"/>
              <a:t>得    </a:t>
            </a:r>
            <a:br>
              <a:rPr lang="zh-CN" altLang="en-US" b="1"/>
            </a:br>
            <a:r>
              <a:rPr lang="zh-CN" altLang="en-US" b="1"/>
              <a:t>               </a:t>
            </a:r>
            <a:r>
              <a:rPr lang="en-US" altLang="zh-CN" b="1"/>
              <a:t>|</a:t>
            </a:r>
            <a:r>
              <a:rPr lang="en-US" altLang="zh-CN" b="1" i="1"/>
              <a:t>G</a:t>
            </a:r>
            <a:r>
              <a:rPr lang="en-US" altLang="zh-CN" b="1"/>
              <a:t>| = |</a:t>
            </a:r>
            <a:r>
              <a:rPr lang="en-US" altLang="zh-CN" b="1" i="1"/>
              <a:t>H</a:t>
            </a:r>
            <a:r>
              <a:rPr lang="en-US" altLang="zh-CN" b="1"/>
              <a:t>|·</a:t>
            </a:r>
            <a:r>
              <a:rPr lang="en-US" altLang="zh-CN" b="1" i="1"/>
              <a:t>r </a:t>
            </a:r>
            <a:r>
              <a:rPr lang="en-US" altLang="zh-CN" b="1"/>
              <a:t>= |</a:t>
            </a:r>
            <a:r>
              <a:rPr lang="en-US" altLang="zh-CN" b="1" i="1"/>
              <a:t>H</a:t>
            </a:r>
            <a:r>
              <a:rPr lang="en-US" altLang="zh-CN" b="1"/>
              <a:t>|·[</a:t>
            </a:r>
            <a:r>
              <a:rPr lang="en-US" altLang="zh-CN" b="1" i="1"/>
              <a:t>G</a:t>
            </a:r>
            <a:r>
              <a:rPr lang="en-US" altLang="zh-CN" b="1"/>
              <a:t>:</a:t>
            </a:r>
            <a:r>
              <a:rPr lang="en-US" altLang="zh-CN" b="1" i="1"/>
              <a:t>H</a:t>
            </a:r>
            <a:r>
              <a:rPr lang="en-US" altLang="zh-CN" b="1"/>
              <a:t>]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2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2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2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2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2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2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175-4428-447E-BCEB-E427231C89ED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itchFamily="18" charset="0"/>
              </a:rPr>
              <a:t>Lagrange</a:t>
            </a:r>
            <a:r>
              <a:rPr lang="zh-CN" altLang="en-US"/>
              <a:t>定理的推论</a:t>
            </a:r>
            <a:r>
              <a:rPr lang="en-US" altLang="zh-CN"/>
              <a:t>(</a:t>
            </a:r>
            <a:r>
              <a:rPr lang="zh-CN" altLang="en-US">
                <a:solidFill>
                  <a:srgbClr val="FF0000"/>
                </a:solidFill>
              </a:rPr>
              <a:t>重点</a:t>
            </a:r>
            <a:r>
              <a:rPr lang="en-US" altLang="zh-CN"/>
              <a:t>)</a:t>
            </a:r>
          </a:p>
        </p:txBody>
      </p:sp>
      <p:sp>
        <p:nvSpPr>
          <p:cNvPr id="34407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2376487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推论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阶群，则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|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|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的因子，且有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n</a:t>
            </a:r>
            <a:r>
              <a:rPr lang="en-US" altLang="zh-CN" i="1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</a:rPr>
              <a:t>. </a:t>
            </a:r>
          </a:p>
          <a:p>
            <a:pPr>
              <a:spcBef>
                <a:spcPct val="45000"/>
              </a:spcBef>
            </a:pPr>
            <a:r>
              <a:rPr lang="zh-CN" altLang="en-US">
                <a:latin typeface="Times New Roman" pitchFamily="18" charset="0"/>
              </a:rPr>
              <a:t>证 任取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&lt;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&gt;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的子群，</a:t>
            </a:r>
            <a:r>
              <a:rPr lang="en-US" altLang="zh-CN">
                <a:latin typeface="Times New Roman" pitchFamily="18" charset="0"/>
              </a:rPr>
              <a:t>&lt;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&gt;</a:t>
            </a:r>
            <a:r>
              <a:rPr lang="zh-CN" altLang="en-US">
                <a:latin typeface="Times New Roman" pitchFamily="18" charset="0"/>
              </a:rPr>
              <a:t>的阶是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的因子</a:t>
            </a:r>
            <a:r>
              <a:rPr lang="en-US" altLang="zh-CN">
                <a:latin typeface="Times New Roman" pitchFamily="18" charset="0"/>
              </a:rPr>
              <a:t>. </a:t>
            </a:r>
          </a:p>
          <a:p>
            <a:r>
              <a:rPr lang="en-US" altLang="zh-CN">
                <a:latin typeface="Times New Roman" pitchFamily="18" charset="0"/>
              </a:rPr>
              <a:t>&lt;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&gt;</a:t>
            </a:r>
            <a:r>
              <a:rPr lang="zh-CN" altLang="en-US">
                <a:latin typeface="Times New Roman" pitchFamily="18" charset="0"/>
              </a:rPr>
              <a:t>是由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生成的子群，若</a:t>
            </a:r>
            <a:r>
              <a:rPr lang="en-US" altLang="zh-CN">
                <a:latin typeface="Times New Roman" pitchFamily="18" charset="0"/>
              </a:rPr>
              <a:t>|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| =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zh-CN" altLang="en-US">
                <a:latin typeface="Times New Roman" pitchFamily="18" charset="0"/>
              </a:rPr>
              <a:t>，则 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               </a:t>
            </a:r>
            <a:r>
              <a:rPr lang="en-US" altLang="zh-CN">
                <a:latin typeface="Times New Roman" pitchFamily="18" charset="0"/>
              </a:rPr>
              <a:t>&lt;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&gt; = {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</a:rPr>
              <a:t>0</a:t>
            </a:r>
            <a:r>
              <a:rPr lang="en-US" altLang="zh-CN">
                <a:latin typeface="Times New Roman" pitchFamily="18" charset="0"/>
              </a:rPr>
              <a:t>=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,…,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r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}</a:t>
            </a:r>
          </a:p>
          <a:p>
            <a:r>
              <a:rPr lang="zh-CN" altLang="en-US">
                <a:latin typeface="Times New Roman" pitchFamily="18" charset="0"/>
              </a:rPr>
              <a:t>即</a:t>
            </a:r>
            <a:r>
              <a:rPr lang="en-US" altLang="zh-CN">
                <a:latin typeface="Times New Roman" pitchFamily="18" charset="0"/>
              </a:rPr>
              <a:t>&lt;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&gt;</a:t>
            </a:r>
            <a:r>
              <a:rPr lang="zh-CN" altLang="en-US">
                <a:latin typeface="Times New Roman" pitchFamily="18" charset="0"/>
              </a:rPr>
              <a:t>的阶与</a:t>
            </a:r>
            <a:r>
              <a:rPr lang="en-US" altLang="zh-CN">
                <a:latin typeface="Times New Roman" pitchFamily="18" charset="0"/>
              </a:rPr>
              <a:t>|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|</a:t>
            </a:r>
            <a:r>
              <a:rPr lang="zh-CN" altLang="en-US">
                <a:latin typeface="Times New Roman" pitchFamily="18" charset="0"/>
              </a:rPr>
              <a:t>相等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</a:rPr>
              <a:t>所以</a:t>
            </a:r>
            <a:r>
              <a:rPr lang="en-US" altLang="zh-CN">
                <a:latin typeface="Times New Roman" pitchFamily="18" charset="0"/>
              </a:rPr>
              <a:t>|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|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的因子</a:t>
            </a:r>
            <a:r>
              <a:rPr lang="en-US" altLang="zh-CN">
                <a:latin typeface="Times New Roman" pitchFamily="18" charset="0"/>
              </a:rPr>
              <a:t>.  </a:t>
            </a:r>
            <a:r>
              <a:rPr lang="zh-CN" altLang="en-US">
                <a:latin typeface="Times New Roman" pitchFamily="18" charset="0"/>
              </a:rPr>
              <a:t>从而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n</a:t>
            </a:r>
            <a:r>
              <a:rPr lang="en-US" altLang="zh-CN" i="1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</a:rPr>
              <a:t>.</a:t>
            </a:r>
            <a:br>
              <a:rPr lang="en-US" altLang="zh-CN">
                <a:latin typeface="Times New Roman" pitchFamily="18" charset="0"/>
              </a:rPr>
            </a:br>
            <a:endParaRPr lang="en-US" altLang="zh-CN">
              <a:latin typeface="Times New Roman" pitchFamily="18" charset="0"/>
            </a:endParaRPr>
          </a:p>
        </p:txBody>
      </p:sp>
      <p:sp>
        <p:nvSpPr>
          <p:cNvPr id="344073" name="Rectangle 9"/>
          <p:cNvSpPr>
            <a:spLocks noChangeArrowheads="1"/>
          </p:cNvSpPr>
          <p:nvPr/>
        </p:nvSpPr>
        <p:spPr bwMode="auto">
          <a:xfrm>
            <a:off x="468313" y="3644900"/>
            <a:ext cx="8424862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A50021"/>
                </a:solidFill>
              </a:rPr>
              <a:t>推论</a:t>
            </a:r>
            <a:r>
              <a:rPr lang="en-US" altLang="zh-CN" b="1">
                <a:solidFill>
                  <a:srgbClr val="A50021"/>
                </a:solidFill>
              </a:rPr>
              <a:t>2</a:t>
            </a:r>
            <a:r>
              <a:rPr lang="en-US" altLang="zh-CN" b="1"/>
              <a:t>   </a:t>
            </a:r>
            <a:r>
              <a:rPr lang="zh-CN" altLang="en-US" b="1"/>
              <a:t>对阶为素数的群</a:t>
            </a:r>
            <a:r>
              <a:rPr lang="en-US" altLang="zh-CN" b="1" i="1"/>
              <a:t>G</a:t>
            </a:r>
            <a:r>
              <a:rPr lang="zh-CN" altLang="en-US" b="1"/>
              <a:t>，必存在</a:t>
            </a:r>
            <a:r>
              <a:rPr lang="en-US" altLang="zh-CN" b="1" i="1"/>
              <a:t>a</a:t>
            </a:r>
            <a:r>
              <a:rPr lang="en-US" altLang="zh-CN" b="1"/>
              <a:t>∈</a:t>
            </a:r>
            <a:r>
              <a:rPr lang="en-US" altLang="zh-CN" b="1" i="1"/>
              <a:t>G</a:t>
            </a:r>
            <a:r>
              <a:rPr lang="zh-CN" altLang="en-US" b="1"/>
              <a:t>使得</a:t>
            </a:r>
            <a:r>
              <a:rPr lang="en-US" altLang="zh-CN" b="1" i="1"/>
              <a:t>G </a:t>
            </a:r>
            <a:r>
              <a:rPr lang="en-US" altLang="zh-CN" b="1"/>
              <a:t>= &lt;</a:t>
            </a:r>
            <a:r>
              <a:rPr lang="en-US" altLang="zh-CN" b="1" i="1"/>
              <a:t>a</a:t>
            </a:r>
            <a:r>
              <a:rPr lang="en-US" altLang="zh-CN" b="1"/>
              <a:t>&gt;.</a:t>
            </a:r>
          </a:p>
          <a:p>
            <a:pPr marL="342900" indent="-342900" algn="l">
              <a:spcBef>
                <a:spcPct val="5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证  设</a:t>
            </a:r>
            <a:r>
              <a:rPr lang="en-US" altLang="zh-CN" b="1"/>
              <a:t>|</a:t>
            </a:r>
            <a:r>
              <a:rPr lang="en-US" altLang="zh-CN" b="1" i="1"/>
              <a:t>G</a:t>
            </a:r>
            <a:r>
              <a:rPr lang="en-US" altLang="zh-CN" b="1"/>
              <a:t>| = </a:t>
            </a:r>
            <a:r>
              <a:rPr lang="en-US" altLang="zh-CN" b="1" i="1"/>
              <a:t>p</a:t>
            </a:r>
            <a:r>
              <a:rPr lang="zh-CN" altLang="en-US" b="1"/>
              <a:t>，</a:t>
            </a:r>
            <a:r>
              <a:rPr lang="en-US" altLang="zh-CN" b="1" i="1"/>
              <a:t>p</a:t>
            </a:r>
            <a:r>
              <a:rPr lang="zh-CN" altLang="en-US" b="1"/>
              <a:t>是素数</a:t>
            </a:r>
            <a:r>
              <a:rPr lang="en-US" altLang="zh-CN" b="1"/>
              <a:t>. </a:t>
            </a:r>
            <a:r>
              <a:rPr lang="zh-CN" altLang="en-US" b="1"/>
              <a:t>由</a:t>
            </a:r>
            <a:r>
              <a:rPr lang="en-US" altLang="zh-CN" b="1" i="1"/>
              <a:t>p</a:t>
            </a:r>
            <a:r>
              <a:rPr lang="en-US" altLang="zh-CN" b="1"/>
              <a:t>≥2</a:t>
            </a:r>
            <a:r>
              <a:rPr lang="zh-CN" altLang="en-US" b="1"/>
              <a:t>知</a:t>
            </a:r>
            <a:r>
              <a:rPr lang="en-US" altLang="zh-CN" b="1" i="1"/>
              <a:t>G</a:t>
            </a:r>
            <a:r>
              <a:rPr lang="zh-CN" altLang="en-US" b="1"/>
              <a:t>中必存在非单位元</a:t>
            </a:r>
            <a:r>
              <a:rPr lang="en-US" altLang="zh-CN" b="1"/>
              <a:t>. 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任取</a:t>
            </a:r>
            <a:r>
              <a:rPr lang="en-US" altLang="zh-CN" b="1" i="1"/>
              <a:t>a</a:t>
            </a:r>
            <a:r>
              <a:rPr lang="en-US" altLang="zh-CN" b="1"/>
              <a:t>∈</a:t>
            </a:r>
            <a:r>
              <a:rPr lang="en-US" altLang="zh-CN" b="1" i="1"/>
              <a:t>G</a:t>
            </a:r>
            <a:r>
              <a:rPr lang="zh-CN" altLang="en-US" b="1"/>
              <a:t>，</a:t>
            </a:r>
            <a:r>
              <a:rPr lang="en-US" altLang="zh-CN" b="1" i="1"/>
              <a:t>a </a:t>
            </a:r>
            <a:r>
              <a:rPr lang="en-US" altLang="zh-CN" b="1"/>
              <a:t>≠ </a:t>
            </a:r>
            <a:r>
              <a:rPr lang="en-US" altLang="zh-CN" b="1" i="1"/>
              <a:t>e</a:t>
            </a:r>
            <a:r>
              <a:rPr lang="zh-CN" altLang="en-US" b="1"/>
              <a:t>，则</a:t>
            </a:r>
            <a:r>
              <a:rPr lang="en-US" altLang="zh-CN" b="1"/>
              <a:t>&lt;</a:t>
            </a:r>
            <a:r>
              <a:rPr lang="en-US" altLang="zh-CN" b="1" i="1"/>
              <a:t>a</a:t>
            </a:r>
            <a:r>
              <a:rPr lang="en-US" altLang="zh-CN" b="1"/>
              <a:t>&gt;</a:t>
            </a:r>
            <a:r>
              <a:rPr lang="zh-CN" altLang="en-US" b="1"/>
              <a:t>是</a:t>
            </a:r>
            <a:r>
              <a:rPr lang="en-US" altLang="zh-CN" b="1" i="1"/>
              <a:t>G</a:t>
            </a:r>
            <a:r>
              <a:rPr lang="zh-CN" altLang="en-US" b="1"/>
              <a:t>的子群</a:t>
            </a:r>
            <a:r>
              <a:rPr lang="en-US" altLang="zh-CN" b="1"/>
              <a:t>.  </a:t>
            </a:r>
            <a:r>
              <a:rPr lang="zh-CN" altLang="en-US" b="1"/>
              <a:t>根据拉格朗日定理，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b="1"/>
              <a:t>&lt;</a:t>
            </a:r>
            <a:r>
              <a:rPr lang="en-US" altLang="zh-CN" b="1" i="1"/>
              <a:t>a</a:t>
            </a:r>
            <a:r>
              <a:rPr lang="en-US" altLang="zh-CN" b="1"/>
              <a:t>&gt;</a:t>
            </a:r>
            <a:r>
              <a:rPr lang="zh-CN" altLang="en-US" b="1"/>
              <a:t>的阶是</a:t>
            </a:r>
            <a:r>
              <a:rPr lang="en-US" altLang="zh-CN" b="1" i="1"/>
              <a:t>p</a:t>
            </a:r>
            <a:r>
              <a:rPr lang="zh-CN" altLang="en-US" b="1"/>
              <a:t>的因子，即</a:t>
            </a:r>
            <a:r>
              <a:rPr lang="en-US" altLang="zh-CN" b="1"/>
              <a:t>&lt;</a:t>
            </a:r>
            <a:r>
              <a:rPr lang="en-US" altLang="zh-CN" b="1" i="1"/>
              <a:t>a</a:t>
            </a:r>
            <a:r>
              <a:rPr lang="en-US" altLang="zh-CN" b="1"/>
              <a:t>&gt;</a:t>
            </a:r>
            <a:r>
              <a:rPr lang="zh-CN" altLang="en-US" b="1"/>
              <a:t>的阶是 </a:t>
            </a:r>
            <a:r>
              <a:rPr lang="en-US" altLang="zh-CN" b="1" i="1"/>
              <a:t>p</a:t>
            </a:r>
            <a:r>
              <a:rPr lang="zh-CN" altLang="en-US" b="1"/>
              <a:t>或</a:t>
            </a:r>
            <a:r>
              <a:rPr lang="en-US" altLang="zh-CN" b="1"/>
              <a:t>1. </a:t>
            </a:r>
            <a:r>
              <a:rPr lang="zh-CN" altLang="en-US" b="1"/>
              <a:t>显然</a:t>
            </a:r>
            <a:r>
              <a:rPr lang="en-US" altLang="zh-CN" b="1"/>
              <a:t>&lt;</a:t>
            </a:r>
            <a:r>
              <a:rPr lang="en-US" altLang="zh-CN" b="1" i="1"/>
              <a:t>a</a:t>
            </a:r>
            <a:r>
              <a:rPr lang="en-US" altLang="zh-CN" b="1"/>
              <a:t>&gt;</a:t>
            </a:r>
            <a:r>
              <a:rPr lang="zh-CN" altLang="en-US" b="1"/>
              <a:t>的阶不是</a:t>
            </a:r>
            <a:r>
              <a:rPr lang="en-US" altLang="zh-CN" b="1"/>
              <a:t>1</a:t>
            </a:r>
            <a:r>
              <a:rPr lang="zh-CN" altLang="en-US" b="1"/>
              <a:t>，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这就推出</a:t>
            </a:r>
            <a:r>
              <a:rPr lang="en-US" altLang="zh-CN" b="1" i="1"/>
              <a:t>G </a:t>
            </a:r>
            <a:r>
              <a:rPr lang="en-US" altLang="zh-CN" b="1"/>
              <a:t>= &lt;</a:t>
            </a:r>
            <a:r>
              <a:rPr lang="en-US" altLang="zh-CN" b="1" i="1"/>
              <a:t>a</a:t>
            </a:r>
            <a:r>
              <a:rPr lang="en-US" altLang="zh-CN" b="1"/>
              <a:t>&gt;.</a:t>
            </a:r>
            <a:br>
              <a:rPr lang="en-US" altLang="zh-CN" b="1"/>
            </a:br>
            <a:r>
              <a:rPr lang="en-US" altLang="zh-CN" b="1"/>
              <a:t/>
            </a:r>
            <a:br>
              <a:rPr lang="en-US" altLang="zh-CN" b="1"/>
            </a:br>
            <a:endParaRPr lang="en-US" altLang="zh-CN" b="1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4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4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4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4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4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4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40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40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4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4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40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40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40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40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59FD-3732-4660-A6AF-2D854C7A6AB5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260350"/>
            <a:ext cx="6408738" cy="417513"/>
          </a:xfrm>
        </p:spPr>
        <p:txBody>
          <a:bodyPr/>
          <a:lstStyle/>
          <a:p>
            <a:pPr algn="ctr"/>
            <a:r>
              <a:rPr lang="zh-CN" altLang="en-US" sz="2800"/>
              <a:t>利用拉格朗日定理的推论求元素的阶 例</a:t>
            </a:r>
          </a:p>
        </p:txBody>
      </p:sp>
      <p:graphicFrame>
        <p:nvGraphicFramePr>
          <p:cNvPr id="736260" name="Object 4"/>
          <p:cNvGraphicFramePr>
            <a:graphicFrameLocks noChangeAspect="1"/>
          </p:cNvGraphicFramePr>
          <p:nvPr/>
        </p:nvGraphicFramePr>
        <p:xfrm>
          <a:off x="468313" y="1125538"/>
          <a:ext cx="82804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69" name="Equation" r:id="rId3" imgW="4292280" imgH="723600" progId="Equation.DSMT4">
                  <p:embed/>
                </p:oleObj>
              </mc:Choice>
              <mc:Fallback>
                <p:oleObj name="Equation" r:id="rId3" imgW="4292280" imgH="723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25538"/>
                        <a:ext cx="82804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261" name="Object 5"/>
          <p:cNvGraphicFramePr>
            <a:graphicFrameLocks noChangeAspect="1"/>
          </p:cNvGraphicFramePr>
          <p:nvPr/>
        </p:nvGraphicFramePr>
        <p:xfrm>
          <a:off x="395288" y="2492375"/>
          <a:ext cx="8297862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70" name="Equation" r:id="rId5" imgW="3543120" imgH="990360" progId="Equation.DSMT4">
                  <p:embed/>
                </p:oleObj>
              </mc:Choice>
              <mc:Fallback>
                <p:oleObj name="Equation" r:id="rId5" imgW="3543120" imgH="990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492375"/>
                        <a:ext cx="8297862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262" name="Object 6"/>
          <p:cNvGraphicFramePr>
            <a:graphicFrameLocks noChangeAspect="1"/>
          </p:cNvGraphicFramePr>
          <p:nvPr/>
        </p:nvGraphicFramePr>
        <p:xfrm>
          <a:off x="395288" y="4797425"/>
          <a:ext cx="799147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71" name="Equation" r:id="rId7" imgW="3416040" imgH="482400" progId="Equation.DSMT4">
                  <p:embed/>
                </p:oleObj>
              </mc:Choice>
              <mc:Fallback>
                <p:oleObj name="Equation" r:id="rId7" imgW="341604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797425"/>
                        <a:ext cx="7991475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6263" name="Text Box 7"/>
          <p:cNvSpPr txBox="1">
            <a:spLocks noChangeArrowheads="1"/>
          </p:cNvSpPr>
          <p:nvPr/>
        </p:nvSpPr>
        <p:spPr bwMode="auto">
          <a:xfrm>
            <a:off x="323850" y="5897563"/>
            <a:ext cx="826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b="1">
                <a:solidFill>
                  <a:srgbClr val="FF0000"/>
                </a:solidFill>
              </a:rPr>
              <a:t>思考</a:t>
            </a:r>
            <a:r>
              <a:rPr lang="zh-CN" altLang="en-US"/>
              <a:t>：利用元素的阶的定义和利用推论</a:t>
            </a:r>
            <a:r>
              <a:rPr lang="en-US" altLang="zh-CN"/>
              <a:t>1</a:t>
            </a:r>
            <a:r>
              <a:rPr lang="zh-CN" altLang="en-US"/>
              <a:t>求元素的阶的比较？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6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9DB5-9812-4459-AD33-1C7DD29A27D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/>
              <a:t>课堂练习</a:t>
            </a:r>
            <a:r>
              <a:rPr lang="en-US" altLang="zh-CN" sz="2800"/>
              <a:t>6</a:t>
            </a:r>
          </a:p>
        </p:txBody>
      </p:sp>
      <p:graphicFrame>
        <p:nvGraphicFramePr>
          <p:cNvPr id="73728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95288" y="1412875"/>
          <a:ext cx="8208962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2" name="Equation" r:id="rId3" imgW="4279680" imgH="723600" progId="Equation.DSMT4">
                  <p:embed/>
                </p:oleObj>
              </mc:Choice>
              <mc:Fallback>
                <p:oleObj name="Equation" r:id="rId3" imgW="4279680" imgH="723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412875"/>
                        <a:ext cx="8208962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287" name="Group 7"/>
          <p:cNvGrpSpPr>
            <a:grpSpLocks/>
          </p:cNvGrpSpPr>
          <p:nvPr/>
        </p:nvGrpSpPr>
        <p:grpSpPr bwMode="auto">
          <a:xfrm>
            <a:off x="395288" y="3182942"/>
            <a:ext cx="6888162" cy="830263"/>
            <a:chOff x="249" y="3748"/>
            <a:chExt cx="4339" cy="523"/>
          </a:xfrm>
        </p:grpSpPr>
        <p:sp>
          <p:nvSpPr>
            <p:cNvPr id="737288" name="Rectangle 8"/>
            <p:cNvSpPr>
              <a:spLocks noChangeArrowheads="1"/>
            </p:cNvSpPr>
            <p:nvPr/>
          </p:nvSpPr>
          <p:spPr bwMode="auto">
            <a:xfrm>
              <a:off x="249" y="3748"/>
              <a:ext cx="433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FF0000"/>
                  </a:solidFill>
                  <a:sym typeface="Symbol" pitchFamily="18" charset="2"/>
                </a:rPr>
                <a:t>思考：用程序</a:t>
              </a:r>
              <a:r>
                <a:rPr lang="zh-CN" altLang="en-US" b="1" dirty="0" smtClean="0">
                  <a:solidFill>
                    <a:srgbClr val="FF0000"/>
                  </a:solidFill>
                  <a:sym typeface="Symbol" pitchFamily="18" charset="2"/>
                </a:rPr>
                <a:t>计算群</a:t>
              </a:r>
              <a:r>
                <a:rPr lang="zh-CN" altLang="en-US" b="1" dirty="0">
                  <a:solidFill>
                    <a:srgbClr val="FF0000"/>
                  </a:solidFill>
                  <a:sym typeface="Symbol" pitchFamily="18" charset="2"/>
                </a:rPr>
                <a:t>中元素的阶</a:t>
              </a:r>
              <a:r>
                <a:rPr lang="en-US" altLang="zh-CN" b="1" dirty="0">
                  <a:solidFill>
                    <a:srgbClr val="FF0000"/>
                  </a:solidFill>
                  <a:sym typeface="Symbol" pitchFamily="18" charset="2"/>
                </a:rPr>
                <a:t>(</a:t>
              </a:r>
              <a:r>
                <a:rPr lang="en-US" altLang="zh-CN" b="1" i="1" dirty="0">
                  <a:solidFill>
                    <a:srgbClr val="FF0000"/>
                  </a:solidFill>
                  <a:sym typeface="Symbol" pitchFamily="18" charset="2"/>
                </a:rPr>
                <a:t>p</a:t>
              </a:r>
              <a:r>
                <a:rPr lang="zh-CN" altLang="en-US" b="1" dirty="0">
                  <a:solidFill>
                    <a:srgbClr val="FF0000"/>
                  </a:solidFill>
                  <a:sym typeface="Symbol" pitchFamily="18" charset="2"/>
                </a:rPr>
                <a:t>是素数</a:t>
              </a:r>
              <a:r>
                <a:rPr lang="en-US" altLang="zh-CN" b="1" dirty="0">
                  <a:solidFill>
                    <a:srgbClr val="FF0000"/>
                  </a:solidFill>
                  <a:sym typeface="Symbol" pitchFamily="18" charset="2"/>
                </a:rPr>
                <a:t>)</a:t>
              </a:r>
            </a:p>
            <a:p>
              <a:pPr algn="l"/>
              <a:r>
                <a:rPr lang="zh-CN" altLang="en-US" b="1" dirty="0">
                  <a:sym typeface="Symbol" pitchFamily="18" charset="2"/>
                </a:rPr>
                <a:t>在</a:t>
              </a:r>
              <a:r>
                <a:rPr lang="en-US" altLang="zh-CN" b="1" dirty="0">
                  <a:sym typeface="Symbol" pitchFamily="18" charset="2"/>
                </a:rPr>
                <a:t>&lt;</a:t>
              </a:r>
              <a:r>
                <a:rPr lang="en-US" altLang="zh-CN" b="1" dirty="0" err="1">
                  <a:sym typeface="Symbol" pitchFamily="18" charset="2"/>
                </a:rPr>
                <a:t>Z</a:t>
              </a:r>
              <a:r>
                <a:rPr lang="en-US" altLang="zh-CN" i="1" baseline="-25000" dirty="0" err="1">
                  <a:sym typeface="Symbol" pitchFamily="18" charset="2"/>
                </a:rPr>
                <a:t>p</a:t>
              </a:r>
              <a:r>
                <a:rPr lang="en-US" altLang="zh-CN" b="1" dirty="0">
                  <a:sym typeface="Symbol" pitchFamily="18" charset="2"/>
                </a:rPr>
                <a:t>*,    &gt;</a:t>
              </a:r>
              <a:r>
                <a:rPr lang="zh-CN" altLang="en-US" b="1" dirty="0">
                  <a:sym typeface="Symbol" pitchFamily="18" charset="2"/>
                </a:rPr>
                <a:t>中</a:t>
              </a:r>
              <a:r>
                <a:rPr lang="zh-CN" altLang="en-US" b="1" dirty="0">
                  <a:solidFill>
                    <a:srgbClr val="000000"/>
                  </a:solidFill>
                  <a:sym typeface="Symbol" pitchFamily="18" charset="2"/>
                </a:rPr>
                <a:t>各元素的阶分别是？例如取：</a:t>
              </a:r>
              <a:r>
                <a:rPr lang="en-US" altLang="zh-CN" i="1" dirty="0">
                  <a:solidFill>
                    <a:srgbClr val="000000"/>
                  </a:solidFill>
                  <a:sym typeface="Symbol" pitchFamily="18" charset="2"/>
                </a:rPr>
                <a:t>p</a:t>
              </a:r>
              <a:r>
                <a:rPr lang="en-US" altLang="zh-CN" b="1" dirty="0">
                  <a:solidFill>
                    <a:srgbClr val="000000"/>
                  </a:solidFill>
                  <a:sym typeface="Symbol" pitchFamily="18" charset="2"/>
                </a:rPr>
                <a:t>=131 </a:t>
              </a:r>
              <a:endParaRPr lang="en-US" altLang="zh-CN" dirty="0"/>
            </a:p>
          </p:txBody>
        </p:sp>
        <p:graphicFrame>
          <p:nvGraphicFramePr>
            <p:cNvPr id="737289" name="Object 9"/>
            <p:cNvGraphicFramePr>
              <a:graphicFrameLocks noChangeAspect="1"/>
            </p:cNvGraphicFramePr>
            <p:nvPr/>
          </p:nvGraphicFramePr>
          <p:xfrm>
            <a:off x="946" y="4020"/>
            <a:ext cx="21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363" name="Equation" r:id="rId5" imgW="164880" imgH="177480" progId="Equation.DSMT4">
                    <p:embed/>
                  </p:oleObj>
                </mc:Choice>
                <mc:Fallback>
                  <p:oleObj name="Equation" r:id="rId5" imgW="164880" imgH="1774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6" y="4020"/>
                          <a:ext cx="210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395536" y="4182179"/>
                <a:ext cx="7582460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b="1" dirty="0" smtClean="0">
                    <a:solidFill>
                      <a:srgbClr val="FF0000"/>
                    </a:solidFill>
                    <a:sym typeface="Symbol" pitchFamily="18" charset="2"/>
                  </a:rPr>
                  <a:t>思考：用程序计算群中元素的阶</a:t>
                </a:r>
                <a:endParaRPr lang="en-US" altLang="zh-CN" b="1" dirty="0">
                  <a:solidFill>
                    <a:srgbClr val="FF0000"/>
                  </a:solidFill>
                  <a:sym typeface="Symbol" pitchFamily="18" charset="2"/>
                </a:endParaRPr>
              </a:p>
              <a:p>
                <a:pPr algn="l"/>
                <a:r>
                  <a:rPr lang="zh-CN" altLang="en-US" b="1" dirty="0" smtClean="0">
                    <a:sym typeface="Symbol" pitchFamily="18" charset="2"/>
                  </a:rPr>
                  <a:t>例如：计算</a:t>
                </a:r>
                <a:r>
                  <a:rPr lang="en-US" altLang="zh-CN" b="1" dirty="0" smtClean="0">
                    <a:sym typeface="Symbol" pitchFamily="18" charset="2"/>
                  </a:rPr>
                  <a:t>&lt;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𝒁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𝟏𝟖𝟏𝟖𝟏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∗</m:t>
                        </m:r>
                      </m:sup>
                    </m:sSubSup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,⨂</m:t>
                    </m:r>
                  </m:oMath>
                </a14:m>
                <a:r>
                  <a:rPr lang="en-US" altLang="zh-CN" b="1" dirty="0" smtClean="0">
                    <a:sym typeface="Symbol" pitchFamily="18" charset="2"/>
                  </a:rPr>
                  <a:t>&gt;</a:t>
                </a:r>
                <a:r>
                  <a:rPr lang="zh-CN" altLang="en-US" b="1" dirty="0" smtClean="0">
                    <a:sym typeface="Symbol" pitchFamily="18" charset="2"/>
                  </a:rPr>
                  <a:t>中</a:t>
                </a:r>
                <a:r>
                  <a:rPr lang="zh-CN" altLang="en-US" b="1" dirty="0" smtClean="0">
                    <a:solidFill>
                      <a:srgbClr val="000000"/>
                    </a:solidFill>
                    <a:sym typeface="Symbol" pitchFamily="18" charset="2"/>
                  </a:rPr>
                  <a:t>元素</a:t>
                </a:r>
                <a:r>
                  <a:rPr lang="en-US" altLang="zh-CN" b="1" dirty="0" smtClean="0">
                    <a:solidFill>
                      <a:srgbClr val="000000"/>
                    </a:solidFill>
                    <a:sym typeface="Symbol" pitchFamily="18" charset="2"/>
                  </a:rPr>
                  <a:t>18178, 18179, 18180</a:t>
                </a:r>
                <a:r>
                  <a:rPr lang="zh-CN" altLang="en-US" b="1" dirty="0" smtClean="0">
                    <a:solidFill>
                      <a:srgbClr val="000000"/>
                    </a:solidFill>
                    <a:sym typeface="Symbol" pitchFamily="18" charset="2"/>
                  </a:rPr>
                  <a:t>的阶</a:t>
                </a:r>
                <a:r>
                  <a:rPr lang="en-US" altLang="zh-CN" b="1" dirty="0" smtClean="0">
                    <a:solidFill>
                      <a:srgbClr val="000000"/>
                    </a:solidFill>
                    <a:sym typeface="Symbol" pitchFamily="18" charset="2"/>
                  </a:rPr>
                  <a:t>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4182179"/>
                <a:ext cx="7582460" cy="830997"/>
              </a:xfrm>
              <a:prstGeom prst="rect">
                <a:avLst/>
              </a:prstGeom>
              <a:blipFill rotWithShape="1">
                <a:blip r:embed="rId7"/>
                <a:stretch>
                  <a:fillRect l="-1286" t="-8088" b="-169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FE75-2A40-443A-9AAF-4C23BEF9B7D6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770054" name="Rectangle 6"/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192837" cy="417513"/>
          </a:xfrm>
          <a:noFill/>
          <a:ln/>
        </p:spPr>
        <p:txBody>
          <a:bodyPr/>
          <a:lstStyle/>
          <a:p>
            <a:pPr algn="ctr"/>
            <a:r>
              <a:rPr lang="zh-CN" altLang="en-US" sz="2800"/>
              <a:t>应用实例   </a:t>
            </a:r>
            <a:r>
              <a:rPr lang="en-US" altLang="zh-CN" sz="2800"/>
              <a:t>ElGamal</a:t>
            </a:r>
            <a:r>
              <a:rPr lang="zh-CN" altLang="en-US" sz="2800"/>
              <a:t>公钥加密算法</a:t>
            </a:r>
          </a:p>
        </p:txBody>
      </p:sp>
      <p:sp>
        <p:nvSpPr>
          <p:cNvPr id="7700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324850" cy="5327650"/>
          </a:xfrm>
          <a:noFill/>
          <a:ln/>
        </p:spPr>
        <p:txBody>
          <a:bodyPr/>
          <a:lstStyle/>
          <a:p>
            <a:r>
              <a:rPr lang="zh-CN" altLang="en-US"/>
              <a:t>公开密钥        </a:t>
            </a:r>
            <a:r>
              <a:rPr lang="en-US" altLang="zh-CN" i="1"/>
              <a:t>p</a:t>
            </a:r>
            <a:r>
              <a:rPr lang="en-US" altLang="zh-CN"/>
              <a:t>:</a:t>
            </a:r>
            <a:r>
              <a:rPr lang="zh-CN" altLang="en-US"/>
              <a:t>素数</a:t>
            </a:r>
            <a:r>
              <a:rPr lang="en-US" altLang="zh-CN"/>
              <a:t>(</a:t>
            </a:r>
            <a:r>
              <a:rPr lang="zh-CN" altLang="en-US"/>
              <a:t>可由一组用户共享</a:t>
            </a:r>
            <a:r>
              <a:rPr lang="en-US" altLang="zh-CN"/>
              <a:t>)</a:t>
            </a:r>
          </a:p>
          <a:p>
            <a:r>
              <a:rPr lang="en-US" altLang="zh-CN"/>
              <a:t>                       </a:t>
            </a:r>
            <a:r>
              <a:rPr lang="en-US" altLang="zh-CN" i="1">
                <a:solidFill>
                  <a:srgbClr val="FF0000"/>
                </a:solidFill>
              </a:rPr>
              <a:t>g</a:t>
            </a:r>
            <a:r>
              <a:rPr lang="en-US" altLang="zh-CN"/>
              <a:t>&lt;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zh-CN" altLang="en-US"/>
              <a:t>可由一组用户共享</a:t>
            </a:r>
            <a:r>
              <a:rPr lang="en-US" altLang="zh-CN"/>
              <a:t>)</a:t>
            </a:r>
          </a:p>
          <a:p>
            <a:r>
              <a:rPr lang="en-US" altLang="zh-CN"/>
              <a:t>                       </a:t>
            </a:r>
            <a:r>
              <a:rPr lang="en-US" altLang="zh-CN" i="1"/>
              <a:t>y</a:t>
            </a:r>
            <a:r>
              <a:rPr lang="en-US" altLang="zh-CN"/>
              <a:t>=</a:t>
            </a:r>
            <a:r>
              <a:rPr lang="en-US" altLang="zh-CN" i="1"/>
              <a:t>g</a:t>
            </a:r>
            <a:r>
              <a:rPr lang="en-US" altLang="zh-CN" baseline="30000"/>
              <a:t>x</a:t>
            </a:r>
            <a:r>
              <a:rPr lang="en-US" altLang="zh-CN"/>
              <a:t> (mod </a:t>
            </a:r>
            <a:r>
              <a:rPr lang="en-US" altLang="zh-CN" i="1"/>
              <a:t>p</a:t>
            </a:r>
            <a:r>
              <a:rPr lang="en-US" altLang="zh-CN"/>
              <a:t>)(</a:t>
            </a:r>
            <a:r>
              <a:rPr lang="zh-CN" altLang="en-US">
                <a:solidFill>
                  <a:srgbClr val="FF0000"/>
                </a:solidFill>
              </a:rPr>
              <a:t>要求</a:t>
            </a:r>
            <a:r>
              <a:rPr lang="en-US" altLang="zh-CN">
                <a:solidFill>
                  <a:srgbClr val="FF0000"/>
                </a:solidFill>
              </a:rPr>
              <a:t>g</a:t>
            </a:r>
            <a:r>
              <a:rPr lang="zh-CN" altLang="en-US">
                <a:solidFill>
                  <a:srgbClr val="FF0000"/>
                </a:solidFill>
              </a:rPr>
              <a:t>的阶是</a:t>
            </a:r>
            <a:r>
              <a:rPr lang="en-US" altLang="zh-CN">
                <a:solidFill>
                  <a:srgbClr val="FF0000"/>
                </a:solidFill>
              </a:rPr>
              <a:t>p-1</a:t>
            </a:r>
            <a:r>
              <a:rPr lang="en-US" altLang="zh-CN"/>
              <a:t>)</a:t>
            </a:r>
          </a:p>
          <a:p>
            <a:r>
              <a:rPr lang="zh-CN" altLang="en-US"/>
              <a:t>私人密钥        </a:t>
            </a:r>
            <a:r>
              <a:rPr lang="en-US" altLang="zh-CN" i="1"/>
              <a:t>x</a:t>
            </a:r>
            <a:r>
              <a:rPr lang="en-US" altLang="zh-CN"/>
              <a:t>&lt;</a:t>
            </a:r>
            <a:r>
              <a:rPr lang="en-US" altLang="zh-CN" i="1"/>
              <a:t>p</a:t>
            </a:r>
            <a:endParaRPr lang="en-US" altLang="zh-CN"/>
          </a:p>
          <a:p>
            <a:r>
              <a:rPr lang="zh-CN" altLang="en-US"/>
              <a:t>加密               </a:t>
            </a:r>
            <a:r>
              <a:rPr lang="en-US" altLang="zh-CN"/>
              <a:t>k: </a:t>
            </a:r>
            <a:r>
              <a:rPr lang="zh-CN" altLang="en-US"/>
              <a:t>随机选择，与</a:t>
            </a:r>
            <a:r>
              <a:rPr lang="en-US" altLang="zh-CN"/>
              <a:t>p-1</a:t>
            </a:r>
            <a:r>
              <a:rPr lang="zh-CN" altLang="en-US"/>
              <a:t>互素</a:t>
            </a:r>
          </a:p>
          <a:p>
            <a:r>
              <a:rPr lang="zh-CN" altLang="en-US"/>
              <a:t>                      </a:t>
            </a:r>
            <a:r>
              <a:rPr lang="en-US" altLang="zh-CN"/>
              <a:t>a(</a:t>
            </a:r>
            <a:r>
              <a:rPr lang="zh-CN" altLang="en-US"/>
              <a:t>密文</a:t>
            </a:r>
            <a:r>
              <a:rPr lang="en-US" altLang="zh-CN"/>
              <a:t>)=g</a:t>
            </a:r>
            <a:r>
              <a:rPr lang="en-US" altLang="zh-CN" baseline="30000"/>
              <a:t>k</a:t>
            </a:r>
            <a:r>
              <a:rPr lang="en-US" altLang="zh-CN"/>
              <a:t> mod p</a:t>
            </a:r>
          </a:p>
          <a:p>
            <a:r>
              <a:rPr lang="en-US" altLang="zh-CN"/>
              <a:t>                      b(</a:t>
            </a:r>
            <a:r>
              <a:rPr lang="zh-CN" altLang="en-US"/>
              <a:t>密文</a:t>
            </a:r>
            <a:r>
              <a:rPr lang="en-US" altLang="zh-CN"/>
              <a:t>)=y</a:t>
            </a:r>
            <a:r>
              <a:rPr lang="en-US" altLang="zh-CN" baseline="30000"/>
              <a:t>k</a:t>
            </a:r>
            <a:r>
              <a:rPr lang="en-US" altLang="zh-CN"/>
              <a:t>M mod p</a:t>
            </a:r>
          </a:p>
          <a:p>
            <a:r>
              <a:rPr lang="zh-CN" altLang="en-US"/>
              <a:t>解密               </a:t>
            </a:r>
            <a:r>
              <a:rPr lang="en-US" altLang="zh-CN"/>
              <a:t>M(</a:t>
            </a:r>
            <a:r>
              <a:rPr lang="zh-CN" altLang="en-US"/>
              <a:t>明文</a:t>
            </a:r>
            <a:r>
              <a:rPr lang="en-US" altLang="zh-CN"/>
              <a:t>)=b/a</a:t>
            </a:r>
            <a:r>
              <a:rPr lang="en-US" altLang="zh-CN" baseline="30000"/>
              <a:t>x</a:t>
            </a:r>
            <a:r>
              <a:rPr lang="en-US" altLang="zh-CN"/>
              <a:t> mod p</a:t>
            </a:r>
          </a:p>
          <a:p>
            <a:r>
              <a:rPr lang="zh-CN" altLang="en-US"/>
              <a:t>例如：选择</a:t>
            </a:r>
            <a:r>
              <a:rPr lang="en-US" altLang="zh-CN"/>
              <a:t>p=11,g=2,x=8,</a:t>
            </a:r>
            <a:r>
              <a:rPr lang="zh-CN" altLang="en-US"/>
              <a:t>则公开密钥是</a:t>
            </a:r>
            <a:r>
              <a:rPr lang="en-US" altLang="zh-CN"/>
              <a:t>p=11,g=2,y=3.</a:t>
            </a:r>
          </a:p>
          <a:p>
            <a:r>
              <a:rPr lang="zh-CN" altLang="en-US"/>
              <a:t>设明文</a:t>
            </a:r>
            <a:r>
              <a:rPr lang="en-US" altLang="zh-CN"/>
              <a:t>M=5.</a:t>
            </a:r>
          </a:p>
          <a:p>
            <a:r>
              <a:rPr lang="zh-CN" altLang="en-US"/>
              <a:t>加密：首先随机选择</a:t>
            </a:r>
            <a:r>
              <a:rPr lang="en-US" altLang="zh-CN"/>
              <a:t>k=9,</a:t>
            </a:r>
            <a:r>
              <a:rPr lang="zh-CN" altLang="en-US"/>
              <a:t>计算出</a:t>
            </a:r>
            <a:r>
              <a:rPr lang="en-US" altLang="zh-CN"/>
              <a:t>a=6,b=9.</a:t>
            </a:r>
          </a:p>
          <a:p>
            <a:r>
              <a:rPr lang="zh-CN" altLang="en-US"/>
              <a:t>解密：</a:t>
            </a:r>
            <a:r>
              <a:rPr lang="en-US" altLang="zh-CN"/>
              <a:t>9/6</a:t>
            </a:r>
            <a:r>
              <a:rPr lang="en-US" altLang="zh-CN" baseline="30000"/>
              <a:t>8</a:t>
            </a:r>
            <a:r>
              <a:rPr lang="en-US" altLang="zh-CN"/>
              <a:t> mod 11 = 5.</a:t>
            </a:r>
          </a:p>
          <a:p>
            <a:pPr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00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00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00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00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00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00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00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00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00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00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00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00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8A31-8F21-433E-9841-141D3D5D717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200" b="1">
                <a:solidFill>
                  <a:schemeClr val="tx2"/>
                </a:solidFill>
                <a:latin typeface="Arial" charset="0"/>
              </a:rPr>
              <a:t>实例</a:t>
            </a:r>
          </a:p>
        </p:txBody>
      </p:sp>
      <p:sp>
        <p:nvSpPr>
          <p:cNvPr id="27239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229600" cy="5256213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 </a:t>
            </a:r>
          </a:p>
          <a:p>
            <a:r>
              <a:rPr lang="en-US" altLang="zh-CN" dirty="0">
                <a:latin typeface="Times New Roman" pitchFamily="18" charset="0"/>
              </a:rPr>
              <a:t>(1) &lt;Z</a:t>
            </a:r>
            <a:r>
              <a:rPr lang="en-US" altLang="zh-CN" baseline="30000" dirty="0">
                <a:latin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</a:rPr>
              <a:t>,+&gt;,&lt;N,+&gt;,&lt;Z,+&gt;,&lt;Q,+&gt;,&lt;R,+&gt;</a:t>
            </a:r>
            <a:r>
              <a:rPr lang="zh-CN" altLang="en-US" dirty="0">
                <a:latin typeface="Times New Roman" pitchFamily="18" charset="0"/>
              </a:rPr>
              <a:t>都是半群，</a:t>
            </a:r>
            <a:r>
              <a:rPr lang="en-US" altLang="zh-CN" dirty="0">
                <a:latin typeface="Times New Roman" pitchFamily="18" charset="0"/>
              </a:rPr>
              <a:t>+</a:t>
            </a:r>
            <a:r>
              <a:rPr lang="zh-CN" altLang="en-US" dirty="0">
                <a:latin typeface="Times New Roman" pitchFamily="18" charset="0"/>
              </a:rPr>
              <a:t>是普通加 </a:t>
            </a:r>
          </a:p>
          <a:p>
            <a:r>
              <a:rPr lang="zh-CN" altLang="en-US" dirty="0">
                <a:latin typeface="Times New Roman" pitchFamily="18" charset="0"/>
              </a:rPr>
              <a:t>     法</a:t>
            </a:r>
            <a:r>
              <a:rPr lang="en-US" altLang="zh-CN" dirty="0">
                <a:latin typeface="Times New Roman" pitchFamily="18" charset="0"/>
              </a:rPr>
              <a:t>. </a:t>
            </a:r>
            <a:r>
              <a:rPr lang="zh-CN" altLang="en-US" dirty="0">
                <a:latin typeface="Times New Roman" pitchFamily="18" charset="0"/>
              </a:rPr>
              <a:t>这些半群中除</a:t>
            </a:r>
            <a:r>
              <a:rPr lang="en-US" altLang="zh-CN" dirty="0">
                <a:latin typeface="Times New Roman" pitchFamily="18" charset="0"/>
              </a:rPr>
              <a:t>&lt;Z</a:t>
            </a:r>
            <a:r>
              <a:rPr lang="en-US" altLang="zh-CN" baseline="30000" dirty="0">
                <a:latin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</a:rPr>
              <a:t>,+&gt;</a:t>
            </a:r>
            <a:r>
              <a:rPr lang="zh-CN" altLang="en-US" dirty="0">
                <a:latin typeface="Times New Roman" pitchFamily="18" charset="0"/>
              </a:rPr>
              <a:t>外都是独异点</a:t>
            </a:r>
          </a:p>
          <a:p>
            <a:r>
              <a:rPr lang="en-US" altLang="zh-CN" dirty="0">
                <a:latin typeface="Times New Roman" pitchFamily="18" charset="0"/>
              </a:rPr>
              <a:t>(2) </a:t>
            </a:r>
            <a:r>
              <a:rPr lang="zh-CN" altLang="en-US" dirty="0">
                <a:latin typeface="Times New Roman" pitchFamily="18" charset="0"/>
              </a:rPr>
              <a:t>设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</a:rPr>
              <a:t>是大于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的正整数，</a:t>
            </a:r>
            <a:r>
              <a:rPr lang="en-US" altLang="zh-CN" dirty="0">
                <a:latin typeface="Times New Roman" pitchFamily="18" charset="0"/>
              </a:rPr>
              <a:t>&lt;</a:t>
            </a:r>
            <a:r>
              <a:rPr lang="en-US" altLang="zh-CN" i="1" dirty="0" err="1">
                <a:latin typeface="Times New Roman" pitchFamily="18" charset="0"/>
              </a:rPr>
              <a:t>M</a:t>
            </a:r>
            <a:r>
              <a:rPr lang="en-US" altLang="zh-CN" i="1" baseline="-25000" dirty="0" err="1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(R),+&gt;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</a:rPr>
              <a:t>&lt;</a:t>
            </a:r>
            <a:r>
              <a:rPr lang="en-US" altLang="zh-CN" i="1" dirty="0" err="1">
                <a:latin typeface="Times New Roman" pitchFamily="18" charset="0"/>
              </a:rPr>
              <a:t>M</a:t>
            </a:r>
            <a:r>
              <a:rPr lang="en-US" altLang="zh-CN" i="1" baseline="-25000" dirty="0" err="1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(R),·&gt;</a:t>
            </a:r>
            <a:r>
              <a:rPr lang="zh-CN" altLang="en-US" dirty="0">
                <a:latin typeface="Times New Roman" pitchFamily="18" charset="0"/>
              </a:rPr>
              <a:t>都是半</a:t>
            </a:r>
          </a:p>
          <a:p>
            <a:r>
              <a:rPr lang="zh-CN" altLang="en-US" dirty="0">
                <a:latin typeface="Times New Roman" pitchFamily="18" charset="0"/>
              </a:rPr>
              <a:t>      群，也都是独异点，其中</a:t>
            </a:r>
            <a:r>
              <a:rPr lang="en-US" altLang="zh-CN" dirty="0">
                <a:latin typeface="Times New Roman" pitchFamily="18" charset="0"/>
              </a:rPr>
              <a:t>+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</a:rPr>
              <a:t>·</a:t>
            </a:r>
            <a:r>
              <a:rPr lang="zh-CN" altLang="en-US" dirty="0">
                <a:latin typeface="Times New Roman" pitchFamily="18" charset="0"/>
              </a:rPr>
              <a:t>分别表示矩阵加法和矩阵</a:t>
            </a:r>
          </a:p>
          <a:p>
            <a:r>
              <a:rPr lang="zh-CN" altLang="en-US" dirty="0">
                <a:latin typeface="Times New Roman" pitchFamily="18" charset="0"/>
              </a:rPr>
              <a:t>      乘法</a:t>
            </a:r>
          </a:p>
          <a:p>
            <a:r>
              <a:rPr lang="en-US" altLang="zh-CN" dirty="0">
                <a:latin typeface="Times New Roman" pitchFamily="18" charset="0"/>
              </a:rPr>
              <a:t>(3) &lt;Z</a:t>
            </a:r>
            <a:r>
              <a:rPr lang="en-US" altLang="zh-CN" i="1" baseline="-25000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</a:t>
            </a:r>
            <a:r>
              <a:rPr lang="en-US" altLang="zh-CN" dirty="0">
                <a:latin typeface="Times New Roman" pitchFamily="18" charset="0"/>
              </a:rPr>
              <a:t>&gt;</a:t>
            </a:r>
            <a:r>
              <a:rPr lang="zh-CN" altLang="en-US" dirty="0">
                <a:latin typeface="Times New Roman" pitchFamily="18" charset="0"/>
              </a:rPr>
              <a:t>为半群，也是独异点，其中</a:t>
            </a:r>
            <a:r>
              <a:rPr lang="en-US" altLang="zh-CN" dirty="0">
                <a:latin typeface="Times New Roman" pitchFamily="18" charset="0"/>
              </a:rPr>
              <a:t>Z</a:t>
            </a:r>
            <a:r>
              <a:rPr lang="en-US" altLang="zh-CN" i="1" baseline="-25000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={0,1,…,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dirty="0">
                <a:latin typeface="Times New Roman" pitchFamily="18" charset="0"/>
              </a:rPr>
              <a:t>1}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</a:t>
            </a:r>
          </a:p>
          <a:p>
            <a:r>
              <a:rPr lang="zh-CN" altLang="en-US" dirty="0">
                <a:latin typeface="Times New Roman" pitchFamily="18" charset="0"/>
                <a:sym typeface="Symbol" pitchFamily="18" charset="2"/>
              </a:rPr>
              <a:t>     </a:t>
            </a:r>
            <a:r>
              <a:rPr lang="zh-CN" altLang="en-US" dirty="0">
                <a:latin typeface="Times New Roman" pitchFamily="18" charset="0"/>
              </a:rPr>
              <a:t>为模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</a:rPr>
              <a:t>加法 </a:t>
            </a:r>
          </a:p>
          <a:p>
            <a:endParaRPr lang="en-US" altLang="zh-CN" i="1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2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2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2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2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2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2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2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2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2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2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2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2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23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23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23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1C38-E2EF-4626-8087-88F02C0D7010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/>
              <a:t>群的陪集分解实例</a:t>
            </a:r>
            <a:r>
              <a:rPr lang="en-US" altLang="zh-CN" sz="2800"/>
              <a:t>-Slepian</a:t>
            </a:r>
            <a:r>
              <a:rPr lang="zh-CN" altLang="en-US" sz="2800"/>
              <a:t>译码表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根据</a:t>
            </a:r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10.4</a:t>
            </a:r>
            <a:r>
              <a:rPr lang="zh-CN" altLang="en-US"/>
              <a:t>中的编码规则，我们可以得到一种</a:t>
            </a:r>
            <a:r>
              <a:rPr lang="en-US" altLang="zh-CN"/>
              <a:t>[7,4]</a:t>
            </a:r>
            <a:r>
              <a:rPr lang="zh-CN" altLang="en-US"/>
              <a:t>线性码，记为</a:t>
            </a:r>
            <a:r>
              <a:rPr lang="en-US" altLang="zh-CN"/>
              <a:t>C, </a:t>
            </a:r>
            <a:r>
              <a:rPr lang="zh-CN" altLang="en-US"/>
              <a:t>则有</a:t>
            </a:r>
          </a:p>
          <a:p>
            <a:r>
              <a:rPr lang="en-US" altLang="zh-CN"/>
              <a:t>C={</a:t>
            </a:r>
            <a:r>
              <a:rPr lang="en-US" altLang="zh-CN">
                <a:solidFill>
                  <a:srgbClr val="FF0000"/>
                </a:solidFill>
              </a:rPr>
              <a:t>0000</a:t>
            </a:r>
            <a:r>
              <a:rPr lang="en-US" altLang="zh-CN"/>
              <a:t>000</a:t>
            </a:r>
            <a:r>
              <a:rPr lang="zh-CN" altLang="en-US"/>
              <a:t>，</a:t>
            </a:r>
            <a:r>
              <a:rPr lang="en-US" altLang="zh-CN">
                <a:solidFill>
                  <a:srgbClr val="FF0000"/>
                </a:solidFill>
              </a:rPr>
              <a:t>0001</a:t>
            </a:r>
            <a:r>
              <a:rPr lang="en-US" altLang="zh-CN"/>
              <a:t>011</a:t>
            </a:r>
            <a:r>
              <a:rPr lang="zh-CN" altLang="en-US"/>
              <a:t>，</a:t>
            </a:r>
            <a:r>
              <a:rPr lang="en-US" altLang="zh-CN">
                <a:solidFill>
                  <a:srgbClr val="FF0000"/>
                </a:solidFill>
              </a:rPr>
              <a:t>0010</a:t>
            </a:r>
            <a:r>
              <a:rPr lang="en-US" altLang="zh-CN"/>
              <a:t>101</a:t>
            </a:r>
            <a:r>
              <a:rPr lang="zh-CN" altLang="en-US"/>
              <a:t>，</a:t>
            </a:r>
            <a:r>
              <a:rPr lang="en-US" altLang="zh-CN">
                <a:solidFill>
                  <a:srgbClr val="FF0000"/>
                </a:solidFill>
              </a:rPr>
              <a:t>0011</a:t>
            </a:r>
            <a:r>
              <a:rPr lang="en-US" altLang="zh-CN"/>
              <a:t>110</a:t>
            </a:r>
            <a:r>
              <a:rPr lang="zh-CN" altLang="en-US"/>
              <a:t>，</a:t>
            </a:r>
            <a:r>
              <a:rPr lang="en-US" altLang="zh-CN">
                <a:solidFill>
                  <a:srgbClr val="FF0000"/>
                </a:solidFill>
              </a:rPr>
              <a:t>0100</a:t>
            </a:r>
            <a:r>
              <a:rPr lang="en-US" altLang="zh-CN"/>
              <a:t>110</a:t>
            </a:r>
            <a:r>
              <a:rPr lang="zh-CN" altLang="en-US"/>
              <a:t>，</a:t>
            </a:r>
          </a:p>
          <a:p>
            <a:r>
              <a:rPr lang="en-US" altLang="zh-CN">
                <a:solidFill>
                  <a:srgbClr val="FF0000"/>
                </a:solidFill>
              </a:rPr>
              <a:t>0101</a:t>
            </a:r>
            <a:r>
              <a:rPr lang="en-US" altLang="zh-CN"/>
              <a:t>101</a:t>
            </a:r>
            <a:r>
              <a:rPr lang="zh-CN" altLang="en-US"/>
              <a:t>，</a:t>
            </a:r>
            <a:r>
              <a:rPr lang="en-US" altLang="zh-CN">
                <a:solidFill>
                  <a:srgbClr val="FF0000"/>
                </a:solidFill>
              </a:rPr>
              <a:t>0110</a:t>
            </a:r>
            <a:r>
              <a:rPr lang="en-US" altLang="zh-CN"/>
              <a:t>011</a:t>
            </a:r>
            <a:r>
              <a:rPr lang="zh-CN" altLang="en-US"/>
              <a:t>，</a:t>
            </a:r>
            <a:r>
              <a:rPr lang="en-US" altLang="zh-CN">
                <a:solidFill>
                  <a:srgbClr val="FF0000"/>
                </a:solidFill>
              </a:rPr>
              <a:t>0111</a:t>
            </a:r>
            <a:r>
              <a:rPr lang="en-US" altLang="zh-CN"/>
              <a:t>000</a:t>
            </a:r>
            <a:r>
              <a:rPr lang="zh-CN" altLang="en-US"/>
              <a:t>，</a:t>
            </a:r>
            <a:r>
              <a:rPr lang="en-US" altLang="zh-CN">
                <a:solidFill>
                  <a:srgbClr val="FF0000"/>
                </a:solidFill>
              </a:rPr>
              <a:t>1000</a:t>
            </a:r>
            <a:r>
              <a:rPr lang="en-US" altLang="zh-CN"/>
              <a:t>111</a:t>
            </a:r>
            <a:r>
              <a:rPr lang="zh-CN" altLang="en-US"/>
              <a:t>，</a:t>
            </a:r>
            <a:r>
              <a:rPr lang="en-US" altLang="zh-CN">
                <a:solidFill>
                  <a:srgbClr val="FF0000"/>
                </a:solidFill>
              </a:rPr>
              <a:t>1001</a:t>
            </a:r>
            <a:r>
              <a:rPr lang="en-US" altLang="zh-CN"/>
              <a:t>100</a:t>
            </a:r>
            <a:r>
              <a:rPr lang="zh-CN" altLang="en-US"/>
              <a:t>，</a:t>
            </a:r>
            <a:r>
              <a:rPr lang="en-US" altLang="zh-CN">
                <a:solidFill>
                  <a:srgbClr val="FF0000"/>
                </a:solidFill>
              </a:rPr>
              <a:t>1010</a:t>
            </a:r>
            <a:r>
              <a:rPr lang="en-US" altLang="zh-CN"/>
              <a:t>010</a:t>
            </a:r>
            <a:r>
              <a:rPr lang="zh-CN" altLang="en-US"/>
              <a:t>，</a:t>
            </a:r>
            <a:r>
              <a:rPr lang="en-US" altLang="zh-CN">
                <a:solidFill>
                  <a:srgbClr val="FF0000"/>
                </a:solidFill>
              </a:rPr>
              <a:t>1011</a:t>
            </a:r>
            <a:r>
              <a:rPr lang="en-US" altLang="zh-CN"/>
              <a:t>001</a:t>
            </a:r>
            <a:r>
              <a:rPr lang="zh-CN" altLang="en-US"/>
              <a:t>，</a:t>
            </a:r>
            <a:r>
              <a:rPr lang="en-US" altLang="zh-CN">
                <a:solidFill>
                  <a:srgbClr val="FF0000"/>
                </a:solidFill>
              </a:rPr>
              <a:t>1101</a:t>
            </a:r>
            <a:r>
              <a:rPr lang="en-US" altLang="zh-CN"/>
              <a:t>010</a:t>
            </a:r>
            <a:r>
              <a:rPr lang="zh-CN" altLang="en-US"/>
              <a:t>，</a:t>
            </a:r>
            <a:r>
              <a:rPr lang="en-US" altLang="zh-CN">
                <a:solidFill>
                  <a:srgbClr val="FF0000"/>
                </a:solidFill>
              </a:rPr>
              <a:t>1110</a:t>
            </a:r>
            <a:r>
              <a:rPr lang="en-US" altLang="zh-CN"/>
              <a:t>100</a:t>
            </a:r>
            <a:r>
              <a:rPr lang="zh-CN" altLang="en-US"/>
              <a:t>，</a:t>
            </a:r>
            <a:r>
              <a:rPr lang="en-US" altLang="zh-CN">
                <a:solidFill>
                  <a:srgbClr val="FF0000"/>
                </a:solidFill>
              </a:rPr>
              <a:t>1111</a:t>
            </a:r>
            <a:r>
              <a:rPr lang="en-US" altLang="zh-CN"/>
              <a:t>111}</a:t>
            </a:r>
          </a:p>
          <a:p>
            <a:r>
              <a:rPr lang="zh-CN" altLang="en-US"/>
              <a:t>根据例</a:t>
            </a:r>
            <a:r>
              <a:rPr lang="en-US" altLang="zh-CN"/>
              <a:t>10.4,C</a:t>
            </a:r>
            <a:r>
              <a:rPr lang="zh-CN" altLang="en-US"/>
              <a:t>中的向量关于向量的⊕</a:t>
            </a:r>
            <a:r>
              <a:rPr lang="en-US" altLang="zh-CN"/>
              <a:t>(</a:t>
            </a:r>
            <a:r>
              <a:rPr lang="zh-CN" altLang="en-US"/>
              <a:t>异或</a:t>
            </a:r>
            <a:r>
              <a:rPr lang="en-US" altLang="zh-CN"/>
              <a:t>)</a:t>
            </a:r>
            <a:r>
              <a:rPr lang="zh-CN" altLang="en-US"/>
              <a:t>运算构成一个群。令</a:t>
            </a:r>
            <a:r>
              <a:rPr lang="en-US" altLang="zh-CN"/>
              <a:t>F</a:t>
            </a:r>
            <a:r>
              <a:rPr lang="en-US" altLang="zh-CN" baseline="-25000"/>
              <a:t>2</a:t>
            </a:r>
            <a:r>
              <a:rPr lang="en-US" altLang="zh-CN" baseline="30000"/>
              <a:t>7</a:t>
            </a:r>
            <a:r>
              <a:rPr lang="en-US" altLang="zh-CN"/>
              <a:t>={0000000,0000001,00000010,</a:t>
            </a:r>
            <a:r>
              <a:rPr lang="en-US" altLang="zh-CN">
                <a:latin typeface="宋体"/>
              </a:rPr>
              <a:t>……</a:t>
            </a:r>
            <a:r>
              <a:rPr lang="en-US" altLang="zh-CN"/>
              <a:t>,1111111}</a:t>
            </a:r>
            <a:endParaRPr lang="en-US" altLang="zh-CN" baseline="30000"/>
          </a:p>
          <a:p>
            <a:r>
              <a:rPr lang="zh-CN" altLang="en-US"/>
              <a:t>考虑</a:t>
            </a:r>
            <a:r>
              <a:rPr lang="en-US" altLang="zh-CN"/>
              <a:t>C</a:t>
            </a:r>
            <a:r>
              <a:rPr lang="zh-CN" altLang="en-US"/>
              <a:t>在</a:t>
            </a:r>
            <a:r>
              <a:rPr lang="en-US" altLang="zh-CN"/>
              <a:t>F</a:t>
            </a:r>
            <a:r>
              <a:rPr lang="en-US" altLang="zh-CN" baseline="-25000"/>
              <a:t>2</a:t>
            </a:r>
            <a:r>
              <a:rPr lang="en-US" altLang="zh-CN" baseline="30000"/>
              <a:t>7</a:t>
            </a:r>
            <a:r>
              <a:rPr lang="zh-CN" altLang="en-US"/>
              <a:t>中的陪集</a:t>
            </a:r>
            <a:r>
              <a:rPr lang="en-US" altLang="zh-CN"/>
              <a:t>C</a:t>
            </a:r>
            <a:r>
              <a:rPr lang="en-US" altLang="en-US"/>
              <a:t>⊕</a:t>
            </a:r>
            <a:r>
              <a:rPr lang="en-US" altLang="zh-CN"/>
              <a:t>a,a∈ F</a:t>
            </a:r>
            <a:r>
              <a:rPr lang="en-US" altLang="zh-CN" baseline="-25000"/>
              <a:t>2</a:t>
            </a:r>
            <a:r>
              <a:rPr lang="en-US" altLang="zh-CN" baseline="30000"/>
              <a:t>7</a:t>
            </a:r>
            <a:r>
              <a:rPr lang="en-US" altLang="zh-CN"/>
              <a:t>.</a:t>
            </a:r>
            <a:r>
              <a:rPr lang="zh-CN" altLang="en-US"/>
              <a:t>根据拉格朗日定理，不同的陪集有</a:t>
            </a:r>
            <a:r>
              <a:rPr lang="en-US" altLang="zh-CN"/>
              <a:t>3</a:t>
            </a:r>
            <a:r>
              <a:rPr lang="en-US" altLang="zh-CN" baseline="30000"/>
              <a:t>7-4</a:t>
            </a:r>
            <a:r>
              <a:rPr lang="en-US" altLang="zh-CN"/>
              <a:t>=8</a:t>
            </a:r>
            <a:r>
              <a:rPr lang="zh-CN" altLang="en-US"/>
              <a:t>个。</a:t>
            </a:r>
          </a:p>
          <a:p>
            <a:r>
              <a:rPr lang="zh-CN" altLang="en-US"/>
              <a:t>考虑</a:t>
            </a:r>
            <a:r>
              <a:rPr lang="en-US" altLang="zh-CN"/>
              <a:t>C</a:t>
            </a:r>
            <a:r>
              <a:rPr lang="zh-CN" altLang="en-US"/>
              <a:t>中的码字分别仅在第</a:t>
            </a:r>
            <a:r>
              <a:rPr lang="en-US" altLang="zh-CN"/>
              <a:t>1</a:t>
            </a:r>
            <a:r>
              <a:rPr lang="zh-CN" altLang="en-US"/>
              <a:t>位，第</a:t>
            </a:r>
            <a:r>
              <a:rPr lang="en-US" altLang="zh-CN"/>
              <a:t>2</a:t>
            </a:r>
            <a:r>
              <a:rPr lang="zh-CN" altLang="en-US"/>
              <a:t>位，</a:t>
            </a:r>
            <a:r>
              <a:rPr lang="en-US" altLang="zh-CN">
                <a:latin typeface="宋体"/>
              </a:rPr>
              <a:t>……</a:t>
            </a:r>
            <a:r>
              <a:rPr lang="en-US" altLang="zh-CN"/>
              <a:t>,</a:t>
            </a: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位发生错误的情况，可以将</a:t>
            </a:r>
            <a:r>
              <a:rPr lang="en-US" altLang="zh-CN"/>
              <a:t>128</a:t>
            </a:r>
            <a:r>
              <a:rPr lang="zh-CN" altLang="en-US"/>
              <a:t>个向量分成</a:t>
            </a:r>
            <a:r>
              <a:rPr lang="en-US" altLang="zh-CN"/>
              <a:t>8</a:t>
            </a:r>
            <a:r>
              <a:rPr lang="zh-CN" altLang="en-US"/>
              <a:t>个不同的集合。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5CAA-A223-495C-826A-BF6BD73CA9C2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群的陪集分解实例</a:t>
            </a:r>
            <a:r>
              <a:rPr lang="en-US" altLang="zh-CN" sz="2800"/>
              <a:t>-Slepian</a:t>
            </a:r>
            <a:r>
              <a:rPr lang="zh-CN" altLang="en-US" sz="2800"/>
              <a:t>译码表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由于在信息传输的过程中有干扰，使得接收方收到的信息向量</a:t>
            </a:r>
            <a:r>
              <a:rPr lang="en-US" altLang="zh-CN"/>
              <a:t>u</a:t>
            </a:r>
            <a:r>
              <a:rPr lang="zh-CN" altLang="en-US"/>
              <a:t>并不一定是发送方发送的向量</a:t>
            </a:r>
            <a:r>
              <a:rPr lang="en-US" altLang="zh-CN"/>
              <a:t>v</a:t>
            </a:r>
            <a:r>
              <a:rPr lang="zh-CN" altLang="en-US"/>
              <a:t>。那么，就收方只能根据接收到的向量</a:t>
            </a:r>
            <a:r>
              <a:rPr lang="en-US" altLang="zh-CN"/>
              <a:t>u</a:t>
            </a:r>
            <a:r>
              <a:rPr lang="zh-CN" altLang="en-US"/>
              <a:t>给出</a:t>
            </a:r>
            <a:r>
              <a:rPr lang="en-US" altLang="zh-CN"/>
              <a:t>v</a:t>
            </a:r>
            <a:r>
              <a:rPr lang="zh-CN" altLang="en-US"/>
              <a:t>的估计值</a:t>
            </a:r>
            <a:r>
              <a:rPr lang="en-US" altLang="zh-CN"/>
              <a:t>v</a:t>
            </a:r>
            <a:r>
              <a:rPr lang="en-US" altLang="zh-CN">
                <a:latin typeface="宋体"/>
              </a:rPr>
              <a:t>’</a:t>
            </a:r>
            <a:r>
              <a:rPr lang="en-US" altLang="zh-CN"/>
              <a:t>,</a:t>
            </a:r>
            <a:r>
              <a:rPr lang="zh-CN" altLang="en-US"/>
              <a:t>这个估计的过程称为译码。译码采用最近距离译码规则，就是将收到的向量</a:t>
            </a:r>
            <a:r>
              <a:rPr lang="en-US" altLang="zh-CN"/>
              <a:t>u</a:t>
            </a:r>
            <a:r>
              <a:rPr lang="zh-CN" altLang="en-US"/>
              <a:t>与</a:t>
            </a:r>
            <a:r>
              <a:rPr lang="en-US" altLang="zh-CN"/>
              <a:t>C</a:t>
            </a:r>
            <a:r>
              <a:rPr lang="zh-CN" altLang="en-US"/>
              <a:t>中的码子进行比较，将</a:t>
            </a:r>
            <a:r>
              <a:rPr lang="en-US" altLang="zh-CN"/>
              <a:t>C</a:t>
            </a:r>
            <a:r>
              <a:rPr lang="zh-CN" altLang="en-US"/>
              <a:t>中与</a:t>
            </a:r>
            <a:r>
              <a:rPr lang="en-US" altLang="zh-CN"/>
              <a:t>u</a:t>
            </a:r>
            <a:r>
              <a:rPr lang="zh-CN" altLang="en-US"/>
              <a:t>距离</a:t>
            </a:r>
            <a:r>
              <a:rPr lang="en-US" altLang="zh-CN"/>
              <a:t>(</a:t>
            </a:r>
            <a:r>
              <a:rPr lang="zh-CN" altLang="en-US"/>
              <a:t>不相同的位的数目</a:t>
            </a:r>
            <a:r>
              <a:rPr lang="en-US" altLang="zh-CN"/>
              <a:t>)</a:t>
            </a:r>
            <a:r>
              <a:rPr lang="zh-CN" altLang="en-US"/>
              <a:t>最近的码字作为</a:t>
            </a:r>
            <a:r>
              <a:rPr lang="en-US" altLang="zh-CN"/>
              <a:t>v</a:t>
            </a:r>
            <a:r>
              <a:rPr lang="zh-CN" altLang="en-US"/>
              <a:t>的估计值</a:t>
            </a:r>
            <a:r>
              <a:rPr lang="en-US" altLang="zh-CN"/>
              <a:t>v</a:t>
            </a:r>
            <a:r>
              <a:rPr lang="en-US" altLang="zh-CN">
                <a:latin typeface="宋体"/>
              </a:rPr>
              <a:t>’</a:t>
            </a:r>
            <a:r>
              <a:rPr lang="en-US" altLang="zh-CN"/>
              <a:t>.</a:t>
            </a:r>
          </a:p>
          <a:p>
            <a:r>
              <a:rPr lang="zh-CN" altLang="en-US">
                <a:solidFill>
                  <a:srgbClr val="FF0000"/>
                </a:solidFill>
              </a:rPr>
              <a:t>例如：</a:t>
            </a:r>
            <a:r>
              <a:rPr lang="zh-CN" altLang="en-US"/>
              <a:t>接收方收到了一个向量</a:t>
            </a:r>
            <a:r>
              <a:rPr lang="en-US" altLang="zh-CN"/>
              <a:t>0000001</a:t>
            </a:r>
            <a:r>
              <a:rPr lang="zh-CN" altLang="en-US"/>
              <a:t>，由于干扰的存在，接收方不知道发送方到底发送的是什么信息。但是，由于</a:t>
            </a:r>
            <a:r>
              <a:rPr lang="en-US" altLang="zh-CN"/>
              <a:t>0000001</a:t>
            </a:r>
            <a:r>
              <a:rPr lang="zh-CN" altLang="en-US"/>
              <a:t>不在</a:t>
            </a:r>
            <a:r>
              <a:rPr lang="en-US" altLang="zh-CN"/>
              <a:t>C</a:t>
            </a:r>
            <a:r>
              <a:rPr lang="zh-CN" altLang="en-US"/>
              <a:t>中个，因此，接收方知道发生了传输错误。那么接收方根据译码规则，将</a:t>
            </a:r>
            <a:r>
              <a:rPr lang="en-US" altLang="zh-CN"/>
              <a:t>0000001</a:t>
            </a:r>
            <a:r>
              <a:rPr lang="zh-CN" altLang="en-US"/>
              <a:t>与</a:t>
            </a:r>
            <a:r>
              <a:rPr lang="en-US" altLang="zh-CN"/>
              <a:t>C</a:t>
            </a:r>
            <a:r>
              <a:rPr lang="zh-CN" altLang="en-US"/>
              <a:t>的所有码字进行比较，最后选定向量</a:t>
            </a:r>
            <a:r>
              <a:rPr lang="en-US" altLang="zh-CN"/>
              <a:t>0000000</a:t>
            </a:r>
            <a:r>
              <a:rPr lang="zh-CN" altLang="en-US"/>
              <a:t>作为发送方发送的信息。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6BB7-8E1F-4CFD-AE9A-D03B1AFE3475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4525962"/>
          </a:xfrm>
        </p:spPr>
        <p:txBody>
          <a:bodyPr/>
          <a:lstStyle/>
          <a:p>
            <a:r>
              <a:rPr lang="en-US" altLang="zh-CN"/>
              <a:t>    </a:t>
            </a:r>
            <a:r>
              <a:rPr lang="zh-CN" altLang="en-US"/>
              <a:t>假设我们有</a:t>
            </a:r>
            <a:r>
              <a:rPr lang="en-US" altLang="zh-CN"/>
              <a:t>16</a:t>
            </a:r>
            <a:r>
              <a:rPr lang="zh-CN" altLang="en-US"/>
              <a:t>个消息：</a:t>
            </a:r>
            <a:r>
              <a:rPr lang="en-US" altLang="zh-CN"/>
              <a:t>0,1,2,3,4,5,6,7,8,9,A,B,C,D,E,F,</a:t>
            </a:r>
            <a:r>
              <a:rPr lang="zh-CN" altLang="en-US"/>
              <a:t>需要长距离发送，下面是两种编码方案，讨论它们哪个好。</a:t>
            </a:r>
          </a:p>
          <a:p>
            <a:r>
              <a:rPr lang="zh-CN" altLang="en-US"/>
              <a:t>方案</a:t>
            </a:r>
            <a:r>
              <a:rPr lang="en-US" altLang="zh-CN"/>
              <a:t>1</a:t>
            </a:r>
            <a:r>
              <a:rPr lang="zh-CN" altLang="en-US"/>
              <a:t>：</a:t>
            </a:r>
          </a:p>
          <a:p>
            <a:r>
              <a:rPr lang="en-US" altLang="zh-CN"/>
              <a:t>0: 0000   1:0001    2:0010   3:0011</a:t>
            </a:r>
          </a:p>
          <a:p>
            <a:r>
              <a:rPr lang="en-US" altLang="zh-CN"/>
              <a:t>4: 0100   5:0101    6:0110   7:0111   </a:t>
            </a:r>
          </a:p>
          <a:p>
            <a:r>
              <a:rPr lang="en-US" altLang="zh-CN"/>
              <a:t>8: 1000   9:1001   A:1010   B:1011  </a:t>
            </a:r>
          </a:p>
          <a:p>
            <a:r>
              <a:rPr lang="en-US" altLang="zh-CN"/>
              <a:t>C:1100   D:1101   E:1110   F:1111</a:t>
            </a:r>
          </a:p>
          <a:p>
            <a:r>
              <a:rPr lang="zh-CN" altLang="en-US"/>
              <a:t>方案</a:t>
            </a:r>
            <a:r>
              <a:rPr lang="en-US" altLang="zh-CN"/>
              <a:t>1</a:t>
            </a:r>
            <a:r>
              <a:rPr lang="zh-CN" altLang="en-US"/>
              <a:t>存在的问题？</a:t>
            </a:r>
          </a:p>
          <a:p>
            <a:r>
              <a:rPr lang="zh-CN" altLang="en-US">
                <a:solidFill>
                  <a:srgbClr val="FF0000"/>
                </a:solidFill>
              </a:rPr>
              <a:t>不能检测错误和纠正错误。</a:t>
            </a:r>
          </a:p>
        </p:txBody>
      </p:sp>
      <p:sp>
        <p:nvSpPr>
          <p:cNvPr id="7188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sz="2800"/>
              <a:t>群的陪集分解实例</a:t>
            </a:r>
            <a:r>
              <a:rPr lang="en-US" altLang="zh-CN" sz="2800"/>
              <a:t>-Slepian</a:t>
            </a:r>
            <a:r>
              <a:rPr lang="zh-CN" altLang="en-US" sz="2800"/>
              <a:t>译码表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D39-506C-4E98-9CAF-BF5149305716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方案</a:t>
            </a:r>
            <a:r>
              <a:rPr lang="en-US" altLang="zh-CN"/>
              <a:t>2</a:t>
            </a:r>
            <a:r>
              <a:rPr lang="en-US" altLang="zh-CN">
                <a:sym typeface="Wingdings" pitchFamily="2" charset="2"/>
              </a:rPr>
              <a:t>(</a:t>
            </a:r>
            <a:r>
              <a:rPr lang="zh-CN" altLang="en-US">
                <a:solidFill>
                  <a:srgbClr val="FF0000"/>
                </a:solidFill>
                <a:sym typeface="Wingdings" pitchFamily="2" charset="2"/>
              </a:rPr>
              <a:t>编码规则见教材例题</a:t>
            </a:r>
            <a:r>
              <a:rPr lang="en-US" altLang="zh-CN">
                <a:solidFill>
                  <a:srgbClr val="FF0000"/>
                </a:solidFill>
                <a:sym typeface="Wingdings" pitchFamily="2" charset="2"/>
              </a:rPr>
              <a:t>4</a:t>
            </a:r>
            <a:r>
              <a:rPr lang="en-US" altLang="zh-CN">
                <a:sym typeface="Wingdings" pitchFamily="2" charset="2"/>
              </a:rPr>
              <a:t>)</a:t>
            </a:r>
            <a:endParaRPr lang="en-US" altLang="zh-CN"/>
          </a:p>
          <a:p>
            <a:r>
              <a:rPr lang="en-US" altLang="zh-CN"/>
              <a:t>    0:0000000</a:t>
            </a:r>
            <a:r>
              <a:rPr lang="zh-CN" altLang="en-US"/>
              <a:t>，</a:t>
            </a:r>
            <a:r>
              <a:rPr lang="en-US" altLang="zh-CN"/>
              <a:t>1:0001011</a:t>
            </a:r>
            <a:r>
              <a:rPr lang="zh-CN" altLang="en-US"/>
              <a:t>， </a:t>
            </a:r>
            <a:r>
              <a:rPr lang="en-US" altLang="zh-CN"/>
              <a:t>2:0010101</a:t>
            </a:r>
            <a:r>
              <a:rPr lang="zh-CN" altLang="en-US"/>
              <a:t>， </a:t>
            </a:r>
            <a:r>
              <a:rPr lang="en-US" altLang="zh-CN"/>
              <a:t>3:0011110</a:t>
            </a:r>
            <a:r>
              <a:rPr lang="zh-CN" altLang="en-US"/>
              <a:t>，</a:t>
            </a:r>
            <a:r>
              <a:rPr lang="en-US" altLang="zh-CN"/>
              <a:t>4:0100110</a:t>
            </a:r>
            <a:r>
              <a:rPr lang="zh-CN" altLang="en-US"/>
              <a:t>，</a:t>
            </a:r>
            <a:r>
              <a:rPr lang="en-US" altLang="zh-CN"/>
              <a:t>5:0101101</a:t>
            </a:r>
            <a:r>
              <a:rPr lang="zh-CN" altLang="en-US"/>
              <a:t>， </a:t>
            </a:r>
            <a:r>
              <a:rPr lang="en-US" altLang="zh-CN"/>
              <a:t>6:0110011</a:t>
            </a:r>
            <a:r>
              <a:rPr lang="zh-CN" altLang="en-US"/>
              <a:t>， </a:t>
            </a:r>
            <a:r>
              <a:rPr lang="en-US" altLang="zh-CN"/>
              <a:t>7:0111000</a:t>
            </a:r>
            <a:r>
              <a:rPr lang="zh-CN" altLang="en-US"/>
              <a:t>，</a:t>
            </a:r>
            <a:r>
              <a:rPr lang="en-US" altLang="zh-CN"/>
              <a:t>8:1000111</a:t>
            </a:r>
            <a:r>
              <a:rPr lang="zh-CN" altLang="en-US"/>
              <a:t>，</a:t>
            </a:r>
            <a:r>
              <a:rPr lang="en-US" altLang="zh-CN"/>
              <a:t>9:1001100</a:t>
            </a:r>
            <a:r>
              <a:rPr lang="zh-CN" altLang="en-US"/>
              <a:t>， </a:t>
            </a:r>
            <a:r>
              <a:rPr lang="en-US" altLang="zh-CN"/>
              <a:t>A:1010010</a:t>
            </a:r>
            <a:r>
              <a:rPr lang="zh-CN" altLang="en-US"/>
              <a:t>，</a:t>
            </a:r>
            <a:r>
              <a:rPr lang="en-US" altLang="zh-CN"/>
              <a:t>B:1011001</a:t>
            </a:r>
            <a:r>
              <a:rPr lang="zh-CN" altLang="en-US"/>
              <a:t>，</a:t>
            </a:r>
            <a:r>
              <a:rPr lang="en-US" altLang="zh-CN"/>
              <a:t>C:1100001,  D:1101010</a:t>
            </a:r>
            <a:r>
              <a:rPr lang="zh-CN" altLang="en-US"/>
              <a:t>，</a:t>
            </a:r>
            <a:r>
              <a:rPr lang="en-US" altLang="zh-CN"/>
              <a:t>E:1110100</a:t>
            </a:r>
            <a:r>
              <a:rPr lang="zh-CN" altLang="en-US"/>
              <a:t>， </a:t>
            </a:r>
            <a:r>
              <a:rPr lang="en-US" altLang="zh-CN"/>
              <a:t>F:1111111</a:t>
            </a:r>
          </a:p>
          <a:p>
            <a:r>
              <a:rPr lang="zh-CN" altLang="en-US">
                <a:solidFill>
                  <a:srgbClr val="FF0000"/>
                </a:solidFill>
              </a:rPr>
              <a:t>方案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的缺点？</a:t>
            </a:r>
          </a:p>
          <a:p>
            <a:r>
              <a:rPr lang="zh-CN" altLang="en-US">
                <a:solidFill>
                  <a:srgbClr val="FF0000"/>
                </a:solidFill>
              </a:rPr>
              <a:t>方案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的优点？</a:t>
            </a:r>
          </a:p>
          <a:p>
            <a:r>
              <a:rPr lang="zh-CN" altLang="en-US">
                <a:solidFill>
                  <a:srgbClr val="FF0000"/>
                </a:solidFill>
              </a:rPr>
              <a:t>怎样进行检测错误？</a:t>
            </a:r>
          </a:p>
          <a:p>
            <a:r>
              <a:rPr lang="zh-CN" altLang="en-US">
                <a:solidFill>
                  <a:srgbClr val="FF0000"/>
                </a:solidFill>
              </a:rPr>
              <a:t>怎样进行译码？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C549-0066-400F-A02D-9C5BC614790F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20713"/>
            <a:ext cx="8785225" cy="57610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C              0000001 0000010 0000100 0001000 0010000 0100000 1000000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0000000  </a:t>
            </a:r>
            <a:r>
              <a:rPr lang="en-US" altLang="zh-CN" sz="2000">
                <a:solidFill>
                  <a:srgbClr val="FF0000"/>
                </a:solidFill>
              </a:rPr>
              <a:t>0000001  0000010 0000100 0001000 0010000 0100000 1000000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0001011  </a:t>
            </a:r>
            <a:r>
              <a:rPr lang="en-US" altLang="zh-CN" sz="2000">
                <a:solidFill>
                  <a:srgbClr val="FF0000"/>
                </a:solidFill>
              </a:rPr>
              <a:t>0001010  0001010 0001010 0001010 0001010 0001010 0001010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0010101  </a:t>
            </a:r>
            <a:r>
              <a:rPr lang="en-US" altLang="zh-CN" sz="2000">
                <a:solidFill>
                  <a:srgbClr val="FF0000"/>
                </a:solidFill>
              </a:rPr>
              <a:t>0010100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0011110  </a:t>
            </a:r>
            <a:r>
              <a:rPr lang="en-US" altLang="zh-CN" sz="2000">
                <a:solidFill>
                  <a:srgbClr val="FF0000"/>
                </a:solidFill>
              </a:rPr>
              <a:t>0011111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0100110  </a:t>
            </a:r>
            <a:r>
              <a:rPr lang="en-US" altLang="zh-CN" sz="2000">
                <a:solidFill>
                  <a:srgbClr val="FF0000"/>
                </a:solidFill>
              </a:rPr>
              <a:t>0100111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0101101  </a:t>
            </a:r>
            <a:r>
              <a:rPr lang="en-US" altLang="zh-CN" sz="2000">
                <a:solidFill>
                  <a:srgbClr val="FF0000"/>
                </a:solidFill>
              </a:rPr>
              <a:t>0101100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0110011  </a:t>
            </a:r>
            <a:r>
              <a:rPr lang="en-US" altLang="zh-CN" sz="2000">
                <a:solidFill>
                  <a:srgbClr val="FF0000"/>
                </a:solidFill>
              </a:rPr>
              <a:t>0110010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0111000  </a:t>
            </a:r>
            <a:r>
              <a:rPr lang="en-US" altLang="zh-CN" sz="2000">
                <a:solidFill>
                  <a:srgbClr val="FF0000"/>
                </a:solidFill>
              </a:rPr>
              <a:t>0111001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1000111  </a:t>
            </a:r>
            <a:r>
              <a:rPr lang="en-US" altLang="zh-CN" sz="2000">
                <a:solidFill>
                  <a:srgbClr val="FF0000"/>
                </a:solidFill>
              </a:rPr>
              <a:t>1000110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1001100  </a:t>
            </a:r>
            <a:r>
              <a:rPr lang="en-US" altLang="zh-CN" sz="2000">
                <a:solidFill>
                  <a:srgbClr val="FF0000"/>
                </a:solidFill>
              </a:rPr>
              <a:t>1001101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1010010  </a:t>
            </a:r>
            <a:r>
              <a:rPr lang="en-US" altLang="zh-CN" sz="2000">
                <a:solidFill>
                  <a:srgbClr val="FF0000"/>
                </a:solidFill>
              </a:rPr>
              <a:t>1010011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1011001  </a:t>
            </a:r>
            <a:r>
              <a:rPr lang="en-US" altLang="zh-CN" sz="2000">
                <a:solidFill>
                  <a:srgbClr val="FF0000"/>
                </a:solidFill>
              </a:rPr>
              <a:t>1011000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1100001  </a:t>
            </a:r>
            <a:r>
              <a:rPr lang="en-US" altLang="zh-CN" sz="2000">
                <a:solidFill>
                  <a:srgbClr val="FF0000"/>
                </a:solidFill>
              </a:rPr>
              <a:t>1100000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1101010  </a:t>
            </a:r>
            <a:r>
              <a:rPr lang="en-US" altLang="zh-CN" sz="2000">
                <a:solidFill>
                  <a:srgbClr val="FF0000"/>
                </a:solidFill>
              </a:rPr>
              <a:t>1101011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1110100  </a:t>
            </a:r>
            <a:r>
              <a:rPr lang="en-US" altLang="zh-CN" sz="2000">
                <a:solidFill>
                  <a:srgbClr val="FF0000"/>
                </a:solidFill>
              </a:rPr>
              <a:t>1110101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1111111  </a:t>
            </a:r>
            <a:r>
              <a:rPr lang="en-US" altLang="zh-CN" sz="2000">
                <a:solidFill>
                  <a:srgbClr val="FF0000"/>
                </a:solidFill>
              </a:rPr>
              <a:t>1111110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A17F-5F04-4EE9-8A8B-3C400117B133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itchFamily="18" charset="0"/>
              </a:rPr>
              <a:t>10.3</a:t>
            </a:r>
            <a:r>
              <a:rPr lang="en-US" altLang="zh-CN">
                <a:latin typeface="华文中宋" pitchFamily="2" charset="-122"/>
              </a:rPr>
              <a:t> </a:t>
            </a:r>
            <a:r>
              <a:rPr lang="zh-CN" altLang="en-US">
                <a:latin typeface="华文中宋" pitchFamily="2" charset="-122"/>
              </a:rPr>
              <a:t>循环群</a:t>
            </a:r>
          </a:p>
        </p:txBody>
      </p:sp>
      <p:sp>
        <p:nvSpPr>
          <p:cNvPr id="40141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80400" cy="1511300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</a:rPr>
              <a:t>10.10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是群，若存在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使得</a:t>
            </a:r>
          </a:p>
          <a:p>
            <a:r>
              <a:rPr lang="zh-CN" altLang="en-US">
                <a:latin typeface="Times New Roman" pitchFamily="18" charset="0"/>
              </a:rPr>
              <a:t>                           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k</a:t>
            </a:r>
            <a:r>
              <a:rPr lang="en-US" altLang="zh-CN">
                <a:latin typeface="Times New Roman" pitchFamily="18" charset="0"/>
              </a:rPr>
              <a:t>| </a:t>
            </a:r>
            <a:r>
              <a:rPr lang="en-US" altLang="zh-CN" i="1">
                <a:latin typeface="Times New Roman" pitchFamily="18" charset="0"/>
              </a:rPr>
              <a:t>k</a:t>
            </a:r>
            <a:r>
              <a:rPr lang="en-US" altLang="zh-CN">
                <a:latin typeface="Times New Roman" pitchFamily="18" charset="0"/>
              </a:rPr>
              <a:t>∈Z} </a:t>
            </a:r>
          </a:p>
          <a:p>
            <a:r>
              <a:rPr lang="zh-CN" altLang="en-US">
                <a:latin typeface="Times New Roman" pitchFamily="18" charset="0"/>
              </a:rPr>
              <a:t>则称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循环群</a:t>
            </a:r>
            <a:r>
              <a:rPr lang="zh-CN" altLang="en-US">
                <a:latin typeface="Times New Roman" pitchFamily="18" charset="0"/>
              </a:rPr>
              <a:t>，记作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=&lt;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&gt;</a:t>
            </a:r>
            <a:r>
              <a:rPr lang="zh-CN" altLang="en-US">
                <a:latin typeface="Times New Roman" pitchFamily="18" charset="0"/>
              </a:rPr>
              <a:t>，称 </a:t>
            </a:r>
            <a:r>
              <a:rPr lang="en-US" altLang="zh-CN" i="1">
                <a:latin typeface="Times New Roman" pitchFamily="18" charset="0"/>
              </a:rPr>
              <a:t>a </a:t>
            </a:r>
            <a:r>
              <a:rPr lang="zh-CN" altLang="en-US">
                <a:latin typeface="Times New Roman" pitchFamily="18" charset="0"/>
              </a:rPr>
              <a:t>为</a:t>
            </a:r>
            <a:r>
              <a:rPr lang="en-US" altLang="zh-CN" i="1">
                <a:latin typeface="Times New Roman" pitchFamily="18" charset="0"/>
              </a:rPr>
              <a:t>G </a:t>
            </a:r>
            <a:r>
              <a:rPr lang="zh-CN" altLang="en-US">
                <a:latin typeface="Times New Roman" pitchFamily="18" charset="0"/>
              </a:rPr>
              <a:t>的生成元</a:t>
            </a:r>
            <a:r>
              <a:rPr lang="en-US" altLang="zh-CN">
                <a:latin typeface="Times New Roman" pitchFamily="18" charset="0"/>
              </a:rPr>
              <a:t>. </a:t>
            </a:r>
          </a:p>
        </p:txBody>
      </p:sp>
      <p:sp>
        <p:nvSpPr>
          <p:cNvPr id="401417" name="Rectangle 9"/>
          <p:cNvSpPr>
            <a:spLocks noChangeArrowheads="1"/>
          </p:cNvSpPr>
          <p:nvPr/>
        </p:nvSpPr>
        <p:spPr bwMode="auto">
          <a:xfrm>
            <a:off x="468313" y="2924175"/>
            <a:ext cx="82804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6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循环群的分类：</a:t>
            </a:r>
            <a:r>
              <a:rPr lang="en-US" altLang="zh-CN" b="1" i="1">
                <a:solidFill>
                  <a:srgbClr val="A50021"/>
                </a:solidFill>
              </a:rPr>
              <a:t>n </a:t>
            </a:r>
            <a:r>
              <a:rPr lang="zh-CN" altLang="en-US" b="1">
                <a:solidFill>
                  <a:srgbClr val="A50021"/>
                </a:solidFill>
              </a:rPr>
              <a:t>阶循环群</a:t>
            </a:r>
            <a:r>
              <a:rPr lang="zh-CN" altLang="en-US" b="1"/>
              <a:t>和</a:t>
            </a:r>
            <a:r>
              <a:rPr lang="zh-CN" altLang="en-US" b="1">
                <a:solidFill>
                  <a:srgbClr val="A50021"/>
                </a:solidFill>
              </a:rPr>
              <a:t>无限循环群</a:t>
            </a:r>
            <a:r>
              <a:rPr lang="en-US" altLang="zh-CN" b="1"/>
              <a:t>. 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设</a:t>
            </a:r>
            <a:r>
              <a:rPr lang="en-US" altLang="zh-CN" b="1" i="1"/>
              <a:t>G</a:t>
            </a:r>
            <a:r>
              <a:rPr lang="en-US" altLang="zh-CN" b="1"/>
              <a:t>=&lt;</a:t>
            </a:r>
            <a:r>
              <a:rPr lang="en-US" altLang="zh-CN" b="1" i="1"/>
              <a:t>a</a:t>
            </a:r>
            <a:r>
              <a:rPr lang="en-US" altLang="zh-CN" b="1"/>
              <a:t>&gt;</a:t>
            </a:r>
            <a:r>
              <a:rPr lang="zh-CN" altLang="en-US" b="1"/>
              <a:t>是循环群，若</a:t>
            </a:r>
            <a:r>
              <a:rPr lang="en-US" altLang="zh-CN" b="1" i="1"/>
              <a:t>a</a:t>
            </a:r>
            <a:r>
              <a:rPr lang="zh-CN" altLang="en-US" b="1"/>
              <a:t>是</a:t>
            </a:r>
            <a:r>
              <a:rPr lang="en-US" altLang="zh-CN" b="1" i="1"/>
              <a:t>n </a:t>
            </a:r>
            <a:r>
              <a:rPr lang="zh-CN" altLang="en-US" b="1"/>
              <a:t>阶元，则 </a:t>
            </a:r>
            <a:br>
              <a:rPr lang="zh-CN" altLang="en-US" b="1"/>
            </a:br>
            <a:r>
              <a:rPr lang="zh-CN" altLang="en-US" b="1"/>
              <a:t>                       </a:t>
            </a:r>
            <a:r>
              <a:rPr lang="en-US" altLang="zh-CN" b="1" i="1"/>
              <a:t>G </a:t>
            </a:r>
            <a:r>
              <a:rPr lang="en-US" altLang="zh-CN" b="1"/>
              <a:t>= { </a:t>
            </a:r>
            <a:r>
              <a:rPr lang="en-US" altLang="zh-CN" b="1" i="1"/>
              <a:t>a</a:t>
            </a:r>
            <a:r>
              <a:rPr lang="en-US" altLang="zh-CN" b="1" baseline="30000"/>
              <a:t>0</a:t>
            </a:r>
            <a:r>
              <a:rPr lang="en-US" altLang="zh-CN" b="1"/>
              <a:t>=</a:t>
            </a:r>
            <a:r>
              <a:rPr lang="en-US" altLang="zh-CN" b="1" i="1"/>
              <a:t>e</a:t>
            </a:r>
            <a:r>
              <a:rPr lang="en-US" altLang="zh-CN" b="1"/>
              <a:t>, </a:t>
            </a:r>
            <a:r>
              <a:rPr lang="en-US" altLang="zh-CN" b="1" i="1"/>
              <a:t>a</a:t>
            </a:r>
            <a:r>
              <a:rPr lang="en-US" altLang="zh-CN" b="1" baseline="30000"/>
              <a:t>1</a:t>
            </a:r>
            <a:r>
              <a:rPr lang="en-US" altLang="zh-CN" b="1"/>
              <a:t>, </a:t>
            </a:r>
            <a:r>
              <a:rPr lang="en-US" altLang="zh-CN" b="1" i="1"/>
              <a:t>a</a:t>
            </a:r>
            <a:r>
              <a:rPr lang="en-US" altLang="zh-CN" b="1" baseline="30000"/>
              <a:t>2</a:t>
            </a:r>
            <a:r>
              <a:rPr lang="en-US" altLang="zh-CN" b="1"/>
              <a:t>, … , </a:t>
            </a:r>
            <a:r>
              <a:rPr lang="en-US" altLang="zh-CN" b="1" i="1"/>
              <a:t>a</a:t>
            </a:r>
            <a:r>
              <a:rPr lang="en-US" altLang="zh-CN" b="1" i="1" baseline="30000"/>
              <a:t>n</a:t>
            </a:r>
            <a:r>
              <a:rPr lang="en-US" altLang="zh-CN" b="1" baseline="30000">
                <a:sym typeface="Symbol" pitchFamily="18" charset="2"/>
              </a:rPr>
              <a:t></a:t>
            </a:r>
            <a:r>
              <a:rPr lang="en-US" altLang="zh-CN" b="1" baseline="30000"/>
              <a:t>1 </a:t>
            </a:r>
            <a:r>
              <a:rPr lang="en-US" altLang="zh-CN" b="1"/>
              <a:t>}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那么</a:t>
            </a:r>
            <a:r>
              <a:rPr lang="en-US" altLang="zh-CN" b="1"/>
              <a:t>|</a:t>
            </a:r>
            <a:r>
              <a:rPr lang="en-US" altLang="zh-CN" b="1" i="1"/>
              <a:t>G</a:t>
            </a:r>
            <a:r>
              <a:rPr lang="en-US" altLang="zh-CN" b="1"/>
              <a:t>| = </a:t>
            </a:r>
            <a:r>
              <a:rPr lang="en-US" altLang="zh-CN" b="1" i="1"/>
              <a:t>n</a:t>
            </a:r>
            <a:r>
              <a:rPr lang="zh-CN" altLang="en-US" b="1"/>
              <a:t>，称 </a:t>
            </a:r>
            <a:r>
              <a:rPr lang="en-US" altLang="zh-CN" b="1" i="1"/>
              <a:t>G </a:t>
            </a:r>
            <a:r>
              <a:rPr lang="zh-CN" altLang="en-US" b="1"/>
              <a:t>为 </a:t>
            </a:r>
            <a:r>
              <a:rPr lang="en-US" altLang="zh-CN" b="1" i="1"/>
              <a:t>n </a:t>
            </a:r>
            <a:r>
              <a:rPr lang="zh-CN" altLang="en-US" b="1"/>
              <a:t>阶循环群</a:t>
            </a:r>
            <a:r>
              <a:rPr lang="en-US" altLang="zh-CN" b="1"/>
              <a:t>. 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若</a:t>
            </a:r>
            <a:r>
              <a:rPr lang="en-US" altLang="zh-CN" b="1" i="1"/>
              <a:t>a </a:t>
            </a:r>
            <a:r>
              <a:rPr lang="zh-CN" altLang="en-US" b="1"/>
              <a:t>是无限阶元，则 </a:t>
            </a:r>
            <a:br>
              <a:rPr lang="zh-CN" altLang="en-US" b="1"/>
            </a:br>
            <a:r>
              <a:rPr lang="zh-CN" altLang="en-US" b="1"/>
              <a:t>                       </a:t>
            </a:r>
            <a:r>
              <a:rPr lang="en-US" altLang="zh-CN" b="1" i="1"/>
              <a:t>G </a:t>
            </a:r>
            <a:r>
              <a:rPr lang="en-US" altLang="zh-CN" b="1"/>
              <a:t>= { </a:t>
            </a:r>
            <a:r>
              <a:rPr lang="en-US" altLang="zh-CN" b="1" i="1"/>
              <a:t>a</a:t>
            </a:r>
            <a:r>
              <a:rPr lang="en-US" altLang="zh-CN" b="1" baseline="30000"/>
              <a:t>0</a:t>
            </a:r>
            <a:r>
              <a:rPr lang="en-US" altLang="zh-CN" b="1"/>
              <a:t>=</a:t>
            </a:r>
            <a:r>
              <a:rPr lang="en-US" altLang="zh-CN" b="1" i="1"/>
              <a:t>e</a:t>
            </a:r>
            <a:r>
              <a:rPr lang="en-US" altLang="zh-CN" b="1"/>
              <a:t>, </a:t>
            </a:r>
            <a:r>
              <a:rPr lang="en-US" altLang="zh-CN" b="1" i="1"/>
              <a:t>a</a:t>
            </a:r>
            <a:r>
              <a:rPr lang="en-US" altLang="zh-CN" b="1" baseline="30000"/>
              <a:t>±1</a:t>
            </a:r>
            <a:r>
              <a:rPr lang="en-US" altLang="zh-CN" b="1"/>
              <a:t>, </a:t>
            </a:r>
            <a:r>
              <a:rPr lang="en-US" altLang="zh-CN" b="1" i="1"/>
              <a:t>a</a:t>
            </a:r>
            <a:r>
              <a:rPr lang="en-US" altLang="zh-CN" b="1" baseline="30000"/>
              <a:t>±2</a:t>
            </a:r>
            <a:r>
              <a:rPr lang="en-US" altLang="zh-CN" b="1"/>
              <a:t>, … } </a:t>
            </a:r>
          </a:p>
          <a:p>
            <a:pPr marL="342900" indent="-342900" algn="l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/>
              <a:t>称 </a:t>
            </a:r>
            <a:r>
              <a:rPr lang="en-US" altLang="zh-CN" b="1" i="1"/>
              <a:t>G </a:t>
            </a:r>
            <a:r>
              <a:rPr lang="zh-CN" altLang="en-US" b="1"/>
              <a:t>为无限循环群</a:t>
            </a:r>
            <a:r>
              <a:rPr lang="en-US" altLang="zh-CN" b="1"/>
              <a:t>. </a:t>
            </a:r>
            <a:br>
              <a:rPr lang="en-US" altLang="zh-CN" b="1"/>
            </a:br>
            <a:endParaRPr lang="en-US" altLang="zh-CN" b="1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1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1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1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1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1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1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1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1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1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1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1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1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1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1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1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84A9-DB0C-457E-9D3E-1537B10E2C7B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/>
              <a:t>循环群举例</a:t>
            </a:r>
          </a:p>
        </p:txBody>
      </p:sp>
      <p:graphicFrame>
        <p:nvGraphicFramePr>
          <p:cNvPr id="740356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42501538"/>
              </p:ext>
            </p:extLst>
          </p:nvPr>
        </p:nvGraphicFramePr>
        <p:xfrm>
          <a:off x="547688" y="980728"/>
          <a:ext cx="7975600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468" name="Equation" r:id="rId3" imgW="4279680" imgH="965160" progId="Equation.DSMT4">
                  <p:embed/>
                </p:oleObj>
              </mc:Choice>
              <mc:Fallback>
                <p:oleObj name="Equation" r:id="rId3" imgW="4279680" imgH="965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980728"/>
                        <a:ext cx="7975600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58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648617932"/>
              </p:ext>
            </p:extLst>
          </p:nvPr>
        </p:nvGraphicFramePr>
        <p:xfrm>
          <a:off x="539055" y="2780928"/>
          <a:ext cx="835342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469" name="Equation" r:id="rId5" imgW="4431960" imgH="965160" progId="Equation.DSMT4">
                  <p:embed/>
                </p:oleObj>
              </mc:Choice>
              <mc:Fallback>
                <p:oleObj name="Equation" r:id="rId5" imgW="4431960" imgH="965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055" y="2780928"/>
                        <a:ext cx="8353425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60" name="Object 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581440603"/>
              </p:ext>
            </p:extLst>
          </p:nvPr>
        </p:nvGraphicFramePr>
        <p:xfrm>
          <a:off x="539552" y="4581128"/>
          <a:ext cx="7777162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470" name="Equation" r:id="rId7" imgW="4431960" imgH="965160" progId="Equation.DSMT4">
                  <p:embed/>
                </p:oleObj>
              </mc:Choice>
              <mc:Fallback>
                <p:oleObj name="Equation" r:id="rId7" imgW="4431960" imgH="965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581128"/>
                        <a:ext cx="7777162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0362" name="Text Box 10"/>
          <p:cNvSpPr txBox="1">
            <a:spLocks noChangeArrowheads="1"/>
          </p:cNvSpPr>
          <p:nvPr/>
        </p:nvSpPr>
        <p:spPr bwMode="auto">
          <a:xfrm>
            <a:off x="447675" y="6284913"/>
            <a:ext cx="81868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 smtClean="0"/>
              <a:t>由上面的例子</a:t>
            </a:r>
            <a:r>
              <a:rPr lang="en-US" altLang="zh-CN" dirty="0" smtClean="0"/>
              <a:t>,</a:t>
            </a:r>
            <a:r>
              <a:rPr lang="zh-CN" altLang="en-US" dirty="0" smtClean="0"/>
              <a:t>生成元</a:t>
            </a:r>
            <a:r>
              <a:rPr lang="zh-CN" altLang="en-US" dirty="0"/>
              <a:t>的个数与循环群的阶似乎有某种联系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4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74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6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A609-EE94-4175-95EA-8DF4B9C53E6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4034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循环群的生成元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346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1520" y="1196975"/>
                <a:ext cx="8712968" cy="504033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zh-CN" altLang="en-US" dirty="0" smtClean="0">
                    <a:solidFill>
                      <a:srgbClr val="A50021"/>
                    </a:solidFill>
                    <a:latin typeface="Times New Roman" pitchFamily="18" charset="0"/>
                  </a:rPr>
                  <a:t>定理</a:t>
                </a:r>
                <a:r>
                  <a:rPr lang="en-US" altLang="zh-CN" dirty="0">
                    <a:solidFill>
                      <a:srgbClr val="A50021"/>
                    </a:solidFill>
                    <a:latin typeface="Times New Roman" pitchFamily="18" charset="0"/>
                  </a:rPr>
                  <a:t>10.13</a:t>
                </a:r>
                <a:r>
                  <a:rPr lang="en-US" altLang="zh-CN" dirty="0">
                    <a:latin typeface="Times New Roman" pitchFamily="18" charset="0"/>
                  </a:rPr>
                  <a:t> </a:t>
                </a:r>
                <a:r>
                  <a:rPr lang="zh-CN" altLang="en-US" dirty="0">
                    <a:latin typeface="Times New Roman" pitchFamily="18" charset="0"/>
                  </a:rPr>
                  <a:t>设</a:t>
                </a:r>
                <a:r>
                  <a:rPr lang="en-US" altLang="zh-CN" i="1" dirty="0">
                    <a:latin typeface="Times New Roman" pitchFamily="18" charset="0"/>
                  </a:rPr>
                  <a:t>G</a:t>
                </a:r>
                <a:r>
                  <a:rPr lang="en-US" altLang="zh-CN" dirty="0">
                    <a:latin typeface="Times New Roman" pitchFamily="18" charset="0"/>
                  </a:rPr>
                  <a:t>=&lt;</a:t>
                </a:r>
                <a:r>
                  <a:rPr lang="en-US" altLang="zh-CN" i="1" dirty="0">
                    <a:latin typeface="Times New Roman" pitchFamily="18" charset="0"/>
                  </a:rPr>
                  <a:t>a</a:t>
                </a:r>
                <a:r>
                  <a:rPr lang="en-US" altLang="zh-CN" dirty="0">
                    <a:latin typeface="Times New Roman" pitchFamily="18" charset="0"/>
                  </a:rPr>
                  <a:t>&gt;</a:t>
                </a:r>
                <a:r>
                  <a:rPr lang="zh-CN" altLang="en-US" dirty="0">
                    <a:latin typeface="Times New Roman" pitchFamily="18" charset="0"/>
                  </a:rPr>
                  <a:t>是循环群</a:t>
                </a:r>
                <a:r>
                  <a:rPr lang="en-US" altLang="zh-CN" dirty="0">
                    <a:latin typeface="Times New Roman" pitchFamily="18" charset="0"/>
                  </a:rPr>
                  <a:t>. 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dirty="0">
                    <a:latin typeface="Times New Roman" pitchFamily="18" charset="0"/>
                  </a:rPr>
                  <a:t>(1) </a:t>
                </a:r>
                <a:r>
                  <a:rPr lang="zh-CN" altLang="en-US" dirty="0">
                    <a:latin typeface="Times New Roman" pitchFamily="18" charset="0"/>
                  </a:rPr>
                  <a:t>若</a:t>
                </a:r>
                <a:r>
                  <a:rPr lang="en-US" altLang="zh-CN" i="1" dirty="0">
                    <a:latin typeface="Times New Roman" pitchFamily="18" charset="0"/>
                  </a:rPr>
                  <a:t>G</a:t>
                </a:r>
                <a:r>
                  <a:rPr lang="zh-CN" altLang="en-US" dirty="0">
                    <a:latin typeface="Times New Roman" pitchFamily="18" charset="0"/>
                  </a:rPr>
                  <a:t>是无限循环群，则</a:t>
                </a:r>
                <a:r>
                  <a:rPr lang="en-US" altLang="zh-CN" i="1" dirty="0">
                    <a:latin typeface="Times New Roman" pitchFamily="18" charset="0"/>
                  </a:rPr>
                  <a:t>G</a:t>
                </a:r>
                <a:r>
                  <a:rPr lang="zh-CN" altLang="en-US" dirty="0">
                    <a:latin typeface="Times New Roman" pitchFamily="18" charset="0"/>
                  </a:rPr>
                  <a:t>只有两个生成元，即</a:t>
                </a:r>
                <a:r>
                  <a:rPr lang="en-US" altLang="zh-CN" i="1" dirty="0">
                    <a:latin typeface="Times New Roman" pitchFamily="18" charset="0"/>
                  </a:rPr>
                  <a:t>a</a:t>
                </a:r>
                <a:r>
                  <a:rPr lang="zh-CN" altLang="en-US" dirty="0">
                    <a:latin typeface="Times New Roman" pitchFamily="18" charset="0"/>
                  </a:rPr>
                  <a:t>和</a:t>
                </a:r>
                <a:r>
                  <a:rPr lang="en-US" altLang="zh-CN" i="1" dirty="0">
                    <a:latin typeface="Times New Roman" pitchFamily="18" charset="0"/>
                  </a:rPr>
                  <a:t>a</a:t>
                </a:r>
                <a:r>
                  <a:rPr lang="en-US" altLang="zh-CN" baseline="30000" dirty="0">
                    <a:latin typeface="Times New Roman" pitchFamily="18" charset="0"/>
                    <a:sym typeface="Symbol" pitchFamily="18" charset="2"/>
                  </a:rPr>
                  <a:t></a:t>
                </a:r>
                <a:r>
                  <a:rPr lang="en-US" altLang="zh-CN" baseline="30000" dirty="0">
                    <a:latin typeface="Times New Roman" pitchFamily="18" charset="0"/>
                  </a:rPr>
                  <a:t>1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.(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不讲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)</a:t>
                </a:r>
                <a:r>
                  <a:rPr lang="en-US" altLang="zh-CN" dirty="0">
                    <a:latin typeface="Times New Roman" pitchFamily="18" charset="0"/>
                  </a:rPr>
                  <a:t> 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dirty="0">
                    <a:latin typeface="Times New Roman" pitchFamily="18" charset="0"/>
                  </a:rPr>
                  <a:t>(2) </a:t>
                </a:r>
                <a:r>
                  <a:rPr lang="zh-CN" altLang="en-US" dirty="0">
                    <a:latin typeface="Times New Roman" pitchFamily="18" charset="0"/>
                  </a:rPr>
                  <a:t>若</a:t>
                </a:r>
                <a:r>
                  <a:rPr lang="en-US" altLang="zh-CN" i="1" dirty="0">
                    <a:latin typeface="Times New Roman" pitchFamily="18" charset="0"/>
                  </a:rPr>
                  <a:t>G</a:t>
                </a:r>
                <a:r>
                  <a:rPr lang="zh-CN" altLang="en-US" dirty="0">
                    <a:latin typeface="Times New Roman" pitchFamily="18" charset="0"/>
                  </a:rPr>
                  <a:t>是 </a:t>
                </a:r>
                <a:r>
                  <a:rPr lang="en-US" altLang="zh-CN" i="1" dirty="0">
                    <a:latin typeface="Times New Roman" pitchFamily="18" charset="0"/>
                  </a:rPr>
                  <a:t>n </a:t>
                </a:r>
                <a:r>
                  <a:rPr lang="zh-CN" altLang="en-US" dirty="0">
                    <a:latin typeface="Times New Roman" pitchFamily="18" charset="0"/>
                  </a:rPr>
                  <a:t>阶循环群，则</a:t>
                </a:r>
                <a:r>
                  <a:rPr lang="en-US" altLang="zh-CN" i="1" dirty="0">
                    <a:latin typeface="Times New Roman" pitchFamily="18" charset="0"/>
                  </a:rPr>
                  <a:t>G</a:t>
                </a:r>
                <a:r>
                  <a:rPr lang="zh-CN" altLang="en-US" dirty="0">
                    <a:latin typeface="Times New Roman" pitchFamily="18" charset="0"/>
                  </a:rPr>
                  <a:t>含有</a:t>
                </a:r>
                <a:r>
                  <a:rPr lang="zh-CN" altLang="en-US" i="1" dirty="0">
                    <a:latin typeface="Times New Roman" pitchFamily="18" charset="0"/>
                    <a:sym typeface="Symbol" pitchFamily="18" charset="2"/>
                  </a:rPr>
                  <a:t></a:t>
                </a:r>
                <a:r>
                  <a:rPr lang="en-US" altLang="zh-CN" dirty="0">
                    <a:latin typeface="Times New Roman" pitchFamily="18" charset="0"/>
                  </a:rPr>
                  <a:t>(</a:t>
                </a:r>
                <a:r>
                  <a:rPr lang="en-US" altLang="zh-CN" i="1" dirty="0">
                    <a:latin typeface="Times New Roman" pitchFamily="18" charset="0"/>
                  </a:rPr>
                  <a:t>n</a:t>
                </a:r>
                <a:r>
                  <a:rPr lang="en-US" altLang="zh-CN" dirty="0">
                    <a:latin typeface="Times New Roman" pitchFamily="18" charset="0"/>
                  </a:rPr>
                  <a:t>)</a:t>
                </a:r>
                <a:r>
                  <a:rPr lang="zh-CN" altLang="en-US" dirty="0">
                    <a:latin typeface="Times New Roman" pitchFamily="18" charset="0"/>
                  </a:rPr>
                  <a:t>个生成元</a:t>
                </a:r>
                <a:r>
                  <a:rPr lang="en-US" altLang="zh-CN" dirty="0">
                    <a:latin typeface="Times New Roman" pitchFamily="18" charset="0"/>
                  </a:rPr>
                  <a:t>.  </a:t>
                </a:r>
                <a:r>
                  <a:rPr lang="zh-CN" altLang="en-US" dirty="0">
                    <a:latin typeface="Times New Roman" pitchFamily="18" charset="0"/>
                  </a:rPr>
                  <a:t>对于任何小</a:t>
                </a:r>
              </a:p>
              <a:p>
                <a:pPr>
                  <a:lnSpc>
                    <a:spcPct val="90000"/>
                  </a:lnSpc>
                </a:pPr>
                <a:r>
                  <a:rPr lang="zh-CN" altLang="en-US" dirty="0">
                    <a:latin typeface="Times New Roman" pitchFamily="18" charset="0"/>
                  </a:rPr>
                  <a:t>      于</a:t>
                </a:r>
                <a:r>
                  <a:rPr lang="en-US" altLang="zh-CN" i="1" dirty="0">
                    <a:latin typeface="Times New Roman" pitchFamily="18" charset="0"/>
                  </a:rPr>
                  <a:t>n</a:t>
                </a:r>
                <a:r>
                  <a:rPr lang="zh-CN" altLang="en-US" dirty="0">
                    <a:latin typeface="Times New Roman" pitchFamily="18" charset="0"/>
                  </a:rPr>
                  <a:t>且与 </a:t>
                </a:r>
                <a:r>
                  <a:rPr lang="en-US" altLang="zh-CN" i="1" dirty="0">
                    <a:latin typeface="Times New Roman" pitchFamily="18" charset="0"/>
                  </a:rPr>
                  <a:t>n </a:t>
                </a:r>
                <a:r>
                  <a:rPr lang="zh-CN" altLang="en-US" dirty="0">
                    <a:latin typeface="Times New Roman" pitchFamily="18" charset="0"/>
                  </a:rPr>
                  <a:t>互质的数</a:t>
                </a:r>
                <a:r>
                  <a:rPr lang="en-US" altLang="zh-CN" i="1" dirty="0">
                    <a:latin typeface="Times New Roman" pitchFamily="18" charset="0"/>
                  </a:rPr>
                  <a:t>r</a:t>
                </a:r>
                <a:r>
                  <a:rPr lang="en-US" altLang="zh-CN" sz="2000" dirty="0"/>
                  <a:t>∈{</a:t>
                </a:r>
                <a:r>
                  <a:rPr lang="en-US" altLang="zh-CN" dirty="0">
                    <a:latin typeface="Times New Roman" pitchFamily="18" charset="0"/>
                  </a:rPr>
                  <a:t>0,1,…,</a:t>
                </a:r>
                <a:r>
                  <a:rPr lang="en-US" altLang="zh-CN" i="1" dirty="0">
                    <a:latin typeface="Times New Roman" pitchFamily="18" charset="0"/>
                  </a:rPr>
                  <a:t>n</a:t>
                </a:r>
                <a:r>
                  <a:rPr lang="en-US" altLang="zh-CN" dirty="0">
                    <a:latin typeface="Times New Roman" pitchFamily="18" charset="0"/>
                  </a:rPr>
                  <a:t>-1}, </a:t>
                </a:r>
                <a:r>
                  <a:rPr lang="en-US" altLang="zh-CN" i="1" dirty="0" err="1">
                    <a:latin typeface="Times New Roman" pitchFamily="18" charset="0"/>
                  </a:rPr>
                  <a:t>a</a:t>
                </a:r>
                <a:r>
                  <a:rPr lang="en-US" altLang="zh-CN" i="1" baseline="30000" dirty="0" err="1">
                    <a:latin typeface="Times New Roman" pitchFamily="18" charset="0"/>
                  </a:rPr>
                  <a:t>r</a:t>
                </a:r>
                <a:r>
                  <a:rPr lang="zh-CN" altLang="en-US" dirty="0">
                    <a:latin typeface="Times New Roman" pitchFamily="18" charset="0"/>
                  </a:rPr>
                  <a:t>是</a:t>
                </a:r>
                <a:r>
                  <a:rPr lang="en-US" altLang="zh-CN" i="1" dirty="0">
                    <a:latin typeface="Times New Roman" pitchFamily="18" charset="0"/>
                  </a:rPr>
                  <a:t>G</a:t>
                </a:r>
                <a:r>
                  <a:rPr lang="zh-CN" altLang="en-US" dirty="0">
                    <a:latin typeface="Times New Roman" pitchFamily="18" charset="0"/>
                  </a:rPr>
                  <a:t>的生成元</a:t>
                </a:r>
                <a:r>
                  <a:rPr lang="en-US" altLang="zh-CN" dirty="0" smtClean="0">
                    <a:latin typeface="Times New Roman" pitchFamily="18" charset="0"/>
                  </a:rPr>
                  <a:t>.(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重点</a:t>
                </a:r>
                <a:r>
                  <a:rPr lang="en-US" altLang="zh-CN" dirty="0" smtClean="0">
                    <a:latin typeface="Times New Roman" pitchFamily="18" charset="0"/>
                  </a:rPr>
                  <a:t>)</a:t>
                </a:r>
                <a:endParaRPr lang="en-US" altLang="zh-CN" dirty="0">
                  <a:latin typeface="Times New Roman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dirty="0">
                  <a:latin typeface="Times New Roman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i="1" dirty="0">
                    <a:latin typeface="Times New Roman" pitchFamily="18" charset="0"/>
                    <a:sym typeface="Symbol" pitchFamily="18" charset="2"/>
                  </a:rPr>
                  <a:t></a:t>
                </a:r>
                <a:r>
                  <a:rPr lang="en-US" altLang="zh-CN" dirty="0">
                    <a:latin typeface="Times New Roman" pitchFamily="18" charset="0"/>
                  </a:rPr>
                  <a:t>(</a:t>
                </a:r>
                <a:r>
                  <a:rPr lang="en-US" altLang="zh-CN" i="1" dirty="0">
                    <a:latin typeface="Times New Roman" pitchFamily="18" charset="0"/>
                  </a:rPr>
                  <a:t>n</a:t>
                </a:r>
                <a:r>
                  <a:rPr lang="en-US" altLang="zh-CN" dirty="0" smtClean="0">
                    <a:latin typeface="Times New Roman" pitchFamily="18" charset="0"/>
                  </a:rPr>
                  <a:t>)</a:t>
                </a:r>
                <a:r>
                  <a:rPr lang="zh-CN" altLang="en-US" dirty="0">
                    <a:latin typeface="Times New Roman" pitchFamily="18" charset="0"/>
                  </a:rPr>
                  <a:t>称</a:t>
                </a:r>
                <a:r>
                  <a:rPr lang="zh-CN" altLang="en-US" dirty="0" smtClean="0">
                    <a:latin typeface="Times New Roman" pitchFamily="18" charset="0"/>
                  </a:rPr>
                  <a:t>为</a:t>
                </a:r>
                <a:r>
                  <a:rPr lang="zh-CN" altLang="en-US" dirty="0">
                    <a:latin typeface="Times New Roman" pitchFamily="18" charset="0"/>
                  </a:rPr>
                  <a:t>欧拉函数</a:t>
                </a:r>
                <a:r>
                  <a:rPr lang="zh-CN" altLang="en-US" dirty="0" smtClean="0">
                    <a:latin typeface="Times New Roman" pitchFamily="18" charset="0"/>
                  </a:rPr>
                  <a:t>，设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sSub>
                          <m:sSub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p>
                    </m:sSubSup>
                    <m:sSup>
                      <m:s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b>
                          <m:sup/>
                        </m:sSubSup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⋯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𝒕</m:t>
                        </m:r>
                      </m:sub>
                      <m:sup>
                        <m:sSub>
                          <m:sSub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sup>
                    </m:sSubSup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itchFamily="18" charset="0"/>
                  </a:rPr>
                  <a:t>是素数</a:t>
                </a:r>
                <a:r>
                  <a:rPr lang="en-US" altLang="zh-CN" dirty="0" smtClean="0">
                    <a:latin typeface="Times New Roman" pitchFamily="18" charset="0"/>
                  </a:rPr>
                  <a:t>,</a:t>
                </a:r>
                <a:r>
                  <a:rPr lang="zh-CN" altLang="en-US" dirty="0" smtClean="0">
                    <a:latin typeface="Times New Roman" pitchFamily="18" charset="0"/>
                  </a:rPr>
                  <a:t>那么有</a:t>
                </a:r>
                <a:endParaRPr lang="en-US" altLang="zh-CN" dirty="0" smtClean="0">
                  <a:latin typeface="Times New Roman" pitchFamily="18" charset="0"/>
                </a:endParaRPr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𝝓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𝒏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⋯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𝒕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1" dirty="0" smtClean="0">
                  <a:latin typeface="Times New Roman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zh-CN" altLang="en-US" dirty="0" smtClean="0">
                    <a:latin typeface="Times New Roman" pitchFamily="18" charset="0"/>
                  </a:rPr>
                  <a:t>例如 </a:t>
                </a:r>
                <a:r>
                  <a:rPr lang="en-US" altLang="zh-CN" i="1" dirty="0">
                    <a:latin typeface="Times New Roman" pitchFamily="18" charset="0"/>
                  </a:rPr>
                  <a:t>n</a:t>
                </a:r>
                <a:r>
                  <a:rPr lang="en-US" altLang="zh-CN" dirty="0">
                    <a:latin typeface="Times New Roman" pitchFamily="18" charset="0"/>
                  </a:rPr>
                  <a:t>=12</a:t>
                </a:r>
                <a:r>
                  <a:rPr lang="zh-CN" altLang="en-US" dirty="0">
                    <a:latin typeface="Times New Roman" pitchFamily="18" charset="0"/>
                  </a:rPr>
                  <a:t>，小于或等于</a:t>
                </a:r>
                <a:r>
                  <a:rPr lang="en-US" altLang="zh-CN" dirty="0">
                    <a:latin typeface="Times New Roman" pitchFamily="18" charset="0"/>
                  </a:rPr>
                  <a:t>12</a:t>
                </a:r>
                <a:r>
                  <a:rPr lang="zh-CN" altLang="en-US" dirty="0">
                    <a:latin typeface="Times New Roman" pitchFamily="18" charset="0"/>
                  </a:rPr>
                  <a:t>且与</a:t>
                </a:r>
                <a:r>
                  <a:rPr lang="en-US" altLang="zh-CN" dirty="0">
                    <a:latin typeface="Times New Roman" pitchFamily="18" charset="0"/>
                  </a:rPr>
                  <a:t>12</a:t>
                </a:r>
                <a:r>
                  <a:rPr lang="zh-CN" altLang="en-US" dirty="0">
                    <a:latin typeface="Times New Roman" pitchFamily="18" charset="0"/>
                  </a:rPr>
                  <a:t>互素的</a:t>
                </a:r>
              </a:p>
              <a:p>
                <a:pPr>
                  <a:lnSpc>
                    <a:spcPct val="90000"/>
                  </a:lnSpc>
                </a:pPr>
                <a:r>
                  <a:rPr lang="zh-CN" altLang="en-US" dirty="0">
                    <a:latin typeface="Times New Roman" pitchFamily="18" charset="0"/>
                  </a:rPr>
                  <a:t>正整数有</a:t>
                </a:r>
                <a:r>
                  <a:rPr lang="en-US" altLang="zh-CN" dirty="0">
                    <a:latin typeface="Times New Roman" pitchFamily="18" charset="0"/>
                  </a:rPr>
                  <a:t>4</a:t>
                </a:r>
                <a:r>
                  <a:rPr lang="zh-CN" altLang="en-US" dirty="0">
                    <a:latin typeface="Times New Roman" pitchFamily="18" charset="0"/>
                  </a:rPr>
                  <a:t>个：</a:t>
                </a:r>
              </a:p>
              <a:p>
                <a:pPr>
                  <a:lnSpc>
                    <a:spcPct val="90000"/>
                  </a:lnSpc>
                </a:pPr>
                <a:r>
                  <a:rPr lang="zh-CN" altLang="en-US" dirty="0">
                    <a:latin typeface="Times New Roman" pitchFamily="18" charset="0"/>
                  </a:rPr>
                  <a:t>                               </a:t>
                </a:r>
                <a:r>
                  <a:rPr lang="en-US" altLang="zh-CN" dirty="0">
                    <a:latin typeface="Times New Roman" pitchFamily="18" charset="0"/>
                  </a:rPr>
                  <a:t>1, 5, 7, 11</a:t>
                </a:r>
                <a:r>
                  <a:rPr lang="zh-CN" altLang="en-US" dirty="0">
                    <a:latin typeface="Times New Roman" pitchFamily="18" charset="0"/>
                  </a:rPr>
                  <a:t>，</a:t>
                </a:r>
              </a:p>
              <a:p>
                <a:pPr>
                  <a:lnSpc>
                    <a:spcPct val="90000"/>
                  </a:lnSpc>
                </a:pPr>
                <a:r>
                  <a:rPr lang="zh-CN" altLang="en-US" dirty="0">
                    <a:latin typeface="Times New Roman" pitchFamily="18" charset="0"/>
                  </a:rPr>
                  <a:t>所以</a:t>
                </a:r>
                <a:r>
                  <a:rPr lang="zh-CN" altLang="en-US" i="1" dirty="0">
                    <a:latin typeface="Times New Roman" pitchFamily="18" charset="0"/>
                    <a:sym typeface="Symbol" pitchFamily="18" charset="2"/>
                  </a:rPr>
                  <a:t></a:t>
                </a:r>
                <a:r>
                  <a:rPr lang="en-US" altLang="zh-CN" dirty="0">
                    <a:latin typeface="Times New Roman" pitchFamily="18" charset="0"/>
                  </a:rPr>
                  <a:t>(12)=4.</a:t>
                </a:r>
                <a:br>
                  <a:rPr lang="en-US" altLang="zh-CN" dirty="0">
                    <a:latin typeface="Times New Roman" pitchFamily="18" charset="0"/>
                  </a:rPr>
                </a:br>
                <a:r>
                  <a:rPr lang="en-US" altLang="zh-CN" sz="2000" dirty="0"/>
                  <a:t/>
                </a:r>
                <a:br>
                  <a:rPr lang="en-US" altLang="zh-CN" sz="2000" dirty="0"/>
                </a:br>
                <a:endParaRPr lang="en-US" altLang="zh-CN" sz="2000" dirty="0"/>
              </a:p>
            </p:txBody>
          </p:sp>
        </mc:Choice>
        <mc:Fallback xmlns="">
          <p:sp>
            <p:nvSpPr>
              <p:cNvPr id="40346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1520" y="1196975"/>
                <a:ext cx="8712968" cy="5040337"/>
              </a:xfrm>
              <a:blipFill rotWithShape="1">
                <a:blip r:embed="rId3"/>
                <a:stretch>
                  <a:fillRect l="-1049" t="-2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A753-3B24-4D10-9857-EAC6EB09F1BB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4055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证明</a:t>
            </a:r>
          </a:p>
        </p:txBody>
      </p:sp>
      <p:sp>
        <p:nvSpPr>
          <p:cNvPr id="40551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证  </a:t>
            </a:r>
            <a:r>
              <a:rPr lang="en-US" altLang="zh-CN">
                <a:latin typeface="Times New Roman" pitchFamily="18" charset="0"/>
              </a:rPr>
              <a:t>(1) </a:t>
            </a:r>
            <a:r>
              <a:rPr lang="zh-CN" altLang="en-US">
                <a:latin typeface="Times New Roman" pitchFamily="18" charset="0"/>
              </a:rPr>
              <a:t>显然</a:t>
            </a:r>
            <a:r>
              <a:rPr lang="en-US" altLang="zh-CN">
                <a:latin typeface="Times New Roman" pitchFamily="18" charset="0"/>
              </a:rPr>
              <a:t>&lt;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&gt;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k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，</a:t>
            </a:r>
            <a:endParaRPr lang="zh-CN" altLang="en-US" i="1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i="1">
                <a:latin typeface="Times New Roman" pitchFamily="18" charset="0"/>
              </a:rPr>
              <a:t>                     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k</a:t>
            </a:r>
            <a:r>
              <a:rPr lang="en-US" altLang="zh-CN">
                <a:latin typeface="Times New Roman" pitchFamily="18" charset="0"/>
              </a:rPr>
              <a:t>=(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i="1" baseline="30000">
                <a:latin typeface="Times New Roman" pitchFamily="18" charset="0"/>
              </a:rPr>
              <a:t>k</a:t>
            </a:r>
            <a:r>
              <a:rPr lang="en-US" altLang="zh-CN" i="1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pitchFamily="18" charset="0"/>
              </a:rPr>
              <a:t>&lt;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&gt;</a:t>
            </a:r>
            <a:r>
              <a:rPr lang="zh-CN" altLang="en-US">
                <a:latin typeface="Times New Roman" pitchFamily="18" charset="0"/>
              </a:rPr>
              <a:t>，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因此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>
                <a:latin typeface="Times New Roman" pitchFamily="18" charset="0"/>
              </a:rPr>
              <a:t>&lt;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&gt;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的生成元</a:t>
            </a:r>
            <a:r>
              <a:rPr lang="en-US" altLang="zh-CN"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再证明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只有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这两个生成元</a:t>
            </a:r>
            <a:r>
              <a:rPr lang="en-US" altLang="zh-CN">
                <a:latin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假设 </a:t>
            </a:r>
            <a:r>
              <a:rPr lang="en-US" altLang="zh-CN" i="1">
                <a:latin typeface="Times New Roman" pitchFamily="18" charset="0"/>
              </a:rPr>
              <a:t>b </a:t>
            </a:r>
            <a:r>
              <a:rPr lang="zh-CN" altLang="en-US">
                <a:latin typeface="Times New Roman" pitchFamily="18" charset="0"/>
              </a:rPr>
              <a:t>也是</a:t>
            </a:r>
            <a:r>
              <a:rPr lang="en-US" altLang="zh-CN" i="1">
                <a:latin typeface="Times New Roman" pitchFamily="18" charset="0"/>
              </a:rPr>
              <a:t>G </a:t>
            </a:r>
            <a:r>
              <a:rPr lang="zh-CN" altLang="en-US">
                <a:latin typeface="Times New Roman" pitchFamily="18" charset="0"/>
              </a:rPr>
              <a:t>的生成元，则</a:t>
            </a:r>
            <a:r>
              <a:rPr lang="zh-CN" altLang="en-US" i="1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=&lt;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</a:rPr>
              <a:t>&gt;. 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由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G </a:t>
            </a:r>
            <a:r>
              <a:rPr lang="zh-CN" altLang="en-US">
                <a:latin typeface="Times New Roman" pitchFamily="18" charset="0"/>
              </a:rPr>
              <a:t>可知存在整数 </a:t>
            </a:r>
            <a:r>
              <a:rPr lang="en-US" altLang="zh-CN" i="1">
                <a:latin typeface="Times New Roman" pitchFamily="18" charset="0"/>
              </a:rPr>
              <a:t>t </a:t>
            </a:r>
            <a:r>
              <a:rPr lang="zh-CN" altLang="en-US">
                <a:latin typeface="Times New Roman" pitchFamily="18" charset="0"/>
              </a:rPr>
              <a:t>使得</a:t>
            </a:r>
            <a:r>
              <a:rPr lang="en-US" altLang="zh-CN" i="1">
                <a:latin typeface="Times New Roman" pitchFamily="18" charset="0"/>
              </a:rPr>
              <a:t>a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 i="1" baseline="30000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.  </a:t>
            </a:r>
            <a:r>
              <a:rPr lang="zh-CN" altLang="en-US">
                <a:latin typeface="Times New Roman" pitchFamily="18" charset="0"/>
              </a:rPr>
              <a:t>由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G </a:t>
            </a:r>
            <a:r>
              <a:rPr lang="en-US" altLang="zh-CN">
                <a:latin typeface="Times New Roman" pitchFamily="18" charset="0"/>
              </a:rPr>
              <a:t>= &lt;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知存在整数 </a:t>
            </a:r>
            <a:r>
              <a:rPr lang="en-US" altLang="zh-CN" i="1">
                <a:latin typeface="Times New Roman" pitchFamily="18" charset="0"/>
              </a:rPr>
              <a:t>m </a:t>
            </a:r>
            <a:r>
              <a:rPr lang="zh-CN" altLang="en-US">
                <a:latin typeface="Times New Roman" pitchFamily="18" charset="0"/>
              </a:rPr>
              <a:t>使得 </a:t>
            </a:r>
            <a:r>
              <a:rPr lang="en-US" altLang="zh-CN" i="1">
                <a:latin typeface="Times New Roman" pitchFamily="18" charset="0"/>
              </a:rPr>
              <a:t>b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.  </a:t>
            </a:r>
            <a:r>
              <a:rPr lang="zh-CN" altLang="en-US">
                <a:latin typeface="Times New Roman" pitchFamily="18" charset="0"/>
              </a:rPr>
              <a:t>从而得到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                        </a:t>
            </a:r>
            <a:r>
              <a:rPr lang="en-US" altLang="zh-CN" i="1">
                <a:latin typeface="Times New Roman" pitchFamily="18" charset="0"/>
              </a:rPr>
              <a:t>a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 i="1" baseline="30000">
                <a:latin typeface="Times New Roman" pitchFamily="18" charset="0"/>
              </a:rPr>
              <a:t>t </a:t>
            </a:r>
            <a:r>
              <a:rPr lang="en-US" altLang="zh-CN">
                <a:latin typeface="Times New Roman" pitchFamily="18" charset="0"/>
              </a:rPr>
              <a:t>= (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 i="1" baseline="30000">
                <a:latin typeface="Times New Roman" pitchFamily="18" charset="0"/>
              </a:rPr>
              <a:t>t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mt 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由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中的消去律得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                              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mt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 = </a:t>
            </a:r>
            <a:r>
              <a:rPr lang="en-US" altLang="zh-CN" i="1">
                <a:latin typeface="Times New Roman" pitchFamily="18" charset="0"/>
              </a:rPr>
              <a:t>e</a:t>
            </a:r>
            <a:endParaRPr lang="en-US" altLang="zh-CN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因为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是无限群，必有</a:t>
            </a:r>
            <a:r>
              <a:rPr lang="en-US" altLang="zh-CN" i="1">
                <a:latin typeface="Times New Roman" pitchFamily="18" charset="0"/>
              </a:rPr>
              <a:t>mt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>
                <a:latin typeface="Times New Roman" pitchFamily="18" charset="0"/>
              </a:rPr>
              <a:t>1 = 0. </a:t>
            </a:r>
            <a:r>
              <a:rPr lang="zh-CN" altLang="en-US">
                <a:latin typeface="Times New Roman" pitchFamily="18" charset="0"/>
              </a:rPr>
              <a:t>从而证明了</a:t>
            </a:r>
            <a:r>
              <a:rPr lang="en-US" altLang="zh-CN" i="1">
                <a:latin typeface="Times New Roman" pitchFamily="18" charset="0"/>
              </a:rPr>
              <a:t>m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t </a:t>
            </a:r>
            <a:r>
              <a:rPr lang="en-US" altLang="zh-CN">
                <a:latin typeface="Times New Roman" pitchFamily="18" charset="0"/>
              </a:rPr>
              <a:t>= 1</a:t>
            </a:r>
            <a:r>
              <a:rPr lang="zh-CN" altLang="en-US">
                <a:latin typeface="Times New Roman" pitchFamily="18" charset="0"/>
              </a:rPr>
              <a:t>或 </a:t>
            </a:r>
            <a:r>
              <a:rPr lang="en-US" altLang="zh-CN" i="1">
                <a:latin typeface="Times New Roman" pitchFamily="18" charset="0"/>
              </a:rPr>
              <a:t>m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t 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，即 </a:t>
            </a:r>
            <a:r>
              <a:rPr lang="en-US" altLang="zh-CN" i="1">
                <a:latin typeface="Times New Roman" pitchFamily="18" charset="0"/>
              </a:rPr>
              <a:t>b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a </a:t>
            </a:r>
            <a:r>
              <a:rPr lang="zh-CN" altLang="en-US">
                <a:latin typeface="Times New Roman" pitchFamily="18" charset="0"/>
              </a:rPr>
              <a:t>或 </a:t>
            </a:r>
            <a:r>
              <a:rPr lang="en-US" altLang="zh-CN" i="1">
                <a:latin typeface="Times New Roman" pitchFamily="18" charset="0"/>
              </a:rPr>
              <a:t>b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>
                <a:latin typeface="Times New Roman" pitchFamily="18" charset="0"/>
              </a:rPr>
              <a:t>1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5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5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5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5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5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5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5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5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5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5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5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5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5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5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5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5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5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5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5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5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5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5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5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5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5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5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5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55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55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55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55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55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55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55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55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55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AA22-DBB0-454F-AC11-1780F13A9726}" type="slidenum">
              <a:rPr lang="en-US" altLang="zh-CN"/>
              <a:pPr/>
              <a:t>49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7560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68413"/>
                <a:ext cx="8229600" cy="4681537"/>
              </a:xfrm>
            </p:spPr>
            <p:txBody>
              <a:bodyPr/>
              <a:lstStyle/>
              <a:p>
                <a:r>
                  <a:rPr lang="en-US" altLang="zh-CN" dirty="0" smtClean="0">
                    <a:latin typeface="Times New Roman" pitchFamily="18" charset="0"/>
                  </a:rPr>
                  <a:t>(2) </a:t>
                </a:r>
                <a:r>
                  <a:rPr lang="zh-CN" altLang="en-US" dirty="0">
                    <a:latin typeface="Times New Roman" pitchFamily="18" charset="0"/>
                  </a:rPr>
                  <a:t>只须证明：对任何正整数 </a:t>
                </a:r>
                <a:r>
                  <a:rPr lang="en-US" altLang="zh-CN" i="1" dirty="0">
                    <a:latin typeface="Times New Roman" pitchFamily="18" charset="0"/>
                  </a:rPr>
                  <a:t>r </a:t>
                </a:r>
                <a:r>
                  <a:rPr lang="en-US" altLang="zh-CN" dirty="0">
                    <a:latin typeface="Times New Roman" pitchFamily="18" charset="0"/>
                  </a:rPr>
                  <a:t>( </a:t>
                </a:r>
                <a:r>
                  <a:rPr lang="en-US" altLang="zh-CN" i="1" dirty="0" err="1">
                    <a:latin typeface="Times New Roman" pitchFamily="18" charset="0"/>
                  </a:rPr>
                  <a:t>r</a:t>
                </a:r>
                <a:r>
                  <a:rPr lang="en-US" altLang="zh-CN" dirty="0" err="1">
                    <a:latin typeface="Times New Roman" pitchFamily="18" charset="0"/>
                  </a:rPr>
                  <a:t>≤</a:t>
                </a:r>
                <a:r>
                  <a:rPr lang="en-US" altLang="zh-CN" i="1" dirty="0" err="1">
                    <a:latin typeface="Times New Roman" pitchFamily="18" charset="0"/>
                  </a:rPr>
                  <a:t>n</a:t>
                </a:r>
                <a:r>
                  <a:rPr lang="en-US" altLang="zh-CN" dirty="0">
                    <a:latin typeface="Times New Roman" pitchFamily="18" charset="0"/>
                  </a:rPr>
                  <a:t>)</a:t>
                </a:r>
                <a:r>
                  <a:rPr lang="zh-CN" altLang="en-US" dirty="0">
                    <a:latin typeface="Times New Roman" pitchFamily="18" charset="0"/>
                  </a:rPr>
                  <a:t>，</a:t>
                </a:r>
              </a:p>
              <a:p>
                <a:r>
                  <a:rPr lang="zh-CN" altLang="en-US" i="1" dirty="0">
                    <a:latin typeface="Times New Roman" pitchFamily="18" charset="0"/>
                  </a:rPr>
                  <a:t>                          </a:t>
                </a:r>
                <a:r>
                  <a:rPr lang="en-US" altLang="zh-CN" i="1" dirty="0" err="1">
                    <a:solidFill>
                      <a:srgbClr val="FF000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i="1" baseline="30000" dirty="0" err="1">
                    <a:solidFill>
                      <a:srgbClr val="FF0000"/>
                    </a:solidFill>
                    <a:latin typeface="Times New Roman" pitchFamily="18" charset="0"/>
                  </a:rPr>
                  <a:t>r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itchFamily="18" charset="0"/>
                  </a:rPr>
                  <a:t>是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itchFamily="18" charset="0"/>
                  </a:rPr>
                  <a:t>G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itchFamily="18" charset="0"/>
                  </a:rPr>
                  <a:t>的生成元 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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itchFamily="18" charset="0"/>
                  </a:rPr>
                  <a:t>n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itchFamily="18" charset="0"/>
                  </a:rPr>
                  <a:t>与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itchFamily="18" charset="0"/>
                  </a:rPr>
                  <a:t>r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itchFamily="18" charset="0"/>
                  </a:rPr>
                  <a:t>互质</a:t>
                </a:r>
                <a:r>
                  <a:rPr lang="en-US" altLang="zh-CN" dirty="0">
                    <a:latin typeface="Times New Roman" pitchFamily="18" charset="0"/>
                  </a:rPr>
                  <a:t>.   </a:t>
                </a:r>
              </a:p>
              <a:p>
                <a:pPr>
                  <a:spcBef>
                    <a:spcPct val="40000"/>
                  </a:spcBef>
                </a:pPr>
                <a:r>
                  <a:rPr lang="zh-CN" altLang="en-US" dirty="0">
                    <a:latin typeface="Times New Roman" pitchFamily="18" charset="0"/>
                  </a:rPr>
                  <a:t>充分性</a:t>
                </a:r>
                <a:r>
                  <a:rPr lang="en-US" altLang="zh-CN" dirty="0">
                    <a:latin typeface="Times New Roman" pitchFamily="18" charset="0"/>
                  </a:rPr>
                  <a:t>. </a:t>
                </a:r>
                <a:r>
                  <a:rPr lang="zh-CN" altLang="en-US" dirty="0">
                    <a:latin typeface="Times New Roman" pitchFamily="18" charset="0"/>
                  </a:rPr>
                  <a:t>设</a:t>
                </a:r>
                <a:r>
                  <a:rPr lang="en-US" altLang="zh-CN" i="1" dirty="0">
                    <a:latin typeface="Times New Roman" pitchFamily="18" charset="0"/>
                  </a:rPr>
                  <a:t>r</a:t>
                </a:r>
                <a:r>
                  <a:rPr lang="zh-CN" altLang="en-US" dirty="0">
                    <a:latin typeface="Times New Roman" pitchFamily="18" charset="0"/>
                  </a:rPr>
                  <a:t>与</a:t>
                </a:r>
                <a:r>
                  <a:rPr lang="en-US" altLang="zh-CN" i="1" dirty="0">
                    <a:latin typeface="Times New Roman" pitchFamily="18" charset="0"/>
                  </a:rPr>
                  <a:t>n</a:t>
                </a:r>
                <a:r>
                  <a:rPr lang="zh-CN" altLang="en-US" dirty="0">
                    <a:latin typeface="Times New Roman" pitchFamily="18" charset="0"/>
                  </a:rPr>
                  <a:t>互质，且</a:t>
                </a:r>
                <a:r>
                  <a:rPr lang="en-US" altLang="zh-CN" i="1" dirty="0" err="1">
                    <a:latin typeface="Times New Roman" pitchFamily="18" charset="0"/>
                  </a:rPr>
                  <a:t>r</a:t>
                </a:r>
                <a:r>
                  <a:rPr lang="en-US" altLang="zh-CN" dirty="0" err="1">
                    <a:latin typeface="Times New Roman" pitchFamily="18" charset="0"/>
                  </a:rPr>
                  <a:t>≤</a:t>
                </a:r>
                <a:r>
                  <a:rPr lang="en-US" altLang="zh-CN" i="1" dirty="0" err="1">
                    <a:latin typeface="Times New Roman" pitchFamily="18" charset="0"/>
                  </a:rPr>
                  <a:t>n</a:t>
                </a:r>
                <a:r>
                  <a:rPr lang="zh-CN" altLang="en-US" dirty="0">
                    <a:latin typeface="Times New Roman" pitchFamily="18" charset="0"/>
                  </a:rPr>
                  <a:t>，那么存在整数 </a:t>
                </a:r>
                <a:r>
                  <a:rPr lang="en-US" altLang="zh-CN" i="1" dirty="0">
                    <a:latin typeface="Times New Roman" pitchFamily="18" charset="0"/>
                  </a:rPr>
                  <a:t>u </a:t>
                </a:r>
                <a:r>
                  <a:rPr lang="zh-CN" altLang="en-US" dirty="0">
                    <a:latin typeface="Times New Roman" pitchFamily="18" charset="0"/>
                  </a:rPr>
                  <a:t>和 </a:t>
                </a:r>
                <a:r>
                  <a:rPr lang="en-US" altLang="zh-CN" i="1" dirty="0">
                    <a:latin typeface="Times New Roman" pitchFamily="18" charset="0"/>
                  </a:rPr>
                  <a:t>v </a:t>
                </a:r>
                <a:r>
                  <a:rPr lang="zh-CN" altLang="en-US" dirty="0">
                    <a:latin typeface="Times New Roman" pitchFamily="18" charset="0"/>
                  </a:rPr>
                  <a:t>使得 </a:t>
                </a:r>
                <a:br>
                  <a:rPr lang="zh-CN" altLang="en-US" dirty="0">
                    <a:latin typeface="Times New Roman" pitchFamily="18" charset="0"/>
                  </a:rPr>
                </a:br>
                <a:r>
                  <a:rPr lang="zh-CN" altLang="en-US" dirty="0">
                    <a:latin typeface="Times New Roman" pitchFamily="18" charset="0"/>
                  </a:rPr>
                  <a:t>                         </a:t>
                </a:r>
                <a:r>
                  <a:rPr lang="en-US" altLang="zh-CN" i="1" dirty="0" err="1">
                    <a:latin typeface="Times New Roman" pitchFamily="18" charset="0"/>
                  </a:rPr>
                  <a:t>ur</a:t>
                </a:r>
                <a:r>
                  <a:rPr lang="en-US" altLang="zh-CN" i="1" dirty="0">
                    <a:latin typeface="Times New Roman" pitchFamily="18" charset="0"/>
                  </a:rPr>
                  <a:t> </a:t>
                </a:r>
                <a:r>
                  <a:rPr lang="en-US" altLang="zh-CN" dirty="0">
                    <a:latin typeface="Times New Roman" pitchFamily="18" charset="0"/>
                  </a:rPr>
                  <a:t>+ </a:t>
                </a:r>
                <a:r>
                  <a:rPr lang="en-US" altLang="zh-CN" i="1" dirty="0" err="1">
                    <a:latin typeface="Times New Roman" pitchFamily="18" charset="0"/>
                  </a:rPr>
                  <a:t>vn</a:t>
                </a:r>
                <a:r>
                  <a:rPr lang="en-US" altLang="zh-CN" i="1" dirty="0">
                    <a:latin typeface="Times New Roman" pitchFamily="18" charset="0"/>
                  </a:rPr>
                  <a:t> </a:t>
                </a:r>
                <a:r>
                  <a:rPr lang="en-US" altLang="zh-CN" dirty="0">
                    <a:latin typeface="Times New Roman" pitchFamily="18" charset="0"/>
                  </a:rPr>
                  <a:t>= 1  </a:t>
                </a:r>
              </a:p>
              <a:p>
                <a:r>
                  <a:rPr lang="zh-CN" altLang="en-US" dirty="0">
                    <a:latin typeface="Times New Roman" pitchFamily="18" charset="0"/>
                  </a:rPr>
                  <a:t>从而          </a:t>
                </a:r>
                <a:r>
                  <a:rPr lang="en-US" altLang="zh-CN" i="1" dirty="0">
                    <a:latin typeface="Times New Roman" pitchFamily="18" charset="0"/>
                  </a:rPr>
                  <a:t>a </a:t>
                </a:r>
                <a:r>
                  <a:rPr lang="en-US" altLang="zh-CN" dirty="0">
                    <a:latin typeface="Times New Roman" pitchFamily="18" charset="0"/>
                  </a:rPr>
                  <a:t>= </a:t>
                </a:r>
                <a:r>
                  <a:rPr lang="en-US" altLang="zh-CN" i="1" dirty="0" err="1">
                    <a:latin typeface="Times New Roman" pitchFamily="18" charset="0"/>
                  </a:rPr>
                  <a:t>a</a:t>
                </a:r>
                <a:r>
                  <a:rPr lang="en-US" altLang="zh-CN" i="1" baseline="30000" dirty="0" err="1">
                    <a:latin typeface="Times New Roman" pitchFamily="18" charset="0"/>
                  </a:rPr>
                  <a:t>ur</a:t>
                </a:r>
                <a:r>
                  <a:rPr lang="en-US" altLang="zh-CN" baseline="30000" dirty="0" err="1">
                    <a:latin typeface="Times New Roman" pitchFamily="18" charset="0"/>
                  </a:rPr>
                  <a:t>+</a:t>
                </a:r>
                <a:r>
                  <a:rPr lang="en-US" altLang="zh-CN" i="1" baseline="30000" dirty="0" err="1">
                    <a:latin typeface="Times New Roman" pitchFamily="18" charset="0"/>
                  </a:rPr>
                  <a:t>vn</a:t>
                </a:r>
                <a:r>
                  <a:rPr lang="en-US" altLang="zh-CN" i="1" baseline="30000" dirty="0">
                    <a:latin typeface="Times New Roman" pitchFamily="18" charset="0"/>
                  </a:rPr>
                  <a:t> </a:t>
                </a:r>
                <a:r>
                  <a:rPr lang="en-US" altLang="zh-CN" dirty="0">
                    <a:latin typeface="Times New Roman" pitchFamily="18" charset="0"/>
                  </a:rPr>
                  <a:t>= (</a:t>
                </a:r>
                <a:r>
                  <a:rPr lang="en-US" altLang="zh-CN" i="1" dirty="0" err="1">
                    <a:latin typeface="Times New Roman" pitchFamily="18" charset="0"/>
                  </a:rPr>
                  <a:t>a</a:t>
                </a:r>
                <a:r>
                  <a:rPr lang="en-US" altLang="zh-CN" i="1" baseline="30000" dirty="0" err="1">
                    <a:latin typeface="Times New Roman" pitchFamily="18" charset="0"/>
                  </a:rPr>
                  <a:t>r</a:t>
                </a:r>
                <a:r>
                  <a:rPr lang="en-US" altLang="zh-CN" dirty="0">
                    <a:latin typeface="Times New Roman" pitchFamily="18" charset="0"/>
                  </a:rPr>
                  <a:t>)</a:t>
                </a:r>
                <a:r>
                  <a:rPr lang="en-US" altLang="zh-CN" i="1" baseline="30000" dirty="0">
                    <a:latin typeface="Times New Roman" pitchFamily="18" charset="0"/>
                  </a:rPr>
                  <a:t>u</a:t>
                </a:r>
                <a:r>
                  <a:rPr lang="en-US" altLang="zh-CN" dirty="0">
                    <a:latin typeface="Times New Roman" pitchFamily="18" charset="0"/>
                  </a:rPr>
                  <a:t>(</a:t>
                </a:r>
                <a:r>
                  <a:rPr lang="en-US" altLang="zh-CN" i="1" dirty="0">
                    <a:latin typeface="Times New Roman" pitchFamily="18" charset="0"/>
                  </a:rPr>
                  <a:t>a</a:t>
                </a:r>
                <a:r>
                  <a:rPr lang="en-US" altLang="zh-CN" i="1" baseline="30000" dirty="0">
                    <a:latin typeface="Times New Roman" pitchFamily="18" charset="0"/>
                  </a:rPr>
                  <a:t>n</a:t>
                </a:r>
                <a:r>
                  <a:rPr lang="en-US" altLang="zh-CN" dirty="0">
                    <a:latin typeface="Times New Roman" pitchFamily="18" charset="0"/>
                  </a:rPr>
                  <a:t>)</a:t>
                </a:r>
                <a:r>
                  <a:rPr lang="en-US" altLang="zh-CN" i="1" baseline="30000" dirty="0">
                    <a:latin typeface="Times New Roman" pitchFamily="18" charset="0"/>
                  </a:rPr>
                  <a:t>v </a:t>
                </a:r>
                <a:r>
                  <a:rPr lang="en-US" altLang="zh-CN" dirty="0">
                    <a:latin typeface="Times New Roman" pitchFamily="18" charset="0"/>
                  </a:rPr>
                  <a:t>= (</a:t>
                </a:r>
                <a:r>
                  <a:rPr lang="en-US" altLang="zh-CN" i="1" dirty="0" err="1">
                    <a:latin typeface="Times New Roman" pitchFamily="18" charset="0"/>
                  </a:rPr>
                  <a:t>a</a:t>
                </a:r>
                <a:r>
                  <a:rPr lang="en-US" altLang="zh-CN" i="1" baseline="30000" dirty="0" err="1">
                    <a:latin typeface="Times New Roman" pitchFamily="18" charset="0"/>
                  </a:rPr>
                  <a:t>r</a:t>
                </a:r>
                <a:r>
                  <a:rPr lang="en-US" altLang="zh-CN" dirty="0">
                    <a:latin typeface="Times New Roman" pitchFamily="18" charset="0"/>
                  </a:rPr>
                  <a:t>)</a:t>
                </a:r>
                <a:r>
                  <a:rPr lang="en-US" altLang="zh-CN" i="1" baseline="30000" dirty="0">
                    <a:latin typeface="Times New Roman" pitchFamily="18" charset="0"/>
                  </a:rPr>
                  <a:t>u</a:t>
                </a:r>
              </a:p>
              <a:p>
                <a:r>
                  <a:rPr lang="zh-CN" altLang="en-US" dirty="0">
                    <a:latin typeface="Times New Roman" pitchFamily="18" charset="0"/>
                  </a:rPr>
                  <a:t>这就推出</a:t>
                </a:r>
                <a:r>
                  <a:rPr lang="zh-CN" altLang="en-US" dirty="0">
                    <a:latin typeface="Times New Roman" pitchFamily="18" charset="0"/>
                    <a:sym typeface="Symbol" pitchFamily="18" charset="2"/>
                  </a:rPr>
                  <a:t></a:t>
                </a:r>
                <a:r>
                  <a:rPr lang="en-US" altLang="zh-CN" i="1" dirty="0" err="1">
                    <a:latin typeface="Times New Roman" pitchFamily="18" charset="0"/>
                  </a:rPr>
                  <a:t>a</a:t>
                </a:r>
                <a:r>
                  <a:rPr lang="en-US" altLang="zh-CN" i="1" baseline="30000" dirty="0" err="1">
                    <a:latin typeface="Times New Roman" pitchFamily="18" charset="0"/>
                  </a:rPr>
                  <a:t>k</a:t>
                </a:r>
                <a:r>
                  <a:rPr lang="en-US" altLang="zh-CN" dirty="0" err="1">
                    <a:latin typeface="Times New Roman" pitchFamily="18" charset="0"/>
                  </a:rPr>
                  <a:t>∈</a:t>
                </a:r>
                <a:r>
                  <a:rPr lang="en-US" altLang="zh-CN" i="1" dirty="0" err="1">
                    <a:latin typeface="Times New Roman" pitchFamily="18" charset="0"/>
                  </a:rPr>
                  <a:t>G</a:t>
                </a:r>
                <a:r>
                  <a:rPr lang="zh-CN" altLang="en-US" dirty="0">
                    <a:latin typeface="Times New Roman" pitchFamily="18" charset="0"/>
                  </a:rPr>
                  <a:t>，</a:t>
                </a:r>
                <a:r>
                  <a:rPr lang="en-US" altLang="zh-CN" i="1" dirty="0" err="1">
                    <a:latin typeface="Times New Roman" pitchFamily="18" charset="0"/>
                  </a:rPr>
                  <a:t>a</a:t>
                </a:r>
                <a:r>
                  <a:rPr lang="en-US" altLang="zh-CN" i="1" baseline="30000" dirty="0" err="1">
                    <a:latin typeface="Times New Roman" pitchFamily="18" charset="0"/>
                  </a:rPr>
                  <a:t>k</a:t>
                </a:r>
                <a:r>
                  <a:rPr lang="en-US" altLang="zh-CN" i="1" dirty="0">
                    <a:latin typeface="Times New Roman" pitchFamily="18" charset="0"/>
                  </a:rPr>
                  <a:t> </a:t>
                </a:r>
                <a:r>
                  <a:rPr lang="en-US" altLang="zh-CN" dirty="0">
                    <a:latin typeface="Times New Roman" pitchFamily="18" charset="0"/>
                  </a:rPr>
                  <a:t>= (</a:t>
                </a:r>
                <a:r>
                  <a:rPr lang="en-US" altLang="zh-CN" i="1" dirty="0" err="1">
                    <a:latin typeface="Times New Roman" pitchFamily="18" charset="0"/>
                  </a:rPr>
                  <a:t>a</a:t>
                </a:r>
                <a:r>
                  <a:rPr lang="en-US" altLang="zh-CN" i="1" baseline="30000" dirty="0" err="1">
                    <a:latin typeface="Times New Roman" pitchFamily="18" charset="0"/>
                  </a:rPr>
                  <a:t>r</a:t>
                </a:r>
                <a:r>
                  <a:rPr lang="en-US" altLang="zh-CN" dirty="0">
                    <a:latin typeface="Times New Roman" pitchFamily="18" charset="0"/>
                  </a:rPr>
                  <a:t>)</a:t>
                </a:r>
                <a:r>
                  <a:rPr lang="en-US" altLang="zh-CN" i="1" baseline="30000" dirty="0" err="1">
                    <a:latin typeface="Times New Roman" pitchFamily="18" charset="0"/>
                  </a:rPr>
                  <a:t>uk</a:t>
                </a:r>
                <a:r>
                  <a:rPr lang="en-US" altLang="zh-CN" dirty="0">
                    <a:latin typeface="Times New Roman" pitchFamily="18" charset="0"/>
                  </a:rPr>
                  <a:t>∈&lt;</a:t>
                </a:r>
                <a:r>
                  <a:rPr lang="en-US" altLang="zh-CN" i="1" dirty="0" err="1">
                    <a:latin typeface="Times New Roman" pitchFamily="18" charset="0"/>
                  </a:rPr>
                  <a:t>a</a:t>
                </a:r>
                <a:r>
                  <a:rPr lang="en-US" altLang="zh-CN" i="1" baseline="30000" dirty="0" err="1">
                    <a:latin typeface="Times New Roman" pitchFamily="18" charset="0"/>
                  </a:rPr>
                  <a:t>r</a:t>
                </a:r>
                <a:r>
                  <a:rPr lang="en-US" altLang="zh-CN" dirty="0">
                    <a:latin typeface="Times New Roman" pitchFamily="18" charset="0"/>
                  </a:rPr>
                  <a:t>&gt;</a:t>
                </a:r>
                <a:r>
                  <a:rPr lang="zh-CN" altLang="en-US" dirty="0">
                    <a:latin typeface="Times New Roman" pitchFamily="18" charset="0"/>
                  </a:rPr>
                  <a:t>，即</a:t>
                </a:r>
                <a:r>
                  <a:rPr lang="en-US" altLang="zh-CN" i="1" dirty="0">
                    <a:latin typeface="Times New Roman" pitchFamily="18" charset="0"/>
                  </a:rPr>
                  <a:t>G</a:t>
                </a:r>
                <a:r>
                  <a:rPr lang="en-US" altLang="zh-CN" dirty="0">
                    <a:latin typeface="Times New Roman" pitchFamily="18" charset="0"/>
                    <a:sym typeface="Symbol" pitchFamily="18" charset="2"/>
                  </a:rPr>
                  <a:t></a:t>
                </a:r>
                <a:r>
                  <a:rPr lang="en-US" altLang="zh-CN" dirty="0">
                    <a:latin typeface="Times New Roman" pitchFamily="18" charset="0"/>
                  </a:rPr>
                  <a:t>&lt;</a:t>
                </a:r>
                <a:r>
                  <a:rPr lang="en-US" altLang="zh-CN" i="1" dirty="0" err="1">
                    <a:latin typeface="Times New Roman" pitchFamily="18" charset="0"/>
                  </a:rPr>
                  <a:t>a</a:t>
                </a:r>
                <a:r>
                  <a:rPr lang="en-US" altLang="zh-CN" i="1" baseline="30000" dirty="0" err="1">
                    <a:latin typeface="Times New Roman" pitchFamily="18" charset="0"/>
                  </a:rPr>
                  <a:t>r</a:t>
                </a:r>
                <a:r>
                  <a:rPr lang="en-US" altLang="zh-CN" dirty="0">
                    <a:latin typeface="Times New Roman" pitchFamily="18" charset="0"/>
                  </a:rPr>
                  <a:t>&gt;. </a:t>
                </a:r>
              </a:p>
              <a:p>
                <a:r>
                  <a:rPr lang="zh-CN" altLang="en-US" dirty="0">
                    <a:latin typeface="Times New Roman" pitchFamily="18" charset="0"/>
                  </a:rPr>
                  <a:t>另一方面，显然有</a:t>
                </a:r>
                <a:r>
                  <a:rPr lang="en-US" altLang="zh-CN" dirty="0">
                    <a:latin typeface="Times New Roman" pitchFamily="18" charset="0"/>
                  </a:rPr>
                  <a:t>&lt;</a:t>
                </a:r>
                <a:r>
                  <a:rPr lang="en-US" altLang="zh-CN" i="1" dirty="0" err="1">
                    <a:latin typeface="Times New Roman" pitchFamily="18" charset="0"/>
                  </a:rPr>
                  <a:t>a</a:t>
                </a:r>
                <a:r>
                  <a:rPr lang="en-US" altLang="zh-CN" i="1" baseline="30000" dirty="0" err="1">
                    <a:latin typeface="Times New Roman" pitchFamily="18" charset="0"/>
                  </a:rPr>
                  <a:t>r</a:t>
                </a:r>
                <a:r>
                  <a:rPr lang="en-US" altLang="zh-CN" dirty="0">
                    <a:latin typeface="Times New Roman" pitchFamily="18" charset="0"/>
                  </a:rPr>
                  <a:t>&gt;</a:t>
                </a:r>
                <a:r>
                  <a:rPr lang="en-US" altLang="zh-CN" dirty="0">
                    <a:latin typeface="Times New Roman" pitchFamily="18" charset="0"/>
                    <a:sym typeface="Symbol" pitchFamily="18" charset="2"/>
                  </a:rPr>
                  <a:t></a:t>
                </a:r>
                <a:r>
                  <a:rPr lang="en-US" altLang="zh-CN" i="1" dirty="0">
                    <a:latin typeface="Times New Roman" pitchFamily="18" charset="0"/>
                  </a:rPr>
                  <a:t>G</a:t>
                </a:r>
                <a:r>
                  <a:rPr lang="en-US" altLang="zh-CN" dirty="0">
                    <a:latin typeface="Times New Roman" pitchFamily="18" charset="0"/>
                  </a:rPr>
                  <a:t>. </a:t>
                </a:r>
                <a:r>
                  <a:rPr lang="zh-CN" altLang="en-US" dirty="0">
                    <a:latin typeface="Times New Roman" pitchFamily="18" charset="0"/>
                  </a:rPr>
                  <a:t>从而</a:t>
                </a:r>
                <a:r>
                  <a:rPr lang="en-US" altLang="zh-CN" i="1" dirty="0">
                    <a:latin typeface="Times New Roman" pitchFamily="18" charset="0"/>
                  </a:rPr>
                  <a:t>G </a:t>
                </a:r>
                <a:r>
                  <a:rPr lang="en-US" altLang="zh-CN" dirty="0">
                    <a:latin typeface="Times New Roman" pitchFamily="18" charset="0"/>
                  </a:rPr>
                  <a:t>= &lt;</a:t>
                </a:r>
                <a:r>
                  <a:rPr lang="en-US" altLang="zh-CN" i="1" dirty="0" err="1">
                    <a:latin typeface="Times New Roman" pitchFamily="18" charset="0"/>
                  </a:rPr>
                  <a:t>a</a:t>
                </a:r>
                <a:r>
                  <a:rPr lang="en-US" altLang="zh-CN" i="1" baseline="30000" dirty="0" err="1">
                    <a:latin typeface="Times New Roman" pitchFamily="18" charset="0"/>
                  </a:rPr>
                  <a:t>r</a:t>
                </a:r>
                <a:r>
                  <a:rPr lang="en-US" altLang="zh-CN" dirty="0">
                    <a:latin typeface="Times New Roman" pitchFamily="18" charset="0"/>
                  </a:rPr>
                  <a:t>&gt;. </a:t>
                </a:r>
              </a:p>
              <a:p>
                <a:pPr>
                  <a:spcBef>
                    <a:spcPct val="40000"/>
                  </a:spcBef>
                </a:pPr>
                <a:r>
                  <a:rPr lang="zh-CN" altLang="en-US" dirty="0">
                    <a:latin typeface="Times New Roman" pitchFamily="18" charset="0"/>
                  </a:rPr>
                  <a:t>必要性</a:t>
                </a:r>
                <a:r>
                  <a:rPr lang="en-US" altLang="zh-CN" dirty="0">
                    <a:latin typeface="Times New Roman" pitchFamily="18" charset="0"/>
                  </a:rPr>
                  <a:t>. </a:t>
                </a:r>
                <a:r>
                  <a:rPr lang="zh-CN" altLang="en-US" dirty="0">
                    <a:latin typeface="Times New Roman" pitchFamily="18" charset="0"/>
                  </a:rPr>
                  <a:t>设</a:t>
                </a:r>
                <a:r>
                  <a:rPr lang="en-US" altLang="zh-CN" i="1" dirty="0" err="1">
                    <a:latin typeface="Times New Roman" pitchFamily="18" charset="0"/>
                  </a:rPr>
                  <a:t>a</a:t>
                </a:r>
                <a:r>
                  <a:rPr lang="en-US" altLang="zh-CN" i="1" baseline="30000" dirty="0" err="1">
                    <a:latin typeface="Times New Roman" pitchFamily="18" charset="0"/>
                  </a:rPr>
                  <a:t>r</a:t>
                </a:r>
                <a:r>
                  <a:rPr lang="zh-CN" altLang="en-US" dirty="0">
                    <a:latin typeface="Times New Roman" pitchFamily="18" charset="0"/>
                  </a:rPr>
                  <a:t>是</a:t>
                </a:r>
                <a:r>
                  <a:rPr lang="en-US" altLang="zh-CN" i="1" dirty="0">
                    <a:latin typeface="Times New Roman" pitchFamily="18" charset="0"/>
                  </a:rPr>
                  <a:t>G</a:t>
                </a:r>
                <a:r>
                  <a:rPr lang="zh-CN" altLang="en-US" dirty="0">
                    <a:latin typeface="Times New Roman" pitchFamily="18" charset="0"/>
                  </a:rPr>
                  <a:t>的生成元，则 </a:t>
                </a:r>
                <a:r>
                  <a:rPr lang="en-US" altLang="zh-CN" dirty="0">
                    <a:latin typeface="Times New Roman" pitchFamily="18" charset="0"/>
                  </a:rPr>
                  <a:t>|</a:t>
                </a:r>
                <a:r>
                  <a:rPr lang="en-US" altLang="zh-CN" i="1" dirty="0" err="1">
                    <a:latin typeface="Times New Roman" pitchFamily="18" charset="0"/>
                  </a:rPr>
                  <a:t>a</a:t>
                </a:r>
                <a:r>
                  <a:rPr lang="en-US" altLang="zh-CN" i="1" baseline="30000" dirty="0" err="1">
                    <a:latin typeface="Times New Roman" pitchFamily="18" charset="0"/>
                  </a:rPr>
                  <a:t>r</a:t>
                </a:r>
                <a:r>
                  <a:rPr lang="en-US" altLang="zh-CN" dirty="0">
                    <a:latin typeface="Times New Roman" pitchFamily="18" charset="0"/>
                  </a:rPr>
                  <a:t>| = </a:t>
                </a:r>
                <a:r>
                  <a:rPr lang="en-US" altLang="zh-CN" i="1" dirty="0">
                    <a:latin typeface="Times New Roman" pitchFamily="18" charset="0"/>
                  </a:rPr>
                  <a:t>n</a:t>
                </a:r>
                <a:r>
                  <a:rPr lang="en-US" altLang="zh-CN" dirty="0">
                    <a:latin typeface="Times New Roman" pitchFamily="18" charset="0"/>
                  </a:rPr>
                  <a:t>.  </a:t>
                </a:r>
                <a:r>
                  <a:rPr lang="zh-CN" altLang="en-US" dirty="0">
                    <a:latin typeface="Times New Roman" pitchFamily="18" charset="0"/>
                  </a:rPr>
                  <a:t>令</a:t>
                </a:r>
                <a:r>
                  <a:rPr lang="en-US" altLang="zh-CN" i="1" dirty="0">
                    <a:latin typeface="Times New Roman" pitchFamily="18" charset="0"/>
                  </a:rPr>
                  <a:t>r</a:t>
                </a:r>
                <a:r>
                  <a:rPr lang="zh-CN" altLang="en-US" dirty="0">
                    <a:latin typeface="Times New Roman" pitchFamily="18" charset="0"/>
                  </a:rPr>
                  <a:t>与</a:t>
                </a:r>
                <a:r>
                  <a:rPr lang="en-US" altLang="zh-CN" i="1" dirty="0">
                    <a:latin typeface="Times New Roman" pitchFamily="18" charset="0"/>
                  </a:rPr>
                  <a:t>n</a:t>
                </a:r>
                <a:r>
                  <a:rPr lang="zh-CN" altLang="en-US" dirty="0">
                    <a:latin typeface="Times New Roman" pitchFamily="18" charset="0"/>
                  </a:rPr>
                  <a:t>的最大公约数</a:t>
                </a:r>
              </a:p>
              <a:p>
                <a:r>
                  <a:rPr lang="zh-CN" altLang="en-US" dirty="0">
                    <a:latin typeface="Times New Roman" pitchFamily="18" charset="0"/>
                  </a:rPr>
                  <a:t>为</a:t>
                </a:r>
                <a:r>
                  <a:rPr lang="en-US" altLang="zh-CN" i="1" dirty="0">
                    <a:latin typeface="Times New Roman" pitchFamily="18" charset="0"/>
                  </a:rPr>
                  <a:t>d</a:t>
                </a:r>
                <a:r>
                  <a:rPr lang="zh-CN" altLang="en-US" dirty="0">
                    <a:latin typeface="Times New Roman" pitchFamily="18" charset="0"/>
                  </a:rPr>
                  <a:t>，则存在正整数 </a:t>
                </a:r>
                <a:r>
                  <a:rPr lang="en-US" altLang="zh-CN" i="1" dirty="0">
                    <a:latin typeface="Times New Roman" pitchFamily="18" charset="0"/>
                  </a:rPr>
                  <a:t>t </a:t>
                </a:r>
                <a:r>
                  <a:rPr lang="zh-CN" altLang="en-US" dirty="0">
                    <a:latin typeface="Times New Roman" pitchFamily="18" charset="0"/>
                  </a:rPr>
                  <a:t>使得 </a:t>
                </a:r>
                <a:r>
                  <a:rPr lang="en-US" altLang="zh-CN" i="1" dirty="0">
                    <a:latin typeface="Times New Roman" pitchFamily="18" charset="0"/>
                  </a:rPr>
                  <a:t>r </a:t>
                </a:r>
                <a:r>
                  <a:rPr lang="en-US" altLang="zh-CN" dirty="0">
                    <a:latin typeface="Times New Roman" pitchFamily="18" charset="0"/>
                  </a:rPr>
                  <a:t>= </a:t>
                </a:r>
                <a:r>
                  <a:rPr lang="en-US" altLang="zh-CN" i="1" dirty="0" err="1">
                    <a:latin typeface="Times New Roman" pitchFamily="18" charset="0"/>
                  </a:rPr>
                  <a:t>dt</a:t>
                </a:r>
                <a:r>
                  <a:rPr lang="en-US" altLang="zh-CN" dirty="0" err="1">
                    <a:latin typeface="Times New Roman" pitchFamily="18" charset="0"/>
                  </a:rPr>
                  <a:t>.</a:t>
                </a:r>
                <a:r>
                  <a:rPr lang="en-US" altLang="zh-CN" dirty="0">
                    <a:latin typeface="Times New Roman" pitchFamily="18" charset="0"/>
                  </a:rPr>
                  <a:t>  </a:t>
                </a:r>
                <a:r>
                  <a:rPr lang="zh-CN" altLang="en-US" dirty="0">
                    <a:latin typeface="Times New Roman" pitchFamily="18" charset="0"/>
                  </a:rPr>
                  <a:t>因此</a:t>
                </a:r>
                <a:r>
                  <a:rPr lang="en-US" altLang="zh-CN" dirty="0">
                    <a:latin typeface="Times New Roman" pitchFamily="18" charset="0"/>
                  </a:rPr>
                  <a:t>,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𝒓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𝒅</m:t>
                            </m:r>
                          </m:den>
                        </m:f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𝒏𝒕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𝒆</m:t>
                    </m:r>
                  </m:oMath>
                </a14:m>
                <a:r>
                  <a:rPr lang="en-US" altLang="zh-CN" dirty="0" smtClean="0">
                    <a:latin typeface="Times New Roman" pitchFamily="18" charset="0"/>
                  </a:rPr>
                  <a:t>.</a:t>
                </a:r>
              </a:p>
              <a:p>
                <a:r>
                  <a:rPr lang="zh-CN" altLang="en-US" dirty="0" smtClean="0">
                    <a:latin typeface="Times New Roman" pitchFamily="18" charset="0"/>
                  </a:rPr>
                  <a:t>所以</a:t>
                </a:r>
                <a:r>
                  <a:rPr lang="en-US" altLang="zh-CN" dirty="0" smtClean="0">
                    <a:latin typeface="Times New Roman" pitchFamily="18" charset="0"/>
                  </a:rPr>
                  <a:t>|</a:t>
                </a:r>
                <a:r>
                  <a:rPr lang="en-US" altLang="zh-CN" i="1" dirty="0" err="1">
                    <a:latin typeface="Times New Roman" pitchFamily="18" charset="0"/>
                  </a:rPr>
                  <a:t>a</a:t>
                </a:r>
                <a:r>
                  <a:rPr lang="en-US" altLang="zh-CN" i="1" baseline="30000" dirty="0" err="1">
                    <a:latin typeface="Times New Roman" pitchFamily="18" charset="0"/>
                  </a:rPr>
                  <a:t>r</a:t>
                </a:r>
                <a:r>
                  <a:rPr lang="en-US" altLang="zh-CN" dirty="0">
                    <a:latin typeface="Times New Roman" pitchFamily="18" charset="0"/>
                  </a:rPr>
                  <a:t>| </a:t>
                </a:r>
                <a:r>
                  <a:rPr lang="zh-CN" altLang="en-US" dirty="0">
                    <a:latin typeface="Times New Roman" pitchFamily="18" charset="0"/>
                  </a:rPr>
                  <a:t>是</a:t>
                </a:r>
                <a:r>
                  <a:rPr lang="en-US" altLang="zh-CN" i="1" dirty="0">
                    <a:latin typeface="Times New Roman" pitchFamily="18" charset="0"/>
                  </a:rPr>
                  <a:t>n/d</a:t>
                </a:r>
                <a:r>
                  <a:rPr lang="zh-CN" altLang="en-US" dirty="0">
                    <a:latin typeface="Times New Roman" pitchFamily="18" charset="0"/>
                  </a:rPr>
                  <a:t>的因子，</a:t>
                </a:r>
                <a:r>
                  <a:rPr lang="zh-CN" altLang="en-US" dirty="0" smtClean="0">
                    <a:latin typeface="Times New Roman" pitchFamily="18" charset="0"/>
                  </a:rPr>
                  <a:t>即</a:t>
                </a:r>
                <a:r>
                  <a:rPr lang="en-US" altLang="zh-CN" i="1" dirty="0" smtClean="0">
                    <a:latin typeface="Times New Roman" pitchFamily="18" charset="0"/>
                  </a:rPr>
                  <a:t>n</a:t>
                </a:r>
                <a:r>
                  <a:rPr lang="zh-CN" altLang="en-US" dirty="0" smtClean="0">
                    <a:latin typeface="Times New Roman" pitchFamily="18" charset="0"/>
                  </a:rPr>
                  <a:t>整除</a:t>
                </a:r>
                <a:r>
                  <a:rPr lang="en-US" altLang="zh-CN" i="1" dirty="0" smtClean="0">
                    <a:latin typeface="Times New Roman" pitchFamily="18" charset="0"/>
                  </a:rPr>
                  <a:t>n/d</a:t>
                </a:r>
                <a:r>
                  <a:rPr lang="en-US" altLang="zh-CN" dirty="0" smtClean="0">
                    <a:latin typeface="Times New Roman" pitchFamily="18" charset="0"/>
                  </a:rPr>
                  <a:t>. </a:t>
                </a:r>
                <a:r>
                  <a:rPr lang="zh-CN" altLang="en-US" dirty="0" smtClean="0">
                    <a:latin typeface="Times New Roman" pitchFamily="18" charset="0"/>
                  </a:rPr>
                  <a:t>从而证明了</a:t>
                </a:r>
                <a:r>
                  <a:rPr lang="en-US" altLang="zh-CN" i="1" dirty="0" smtClean="0">
                    <a:latin typeface="Times New Roman" pitchFamily="18" charset="0"/>
                  </a:rPr>
                  <a:t>d </a:t>
                </a:r>
                <a:r>
                  <a:rPr lang="en-US" altLang="zh-CN" dirty="0" smtClean="0">
                    <a:latin typeface="Times New Roman" pitchFamily="18" charset="0"/>
                  </a:rPr>
                  <a:t>= 1.</a:t>
                </a:r>
                <a:endParaRPr lang="en-US" altLang="zh-CN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407560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68413"/>
                <a:ext cx="8229600" cy="4681537"/>
              </a:xfrm>
              <a:blipFill rotWithShape="1">
                <a:blip r:embed="rId3"/>
                <a:stretch>
                  <a:fillRect l="-1111" t="-1432" b="-1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7562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9552" y="5903831"/>
                <a:ext cx="7306808" cy="837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dirty="0" smtClean="0"/>
                  <a:t>注释</a:t>
                </a:r>
                <a:r>
                  <a:rPr lang="en-US" altLang="zh-CN" dirty="0" smtClean="0"/>
                  <a:t>(ppt-19</a:t>
                </a:r>
                <a:r>
                  <a:rPr lang="zh-CN" altLang="en-US" dirty="0" smtClean="0"/>
                  <a:t>页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：定理</a:t>
                </a:r>
                <a:r>
                  <a:rPr lang="en-US" altLang="zh-CN" dirty="0" smtClean="0"/>
                  <a:t>10.4 </a:t>
                </a:r>
                <a:r>
                  <a:rPr lang="zh-CN" altLang="en-US" dirty="0" smtClean="0"/>
                  <a:t>若群</a:t>
                </a:r>
                <a:r>
                  <a:rPr lang="en-US" altLang="zh-CN" i="1" dirty="0" smtClean="0"/>
                  <a:t>G</a:t>
                </a:r>
                <a:r>
                  <a:rPr lang="zh-CN" altLang="en-US" dirty="0" smtClean="0"/>
                  <a:t>中元素</a:t>
                </a:r>
                <a:r>
                  <a:rPr lang="en-US" altLang="zh-CN" i="1" dirty="0"/>
                  <a:t>b</a:t>
                </a:r>
                <a:r>
                  <a:rPr lang="zh-CN" altLang="en-US" dirty="0" smtClean="0"/>
                  <a:t>的阶为</a:t>
                </a:r>
                <a:r>
                  <a:rPr lang="en-US" altLang="zh-CN" i="1" dirty="0" smtClean="0"/>
                  <a:t>r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那么</a:t>
                </a:r>
                <a:endParaRPr lang="en-US" altLang="zh-CN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𝑒</m:t>
                      </m:r>
                      <m:r>
                        <a:rPr lang="en-US" altLang="zh-CN" b="0" i="1" smtClean="0">
                          <a:latin typeface="Cambria Math"/>
                        </a:rPr>
                        <m:t>⇔</m:t>
                      </m:r>
                      <m:r>
                        <a:rPr lang="en-US" altLang="zh-CN" b="0" i="1" smtClean="0">
                          <a:latin typeface="Cambria Math"/>
                        </a:rPr>
                        <m:t>𝑟</m:t>
                      </m:r>
                      <m:r>
                        <a:rPr lang="en-US" altLang="zh-CN" b="0" i="1" smtClean="0">
                          <a:latin typeface="Cambria Math"/>
                        </a:rPr>
                        <m:t>|</m:t>
                      </m:r>
                      <m:r>
                        <a:rPr lang="en-US" altLang="zh-CN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903831"/>
                <a:ext cx="7306808" cy="837537"/>
              </a:xfrm>
              <a:prstGeom prst="rect">
                <a:avLst/>
              </a:prstGeom>
              <a:blipFill rotWithShape="1">
                <a:blip r:embed="rId4"/>
                <a:stretch>
                  <a:fillRect l="-1336" t="-7971" r="-334" b="-9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7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7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7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7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7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7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7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7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7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7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7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7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7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7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7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75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75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75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75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75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75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75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75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75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75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75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75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5E2B-0A80-41DD-8F50-E4E13012CDC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88775" name="Rectangle 7"/>
          <p:cNvSpPr>
            <a:spLocks noChangeArrowheads="1"/>
          </p:cNvSpPr>
          <p:nvPr/>
        </p:nvSpPr>
        <p:spPr bwMode="auto">
          <a:xfrm>
            <a:off x="35496" y="1135652"/>
            <a:ext cx="9036496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266700" algn="l">
              <a:lnSpc>
                <a:spcPct val="120000"/>
              </a:lnSpc>
            </a:pPr>
            <a:r>
              <a:rPr lang="zh-CN" altLang="en-US" b="1" dirty="0">
                <a:solidFill>
                  <a:srgbClr val="A50021"/>
                </a:solidFill>
              </a:rPr>
              <a:t>例</a:t>
            </a:r>
            <a:r>
              <a:rPr lang="en-US" altLang="zh-CN" b="1" dirty="0">
                <a:solidFill>
                  <a:srgbClr val="A50021"/>
                </a:solidFill>
              </a:rPr>
              <a:t>2</a:t>
            </a:r>
            <a:r>
              <a:rPr lang="en-US" altLang="zh-CN" b="1" dirty="0">
                <a:solidFill>
                  <a:srgbClr val="000000"/>
                </a:solidFill>
              </a:rPr>
              <a:t>  </a:t>
            </a:r>
            <a:r>
              <a:rPr lang="zh-CN" altLang="en-US" b="1" dirty="0">
                <a:solidFill>
                  <a:srgbClr val="000000"/>
                </a:solidFill>
              </a:rPr>
              <a:t>设</a:t>
            </a:r>
            <a:r>
              <a:rPr lang="en-US" altLang="zh-CN" b="1" i="1" dirty="0">
                <a:solidFill>
                  <a:srgbClr val="000000"/>
                </a:solidFill>
              </a:rPr>
              <a:t>G</a:t>
            </a:r>
            <a:r>
              <a:rPr lang="en-US" altLang="zh-CN" b="1" dirty="0">
                <a:solidFill>
                  <a:srgbClr val="000000"/>
                </a:solidFill>
              </a:rPr>
              <a:t>={ </a:t>
            </a:r>
            <a:r>
              <a:rPr lang="en-US" altLang="zh-CN" b="1" i="1" dirty="0">
                <a:solidFill>
                  <a:srgbClr val="000000"/>
                </a:solidFill>
              </a:rPr>
              <a:t>e</a:t>
            </a:r>
            <a:r>
              <a:rPr lang="en-US" altLang="zh-CN" b="1" dirty="0">
                <a:solidFill>
                  <a:srgbClr val="000000"/>
                </a:solidFill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</a:rPr>
              <a:t>a</a:t>
            </a:r>
            <a:r>
              <a:rPr lang="en-US" altLang="zh-CN" b="1" dirty="0">
                <a:solidFill>
                  <a:srgbClr val="000000"/>
                </a:solidFill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</a:rPr>
              <a:t>b</a:t>
            </a:r>
            <a:r>
              <a:rPr lang="en-US" altLang="zh-CN" b="1" dirty="0">
                <a:solidFill>
                  <a:srgbClr val="000000"/>
                </a:solidFill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</a:rPr>
              <a:t>c</a:t>
            </a:r>
            <a:r>
              <a:rPr lang="en-US" altLang="zh-CN" b="1" dirty="0">
                <a:solidFill>
                  <a:srgbClr val="000000"/>
                </a:solidFill>
              </a:rPr>
              <a:t> }</a:t>
            </a:r>
            <a:r>
              <a:rPr lang="zh-CN" altLang="en-US" b="1" dirty="0">
                <a:solidFill>
                  <a:srgbClr val="000000"/>
                </a:solidFill>
              </a:rPr>
              <a:t>，</a:t>
            </a:r>
            <a:r>
              <a:rPr lang="en-US" altLang="zh-CN" b="1" i="1" dirty="0">
                <a:solidFill>
                  <a:srgbClr val="000000"/>
                </a:solidFill>
              </a:rPr>
              <a:t>G</a:t>
            </a:r>
            <a:r>
              <a:rPr lang="zh-CN" altLang="en-US" b="1" dirty="0">
                <a:solidFill>
                  <a:srgbClr val="000000"/>
                </a:solidFill>
              </a:rPr>
              <a:t>上的运算由下表给出，称为</a:t>
            </a:r>
            <a:r>
              <a:rPr lang="en-US" altLang="zh-CN" b="1" dirty="0" smtClean="0">
                <a:solidFill>
                  <a:srgbClr val="A50021"/>
                </a:solidFill>
              </a:rPr>
              <a:t>Klein</a:t>
            </a:r>
            <a:r>
              <a:rPr lang="zh-CN" altLang="en-US" b="1" dirty="0" smtClean="0">
                <a:solidFill>
                  <a:srgbClr val="A50021"/>
                </a:solidFill>
              </a:rPr>
              <a:t>四元群</a:t>
            </a:r>
            <a:endParaRPr lang="zh-CN" altLang="en-US" sz="1800" dirty="0">
              <a:latin typeface="Arial" charset="0"/>
            </a:endParaRPr>
          </a:p>
        </p:txBody>
      </p:sp>
      <p:graphicFrame>
        <p:nvGraphicFramePr>
          <p:cNvPr id="288835" name="Group 67"/>
          <p:cNvGraphicFramePr>
            <a:graphicFrameLocks noGrp="1"/>
          </p:cNvGraphicFramePr>
          <p:nvPr/>
        </p:nvGraphicFramePr>
        <p:xfrm>
          <a:off x="0" y="2759075"/>
          <a:ext cx="2752725" cy="1889443"/>
        </p:xfrm>
        <a:graphic>
          <a:graphicData uri="http://schemas.openxmlformats.org/drawingml/2006/table">
            <a:tbl>
              <a:tblPr/>
              <a:tblGrid>
                <a:gridCol w="396875"/>
                <a:gridCol w="930275"/>
                <a:gridCol w="382588"/>
                <a:gridCol w="644525"/>
                <a:gridCol w="398462"/>
              </a:tblGrid>
              <a:tr h="1096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8836" name="Rectangle 68"/>
          <p:cNvSpPr>
            <a:spLocks noChangeArrowheads="1"/>
          </p:cNvSpPr>
          <p:nvPr/>
        </p:nvSpPr>
        <p:spPr bwMode="auto">
          <a:xfrm>
            <a:off x="0" y="4646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zh-CN" sz="1800">
              <a:latin typeface="Arial" charset="0"/>
            </a:endParaRPr>
          </a:p>
        </p:txBody>
      </p:sp>
      <p:graphicFrame>
        <p:nvGraphicFramePr>
          <p:cNvPr id="288845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567565"/>
              </p:ext>
            </p:extLst>
          </p:nvPr>
        </p:nvGraphicFramePr>
        <p:xfrm>
          <a:off x="755650" y="1772468"/>
          <a:ext cx="2519363" cy="2160588"/>
        </p:xfrm>
        <a:graphic>
          <a:graphicData uri="http://schemas.openxmlformats.org/drawingml/2006/table">
            <a:tbl>
              <a:tblPr/>
              <a:tblGrid>
                <a:gridCol w="574675"/>
                <a:gridCol w="1944688"/>
              </a:tblGrid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 e    a    b    c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e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 e    a    b    c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 a    e    c    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 b    c    e    a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 c    b    a    e 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8838" name="Rectangle 70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200" b="1">
                <a:solidFill>
                  <a:schemeClr val="tx2"/>
                </a:solidFill>
                <a:latin typeface="Arial" charset="0"/>
              </a:rPr>
              <a:t>实例</a:t>
            </a:r>
          </a:p>
        </p:txBody>
      </p:sp>
      <p:sp>
        <p:nvSpPr>
          <p:cNvPr id="288846" name="Text Box 78"/>
          <p:cNvSpPr txBox="1">
            <a:spLocks noChangeArrowheads="1"/>
          </p:cNvSpPr>
          <p:nvPr/>
        </p:nvSpPr>
        <p:spPr bwMode="auto">
          <a:xfrm>
            <a:off x="3832225" y="1772816"/>
            <a:ext cx="45561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Aft>
                <a:spcPct val="40000"/>
              </a:spcAft>
            </a:pPr>
            <a:r>
              <a:rPr lang="zh-CN" altLang="en-US" b="1" dirty="0"/>
              <a:t>特征：</a:t>
            </a:r>
          </a:p>
          <a:p>
            <a:pPr algn="l"/>
            <a:r>
              <a:rPr lang="en-US" altLang="zh-CN" b="1" dirty="0"/>
              <a:t>1. </a:t>
            </a:r>
            <a:r>
              <a:rPr lang="zh-CN" altLang="en-US" b="1" dirty="0"/>
              <a:t>满足交换律</a:t>
            </a:r>
          </a:p>
          <a:p>
            <a:pPr algn="l"/>
            <a:r>
              <a:rPr lang="en-US" altLang="zh-CN" b="1" dirty="0"/>
              <a:t>2. </a:t>
            </a:r>
            <a:r>
              <a:rPr lang="zh-CN" altLang="en-US" b="1" dirty="0"/>
              <a:t>每个元素都是自己的逆元</a:t>
            </a:r>
          </a:p>
          <a:p>
            <a:pPr algn="l"/>
            <a:r>
              <a:rPr lang="en-US" altLang="zh-CN" b="1" dirty="0"/>
              <a:t>3. </a:t>
            </a:r>
            <a:r>
              <a:rPr lang="en-US" altLang="zh-CN" b="1" i="1" dirty="0"/>
              <a:t>a</a:t>
            </a:r>
            <a:r>
              <a:rPr lang="en-US" altLang="zh-CN" b="1" dirty="0"/>
              <a:t>, </a:t>
            </a:r>
            <a:r>
              <a:rPr lang="en-US" altLang="zh-CN" b="1" i="1" dirty="0"/>
              <a:t>b</a:t>
            </a:r>
            <a:r>
              <a:rPr lang="en-US" altLang="zh-CN" b="1" dirty="0"/>
              <a:t>, </a:t>
            </a:r>
            <a:r>
              <a:rPr lang="en-US" altLang="zh-CN" b="1" i="1" dirty="0"/>
              <a:t>c</a:t>
            </a:r>
            <a:r>
              <a:rPr lang="zh-CN" altLang="en-US" b="1" dirty="0"/>
              <a:t>中任何两个元素运算结</a:t>
            </a:r>
          </a:p>
          <a:p>
            <a:pPr algn="l"/>
            <a:r>
              <a:rPr lang="zh-CN" altLang="en-US" b="1" dirty="0"/>
              <a:t>    果都等于剩下的第三个元素</a:t>
            </a:r>
          </a:p>
          <a:p>
            <a:pPr algn="l"/>
            <a:endParaRPr lang="en-US" altLang="zh-CN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8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8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8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8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38" grpId="0"/>
      <p:bldP spid="28884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38C2-7B4F-4607-97EA-EE97FFAB727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4096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4096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</a:rPr>
              <a:t>10</a:t>
            </a:r>
          </a:p>
          <a:p>
            <a:r>
              <a:rPr lang="en-US" altLang="zh-CN">
                <a:latin typeface="Times New Roman" pitchFamily="18" charset="0"/>
              </a:rPr>
              <a:t> (1) </a:t>
            </a:r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, … ,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</a:rPr>
              <a:t>11</a:t>
            </a:r>
            <a:r>
              <a:rPr lang="en-US" altLang="zh-CN">
                <a:latin typeface="Times New Roman" pitchFamily="18" charset="0"/>
              </a:rPr>
              <a:t>}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>
                <a:latin typeface="Times New Roman" pitchFamily="18" charset="0"/>
              </a:rPr>
              <a:t>12</a:t>
            </a:r>
            <a:r>
              <a:rPr lang="zh-CN" altLang="en-US">
                <a:latin typeface="Times New Roman" pitchFamily="18" charset="0"/>
              </a:rPr>
              <a:t>阶循环群，则</a:t>
            </a:r>
            <a:r>
              <a:rPr lang="zh-CN" altLang="en-US" i="1">
                <a:latin typeface="Times New Roman" pitchFamily="18" charset="0"/>
                <a:sym typeface="Symbol" pitchFamily="18" charset="2"/>
              </a:rPr>
              <a:t></a:t>
            </a:r>
            <a:r>
              <a:rPr lang="en-US" altLang="zh-CN">
                <a:latin typeface="Times New Roman" pitchFamily="18" charset="0"/>
              </a:rPr>
              <a:t>(12)=4. </a:t>
            </a:r>
            <a:r>
              <a:rPr lang="zh-CN" altLang="en-US">
                <a:latin typeface="Times New Roman" pitchFamily="18" charset="0"/>
              </a:rPr>
              <a:t>小于</a:t>
            </a:r>
            <a:r>
              <a:rPr lang="en-US" altLang="zh-CN">
                <a:latin typeface="Times New Roman" pitchFamily="18" charset="0"/>
              </a:rPr>
              <a:t>12</a:t>
            </a:r>
            <a:r>
              <a:rPr lang="zh-CN" altLang="en-US">
                <a:latin typeface="Times New Roman" pitchFamily="18" charset="0"/>
              </a:rPr>
              <a:t>且</a:t>
            </a:r>
          </a:p>
          <a:p>
            <a:r>
              <a:rPr lang="zh-CN" altLang="en-US">
                <a:latin typeface="Times New Roman" pitchFamily="18" charset="0"/>
              </a:rPr>
              <a:t>       与</a:t>
            </a:r>
            <a:r>
              <a:rPr lang="en-US" altLang="zh-CN">
                <a:latin typeface="Times New Roman" pitchFamily="18" charset="0"/>
              </a:rPr>
              <a:t>12</a:t>
            </a:r>
            <a:r>
              <a:rPr lang="zh-CN" altLang="en-US">
                <a:latin typeface="Times New Roman" pitchFamily="18" charset="0"/>
              </a:rPr>
              <a:t>互素的数是</a:t>
            </a:r>
            <a:r>
              <a:rPr lang="en-US" altLang="zh-CN">
                <a:latin typeface="Times New Roman" pitchFamily="18" charset="0"/>
              </a:rPr>
              <a:t>1, 5, 7, 11, </a:t>
            </a:r>
            <a:r>
              <a:rPr lang="zh-CN" altLang="en-US">
                <a:latin typeface="Times New Roman" pitchFamily="18" charset="0"/>
              </a:rPr>
              <a:t>由定理</a:t>
            </a:r>
            <a:r>
              <a:rPr lang="en-US" altLang="zh-CN">
                <a:latin typeface="Times New Roman" pitchFamily="18" charset="0"/>
              </a:rPr>
              <a:t>10.13</a:t>
            </a:r>
            <a:r>
              <a:rPr lang="zh-CN" altLang="en-US">
                <a:latin typeface="Times New Roman" pitchFamily="18" charset="0"/>
              </a:rPr>
              <a:t>可知 </a:t>
            </a:r>
            <a:r>
              <a:rPr lang="en-US" altLang="zh-CN" i="1">
                <a:latin typeface="Times New Roman" pitchFamily="18" charset="0"/>
              </a:rPr>
              <a:t>a, a</a:t>
            </a:r>
            <a:r>
              <a:rPr lang="en-US" altLang="zh-CN" baseline="30000">
                <a:latin typeface="Times New Roman" pitchFamily="18" charset="0"/>
              </a:rPr>
              <a:t>5</a:t>
            </a:r>
            <a:r>
              <a:rPr lang="en-US" altLang="zh-CN">
                <a:latin typeface="Times New Roman" pitchFamily="18" charset="0"/>
              </a:rPr>
              <a:t>, </a:t>
            </a:r>
          </a:p>
          <a:p>
            <a:r>
              <a:rPr lang="en-US" altLang="zh-CN">
                <a:latin typeface="Times New Roman" pitchFamily="18" charset="0"/>
              </a:rPr>
              <a:t>       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</a:rPr>
              <a:t>7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和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</a:rPr>
              <a:t>11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的生成元</a:t>
            </a:r>
            <a:r>
              <a:rPr lang="en-US" altLang="zh-CN">
                <a:latin typeface="Times New Roman" pitchFamily="18" charset="0"/>
              </a:rPr>
              <a:t>.</a:t>
            </a:r>
          </a:p>
          <a:p>
            <a:r>
              <a:rPr lang="en-US" altLang="zh-CN">
                <a:latin typeface="Times New Roman" pitchFamily="18" charset="0"/>
              </a:rPr>
              <a:t>(2) </a:t>
            </a:r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=&lt;Z</a:t>
            </a:r>
            <a:r>
              <a:rPr lang="en-US" altLang="zh-CN" baseline="-25000">
                <a:latin typeface="Times New Roman" pitchFamily="18" charset="0"/>
              </a:rPr>
              <a:t>9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</a:t>
            </a:r>
            <a:r>
              <a:rPr lang="en-US" altLang="zh-CN">
                <a:latin typeface="Times New Roman" pitchFamily="18" charset="0"/>
              </a:rPr>
              <a:t>&gt;</a:t>
            </a:r>
            <a:r>
              <a:rPr lang="zh-CN" altLang="en-US">
                <a:latin typeface="Times New Roman" pitchFamily="18" charset="0"/>
              </a:rPr>
              <a:t>是模</a:t>
            </a:r>
            <a:r>
              <a:rPr lang="en-US" altLang="zh-CN">
                <a:latin typeface="Times New Roman" pitchFamily="18" charset="0"/>
              </a:rPr>
              <a:t>9</a:t>
            </a:r>
            <a:r>
              <a:rPr lang="zh-CN" altLang="en-US">
                <a:latin typeface="Times New Roman" pitchFamily="18" charset="0"/>
              </a:rPr>
              <a:t>的整数加群，则</a:t>
            </a:r>
            <a:r>
              <a:rPr lang="zh-CN" altLang="en-US" i="1">
                <a:latin typeface="Times New Roman" pitchFamily="18" charset="0"/>
                <a:sym typeface="Symbol" pitchFamily="18" charset="2"/>
              </a:rPr>
              <a:t></a:t>
            </a:r>
            <a:r>
              <a:rPr lang="en-US" altLang="zh-CN">
                <a:latin typeface="Times New Roman" pitchFamily="18" charset="0"/>
              </a:rPr>
              <a:t>(9)=6. </a:t>
            </a:r>
            <a:r>
              <a:rPr lang="zh-CN" altLang="en-US">
                <a:latin typeface="Times New Roman" pitchFamily="18" charset="0"/>
              </a:rPr>
              <a:t>小于</a:t>
            </a:r>
            <a:r>
              <a:rPr lang="en-US" altLang="zh-CN">
                <a:latin typeface="Times New Roman" pitchFamily="18" charset="0"/>
              </a:rPr>
              <a:t>9</a:t>
            </a:r>
            <a:r>
              <a:rPr lang="zh-CN" altLang="en-US">
                <a:latin typeface="Times New Roman" pitchFamily="18" charset="0"/>
              </a:rPr>
              <a:t>且与</a:t>
            </a:r>
            <a:r>
              <a:rPr lang="en-US" altLang="zh-CN">
                <a:latin typeface="Times New Roman" pitchFamily="18" charset="0"/>
              </a:rPr>
              <a:t>9</a:t>
            </a:r>
            <a:r>
              <a:rPr lang="zh-CN" altLang="en-US">
                <a:latin typeface="Times New Roman" pitchFamily="18" charset="0"/>
              </a:rPr>
              <a:t>互</a:t>
            </a:r>
          </a:p>
          <a:p>
            <a:r>
              <a:rPr lang="zh-CN" altLang="en-US">
                <a:latin typeface="Times New Roman" pitchFamily="18" charset="0"/>
              </a:rPr>
              <a:t>      素的数是 </a:t>
            </a:r>
            <a:r>
              <a:rPr lang="en-US" altLang="zh-CN">
                <a:latin typeface="Times New Roman" pitchFamily="18" charset="0"/>
              </a:rPr>
              <a:t>1, 2, 4, 5, 7, 8. </a:t>
            </a:r>
            <a:r>
              <a:rPr lang="zh-CN" altLang="en-US">
                <a:latin typeface="Times New Roman" pitchFamily="18" charset="0"/>
              </a:rPr>
              <a:t>根据定理</a:t>
            </a:r>
            <a:r>
              <a:rPr lang="en-US" altLang="zh-CN">
                <a:latin typeface="Times New Roman" pitchFamily="18" charset="0"/>
              </a:rPr>
              <a:t>10.13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的生成元是</a:t>
            </a:r>
            <a:r>
              <a:rPr lang="en-US" altLang="zh-CN">
                <a:latin typeface="Times New Roman" pitchFamily="18" charset="0"/>
              </a:rPr>
              <a:t>1, 2, </a:t>
            </a:r>
          </a:p>
          <a:p>
            <a:r>
              <a:rPr lang="en-US" altLang="zh-CN">
                <a:latin typeface="Times New Roman" pitchFamily="18" charset="0"/>
              </a:rPr>
              <a:t>       4, 5, 7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8. </a:t>
            </a:r>
          </a:p>
          <a:p>
            <a:endParaRPr lang="en-US" altLang="zh-CN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6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6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A676-9818-437B-B732-5F6ECECE1521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7516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/>
              <a:t>循环群的生成元 实例</a:t>
            </a:r>
          </a:p>
        </p:txBody>
      </p:sp>
      <p:graphicFrame>
        <p:nvGraphicFramePr>
          <p:cNvPr id="75162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124401"/>
              </p:ext>
            </p:extLst>
          </p:nvPr>
        </p:nvGraphicFramePr>
        <p:xfrm>
          <a:off x="323850" y="1196975"/>
          <a:ext cx="8640763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659" name="Equation" r:id="rId3" imgW="4572000" imgH="723600" progId="Equation.DSMT4">
                  <p:embed/>
                </p:oleObj>
              </mc:Choice>
              <mc:Fallback>
                <p:oleObj name="Equation" r:id="rId3" imgW="4572000" imgH="723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96975"/>
                        <a:ext cx="8640763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395536" y="3246075"/>
                <a:ext cx="8188395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b="1" dirty="0" smtClean="0">
                    <a:solidFill>
                      <a:srgbClr val="FF0000"/>
                    </a:solidFill>
                    <a:sym typeface="Symbol" pitchFamily="18" charset="2"/>
                  </a:rPr>
                  <a:t>思考：用程序计算群的生成元</a:t>
                </a:r>
                <a:endParaRPr lang="en-US" altLang="zh-CN" b="1" dirty="0">
                  <a:solidFill>
                    <a:srgbClr val="FF0000"/>
                  </a:solidFill>
                  <a:sym typeface="Symbol" pitchFamily="18" charset="2"/>
                </a:endParaRPr>
              </a:p>
              <a:p>
                <a:pPr algn="l"/>
                <a:r>
                  <a:rPr lang="zh-CN" altLang="en-US" b="1" dirty="0" smtClean="0">
                    <a:sym typeface="Symbol" pitchFamily="18" charset="2"/>
                  </a:rPr>
                  <a:t>例如：找出群</a:t>
                </a:r>
                <a:r>
                  <a:rPr lang="en-US" altLang="zh-CN" b="1" dirty="0" smtClean="0">
                    <a:sym typeface="Symbol" pitchFamily="18" charset="2"/>
                  </a:rPr>
                  <a:t>&lt;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𝒁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𝟏𝟖𝟏𝟖𝟏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∗</m:t>
                        </m:r>
                      </m:sup>
                    </m:sSubSup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,⨂</m:t>
                    </m:r>
                  </m:oMath>
                </a14:m>
                <a:r>
                  <a:rPr lang="en-US" altLang="zh-CN" b="1" dirty="0" smtClean="0">
                    <a:sym typeface="Symbol" pitchFamily="18" charset="2"/>
                  </a:rPr>
                  <a:t>&gt;</a:t>
                </a:r>
                <a:r>
                  <a:rPr lang="zh-CN" altLang="en-US" b="1" dirty="0" smtClean="0">
                    <a:sym typeface="Symbol" pitchFamily="18" charset="2"/>
                  </a:rPr>
                  <a:t>的一个生成元</a:t>
                </a:r>
                <a:r>
                  <a:rPr lang="en-US" altLang="zh-CN" b="1" dirty="0" smtClean="0">
                    <a:sym typeface="Symbol" pitchFamily="18" charset="2"/>
                  </a:rPr>
                  <a:t>(</a:t>
                </a:r>
                <a:r>
                  <a:rPr lang="zh-CN" altLang="en-US" b="1" dirty="0" smtClean="0">
                    <a:sym typeface="Symbol" pitchFamily="18" charset="2"/>
                  </a:rPr>
                  <a:t>任意找出一个即可</a:t>
                </a:r>
                <a:r>
                  <a:rPr lang="en-US" altLang="zh-CN" b="1" dirty="0" smtClean="0">
                    <a:sym typeface="Symbol" pitchFamily="18" charset="2"/>
                  </a:rPr>
                  <a:t>)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246075"/>
                <a:ext cx="8188395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1191" t="-8029" r="-372" b="-160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174B-D00B-4D83-B393-4713664C87E6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4116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循环群的子群</a:t>
            </a:r>
          </a:p>
        </p:txBody>
      </p:sp>
      <p:sp>
        <p:nvSpPr>
          <p:cNvPr id="4116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525962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itchFamily="18" charset="0"/>
              </a:rPr>
              <a:t>10.14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设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</a:rPr>
              <a:t>=&lt;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&gt;</a:t>
            </a:r>
            <a:r>
              <a:rPr lang="zh-CN" altLang="en-US" dirty="0">
                <a:latin typeface="Times New Roman" pitchFamily="18" charset="0"/>
              </a:rPr>
              <a:t>是循环群</a:t>
            </a:r>
            <a:r>
              <a:rPr lang="en-US" altLang="zh-CN" dirty="0">
                <a:latin typeface="Times New Roman" pitchFamily="18" charset="0"/>
              </a:rPr>
              <a:t>. </a:t>
            </a:r>
          </a:p>
          <a:p>
            <a:r>
              <a:rPr lang="en-US" altLang="zh-CN" dirty="0">
                <a:latin typeface="Times New Roman" pitchFamily="18" charset="0"/>
              </a:rPr>
              <a:t>(1) </a:t>
            </a:r>
            <a:r>
              <a:rPr lang="zh-CN" altLang="en-US" dirty="0">
                <a:latin typeface="Times New Roman" pitchFamily="18" charset="0"/>
              </a:rPr>
              <a:t>设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</a:rPr>
              <a:t>=&lt;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&gt;</a:t>
            </a:r>
            <a:r>
              <a:rPr lang="zh-CN" altLang="en-US" dirty="0">
                <a:latin typeface="Times New Roman" pitchFamily="18" charset="0"/>
              </a:rPr>
              <a:t>是循环群，则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</a:rPr>
              <a:t>的子群仍是循环群</a:t>
            </a:r>
            <a:r>
              <a:rPr lang="en-US" altLang="zh-CN" dirty="0">
                <a:latin typeface="Times New Roman" pitchFamily="18" charset="0"/>
              </a:rPr>
              <a:t>.</a:t>
            </a:r>
          </a:p>
          <a:p>
            <a:r>
              <a:rPr lang="en-US" altLang="zh-CN" dirty="0">
                <a:latin typeface="Times New Roman" pitchFamily="18" charset="0"/>
              </a:rPr>
              <a:t>(2) </a:t>
            </a:r>
            <a:r>
              <a:rPr lang="zh-CN" altLang="en-US" dirty="0">
                <a:latin typeface="Times New Roman" pitchFamily="18" charset="0"/>
              </a:rPr>
              <a:t>若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</a:rPr>
              <a:t>=&lt;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&gt;</a:t>
            </a:r>
            <a:r>
              <a:rPr lang="zh-CN" altLang="en-US" dirty="0">
                <a:latin typeface="Times New Roman" pitchFamily="18" charset="0"/>
              </a:rPr>
              <a:t>是无限循环群，则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</a:rPr>
              <a:t>的子群除</a:t>
            </a:r>
            <a:r>
              <a:rPr lang="en-US" altLang="zh-CN" dirty="0">
                <a:latin typeface="Times New Roman" pitchFamily="18" charset="0"/>
              </a:rPr>
              <a:t>{</a:t>
            </a:r>
            <a:r>
              <a:rPr lang="en-US" altLang="zh-CN" i="1" dirty="0">
                <a:latin typeface="Times New Roman" pitchFamily="18" charset="0"/>
              </a:rPr>
              <a:t>e</a:t>
            </a:r>
            <a:r>
              <a:rPr lang="en-US" altLang="zh-CN" dirty="0">
                <a:latin typeface="Times New Roman" pitchFamily="18" charset="0"/>
              </a:rPr>
              <a:t>}</a:t>
            </a:r>
            <a:r>
              <a:rPr lang="zh-CN" altLang="en-US" dirty="0">
                <a:latin typeface="Times New Roman" pitchFamily="18" charset="0"/>
              </a:rPr>
              <a:t>以外都是无限 </a:t>
            </a:r>
          </a:p>
          <a:p>
            <a:r>
              <a:rPr lang="zh-CN" altLang="en-US" dirty="0">
                <a:latin typeface="Times New Roman" pitchFamily="18" charset="0"/>
              </a:rPr>
              <a:t>      循环群</a:t>
            </a:r>
            <a:r>
              <a:rPr lang="en-US" altLang="zh-CN" dirty="0" smtClean="0">
                <a:latin typeface="Times New Roman" pitchFamily="18" charset="0"/>
              </a:rPr>
              <a:t>.(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不讲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(3) </a:t>
            </a:r>
            <a:r>
              <a:rPr lang="zh-CN" altLang="en-US" dirty="0">
                <a:latin typeface="Times New Roman" pitchFamily="18" charset="0"/>
              </a:rPr>
              <a:t>若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</a:rPr>
              <a:t>=&lt;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&gt;</a:t>
            </a:r>
            <a:r>
              <a:rPr lang="zh-CN" altLang="en-US" dirty="0">
                <a:latin typeface="Times New Roman" pitchFamily="18" charset="0"/>
              </a:rPr>
              <a:t>是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</a:rPr>
              <a:t>阶循环群，则对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</a:rPr>
              <a:t>的每个正因子</a:t>
            </a:r>
            <a:r>
              <a:rPr lang="en-US" altLang="zh-CN" i="1" dirty="0">
                <a:latin typeface="Times New Roman" pitchFamily="18" charset="0"/>
              </a:rPr>
              <a:t>d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</a:rPr>
              <a:t>恰好含</a:t>
            </a:r>
          </a:p>
          <a:p>
            <a:r>
              <a:rPr lang="zh-CN" altLang="en-US" dirty="0">
                <a:latin typeface="Times New Roman" pitchFamily="18" charset="0"/>
              </a:rPr>
              <a:t>      有一个</a:t>
            </a:r>
            <a:r>
              <a:rPr lang="en-US" altLang="zh-CN" i="1" dirty="0">
                <a:latin typeface="Times New Roman" pitchFamily="18" charset="0"/>
              </a:rPr>
              <a:t>d </a:t>
            </a:r>
            <a:r>
              <a:rPr lang="zh-CN" altLang="en-US" dirty="0">
                <a:latin typeface="Times New Roman" pitchFamily="18" charset="0"/>
              </a:rPr>
              <a:t>阶子群</a:t>
            </a:r>
            <a:r>
              <a:rPr lang="en-US" altLang="zh-CN" dirty="0" smtClean="0">
                <a:latin typeface="Times New Roman" pitchFamily="18" charset="0"/>
              </a:rPr>
              <a:t>.(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重点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A4B6-4946-4942-A42B-2616263452B3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41370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证明</a:t>
            </a:r>
          </a:p>
        </p:txBody>
      </p:sp>
      <p:sp>
        <p:nvSpPr>
          <p:cNvPr id="41370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113337"/>
          </a:xfrm>
        </p:spPr>
        <p:txBody>
          <a:bodyPr/>
          <a:lstStyle/>
          <a:p>
            <a:r>
              <a:rPr lang="zh-CN" altLang="en-US">
                <a:latin typeface="Times New Roman" pitchFamily="18" charset="0"/>
              </a:rPr>
              <a:t>证  </a:t>
            </a:r>
            <a:r>
              <a:rPr lang="en-US" altLang="zh-CN">
                <a:latin typeface="Times New Roman" pitchFamily="18" charset="0"/>
              </a:rPr>
              <a:t>(1) </a:t>
            </a:r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=&lt;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&gt;</a:t>
            </a:r>
            <a:r>
              <a:rPr lang="zh-CN" altLang="en-US">
                <a:latin typeface="Times New Roman" pitchFamily="18" charset="0"/>
              </a:rPr>
              <a:t>的子群，若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</a:rPr>
              <a:t>}</a:t>
            </a:r>
            <a:r>
              <a:rPr lang="zh-CN" altLang="en-US">
                <a:latin typeface="Times New Roman" pitchFamily="18" charset="0"/>
              </a:rPr>
              <a:t>，显然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是循环群，否</a:t>
            </a:r>
          </a:p>
          <a:p>
            <a:r>
              <a:rPr lang="zh-CN" altLang="en-US">
                <a:latin typeface="Times New Roman" pitchFamily="18" charset="0"/>
              </a:rPr>
              <a:t>则取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中的最小正方幂元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m</a:t>
            </a:r>
            <a:r>
              <a:rPr lang="zh-CN" altLang="en-US">
                <a:latin typeface="Times New Roman" pitchFamily="18" charset="0"/>
              </a:rPr>
              <a:t>，下面证明</a:t>
            </a:r>
            <a:r>
              <a:rPr lang="en-US" altLang="zh-CN" i="1">
                <a:latin typeface="Times New Roman" pitchFamily="18" charset="0"/>
              </a:rPr>
              <a:t>H=</a:t>
            </a:r>
            <a:r>
              <a:rPr lang="en-US" altLang="zh-CN">
                <a:latin typeface="Times New Roman" pitchFamily="18" charset="0"/>
              </a:rPr>
              <a:t>&lt;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&gt;. </a:t>
            </a:r>
            <a:r>
              <a:rPr lang="zh-CN" altLang="en-US">
                <a:latin typeface="Times New Roman" pitchFamily="18" charset="0"/>
              </a:rPr>
              <a:t>易见</a:t>
            </a:r>
            <a:r>
              <a:rPr lang="en-US" altLang="zh-CN">
                <a:latin typeface="Times New Roman" pitchFamily="18" charset="0"/>
              </a:rPr>
              <a:t>&lt;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&gt;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 </a:t>
            </a:r>
          </a:p>
          <a:p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. </a:t>
            </a:r>
          </a:p>
          <a:p>
            <a:r>
              <a:rPr lang="zh-CN" altLang="en-US">
                <a:latin typeface="Times New Roman" pitchFamily="18" charset="0"/>
              </a:rPr>
              <a:t>下面证明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>
                <a:latin typeface="Times New Roman" pitchFamily="18" charset="0"/>
              </a:rPr>
              <a:t>&lt;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&gt;. </a:t>
            </a:r>
            <a:r>
              <a:rPr lang="zh-CN" altLang="en-US">
                <a:latin typeface="Times New Roman" pitchFamily="18" charset="0"/>
              </a:rPr>
              <a:t>为此，只需证明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中任何元素都可表成</a:t>
            </a:r>
          </a:p>
          <a:p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m</a:t>
            </a:r>
            <a:r>
              <a:rPr lang="zh-CN" altLang="en-US">
                <a:latin typeface="Times New Roman" pitchFamily="18" charset="0"/>
              </a:rPr>
              <a:t>的整数次幂</a:t>
            </a:r>
            <a:r>
              <a:rPr lang="en-US" altLang="zh-CN">
                <a:latin typeface="Times New Roman" pitchFamily="18" charset="0"/>
              </a:rPr>
              <a:t>. </a:t>
            </a:r>
          </a:p>
          <a:p>
            <a:r>
              <a:rPr lang="zh-CN" altLang="en-US">
                <a:latin typeface="Times New Roman" pitchFamily="18" charset="0"/>
              </a:rPr>
              <a:t>任取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l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，由除法可知存在整数 </a:t>
            </a:r>
            <a:r>
              <a:rPr lang="en-US" altLang="zh-CN" i="1">
                <a:latin typeface="Times New Roman" pitchFamily="18" charset="0"/>
              </a:rPr>
              <a:t>q </a:t>
            </a:r>
            <a:r>
              <a:rPr lang="zh-CN" altLang="en-US">
                <a:latin typeface="Times New Roman" pitchFamily="18" charset="0"/>
              </a:rPr>
              <a:t>和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zh-CN" altLang="en-US">
                <a:latin typeface="Times New Roman" pitchFamily="18" charset="0"/>
              </a:rPr>
              <a:t>，使得</a:t>
            </a:r>
          </a:p>
          <a:p>
            <a:r>
              <a:rPr lang="zh-CN" altLang="en-US">
                <a:latin typeface="Times New Roman" pitchFamily="18" charset="0"/>
              </a:rPr>
              <a:t>                   </a:t>
            </a:r>
            <a:r>
              <a:rPr lang="en-US" altLang="zh-CN" i="1">
                <a:latin typeface="Times New Roman" pitchFamily="18" charset="0"/>
              </a:rPr>
              <a:t>l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qm</a:t>
            </a:r>
            <a:r>
              <a:rPr lang="en-US" altLang="zh-CN">
                <a:latin typeface="Times New Roman" pitchFamily="18" charset="0"/>
              </a:rPr>
              <a:t>+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zh-CN" altLang="en-US">
                <a:latin typeface="Times New Roman" pitchFamily="18" charset="0"/>
              </a:rPr>
              <a:t>， 其中 </a:t>
            </a:r>
            <a:r>
              <a:rPr lang="en-US" altLang="zh-CN">
                <a:latin typeface="Times New Roman" pitchFamily="18" charset="0"/>
              </a:rPr>
              <a:t>0≤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Times New Roman" pitchFamily="18" charset="0"/>
              </a:rPr>
              <a:t>≤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>
                <a:latin typeface="Times New Roman" pitchFamily="18" charset="0"/>
              </a:rPr>
              <a:t>1</a:t>
            </a:r>
          </a:p>
          <a:p>
            <a:r>
              <a:rPr lang="en-US" altLang="zh-CN">
                <a:latin typeface="Times New Roman" pitchFamily="18" charset="0"/>
              </a:rPr>
              <a:t>                    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r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l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i="1" baseline="30000">
                <a:latin typeface="Times New Roman" pitchFamily="18" charset="0"/>
              </a:rPr>
              <a:t>qm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l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i="1" baseline="30000">
                <a:latin typeface="Times New Roman" pitchFamily="18" charset="0"/>
              </a:rPr>
              <a:t>q  </a:t>
            </a:r>
          </a:p>
          <a:p>
            <a:r>
              <a:rPr lang="zh-CN" altLang="en-US">
                <a:latin typeface="Times New Roman" pitchFamily="18" charset="0"/>
              </a:rPr>
              <a:t>由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l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H </a:t>
            </a:r>
            <a:r>
              <a:rPr lang="zh-CN" altLang="en-US">
                <a:latin typeface="Times New Roman" pitchFamily="18" charset="0"/>
              </a:rPr>
              <a:t>且 </a:t>
            </a:r>
            <a:r>
              <a:rPr lang="en-US" altLang="zh-CN" i="1">
                <a:latin typeface="Times New Roman" pitchFamily="18" charset="0"/>
              </a:rPr>
              <a:t>H 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>
                <a:latin typeface="Times New Roman" pitchFamily="18" charset="0"/>
              </a:rPr>
              <a:t>G </a:t>
            </a:r>
            <a:r>
              <a:rPr lang="zh-CN" altLang="en-US">
                <a:latin typeface="Times New Roman" pitchFamily="18" charset="0"/>
              </a:rPr>
              <a:t>的子群可知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r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. </a:t>
            </a:r>
          </a:p>
          <a:p>
            <a:r>
              <a:rPr lang="zh-CN" altLang="en-US">
                <a:latin typeface="Times New Roman" pitchFamily="18" charset="0"/>
              </a:rPr>
              <a:t>因为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m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中最小正方幂元，必有</a:t>
            </a:r>
            <a:r>
              <a:rPr lang="en-US" altLang="zh-CN" i="1">
                <a:latin typeface="Times New Roman" pitchFamily="18" charset="0"/>
              </a:rPr>
              <a:t>r </a:t>
            </a:r>
            <a:r>
              <a:rPr lang="en-US" altLang="zh-CN">
                <a:latin typeface="Times New Roman" pitchFamily="18" charset="0"/>
              </a:rPr>
              <a:t>= 0. </a:t>
            </a:r>
            <a:r>
              <a:rPr lang="zh-CN" altLang="en-US">
                <a:latin typeface="Times New Roman" pitchFamily="18" charset="0"/>
              </a:rPr>
              <a:t>这就推出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              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l</a:t>
            </a:r>
            <a:r>
              <a:rPr lang="en-US" altLang="zh-CN" i="1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</a:rPr>
              <a:t>= (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 i="1" baseline="30000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</a:rPr>
              <a:t>∈&lt;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&gt;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3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3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3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3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3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3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3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3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3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3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3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3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3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3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3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37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37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37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37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37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37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6719-D564-4895-9A50-58A79449AD5C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4157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证明</a:t>
            </a:r>
          </a:p>
        </p:txBody>
      </p:sp>
      <p:sp>
        <p:nvSpPr>
          <p:cNvPr id="41575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351837" cy="1439862"/>
          </a:xfrm>
        </p:spPr>
        <p:txBody>
          <a:bodyPr/>
          <a:lstStyle/>
          <a:p>
            <a:r>
              <a:rPr lang="en-US" altLang="zh-CN">
                <a:latin typeface="Times New Roman" pitchFamily="18" charset="0"/>
              </a:rPr>
              <a:t>(2) </a:t>
            </a:r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=&lt;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&gt;</a:t>
            </a:r>
            <a:r>
              <a:rPr lang="zh-CN" altLang="en-US">
                <a:latin typeface="Times New Roman" pitchFamily="18" charset="0"/>
              </a:rPr>
              <a:t>是无限循环群，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>
                <a:latin typeface="Times New Roman" pitchFamily="18" charset="0"/>
              </a:rPr>
              <a:t>G </a:t>
            </a:r>
            <a:r>
              <a:rPr lang="zh-CN" altLang="en-US">
                <a:latin typeface="Times New Roman" pitchFamily="18" charset="0"/>
              </a:rPr>
              <a:t>的子群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</a:rPr>
              <a:t>若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≠{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</a:rPr>
              <a:t>}</a:t>
            </a:r>
            <a:r>
              <a:rPr lang="zh-CN" altLang="en-US">
                <a:latin typeface="Times New Roman" pitchFamily="18" charset="0"/>
              </a:rPr>
              <a:t>可知</a:t>
            </a:r>
            <a:r>
              <a:rPr lang="en-US" altLang="zh-CN" i="1">
                <a:latin typeface="Times New Roman" pitchFamily="18" charset="0"/>
              </a:rPr>
              <a:t>H </a:t>
            </a:r>
            <a:r>
              <a:rPr lang="en-US" altLang="zh-CN">
                <a:latin typeface="Times New Roman" pitchFamily="18" charset="0"/>
              </a:rPr>
              <a:t>= </a:t>
            </a:r>
          </a:p>
          <a:p>
            <a:r>
              <a:rPr lang="en-US" altLang="zh-CN">
                <a:latin typeface="Times New Roman" pitchFamily="18" charset="0"/>
              </a:rPr>
              <a:t>&lt;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&gt;</a:t>
            </a:r>
            <a:r>
              <a:rPr lang="zh-CN" altLang="en-US">
                <a:latin typeface="Times New Roman" pitchFamily="18" charset="0"/>
              </a:rPr>
              <a:t>，其中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m</a:t>
            </a:r>
            <a:r>
              <a:rPr lang="zh-CN" altLang="en-US">
                <a:latin typeface="Times New Roman" pitchFamily="18" charset="0"/>
              </a:rPr>
              <a:t>为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中最小正方幂元</a:t>
            </a:r>
            <a:r>
              <a:rPr lang="en-US" altLang="zh-CN">
                <a:latin typeface="Times New Roman" pitchFamily="18" charset="0"/>
              </a:rPr>
              <a:t>.  </a:t>
            </a:r>
            <a:r>
              <a:rPr lang="zh-CN" altLang="en-US">
                <a:latin typeface="Times New Roman" pitchFamily="18" charset="0"/>
              </a:rPr>
              <a:t>假若 </a:t>
            </a:r>
            <a:r>
              <a:rPr lang="en-US" altLang="zh-CN">
                <a:latin typeface="Times New Roman" pitchFamily="18" charset="0"/>
              </a:rPr>
              <a:t>|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|=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</a:rPr>
              <a:t>，则 </a:t>
            </a:r>
            <a:r>
              <a:rPr lang="en-US" altLang="zh-CN">
                <a:latin typeface="Times New Roman" pitchFamily="18" charset="0"/>
              </a:rPr>
              <a:t>|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|=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</a:rPr>
              <a:t>，</a:t>
            </a:r>
          </a:p>
          <a:p>
            <a:r>
              <a:rPr lang="zh-CN" altLang="en-US">
                <a:latin typeface="Times New Roman" pitchFamily="18" charset="0"/>
              </a:rPr>
              <a:t>从而得到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30000">
                <a:latin typeface="Times New Roman" pitchFamily="18" charset="0"/>
              </a:rPr>
              <a:t>mt</a:t>
            </a:r>
            <a:r>
              <a:rPr lang="en-US" altLang="zh-CN" i="1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</a:rPr>
              <a:t>这与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为无限阶元矛盾</a:t>
            </a:r>
            <a:r>
              <a:rPr lang="en-US" altLang="zh-CN">
                <a:latin typeface="Times New Roman" pitchFamily="18" charset="0"/>
              </a:rPr>
              <a:t>.</a:t>
            </a:r>
          </a:p>
        </p:txBody>
      </p:sp>
      <p:sp>
        <p:nvSpPr>
          <p:cNvPr id="415755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57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15758" name="Group 14"/>
          <p:cNvGrpSpPr>
            <a:grpSpLocks/>
          </p:cNvGrpSpPr>
          <p:nvPr/>
        </p:nvGrpSpPr>
        <p:grpSpPr bwMode="auto">
          <a:xfrm>
            <a:off x="468313" y="2781300"/>
            <a:ext cx="8351837" cy="3455988"/>
            <a:chOff x="295" y="1661"/>
            <a:chExt cx="5261" cy="21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753" name="Rectangle 9"/>
                <p:cNvSpPr>
                  <a:spLocks noChangeArrowheads="1"/>
                </p:cNvSpPr>
                <p:nvPr/>
              </p:nvSpPr>
              <p:spPr bwMode="auto">
                <a:xfrm>
                  <a:off x="295" y="1661"/>
                  <a:ext cx="5261" cy="21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342900" indent="-342900" algn="l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69B3F1"/>
                    </a:buClr>
                    <a:buFont typeface="Wingdings" pitchFamily="2" charset="2"/>
                    <a:buNone/>
                  </a:pPr>
                  <a:r>
                    <a:rPr lang="en-US" altLang="zh-CN" b="1" dirty="0" smtClean="0"/>
                    <a:t>(3) (</a:t>
                  </a:r>
                  <a:r>
                    <a:rPr lang="zh-CN" altLang="en-US" b="1" dirty="0" smtClean="0">
                      <a:solidFill>
                        <a:srgbClr val="FF0000"/>
                      </a:solidFill>
                    </a:rPr>
                    <a:t>重点</a:t>
                  </a:r>
                  <a:r>
                    <a:rPr lang="en-US" altLang="zh-CN" b="1" dirty="0" smtClean="0"/>
                    <a:t>)</a:t>
                  </a:r>
                  <a:r>
                    <a:rPr lang="zh-CN" altLang="en-US" b="1" dirty="0" smtClean="0"/>
                    <a:t>设</a:t>
                  </a:r>
                  <a:r>
                    <a:rPr lang="en-US" altLang="zh-CN" b="1" i="1" dirty="0"/>
                    <a:t>G</a:t>
                  </a:r>
                  <a:r>
                    <a:rPr lang="en-US" altLang="zh-CN" b="1" dirty="0"/>
                    <a:t>=&lt;</a:t>
                  </a:r>
                  <a:r>
                    <a:rPr lang="en-US" altLang="zh-CN" b="1" i="1" dirty="0"/>
                    <a:t>a</a:t>
                  </a:r>
                  <a:r>
                    <a:rPr lang="en-US" altLang="zh-CN" b="1" dirty="0"/>
                    <a:t>&gt;</a:t>
                  </a:r>
                  <a:r>
                    <a:rPr lang="zh-CN" altLang="en-US" b="1" dirty="0"/>
                    <a:t>是 </a:t>
                  </a:r>
                  <a:r>
                    <a:rPr lang="en-US" altLang="zh-CN" b="1" i="1" dirty="0"/>
                    <a:t>n </a:t>
                  </a:r>
                  <a:r>
                    <a:rPr lang="zh-CN" altLang="en-US" b="1" dirty="0"/>
                    <a:t>阶循环群，则  </a:t>
                  </a:r>
                  <a:r>
                    <a:rPr lang="en-US" altLang="zh-CN" b="1" i="1" dirty="0"/>
                    <a:t>G </a:t>
                  </a:r>
                  <a:r>
                    <a:rPr lang="en-US" altLang="zh-CN" b="1" dirty="0"/>
                    <a:t>= { </a:t>
                  </a:r>
                  <a:r>
                    <a:rPr lang="en-US" altLang="zh-CN" b="1" i="1" dirty="0"/>
                    <a:t>a</a:t>
                  </a:r>
                  <a:r>
                    <a:rPr lang="en-US" altLang="zh-CN" b="1" baseline="30000" dirty="0"/>
                    <a:t>0</a:t>
                  </a:r>
                  <a:r>
                    <a:rPr lang="en-US" altLang="zh-CN" b="1" dirty="0"/>
                    <a:t>=</a:t>
                  </a:r>
                  <a:r>
                    <a:rPr lang="en-US" altLang="zh-CN" b="1" i="1" dirty="0"/>
                    <a:t>e</a:t>
                  </a:r>
                  <a:r>
                    <a:rPr lang="en-US" altLang="zh-CN" b="1" dirty="0"/>
                    <a:t>, </a:t>
                  </a:r>
                  <a:r>
                    <a:rPr lang="en-US" altLang="zh-CN" b="1" i="1" dirty="0"/>
                    <a:t>a</a:t>
                  </a:r>
                  <a:r>
                    <a:rPr lang="en-US" altLang="zh-CN" b="1" baseline="30000" dirty="0"/>
                    <a:t>1</a:t>
                  </a:r>
                  <a:r>
                    <a:rPr lang="en-US" altLang="zh-CN" b="1" dirty="0"/>
                    <a:t>, … , </a:t>
                  </a:r>
                  <a:r>
                    <a:rPr lang="en-US" altLang="zh-CN" b="1" i="1" dirty="0"/>
                    <a:t>a</a:t>
                  </a:r>
                  <a:r>
                    <a:rPr lang="en-US" altLang="zh-CN" b="1" i="1" baseline="30000" dirty="0"/>
                    <a:t>n</a:t>
                  </a:r>
                  <a:r>
                    <a:rPr lang="en-US" altLang="zh-CN" b="1" baseline="30000" dirty="0">
                      <a:sym typeface="Symbol" pitchFamily="18" charset="2"/>
                    </a:rPr>
                    <a:t></a:t>
                  </a:r>
                  <a:r>
                    <a:rPr lang="en-US" altLang="zh-CN" b="1" baseline="30000" dirty="0"/>
                    <a:t>1 </a:t>
                  </a:r>
                  <a:r>
                    <a:rPr lang="en-US" altLang="zh-CN" b="1" dirty="0"/>
                    <a:t>}</a:t>
                  </a:r>
                </a:p>
                <a:p>
                  <a:pPr marL="342900" indent="-342900" algn="l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69B3F1"/>
                    </a:buClr>
                    <a:buFont typeface="Wingdings" pitchFamily="2" charset="2"/>
                    <a:buNone/>
                  </a:pPr>
                  <a:r>
                    <a:rPr lang="zh-CN" altLang="en-US" b="1" dirty="0"/>
                    <a:t>下面证明对于</a:t>
                  </a:r>
                  <a:r>
                    <a:rPr lang="en-US" altLang="zh-CN" b="1" i="1" dirty="0"/>
                    <a:t>n</a:t>
                  </a:r>
                  <a:r>
                    <a:rPr lang="zh-CN" altLang="en-US" b="1" dirty="0"/>
                    <a:t>的每个正因子</a:t>
                  </a:r>
                  <a:r>
                    <a:rPr lang="en-US" altLang="zh-CN" b="1" i="1" dirty="0"/>
                    <a:t>d</a:t>
                  </a:r>
                  <a:r>
                    <a:rPr lang="zh-CN" altLang="en-US" b="1" dirty="0"/>
                    <a:t>都存在一个</a:t>
                  </a:r>
                  <a:r>
                    <a:rPr lang="en-US" altLang="zh-CN" b="1" i="1" dirty="0"/>
                    <a:t>d</a:t>
                  </a:r>
                  <a:r>
                    <a:rPr lang="zh-CN" altLang="en-US" b="1" dirty="0"/>
                    <a:t>阶子群</a:t>
                  </a:r>
                  <a:r>
                    <a:rPr lang="en-US" altLang="zh-CN" b="1" dirty="0"/>
                    <a:t>. </a:t>
                  </a:r>
                </a:p>
                <a:p>
                  <a:pPr marL="342900" indent="-342900" algn="l">
                    <a:lnSpc>
                      <a:spcPct val="90000"/>
                    </a:lnSpc>
                    <a:spcBef>
                      <a:spcPct val="40000"/>
                    </a:spcBef>
                    <a:buClr>
                      <a:srgbClr val="69B3F1"/>
                    </a:buClr>
                    <a:buFont typeface="Wingdings" pitchFamily="2" charset="2"/>
                    <a:buNone/>
                  </a:pPr>
                  <a:r>
                    <a:rPr lang="zh-CN" altLang="en-US" b="1" dirty="0"/>
                    <a:t>易</a:t>
                  </a:r>
                  <a:r>
                    <a:rPr lang="zh-CN" altLang="en-US" b="1" dirty="0" smtClean="0"/>
                    <a:t>见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𝑯</m:t>
                      </m:r>
                      <m:r>
                        <a:rPr lang="en-US" altLang="zh-CN" b="1" i="1" smtClean="0">
                          <a:latin typeface="Cambria Math"/>
                        </a:rPr>
                        <m:t>=&lt;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𝒅</m:t>
                              </m:r>
                            </m:den>
                          </m:f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&gt;</m:t>
                      </m:r>
                    </m:oMath>
                  </a14:m>
                  <a:r>
                    <a:rPr lang="zh-CN" altLang="en-US" b="1" dirty="0" smtClean="0"/>
                    <a:t>是</a:t>
                  </a:r>
                  <a:r>
                    <a:rPr lang="en-US" altLang="zh-CN" b="1" i="1" dirty="0"/>
                    <a:t>G</a:t>
                  </a:r>
                  <a:r>
                    <a:rPr lang="zh-CN" altLang="en-US" b="1" dirty="0"/>
                    <a:t>的</a:t>
                  </a:r>
                  <a:r>
                    <a:rPr lang="en-US" altLang="zh-CN" b="1" i="1" dirty="0"/>
                    <a:t>d </a:t>
                  </a:r>
                  <a:r>
                    <a:rPr lang="zh-CN" altLang="en-US" b="1" dirty="0"/>
                    <a:t>阶子群</a:t>
                  </a:r>
                  <a:r>
                    <a:rPr lang="en-US" altLang="zh-CN" b="1" dirty="0"/>
                    <a:t>.  </a:t>
                  </a:r>
                  <a:r>
                    <a:rPr lang="zh-CN" altLang="en-US" b="1" dirty="0"/>
                    <a:t>假设</a:t>
                  </a:r>
                  <a:r>
                    <a:rPr lang="en-US" altLang="zh-CN" b="1" i="1" dirty="0"/>
                    <a:t>H</a:t>
                  </a:r>
                  <a:r>
                    <a:rPr lang="en-US" altLang="zh-CN" b="1" baseline="-25000" dirty="0"/>
                    <a:t>1</a:t>
                  </a:r>
                  <a:r>
                    <a:rPr lang="en-US" altLang="zh-CN" b="1" dirty="0"/>
                    <a:t>=&lt;</a:t>
                  </a:r>
                  <a:r>
                    <a:rPr lang="en-US" altLang="zh-CN" b="1" i="1" dirty="0"/>
                    <a:t>a</a:t>
                  </a:r>
                  <a:r>
                    <a:rPr lang="en-US" altLang="zh-CN" b="1" i="1" baseline="30000" dirty="0"/>
                    <a:t>m</a:t>
                  </a:r>
                  <a:r>
                    <a:rPr lang="en-US" altLang="zh-CN" b="1" dirty="0"/>
                    <a:t>&gt;</a:t>
                  </a:r>
                  <a:r>
                    <a:rPr lang="zh-CN" altLang="en-US" b="1" dirty="0"/>
                    <a:t>也是</a:t>
                  </a:r>
                  <a:r>
                    <a:rPr lang="en-US" altLang="zh-CN" b="1" i="1" dirty="0"/>
                    <a:t>G</a:t>
                  </a:r>
                  <a:r>
                    <a:rPr lang="zh-CN" altLang="en-US" b="1" dirty="0"/>
                    <a:t>的</a:t>
                  </a:r>
                  <a:r>
                    <a:rPr lang="en-US" altLang="zh-CN" b="1" i="1" dirty="0"/>
                    <a:t>d </a:t>
                  </a:r>
                  <a:r>
                    <a:rPr lang="zh-CN" altLang="en-US" b="1" dirty="0"/>
                    <a:t>阶子</a:t>
                  </a:r>
                </a:p>
                <a:p>
                  <a:pPr marL="342900" indent="-342900" algn="l">
                    <a:lnSpc>
                      <a:spcPct val="90000"/>
                    </a:lnSpc>
                    <a:spcBef>
                      <a:spcPct val="40000"/>
                    </a:spcBef>
                    <a:buClr>
                      <a:srgbClr val="69B3F1"/>
                    </a:buClr>
                    <a:buFont typeface="Wingdings" pitchFamily="2" charset="2"/>
                    <a:buNone/>
                  </a:pPr>
                  <a:r>
                    <a:rPr lang="zh-CN" altLang="en-US" b="1" dirty="0"/>
                    <a:t>群，其中 </a:t>
                  </a:r>
                  <a:r>
                    <a:rPr lang="en-US" altLang="zh-CN" b="1" i="1" dirty="0"/>
                    <a:t>a</a:t>
                  </a:r>
                  <a:r>
                    <a:rPr lang="en-US" altLang="zh-CN" b="1" i="1" baseline="30000" dirty="0"/>
                    <a:t>m </a:t>
                  </a:r>
                  <a:r>
                    <a:rPr lang="zh-CN" altLang="en-US" b="1" dirty="0"/>
                    <a:t>为 </a:t>
                  </a:r>
                  <a:r>
                    <a:rPr lang="en-US" altLang="zh-CN" b="1" i="1" dirty="0"/>
                    <a:t>H</a:t>
                  </a:r>
                  <a:r>
                    <a:rPr lang="en-US" altLang="zh-CN" b="1" baseline="-25000" dirty="0"/>
                    <a:t>1</a:t>
                  </a:r>
                  <a:r>
                    <a:rPr lang="zh-CN" altLang="en-US" b="1" dirty="0"/>
                    <a:t>中的最小正方幂元</a:t>
                  </a:r>
                  <a:r>
                    <a:rPr lang="en-US" altLang="zh-CN" b="1" dirty="0"/>
                    <a:t>. </a:t>
                  </a:r>
                  <a:r>
                    <a:rPr lang="zh-CN" altLang="en-US" b="1" dirty="0"/>
                    <a:t>则由 </a:t>
                  </a:r>
                  <a:r>
                    <a:rPr lang="en-US" altLang="zh-CN" b="1" dirty="0"/>
                    <a:t>(</a:t>
                  </a:r>
                  <a:r>
                    <a:rPr lang="en-US" altLang="zh-CN" b="1" i="1" dirty="0"/>
                    <a:t>a</a:t>
                  </a:r>
                  <a:r>
                    <a:rPr lang="en-US" altLang="zh-CN" b="1" i="1" baseline="30000" dirty="0"/>
                    <a:t>m</a:t>
                  </a:r>
                  <a:r>
                    <a:rPr lang="en-US" altLang="zh-CN" b="1" dirty="0"/>
                    <a:t>)</a:t>
                  </a:r>
                  <a:r>
                    <a:rPr lang="en-US" altLang="zh-CN" b="1" i="1" baseline="30000" dirty="0"/>
                    <a:t>d </a:t>
                  </a:r>
                  <a:r>
                    <a:rPr lang="en-US" altLang="zh-CN" b="1" dirty="0"/>
                    <a:t>= </a:t>
                  </a:r>
                  <a:r>
                    <a:rPr lang="en-US" altLang="zh-CN" b="1" i="1" dirty="0"/>
                    <a:t>e</a:t>
                  </a:r>
                  <a:r>
                    <a:rPr lang="en-US" altLang="zh-CN" b="1" dirty="0"/>
                    <a:t> </a:t>
                  </a:r>
                  <a:r>
                    <a:rPr lang="zh-CN" altLang="en-US" b="1" dirty="0"/>
                    <a:t>可知 </a:t>
                  </a:r>
                  <a:r>
                    <a:rPr lang="en-US" altLang="zh-CN" b="1" i="1" dirty="0"/>
                    <a:t>n </a:t>
                  </a:r>
                  <a:r>
                    <a:rPr lang="zh-CN" altLang="en-US" b="1" dirty="0"/>
                    <a:t>整</a:t>
                  </a:r>
                </a:p>
                <a:p>
                  <a:pPr marL="342900" indent="-342900" algn="l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69B3F1"/>
                    </a:buClr>
                    <a:buFont typeface="Wingdings" pitchFamily="2" charset="2"/>
                    <a:buNone/>
                  </a:pPr>
                  <a:r>
                    <a:rPr lang="zh-CN" altLang="en-US" b="1" dirty="0"/>
                    <a:t>除</a:t>
                  </a:r>
                  <a:r>
                    <a:rPr lang="en-US" altLang="zh-CN" b="1" i="1" dirty="0"/>
                    <a:t>md</a:t>
                  </a:r>
                  <a:r>
                    <a:rPr lang="zh-CN" altLang="en-US" b="1" dirty="0"/>
                    <a:t>，即 </a:t>
                  </a:r>
                  <a:r>
                    <a:rPr lang="en-US" altLang="zh-CN" b="1" i="1" dirty="0"/>
                    <a:t>n</a:t>
                  </a:r>
                  <a:r>
                    <a:rPr lang="en-US" altLang="zh-CN" b="1" dirty="0"/>
                    <a:t>/</a:t>
                  </a:r>
                  <a:r>
                    <a:rPr lang="en-US" altLang="zh-CN" b="1" i="1" dirty="0"/>
                    <a:t>d </a:t>
                  </a:r>
                  <a:r>
                    <a:rPr lang="zh-CN" altLang="en-US" b="1" dirty="0"/>
                    <a:t>整除 </a:t>
                  </a:r>
                  <a:r>
                    <a:rPr lang="en-US" altLang="zh-CN" b="1" i="1" dirty="0"/>
                    <a:t>m</a:t>
                  </a:r>
                  <a:r>
                    <a:rPr lang="en-US" altLang="zh-CN" b="1" dirty="0"/>
                    <a:t>.  </a:t>
                  </a:r>
                  <a:r>
                    <a:rPr lang="zh-CN" altLang="en-US" b="1" dirty="0"/>
                    <a:t>令</a:t>
                  </a:r>
                  <a:r>
                    <a:rPr lang="en-US" altLang="zh-CN" b="1" i="1" dirty="0"/>
                    <a:t>m </a:t>
                  </a:r>
                  <a:r>
                    <a:rPr lang="en-US" altLang="zh-CN" b="1" dirty="0"/>
                    <a:t>= (</a:t>
                  </a:r>
                  <a:r>
                    <a:rPr lang="en-US" altLang="zh-CN" b="1" i="1" dirty="0"/>
                    <a:t>n</a:t>
                  </a:r>
                  <a:r>
                    <a:rPr lang="en-US" altLang="zh-CN" b="1" dirty="0"/>
                    <a:t>/</a:t>
                  </a:r>
                  <a:r>
                    <a:rPr lang="en-US" altLang="zh-CN" b="1" i="1" dirty="0"/>
                    <a:t>d</a:t>
                  </a:r>
                  <a:r>
                    <a:rPr lang="en-US" altLang="zh-CN" b="1" dirty="0"/>
                    <a:t>)·</a:t>
                  </a:r>
                  <a:r>
                    <a:rPr lang="en-US" altLang="zh-CN" b="1" i="1" dirty="0"/>
                    <a:t>l</a:t>
                  </a:r>
                  <a:r>
                    <a:rPr lang="zh-CN" altLang="en-US" b="1" dirty="0"/>
                    <a:t>，</a:t>
                  </a:r>
                  <a:r>
                    <a:rPr lang="en-US" altLang="zh-CN" b="1" i="1" dirty="0"/>
                    <a:t>l</a:t>
                  </a:r>
                  <a:r>
                    <a:rPr lang="zh-CN" altLang="en-US" b="1" dirty="0"/>
                    <a:t>是整数，则有 </a:t>
                  </a:r>
                </a:p>
                <a:p>
                  <a:pPr marL="342900" indent="-342900" algn="l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69B3F1"/>
                    </a:buClr>
                    <a:buFont typeface="Wingdings" pitchFamily="2" charset="2"/>
                    <a:buNone/>
                  </a:pPr>
                  <a:r>
                    <a:rPr lang="zh-CN" altLang="en-US" b="1" dirty="0"/>
                    <a:t> </a:t>
                  </a:r>
                </a:p>
                <a:p>
                  <a:pPr marL="342900" indent="-342900" algn="l">
                    <a:lnSpc>
                      <a:spcPct val="90000"/>
                    </a:lnSpc>
                    <a:spcBef>
                      <a:spcPct val="60000"/>
                    </a:spcBef>
                    <a:buClr>
                      <a:srgbClr val="69B3F1"/>
                    </a:buClr>
                    <a:buFont typeface="Wingdings" pitchFamily="2" charset="2"/>
                    <a:buNone/>
                  </a:pPr>
                  <a:r>
                    <a:rPr lang="zh-CN" altLang="en-US" b="1" dirty="0"/>
                    <a:t>这就推出</a:t>
                  </a:r>
                  <a:r>
                    <a:rPr lang="en-US" altLang="zh-CN" b="1" i="1" dirty="0"/>
                    <a:t>H</a:t>
                  </a:r>
                  <a:r>
                    <a:rPr lang="en-US" altLang="zh-CN" b="1" baseline="-25000" dirty="0"/>
                    <a:t>1</a:t>
                  </a:r>
                  <a:r>
                    <a:rPr lang="en-US" altLang="zh-CN" b="1" dirty="0">
                      <a:sym typeface="Symbol" pitchFamily="18" charset="2"/>
                    </a:rPr>
                    <a:t></a:t>
                  </a:r>
                  <a:r>
                    <a:rPr lang="en-US" altLang="zh-CN" b="1" i="1" dirty="0"/>
                    <a:t>H</a:t>
                  </a:r>
                  <a:r>
                    <a:rPr lang="en-US" altLang="zh-CN" b="1" dirty="0"/>
                    <a:t>. </a:t>
                  </a:r>
                  <a:r>
                    <a:rPr lang="zh-CN" altLang="en-US" b="1" dirty="0"/>
                    <a:t>又由于 </a:t>
                  </a:r>
                  <a:r>
                    <a:rPr lang="en-US" altLang="zh-CN" b="1" dirty="0"/>
                    <a:t>|</a:t>
                  </a:r>
                  <a:r>
                    <a:rPr lang="en-US" altLang="zh-CN" b="1" i="1" dirty="0"/>
                    <a:t>H</a:t>
                  </a:r>
                  <a:r>
                    <a:rPr lang="en-US" altLang="zh-CN" b="1" baseline="-25000" dirty="0"/>
                    <a:t>1</a:t>
                  </a:r>
                  <a:r>
                    <a:rPr lang="en-US" altLang="zh-CN" b="1" dirty="0"/>
                    <a:t>| = |</a:t>
                  </a:r>
                  <a:r>
                    <a:rPr lang="en-US" altLang="zh-CN" b="1" i="1" dirty="0"/>
                    <a:t>H</a:t>
                  </a:r>
                  <a:r>
                    <a:rPr lang="en-US" altLang="zh-CN" b="1" dirty="0"/>
                    <a:t>| = </a:t>
                  </a:r>
                  <a:r>
                    <a:rPr lang="en-US" altLang="zh-CN" b="1" i="1" dirty="0"/>
                    <a:t>d</a:t>
                  </a:r>
                  <a:r>
                    <a:rPr lang="zh-CN" altLang="en-US" b="1" dirty="0"/>
                    <a:t>，得</a:t>
                  </a:r>
                  <a:r>
                    <a:rPr lang="en-US" altLang="zh-CN" b="1" i="1" dirty="0"/>
                    <a:t>H</a:t>
                  </a:r>
                  <a:r>
                    <a:rPr lang="en-US" altLang="zh-CN" b="1" baseline="-25000" dirty="0"/>
                    <a:t>1</a:t>
                  </a:r>
                  <a:r>
                    <a:rPr lang="en-US" altLang="zh-CN" b="1" dirty="0"/>
                    <a:t> = </a:t>
                  </a:r>
                  <a:r>
                    <a:rPr lang="en-US" altLang="zh-CN" b="1" i="1" dirty="0"/>
                    <a:t>H</a:t>
                  </a:r>
                  <a:r>
                    <a:rPr lang="en-US" altLang="zh-CN" b="1" dirty="0"/>
                    <a:t>.  </a:t>
                  </a:r>
                  <a:br>
                    <a:rPr lang="en-US" altLang="zh-CN" b="1" dirty="0"/>
                  </a:br>
                  <a:r>
                    <a:rPr lang="en-US" altLang="zh-CN" b="1" dirty="0"/>
                    <a:t/>
                  </a:r>
                  <a:br>
                    <a:rPr lang="en-US" altLang="zh-CN" b="1" dirty="0"/>
                  </a:br>
                  <a:endParaRPr lang="en-US" altLang="zh-CN" b="1" dirty="0"/>
                </a:p>
              </p:txBody>
            </p:sp>
          </mc:Choice>
          <mc:Fallback xmlns="">
            <p:sp>
              <p:nvSpPr>
                <p:cNvPr id="415753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" y="1661"/>
                  <a:ext cx="5261" cy="21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168" t="-2998" r="-43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15756" name="Object 12"/>
                <p:cNvGraphicFramePr>
                  <a:graphicFrameLocks noChangeAspect="1"/>
                </p:cNvGraphicFramePr>
                <p:nvPr/>
              </p:nvGraphicFramePr>
              <p:xfrm>
                <a:off x="1791" y="3011"/>
                <a:ext cx="1566" cy="32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15822" name="公式" r:id="rId5" imgW="1091880" imgH="228600" progId="Equation.3">
                        <p:embed/>
                      </p:oleObj>
                    </mc:Choice>
                    <mc:Fallback>
                      <p:oleObj name="公式" r:id="rId5" imgW="1091880" imgH="228600" progId="Equation.3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91" y="3011"/>
                              <a:ext cx="1566" cy="32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15756" name="Object 12"/>
                <p:cNvGraphicFramePr>
                  <a:graphicFrameLocks noChangeAspect="1"/>
                </p:cNvGraphicFramePr>
                <p:nvPr/>
              </p:nvGraphicFramePr>
              <p:xfrm>
                <a:off x="1791" y="3011"/>
                <a:ext cx="1566" cy="32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15817" name="公式" r:id="rId7" imgW="1091880" imgH="228600" progId="Equation.3">
                        <p:embed/>
                      </p:oleObj>
                    </mc:Choice>
                    <mc:Fallback>
                      <p:oleObj name="公式" r:id="rId7" imgW="1091880" imgH="228600" progId="Equation.3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91" y="3011"/>
                              <a:ext cx="1566" cy="32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5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5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ADD3-6FB5-4261-9E61-B2E1FB9D8EE1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4198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4198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1133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</a:rPr>
              <a:t>11 </a:t>
            </a:r>
          </a:p>
          <a:p>
            <a:pPr>
              <a:lnSpc>
                <a:spcPct val="80000"/>
              </a:lnSpc>
            </a:pPr>
            <a:r>
              <a:rPr lang="en-US" altLang="zh-CN">
                <a:latin typeface="Times New Roman" pitchFamily="18" charset="0"/>
              </a:rPr>
              <a:t>(1) 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=&lt;Z,+&gt;</a:t>
            </a:r>
            <a:r>
              <a:rPr lang="zh-CN" altLang="en-US">
                <a:latin typeface="Times New Roman" pitchFamily="18" charset="0"/>
              </a:rPr>
              <a:t>是无限循环群，其生成元为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>
                <a:latin typeface="Times New Roman" pitchFamily="18" charset="0"/>
              </a:rPr>
              <a:t>1.  </a:t>
            </a:r>
            <a:r>
              <a:rPr lang="zh-CN" altLang="en-US">
                <a:latin typeface="Times New Roman" pitchFamily="18" charset="0"/>
              </a:rPr>
              <a:t>对于自然数</a:t>
            </a:r>
          </a:p>
          <a:p>
            <a:pPr>
              <a:lnSpc>
                <a:spcPct val="80000"/>
              </a:lnSpc>
            </a:pPr>
            <a:r>
              <a:rPr lang="zh-CN" altLang="en-US" i="1">
                <a:latin typeface="Times New Roman" pitchFamily="18" charset="0"/>
              </a:rPr>
              <a:t>      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∈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的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zh-CN" altLang="en-US">
                <a:latin typeface="Times New Roman" pitchFamily="18" charset="0"/>
              </a:rPr>
              <a:t>次幂是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zh-CN" altLang="en-US">
                <a:latin typeface="Times New Roman" pitchFamily="18" charset="0"/>
              </a:rPr>
              <a:t>生成的子群是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Z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∈N. </a:t>
            </a:r>
            <a:r>
              <a:rPr lang="zh-CN" altLang="en-US">
                <a:latin typeface="Times New Roman" pitchFamily="18" charset="0"/>
              </a:rPr>
              <a:t>即 </a:t>
            </a:r>
          </a:p>
          <a:p>
            <a:pPr>
              <a:lnSpc>
                <a:spcPct val="80000"/>
              </a:lnSpc>
            </a:pPr>
            <a:r>
              <a:rPr lang="zh-CN" altLang="en-US">
                <a:latin typeface="Times New Roman" pitchFamily="18" charset="0"/>
              </a:rPr>
              <a:t>            </a:t>
            </a:r>
            <a:r>
              <a:rPr lang="en-US" altLang="zh-CN">
                <a:latin typeface="Times New Roman" pitchFamily="18" charset="0"/>
              </a:rPr>
              <a:t>&lt;0&gt; = {0} = 0Z</a:t>
            </a:r>
            <a:br>
              <a:rPr lang="en-US" altLang="zh-CN">
                <a:latin typeface="Times New Roman" pitchFamily="18" charset="0"/>
              </a:rPr>
            </a:br>
            <a:r>
              <a:rPr lang="en-US" altLang="zh-CN">
                <a:latin typeface="Times New Roman" pitchFamily="18" charset="0"/>
              </a:rPr>
              <a:t>       &lt;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&gt; = {</a:t>
            </a:r>
            <a:r>
              <a:rPr lang="en-US" altLang="zh-CN" i="1">
                <a:latin typeface="Times New Roman" pitchFamily="18" charset="0"/>
              </a:rPr>
              <a:t>mz </a:t>
            </a:r>
            <a:r>
              <a:rPr lang="en-US" altLang="zh-CN">
                <a:latin typeface="Times New Roman" pitchFamily="18" charset="0"/>
              </a:rPr>
              <a:t>| </a:t>
            </a:r>
            <a:r>
              <a:rPr lang="en-US" altLang="zh-CN" i="1">
                <a:latin typeface="Times New Roman" pitchFamily="18" charset="0"/>
              </a:rPr>
              <a:t>z</a:t>
            </a:r>
            <a:r>
              <a:rPr lang="en-US" altLang="zh-CN">
                <a:latin typeface="Times New Roman" pitchFamily="18" charset="0"/>
              </a:rPr>
              <a:t>∈Z}= 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Z</a:t>
            </a:r>
            <a:r>
              <a:rPr lang="zh-CN" altLang="en-US">
                <a:latin typeface="Times New Roman" pitchFamily="18" charset="0"/>
              </a:rPr>
              <a:t>， 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&gt;0</a:t>
            </a:r>
          </a:p>
          <a:p>
            <a:pPr>
              <a:spcBef>
                <a:spcPct val="60000"/>
              </a:spcBef>
            </a:pPr>
            <a:r>
              <a:rPr lang="en-US" altLang="zh-CN">
                <a:latin typeface="Times New Roman" pitchFamily="18" charset="0"/>
              </a:rPr>
              <a:t>(2) 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=Z</a:t>
            </a:r>
            <a:r>
              <a:rPr lang="en-US" altLang="zh-CN" baseline="-25000">
                <a:latin typeface="Times New Roman" pitchFamily="18" charset="0"/>
              </a:rPr>
              <a:t>12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>
                <a:latin typeface="Times New Roman" pitchFamily="18" charset="0"/>
              </a:rPr>
              <a:t>12</a:t>
            </a:r>
            <a:r>
              <a:rPr lang="zh-CN" altLang="en-US">
                <a:latin typeface="Times New Roman" pitchFamily="18" charset="0"/>
              </a:rPr>
              <a:t>阶循环群</a:t>
            </a:r>
            <a:r>
              <a:rPr lang="en-US" altLang="zh-CN">
                <a:latin typeface="Times New Roman" pitchFamily="18" charset="0"/>
              </a:rPr>
              <a:t>. 12</a:t>
            </a:r>
            <a:r>
              <a:rPr lang="zh-CN" altLang="en-US">
                <a:latin typeface="Times New Roman" pitchFamily="18" charset="0"/>
              </a:rPr>
              <a:t>正因子是</a:t>
            </a:r>
            <a:r>
              <a:rPr lang="en-US" altLang="zh-CN">
                <a:latin typeface="Times New Roman" pitchFamily="18" charset="0"/>
              </a:rPr>
              <a:t>1,2,3,4,6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12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 i="1">
                <a:latin typeface="Times New Roman" pitchFamily="18" charset="0"/>
              </a:rPr>
              <a:t>G </a:t>
            </a:r>
            <a:r>
              <a:rPr lang="zh-CN" altLang="en-US">
                <a:latin typeface="Times New Roman" pitchFamily="18" charset="0"/>
              </a:rPr>
              <a:t>的子群</a:t>
            </a:r>
            <a:r>
              <a:rPr lang="en-US" altLang="zh-CN">
                <a:latin typeface="Times New Roman" pitchFamily="18" charset="0"/>
              </a:rPr>
              <a:t>:</a:t>
            </a:r>
          </a:p>
          <a:p>
            <a:pPr>
              <a:spcBef>
                <a:spcPct val="60000"/>
              </a:spcBef>
            </a:pPr>
            <a:r>
              <a:rPr lang="en-US" altLang="zh-CN">
                <a:latin typeface="Times New Roman" pitchFamily="18" charset="0"/>
              </a:rPr>
              <a:t/>
            </a:r>
            <a:br>
              <a:rPr lang="en-US" altLang="zh-CN">
                <a:latin typeface="Times New Roman" pitchFamily="18" charset="0"/>
              </a:rPr>
            </a:br>
            <a:r>
              <a:rPr lang="en-US" altLang="zh-CN">
                <a:latin typeface="Times New Roman" pitchFamily="18" charset="0"/>
              </a:rPr>
              <a:t>      1</a:t>
            </a:r>
            <a:r>
              <a:rPr lang="zh-CN" altLang="en-US">
                <a:latin typeface="Times New Roman" pitchFamily="18" charset="0"/>
              </a:rPr>
              <a:t>阶子群      </a:t>
            </a:r>
            <a:r>
              <a:rPr lang="en-US" altLang="zh-CN">
                <a:latin typeface="Times New Roman" pitchFamily="18" charset="0"/>
              </a:rPr>
              <a:t>&lt;12&gt;=&lt;0&gt;={0}</a:t>
            </a:r>
            <a:br>
              <a:rPr lang="en-US" altLang="zh-CN">
                <a:latin typeface="Times New Roman" pitchFamily="18" charset="0"/>
              </a:rPr>
            </a:br>
            <a:r>
              <a:rPr lang="en-US" altLang="zh-CN">
                <a:latin typeface="Times New Roman" pitchFamily="18" charset="0"/>
              </a:rPr>
              <a:t>      2</a:t>
            </a:r>
            <a:r>
              <a:rPr lang="zh-CN" altLang="en-US">
                <a:latin typeface="Times New Roman" pitchFamily="18" charset="0"/>
              </a:rPr>
              <a:t>阶子群   </a:t>
            </a:r>
            <a:r>
              <a:rPr lang="en-US" altLang="zh-CN">
                <a:latin typeface="Times New Roman" pitchFamily="18" charset="0"/>
              </a:rPr>
              <a:t>&lt;6&gt;={0,6}</a:t>
            </a:r>
            <a:br>
              <a:rPr lang="en-US" altLang="zh-CN">
                <a:latin typeface="Times New Roman" pitchFamily="18" charset="0"/>
              </a:rPr>
            </a:br>
            <a:r>
              <a:rPr lang="en-US" altLang="zh-CN">
                <a:latin typeface="Times New Roman" pitchFamily="18" charset="0"/>
              </a:rPr>
              <a:t>      3</a:t>
            </a:r>
            <a:r>
              <a:rPr lang="zh-CN" altLang="en-US">
                <a:latin typeface="Times New Roman" pitchFamily="18" charset="0"/>
              </a:rPr>
              <a:t>阶子群    </a:t>
            </a:r>
            <a:r>
              <a:rPr lang="en-US" altLang="zh-CN">
                <a:latin typeface="Times New Roman" pitchFamily="18" charset="0"/>
              </a:rPr>
              <a:t>&lt;4&gt;={0,4,8}</a:t>
            </a:r>
            <a:br>
              <a:rPr lang="en-US" altLang="zh-CN">
                <a:latin typeface="Times New Roman" pitchFamily="18" charset="0"/>
              </a:rPr>
            </a:br>
            <a:r>
              <a:rPr lang="en-US" altLang="zh-CN">
                <a:latin typeface="Times New Roman" pitchFamily="18" charset="0"/>
              </a:rPr>
              <a:t>      4</a:t>
            </a:r>
            <a:r>
              <a:rPr lang="zh-CN" altLang="en-US">
                <a:latin typeface="Times New Roman" pitchFamily="18" charset="0"/>
              </a:rPr>
              <a:t>阶子群    </a:t>
            </a:r>
            <a:r>
              <a:rPr lang="en-US" altLang="zh-CN">
                <a:latin typeface="Times New Roman" pitchFamily="18" charset="0"/>
              </a:rPr>
              <a:t>&lt;3&gt;={0,3,6,9}</a:t>
            </a:r>
            <a:br>
              <a:rPr lang="en-US" altLang="zh-CN">
                <a:latin typeface="Times New Roman" pitchFamily="18" charset="0"/>
              </a:rPr>
            </a:br>
            <a:r>
              <a:rPr lang="en-US" altLang="zh-CN">
                <a:latin typeface="Times New Roman" pitchFamily="18" charset="0"/>
              </a:rPr>
              <a:t>      6</a:t>
            </a:r>
            <a:r>
              <a:rPr lang="zh-CN" altLang="en-US">
                <a:latin typeface="Times New Roman" pitchFamily="18" charset="0"/>
              </a:rPr>
              <a:t>阶子群    </a:t>
            </a:r>
            <a:r>
              <a:rPr lang="en-US" altLang="zh-CN">
                <a:latin typeface="Times New Roman" pitchFamily="18" charset="0"/>
              </a:rPr>
              <a:t>&lt;2&gt;={0,2,4,6,8,10}</a:t>
            </a:r>
            <a:br>
              <a:rPr lang="en-US" altLang="zh-CN">
                <a:latin typeface="Times New Roman" pitchFamily="18" charset="0"/>
              </a:rPr>
            </a:br>
            <a:r>
              <a:rPr lang="en-US" altLang="zh-CN">
                <a:latin typeface="Times New Roman" pitchFamily="18" charset="0"/>
              </a:rPr>
              <a:t>      12</a:t>
            </a:r>
            <a:r>
              <a:rPr lang="zh-CN" altLang="en-US">
                <a:latin typeface="Times New Roman" pitchFamily="18" charset="0"/>
              </a:rPr>
              <a:t>阶子群  </a:t>
            </a:r>
            <a:r>
              <a:rPr lang="en-US" altLang="zh-CN">
                <a:latin typeface="Times New Roman" pitchFamily="18" charset="0"/>
              </a:rPr>
              <a:t>&lt;1&gt;=Z</a:t>
            </a:r>
            <a:r>
              <a:rPr lang="en-US" altLang="zh-CN" baseline="-25000">
                <a:latin typeface="Times New Roman" pitchFamily="18" charset="0"/>
              </a:rPr>
              <a:t>12</a:t>
            </a:r>
            <a:r>
              <a:rPr lang="en-US" altLang="zh-CN">
                <a:latin typeface="Times New Roman" pitchFamily="18" charset="0"/>
              </a:rPr>
              <a:t> </a:t>
            </a:r>
            <a:br>
              <a:rPr lang="en-US" altLang="zh-CN">
                <a:latin typeface="Times New Roman" pitchFamily="18" charset="0"/>
              </a:rPr>
            </a:br>
            <a:r>
              <a:rPr lang="en-US" altLang="zh-CN" sz="1800"/>
              <a:t/>
            </a:r>
            <a:br>
              <a:rPr lang="en-US" altLang="zh-CN" sz="1800"/>
            </a:br>
            <a:endParaRPr lang="en-US" altLang="zh-CN" sz="18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9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9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9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9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98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98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98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98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98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98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98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98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98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977A-E9BF-4F03-8B6C-C453C8F210DA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/>
              <a:t>循环群的子群 实例</a:t>
            </a:r>
          </a:p>
        </p:txBody>
      </p:sp>
      <p:graphicFrame>
        <p:nvGraphicFramePr>
          <p:cNvPr id="74445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50825" y="908050"/>
          <a:ext cx="8497888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525" name="Equation" r:id="rId3" imgW="4572000" imgH="723600" progId="Equation.DSMT4">
                  <p:embed/>
                </p:oleObj>
              </mc:Choice>
              <mc:Fallback>
                <p:oleObj name="Equation" r:id="rId3" imgW="4572000" imgH="723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908050"/>
                        <a:ext cx="8497888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4" name="Object 6"/>
          <p:cNvGraphicFramePr>
            <a:graphicFrameLocks noChangeAspect="1"/>
          </p:cNvGraphicFramePr>
          <p:nvPr/>
        </p:nvGraphicFramePr>
        <p:xfrm>
          <a:off x="323850" y="2492375"/>
          <a:ext cx="8351838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526" name="Equation" r:id="rId5" imgW="4609800" imgH="2082600" progId="Equation.DSMT4">
                  <p:embed/>
                </p:oleObj>
              </mc:Choice>
              <mc:Fallback>
                <p:oleObj name="Equation" r:id="rId5" imgW="4609800" imgH="20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492375"/>
                        <a:ext cx="8351838" cy="381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0975-9B54-422F-9DD2-75AE2EBAF261}" type="slidenum">
              <a:rPr lang="en-US" altLang="zh-CN"/>
              <a:pPr/>
              <a:t>57</a:t>
            </a:fld>
            <a:endParaRPr lang="en-US" altLang="zh-CN"/>
          </a:p>
        </p:txBody>
      </p:sp>
      <p:graphicFrame>
        <p:nvGraphicFramePr>
          <p:cNvPr id="746499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282542"/>
              </p:ext>
            </p:extLst>
          </p:nvPr>
        </p:nvGraphicFramePr>
        <p:xfrm>
          <a:off x="276225" y="1052513"/>
          <a:ext cx="8589963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38" name="Equation" r:id="rId3" imgW="4838400" imgH="2514600" progId="Equation.DSMT4">
                  <p:embed/>
                </p:oleObj>
              </mc:Choice>
              <mc:Fallback>
                <p:oleObj name="Equation" r:id="rId3" imgW="4838400" imgH="2514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1052513"/>
                        <a:ext cx="8589963" cy="446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6502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 sz="2800"/>
              <a:t>循环群的子群 实例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B51A-2679-4A85-835D-D6A8C0C403E9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/>
              <a:t>课堂练习</a:t>
            </a:r>
          </a:p>
        </p:txBody>
      </p:sp>
      <p:graphicFrame>
        <p:nvGraphicFramePr>
          <p:cNvPr id="748548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23850" y="1165225"/>
          <a:ext cx="856932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22" name="Equation" r:id="rId3" imgW="4431960" imgH="723600" progId="Equation.DSMT4">
                  <p:embed/>
                </p:oleObj>
              </mc:Choice>
              <mc:Fallback>
                <p:oleObj name="Equation" r:id="rId3" imgW="4431960" imgH="723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65225"/>
                        <a:ext cx="8569325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50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23850" y="3213100"/>
          <a:ext cx="8351838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23" name="Equation" r:id="rId5" imgW="4572000" imgH="723600" progId="Equation.DSMT4">
                  <p:embed/>
                </p:oleObj>
              </mc:Choice>
              <mc:Fallback>
                <p:oleObj name="Equation" r:id="rId5" imgW="4572000" imgH="723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213100"/>
                        <a:ext cx="8351838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251520" y="5118283"/>
                <a:ext cx="6728060" cy="4626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b="1" dirty="0" smtClean="0">
                    <a:sym typeface="Symbol" pitchFamily="18" charset="2"/>
                  </a:rPr>
                  <a:t>用程序计算循环群</a:t>
                </a:r>
                <a:r>
                  <a:rPr lang="en-US" altLang="zh-CN" b="1" dirty="0" smtClean="0">
                    <a:sym typeface="Symbol" pitchFamily="18" charset="2"/>
                  </a:rPr>
                  <a:t>&lt;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𝒁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𝟓𝟗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  <a:sym typeface="Symbol" pitchFamily="18" charset="2"/>
                          </a:rPr>
                          <m:t>∗</m:t>
                        </m:r>
                      </m:sup>
                    </m:sSubSup>
                    <m:r>
                      <a:rPr lang="en-US" altLang="zh-CN" b="1" i="1" smtClean="0">
                        <a:latin typeface="Cambria Math"/>
                        <a:sym typeface="Symbol" pitchFamily="18" charset="2"/>
                      </a:rPr>
                      <m:t>,⨂</m:t>
                    </m:r>
                  </m:oMath>
                </a14:m>
                <a:r>
                  <a:rPr lang="en-US" altLang="zh-CN" b="1" dirty="0" smtClean="0">
                    <a:sym typeface="Symbol" pitchFamily="18" charset="2"/>
                  </a:rPr>
                  <a:t>&gt;</a:t>
                </a:r>
                <a:r>
                  <a:rPr lang="zh-CN" altLang="en-US" b="1" dirty="0">
                    <a:sym typeface="Symbol" pitchFamily="18" charset="2"/>
                  </a:rPr>
                  <a:t>的</a:t>
                </a:r>
                <a:r>
                  <a:rPr lang="zh-CN" altLang="en-US" b="1" dirty="0" smtClean="0">
                    <a:sym typeface="Symbol" pitchFamily="18" charset="2"/>
                  </a:rPr>
                  <a:t>所有生成元和子群</a:t>
                </a:r>
                <a:r>
                  <a:rPr lang="en-US" altLang="zh-CN" b="1" dirty="0" smtClean="0">
                    <a:solidFill>
                      <a:srgbClr val="000000"/>
                    </a:solidFill>
                    <a:sym typeface="Symbol" pitchFamily="18" charset="2"/>
                  </a:rPr>
                  <a:t>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5118283"/>
                <a:ext cx="6728060" cy="462691"/>
              </a:xfrm>
              <a:prstGeom prst="rect">
                <a:avLst/>
              </a:prstGeom>
              <a:blipFill rotWithShape="1">
                <a:blip r:embed="rId7"/>
                <a:stretch>
                  <a:fillRect l="-1359" t="-15789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CE7B-A9F3-434C-9322-B81F14F0B291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itchFamily="18" charset="0"/>
              </a:rPr>
              <a:t>10.4  </a:t>
            </a:r>
            <a:r>
              <a:rPr lang="zh-CN" altLang="en-US">
                <a:latin typeface="Times New Roman" pitchFamily="18" charset="0"/>
              </a:rPr>
              <a:t>有限</a:t>
            </a:r>
            <a:r>
              <a:rPr lang="zh-CN" altLang="en-US">
                <a:latin typeface="华文中宋" pitchFamily="2" charset="-122"/>
              </a:rPr>
              <a:t>域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zh-CN" altLang="en-US">
                <a:solidFill>
                  <a:srgbClr val="FF0000"/>
                </a:solidFill>
              </a:rPr>
              <a:t>补充</a:t>
            </a:r>
            <a:r>
              <a:rPr lang="en-US" altLang="zh-CN"/>
              <a:t>)</a:t>
            </a:r>
          </a:p>
        </p:txBody>
      </p:sp>
      <p:sp>
        <p:nvSpPr>
          <p:cNvPr id="51610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定义 </a:t>
            </a:r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>
                <a:latin typeface="Times New Roman" pitchFamily="18" charset="0"/>
              </a:rPr>
              <a:t>&lt;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Times New Roman" pitchFamily="18" charset="0"/>
              </a:rPr>
              <a:t>,+,·&gt;</a:t>
            </a:r>
            <a:r>
              <a:rPr lang="zh-CN" altLang="en-US">
                <a:latin typeface="Times New Roman" pitchFamily="18" charset="0"/>
              </a:rPr>
              <a:t>是代数系统，</a:t>
            </a:r>
            <a:r>
              <a:rPr lang="en-US" altLang="zh-CN">
                <a:latin typeface="Times New Roman" pitchFamily="18" charset="0"/>
              </a:rPr>
              <a:t>+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·</a:t>
            </a:r>
            <a:r>
              <a:rPr lang="zh-CN" altLang="en-US">
                <a:latin typeface="Times New Roman" pitchFamily="18" charset="0"/>
              </a:rPr>
              <a:t>是二元运算，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zh-CN" altLang="en-US">
                <a:latin typeface="Times New Roman" pitchFamily="18" charset="0"/>
              </a:rPr>
              <a:t>是有限集合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</a:rPr>
              <a:t>如果满足以下条件</a:t>
            </a:r>
            <a:r>
              <a:rPr lang="en-US" altLang="zh-CN"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itchFamily="18" charset="0"/>
              </a:rPr>
              <a:t>(1)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zh-CN" altLang="en-US">
                <a:latin typeface="Times New Roman" pitchFamily="18" charset="0"/>
              </a:rPr>
              <a:t>至少有两个元素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itchFamily="18" charset="0"/>
              </a:rPr>
              <a:t>(2) &lt;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Times New Roman" pitchFamily="18" charset="0"/>
              </a:rPr>
              <a:t>,+&gt;</a:t>
            </a:r>
            <a:r>
              <a:rPr lang="zh-CN" altLang="en-US">
                <a:latin typeface="Times New Roman" pitchFamily="18" charset="0"/>
              </a:rPr>
              <a:t>构成交换群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itchFamily="18" charset="0"/>
              </a:rPr>
              <a:t>(3) &lt;</a:t>
            </a:r>
            <a:r>
              <a:rPr lang="en-US" altLang="zh-CN" i="1">
                <a:latin typeface="Times New Roman" pitchFamily="18" charset="0"/>
              </a:rPr>
              <a:t>R*</a:t>
            </a:r>
            <a:r>
              <a:rPr lang="en-US" altLang="zh-CN">
                <a:latin typeface="Times New Roman" pitchFamily="18" charset="0"/>
              </a:rPr>
              <a:t>,·&gt;</a:t>
            </a:r>
            <a:r>
              <a:rPr lang="zh-CN" altLang="en-US">
                <a:latin typeface="Times New Roman" pitchFamily="18" charset="0"/>
              </a:rPr>
              <a:t>构成交换群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R*=R</a:t>
            </a:r>
            <a:r>
              <a:rPr lang="en-US" altLang="zh-CN">
                <a:latin typeface="Times New Roman" pitchFamily="18" charset="0"/>
              </a:rPr>
              <a:t>-{0},0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>
                <a:latin typeface="Times New Roman" pitchFamily="18" charset="0"/>
              </a:rPr>
              <a:t>+</a:t>
            </a:r>
            <a:r>
              <a:rPr lang="zh-CN" altLang="en-US">
                <a:latin typeface="Times New Roman" pitchFamily="18" charset="0"/>
              </a:rPr>
              <a:t>运算的单位元</a:t>
            </a:r>
            <a:r>
              <a:rPr lang="en-US" altLang="zh-CN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itchFamily="18" charset="0"/>
              </a:rPr>
              <a:t>(3) · </a:t>
            </a:r>
            <a:r>
              <a:rPr lang="zh-CN" altLang="en-US">
                <a:latin typeface="Times New Roman" pitchFamily="18" charset="0"/>
              </a:rPr>
              <a:t>运算关于</a:t>
            </a:r>
            <a:r>
              <a:rPr lang="en-US" altLang="zh-CN">
                <a:latin typeface="Times New Roman" pitchFamily="18" charset="0"/>
              </a:rPr>
              <a:t>+</a:t>
            </a:r>
            <a:r>
              <a:rPr lang="zh-CN" altLang="en-US">
                <a:latin typeface="Times New Roman" pitchFamily="18" charset="0"/>
              </a:rPr>
              <a:t>运算适合分配律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则称</a:t>
            </a:r>
            <a:r>
              <a:rPr lang="en-US" altLang="zh-CN">
                <a:latin typeface="Times New Roman" pitchFamily="18" charset="0"/>
              </a:rPr>
              <a:t>&lt;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Times New Roman" pitchFamily="18" charset="0"/>
              </a:rPr>
              <a:t>,+,·&gt;</a:t>
            </a:r>
            <a:r>
              <a:rPr lang="zh-CN" altLang="en-US">
                <a:latin typeface="Times New Roman" pitchFamily="18" charset="0"/>
              </a:rPr>
              <a:t>是一个有限域</a:t>
            </a:r>
            <a:r>
              <a:rPr lang="en-US" altLang="zh-CN">
                <a:latin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zh-CN" altLang="en-US">
                <a:latin typeface="Times New Roman" pitchFamily="18" charset="0"/>
              </a:rPr>
              <a:t>通常称</a:t>
            </a:r>
            <a:r>
              <a:rPr lang="en-US" altLang="zh-CN">
                <a:latin typeface="Times New Roman" pitchFamily="18" charset="0"/>
              </a:rPr>
              <a:t>+</a:t>
            </a:r>
            <a:r>
              <a:rPr lang="zh-CN" altLang="en-US">
                <a:latin typeface="Times New Roman" pitchFamily="18" charset="0"/>
              </a:rPr>
              <a:t>运算为有限域中的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加法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·</a:t>
            </a:r>
            <a:r>
              <a:rPr lang="zh-CN" altLang="en-US">
                <a:latin typeface="Times New Roman" pitchFamily="18" charset="0"/>
              </a:rPr>
              <a:t>运算为有限域中的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乘法</a:t>
            </a:r>
            <a:r>
              <a:rPr lang="en-US" altLang="zh-CN"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限域中加法单位元记作 </a:t>
            </a:r>
            <a:r>
              <a:rPr lang="en-US" altLang="zh-CN">
                <a:latin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</a:rPr>
              <a:t>，乘法单位元记作</a:t>
            </a:r>
            <a:r>
              <a:rPr lang="en-US" altLang="zh-CN">
                <a:latin typeface="Times New Roman" pitchFamily="18" charset="0"/>
              </a:rPr>
              <a:t>1. 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对任何元素 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zh-CN" altLang="en-US">
                <a:latin typeface="Times New Roman" pitchFamily="18" charset="0"/>
              </a:rPr>
              <a:t>，称 </a:t>
            </a:r>
            <a:r>
              <a:rPr lang="en-US" altLang="zh-CN" i="1">
                <a:latin typeface="Times New Roman" pitchFamily="18" charset="0"/>
              </a:rPr>
              <a:t>x </a:t>
            </a:r>
            <a:r>
              <a:rPr lang="zh-CN" altLang="en-US">
                <a:latin typeface="Times New Roman" pitchFamily="18" charset="0"/>
              </a:rPr>
              <a:t>的加法逆元为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负元</a:t>
            </a:r>
            <a:r>
              <a:rPr lang="zh-CN" altLang="en-US">
                <a:latin typeface="Times New Roman" pitchFamily="18" charset="0"/>
              </a:rPr>
              <a:t>，记作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若 </a:t>
            </a:r>
            <a:r>
              <a:rPr lang="en-US" altLang="zh-CN" i="1">
                <a:latin typeface="Times New Roman" pitchFamily="18" charset="0"/>
              </a:rPr>
              <a:t>x </a:t>
            </a:r>
            <a:r>
              <a:rPr lang="zh-CN" altLang="en-US">
                <a:latin typeface="Times New Roman" pitchFamily="18" charset="0"/>
              </a:rPr>
              <a:t>的乘法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逆元</a:t>
            </a:r>
            <a:r>
              <a:rPr lang="zh-CN" altLang="en-US">
                <a:latin typeface="Times New Roman" pitchFamily="18" charset="0"/>
              </a:rPr>
              <a:t>，记作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6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6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C7DC-252A-4C75-B7DB-E11C48B7F619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/>
              <a:t>实例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 </a:t>
            </a:r>
            <a:r>
              <a:rPr lang="zh-CN" altLang="en-US" dirty="0"/>
              <a:t>某二进制码的码字                      由</a:t>
            </a:r>
            <a:r>
              <a:rPr lang="en-US" altLang="zh-CN" dirty="0"/>
              <a:t>7</a:t>
            </a:r>
            <a:r>
              <a:rPr lang="zh-CN" altLang="en-US" dirty="0"/>
              <a:t>位构成，其中</a:t>
            </a:r>
          </a:p>
          <a:p>
            <a:r>
              <a:rPr lang="zh-CN" altLang="en-US" dirty="0"/>
              <a:t>为数据位，         为校验位，并且满足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这里的⊕是模</a:t>
            </a:r>
            <a:r>
              <a:rPr lang="en-US" altLang="zh-CN" dirty="0"/>
              <a:t>2</a:t>
            </a:r>
            <a:r>
              <a:rPr lang="zh-CN" altLang="en-US" dirty="0"/>
              <a:t>加法。设</a:t>
            </a:r>
            <a:r>
              <a:rPr lang="en-US" altLang="zh-CN" i="1" dirty="0"/>
              <a:t>G</a:t>
            </a:r>
            <a:r>
              <a:rPr lang="zh-CN" altLang="en-US" dirty="0"/>
              <a:t>为所有码字构成的集合，在</a:t>
            </a:r>
            <a:r>
              <a:rPr lang="en-US" altLang="zh-CN" i="1" dirty="0"/>
              <a:t>G</a:t>
            </a:r>
            <a:r>
              <a:rPr lang="zh-CN" altLang="en-US" dirty="0"/>
              <a:t>上定义二元运算如下：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证明            构成群。</a:t>
            </a:r>
            <a:endParaRPr lang="zh-CN" altLang="en-US" i="1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graphicFrame>
        <p:nvGraphicFramePr>
          <p:cNvPr id="728068" name="Object 4"/>
          <p:cNvGraphicFramePr>
            <a:graphicFrameLocks noChangeAspect="1"/>
          </p:cNvGraphicFramePr>
          <p:nvPr/>
        </p:nvGraphicFramePr>
        <p:xfrm>
          <a:off x="3563938" y="1670050"/>
          <a:ext cx="18002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85" name="Equation" r:id="rId3" imgW="927000" imgH="228600" progId="Equation.DSMT4">
                  <p:embed/>
                </p:oleObj>
              </mc:Choice>
              <mc:Fallback>
                <p:oleObj name="Equation" r:id="rId3" imgW="9270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670050"/>
                        <a:ext cx="18002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954825"/>
              </p:ext>
            </p:extLst>
          </p:nvPr>
        </p:nvGraphicFramePr>
        <p:xfrm>
          <a:off x="7685088" y="1628775"/>
          <a:ext cx="14239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86" name="Equation" r:id="rId5" imgW="711000" imgH="228600" progId="Equation.DSMT4">
                  <p:embed/>
                </p:oleObj>
              </mc:Choice>
              <mc:Fallback>
                <p:oleObj name="Equation" r:id="rId5" imgW="7110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5088" y="1628775"/>
                        <a:ext cx="142398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0" name="Object 6"/>
          <p:cNvGraphicFramePr>
            <a:graphicFrameLocks noChangeAspect="1"/>
          </p:cNvGraphicFramePr>
          <p:nvPr/>
        </p:nvGraphicFramePr>
        <p:xfrm>
          <a:off x="1908175" y="2060575"/>
          <a:ext cx="9350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87" name="Equation" r:id="rId7" imgW="545760" imgH="228600" progId="Equation.DSMT4">
                  <p:embed/>
                </p:oleObj>
              </mc:Choice>
              <mc:Fallback>
                <p:oleObj name="Equation" r:id="rId7" imgW="54576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060575"/>
                        <a:ext cx="9350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1" name="Object 7"/>
          <p:cNvGraphicFramePr>
            <a:graphicFrameLocks noChangeAspect="1"/>
          </p:cNvGraphicFramePr>
          <p:nvPr/>
        </p:nvGraphicFramePr>
        <p:xfrm>
          <a:off x="1476375" y="2636838"/>
          <a:ext cx="5543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88" name="Equation" r:id="rId9" imgW="3136680" imgH="228600" progId="Equation.DSMT4">
                  <p:embed/>
                </p:oleObj>
              </mc:Choice>
              <mc:Fallback>
                <p:oleObj name="Equation" r:id="rId9" imgW="313668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36838"/>
                        <a:ext cx="55435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2" name="Object 8"/>
          <p:cNvGraphicFramePr>
            <a:graphicFrameLocks noChangeAspect="1"/>
          </p:cNvGraphicFramePr>
          <p:nvPr/>
        </p:nvGraphicFramePr>
        <p:xfrm>
          <a:off x="1258888" y="4294188"/>
          <a:ext cx="64817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89" name="Equation" r:id="rId11" imgW="3340080" imgH="228600" progId="Equation.DSMT4">
                  <p:embed/>
                </p:oleObj>
              </mc:Choice>
              <mc:Fallback>
                <p:oleObj name="Equation" r:id="rId11" imgW="334008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294188"/>
                        <a:ext cx="64817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3" name="Object 9"/>
          <p:cNvGraphicFramePr>
            <a:graphicFrameLocks noChangeAspect="1"/>
          </p:cNvGraphicFramePr>
          <p:nvPr/>
        </p:nvGraphicFramePr>
        <p:xfrm>
          <a:off x="1187450" y="5084763"/>
          <a:ext cx="10080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90" name="Equation" r:id="rId13" imgW="507960" imgH="203040" progId="Equation.DSMT4">
                  <p:embed/>
                </p:oleObj>
              </mc:Choice>
              <mc:Fallback>
                <p:oleObj name="Equation" r:id="rId13" imgW="50796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84763"/>
                        <a:ext cx="100806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F4E6-8405-464A-8DF5-FA002469471D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5181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有限域的实例</a:t>
            </a:r>
          </a:p>
        </p:txBody>
      </p:sp>
      <p:graphicFrame>
        <p:nvGraphicFramePr>
          <p:cNvPr id="518153" name="Object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87313303"/>
              </p:ext>
            </p:extLst>
          </p:nvPr>
        </p:nvGraphicFramePr>
        <p:xfrm>
          <a:off x="539552" y="1153707"/>
          <a:ext cx="8099790" cy="2131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28" name="Equation" r:id="rId4" imgW="4584600" imgH="1206360" progId="Equation.DSMT4">
                  <p:embed/>
                </p:oleObj>
              </mc:Choice>
              <mc:Fallback>
                <p:oleObj name="Equation" r:id="rId4" imgW="4584600" imgH="12063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153707"/>
                        <a:ext cx="8099790" cy="2131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156" name="Text Box 12"/>
          <p:cNvSpPr txBox="1">
            <a:spLocks noChangeArrowheads="1"/>
          </p:cNvSpPr>
          <p:nvPr/>
        </p:nvSpPr>
        <p:spPr bwMode="auto">
          <a:xfrm>
            <a:off x="395288" y="3547864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教材</a:t>
            </a:r>
            <a:r>
              <a:rPr lang="en-US" altLang="zh-CN" dirty="0"/>
              <a:t>10.21</a:t>
            </a:r>
          </a:p>
        </p:txBody>
      </p:sp>
      <p:graphicFrame>
        <p:nvGraphicFramePr>
          <p:cNvPr id="5181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77796"/>
              </p:ext>
            </p:extLst>
          </p:nvPr>
        </p:nvGraphicFramePr>
        <p:xfrm>
          <a:off x="323850" y="4076923"/>
          <a:ext cx="8351838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29" name="Equation" r:id="rId6" imgW="3873240" imgH="736560" progId="Equation.DSMT4">
                  <p:embed/>
                </p:oleObj>
              </mc:Choice>
              <mc:Fallback>
                <p:oleObj name="Equation" r:id="rId6" imgW="3873240" imgH="7365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76923"/>
                        <a:ext cx="8351838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5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3EB3-3F3D-401E-A4D9-77E132C2CBF3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520200" name="Rectangle 8"/>
          <p:cNvSpPr>
            <a:spLocks noChangeArrowheads="1"/>
          </p:cNvSpPr>
          <p:nvPr/>
        </p:nvSpPr>
        <p:spPr bwMode="auto">
          <a:xfrm>
            <a:off x="468313" y="1754188"/>
            <a:ext cx="813593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A50021"/>
                </a:solidFill>
                <a:cs typeface="Times New Roman" pitchFamily="18" charset="0"/>
              </a:rPr>
              <a:t>定理</a:t>
            </a:r>
            <a:r>
              <a:rPr lang="zh-CN" altLang="en-US" b="1">
                <a:solidFill>
                  <a:srgbClr val="000000"/>
                </a:solidFill>
                <a:cs typeface="Times New Roman" pitchFamily="18" charset="0"/>
              </a:rPr>
              <a:t> 费马小定理 </a:t>
            </a:r>
            <a:r>
              <a:rPr lang="en-US" altLang="zh-CN" b="1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zh-CN" altLang="en-US" b="1">
                <a:solidFill>
                  <a:srgbClr val="000000"/>
                </a:solidFill>
                <a:cs typeface="Times New Roman" pitchFamily="18" charset="0"/>
              </a:rPr>
              <a:t>教材</a:t>
            </a:r>
            <a:r>
              <a:rPr lang="en-US" altLang="zh-CN" b="1">
                <a:solidFill>
                  <a:srgbClr val="000000"/>
                </a:solidFill>
                <a:cs typeface="Times New Roman" pitchFamily="18" charset="0"/>
              </a:rPr>
              <a:t>)</a:t>
            </a:r>
            <a:endParaRPr lang="en-US" altLang="zh-CN" b="1">
              <a:solidFill>
                <a:srgbClr val="000000"/>
              </a:solidFill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520199" name="Object 7"/>
          <p:cNvGraphicFramePr>
            <a:graphicFrameLocks noChangeAspect="1"/>
          </p:cNvGraphicFramePr>
          <p:nvPr/>
        </p:nvGraphicFramePr>
        <p:xfrm>
          <a:off x="539750" y="2420938"/>
          <a:ext cx="79200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39" name="Equation" r:id="rId4" imgW="3644640" imgH="228600" progId="Equation.DSMT4">
                  <p:embed/>
                </p:oleObj>
              </mc:Choice>
              <mc:Fallback>
                <p:oleObj name="Equation" r:id="rId4" imgW="364464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420938"/>
                        <a:ext cx="7920038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0201" name="Rectangle 9"/>
          <p:cNvSpPr>
            <a:spLocks noChangeArrowheads="1"/>
          </p:cNvSpPr>
          <p:nvPr/>
        </p:nvSpPr>
        <p:spPr bwMode="auto">
          <a:xfrm>
            <a:off x="2987675" y="3835400"/>
            <a:ext cx="18415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1000">
                <a:solidFill>
                  <a:srgbClr val="000000"/>
                </a:solidFill>
                <a:ea typeface="华文中宋" pitchFamily="2" charset="-122"/>
                <a:cs typeface="Times New Roman" pitchFamily="18" charset="0"/>
              </a:rPr>
              <a:t/>
            </a:r>
            <a:br>
              <a:rPr lang="en-US" altLang="zh-CN" sz="1000">
                <a:solidFill>
                  <a:srgbClr val="000000"/>
                </a:solidFill>
                <a:ea typeface="华文中宋" pitchFamily="2" charset="-122"/>
                <a:cs typeface="Times New Roman" pitchFamily="18" charset="0"/>
              </a:rPr>
            </a:br>
            <a:r>
              <a:rPr lang="en-US" altLang="zh-CN" sz="1000">
                <a:solidFill>
                  <a:srgbClr val="000000"/>
                </a:solidFill>
                <a:ea typeface="华文中宋" pitchFamily="2" charset="-122"/>
                <a:cs typeface="Times New Roman" pitchFamily="18" charset="0"/>
              </a:rPr>
              <a:t/>
            </a:r>
            <a:br>
              <a:rPr lang="en-US" altLang="zh-CN" sz="1000">
                <a:solidFill>
                  <a:srgbClr val="000000"/>
                </a:solidFill>
                <a:ea typeface="华文中宋" pitchFamily="2" charset="-122"/>
                <a:cs typeface="Times New Roman" pitchFamily="18" charset="0"/>
              </a:rPr>
            </a:br>
            <a:endParaRPr lang="en-US" altLang="zh-CN" sz="1800">
              <a:latin typeface="Arial" charset="0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520202" name="Rectangle 10"/>
          <p:cNvSpPr>
            <a:spLocks noChangeArrowheads="1"/>
          </p:cNvSpPr>
          <p:nvPr/>
        </p:nvSpPr>
        <p:spPr bwMode="auto">
          <a:xfrm>
            <a:off x="1908175" y="185738"/>
            <a:ext cx="619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Arial" charset="0"/>
              </a:rPr>
              <a:t>费马小定理</a:t>
            </a:r>
            <a:r>
              <a:rPr lang="zh-CN" altLang="en-US"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4002-87A2-410D-814D-3B62728A893B}" type="slidenum">
              <a:rPr lang="en-US" altLang="zh-CN"/>
              <a:pPr/>
              <a:t>62</a:t>
            </a:fld>
            <a:endParaRPr lang="en-US" altLang="zh-CN"/>
          </a:p>
        </p:txBody>
      </p:sp>
      <p:graphicFrame>
        <p:nvGraphicFramePr>
          <p:cNvPr id="524297" name="Object 9"/>
          <p:cNvGraphicFramePr>
            <a:graphicFrameLocks noChangeAspect="1"/>
          </p:cNvGraphicFramePr>
          <p:nvPr/>
        </p:nvGraphicFramePr>
        <p:xfrm>
          <a:off x="468313" y="1125538"/>
          <a:ext cx="824388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89" name="Equation" r:id="rId4" imgW="4647960" imgH="457200" progId="Equation.DSMT4">
                  <p:embed/>
                </p:oleObj>
              </mc:Choice>
              <mc:Fallback>
                <p:oleObj name="Equation" r:id="rId4" imgW="464796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25538"/>
                        <a:ext cx="8243887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03" name="Rectangle 15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zh-CN" sz="3200" b="1">
              <a:solidFill>
                <a:schemeClr val="tx2"/>
              </a:solidFill>
            </a:endParaRPr>
          </a:p>
        </p:txBody>
      </p:sp>
      <p:graphicFrame>
        <p:nvGraphicFramePr>
          <p:cNvPr id="524304" name="Object 16"/>
          <p:cNvGraphicFramePr>
            <a:graphicFrameLocks noChangeAspect="1"/>
          </p:cNvGraphicFramePr>
          <p:nvPr/>
        </p:nvGraphicFramePr>
        <p:xfrm>
          <a:off x="539750" y="1989138"/>
          <a:ext cx="82089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90" name="Equation" r:id="rId6" imgW="4063680" imgH="469800" progId="Equation.DSMT4">
                  <p:embed/>
                </p:oleObj>
              </mc:Choice>
              <mc:Fallback>
                <p:oleObj name="Equation" r:id="rId6" imgW="4063680" imgH="469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89138"/>
                        <a:ext cx="820896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4310" name="Group 22"/>
          <p:cNvGrpSpPr>
            <a:grpSpLocks/>
          </p:cNvGrpSpPr>
          <p:nvPr/>
        </p:nvGrpSpPr>
        <p:grpSpPr bwMode="auto">
          <a:xfrm>
            <a:off x="395288" y="3644900"/>
            <a:ext cx="5175250" cy="792163"/>
            <a:chOff x="249" y="2069"/>
            <a:chExt cx="3260" cy="499"/>
          </a:xfrm>
        </p:grpSpPr>
        <p:graphicFrame>
          <p:nvGraphicFramePr>
            <p:cNvPr id="524305" name="Object 17"/>
            <p:cNvGraphicFramePr>
              <a:graphicFrameLocks noChangeAspect="1"/>
            </p:cNvGraphicFramePr>
            <p:nvPr/>
          </p:nvGraphicFramePr>
          <p:xfrm>
            <a:off x="295" y="2341"/>
            <a:ext cx="321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491" name="Equation" r:id="rId8" imgW="3111480" imgH="228600" progId="Equation.DSMT4">
                    <p:embed/>
                  </p:oleObj>
                </mc:Choice>
                <mc:Fallback>
                  <p:oleObj name="Equation" r:id="rId8" imgW="3111480" imgH="2286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2341"/>
                          <a:ext cx="321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4306" name="Text Box 18"/>
            <p:cNvSpPr txBox="1">
              <a:spLocks noChangeArrowheads="1"/>
            </p:cNvSpPr>
            <p:nvPr/>
          </p:nvSpPr>
          <p:spPr bwMode="auto">
            <a:xfrm>
              <a:off x="249" y="2069"/>
              <a:ext cx="6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举例</a:t>
              </a:r>
              <a:r>
                <a:rPr lang="en-US" altLang="zh-CN">
                  <a:solidFill>
                    <a:srgbClr val="FF0000"/>
                  </a:solidFill>
                </a:rPr>
                <a:t>1 </a:t>
              </a:r>
            </a:p>
          </p:txBody>
        </p:sp>
      </p:grpSp>
      <p:grpSp>
        <p:nvGrpSpPr>
          <p:cNvPr id="524313" name="Group 25"/>
          <p:cNvGrpSpPr>
            <a:grpSpLocks/>
          </p:cNvGrpSpPr>
          <p:nvPr/>
        </p:nvGrpSpPr>
        <p:grpSpPr bwMode="auto">
          <a:xfrm>
            <a:off x="395288" y="4581525"/>
            <a:ext cx="7570787" cy="1263650"/>
            <a:chOff x="249" y="2886"/>
            <a:chExt cx="4769" cy="796"/>
          </a:xfrm>
        </p:grpSpPr>
        <p:sp>
          <p:nvSpPr>
            <p:cNvPr id="524307" name="Text Box 19"/>
            <p:cNvSpPr txBox="1">
              <a:spLocks noChangeArrowheads="1"/>
            </p:cNvSpPr>
            <p:nvPr/>
          </p:nvSpPr>
          <p:spPr bwMode="auto">
            <a:xfrm>
              <a:off x="249" y="2886"/>
              <a:ext cx="6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举例</a:t>
              </a:r>
              <a:r>
                <a:rPr lang="en-US" altLang="zh-CN">
                  <a:solidFill>
                    <a:srgbClr val="FF0000"/>
                  </a:solidFill>
                </a:rPr>
                <a:t>2 </a:t>
              </a:r>
            </a:p>
          </p:txBody>
        </p:sp>
        <p:graphicFrame>
          <p:nvGraphicFramePr>
            <p:cNvPr id="524308" name="Object 20"/>
            <p:cNvGraphicFramePr>
              <a:graphicFrameLocks noChangeAspect="1"/>
            </p:cNvGraphicFramePr>
            <p:nvPr/>
          </p:nvGraphicFramePr>
          <p:xfrm>
            <a:off x="295" y="3203"/>
            <a:ext cx="4723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492" name="Equation" r:id="rId10" imgW="4572000" imgH="482400" progId="Equation.DSMT4">
                    <p:embed/>
                  </p:oleObj>
                </mc:Choice>
                <mc:Fallback>
                  <p:oleObj name="Equation" r:id="rId10" imgW="4572000" imgH="4824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3203"/>
                          <a:ext cx="4723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4309" name="Object 21"/>
          <p:cNvGraphicFramePr>
            <a:graphicFrameLocks noChangeAspect="1"/>
          </p:cNvGraphicFramePr>
          <p:nvPr/>
        </p:nvGraphicFramePr>
        <p:xfrm>
          <a:off x="539750" y="2852738"/>
          <a:ext cx="62896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93" name="Equation" r:id="rId12" imgW="3835080" imgH="457200" progId="Equation.DSMT4">
                  <p:embed/>
                </p:oleObj>
              </mc:Choice>
              <mc:Fallback>
                <p:oleObj name="Equation" r:id="rId12" imgW="3835080" imgH="457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852738"/>
                        <a:ext cx="62896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D1B5-FD93-4652-AEC0-F3C47CEDC201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52634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1800225"/>
          </a:xfrm>
        </p:spPr>
        <p:txBody>
          <a:bodyPr/>
          <a:lstStyle/>
          <a:p>
            <a:r>
              <a:rPr lang="zh-CN" altLang="en-US">
                <a:latin typeface="Times New Roman" pitchFamily="18" charset="0"/>
              </a:rPr>
              <a:t>根据命题，若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 baseline="30000">
                <a:latin typeface="Times New Roman" pitchFamily="18" charset="0"/>
              </a:rPr>
              <a:t>2</a:t>
            </a:r>
            <a:r>
              <a:rPr lang="en-US" altLang="zh-CN"/>
              <a:t>≡1 mod 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/>
              <a:t>有非平凡根，那么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是合数。判断素数的问题就归结为方程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 baseline="30000">
                <a:latin typeface="Times New Roman" pitchFamily="18" charset="0"/>
              </a:rPr>
              <a:t>2</a:t>
            </a:r>
            <a:r>
              <a:rPr lang="en-US" altLang="zh-CN"/>
              <a:t>≡1 mod 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是否存在非平凡根的问题。</a:t>
            </a:r>
          </a:p>
          <a:p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不幸的是，目前还没有解决这个问题的好的确定性算法。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6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7381-F2BC-4945-BD5A-283B7058E791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/>
              <a:t>概率素性测试算法基本思想</a:t>
            </a:r>
          </a:p>
        </p:txBody>
      </p:sp>
      <p:graphicFrame>
        <p:nvGraphicFramePr>
          <p:cNvPr id="754693" name="Object 5"/>
          <p:cNvGraphicFramePr>
            <a:graphicFrameLocks noChangeAspect="1"/>
          </p:cNvGraphicFramePr>
          <p:nvPr/>
        </p:nvGraphicFramePr>
        <p:xfrm>
          <a:off x="250825" y="1341438"/>
          <a:ext cx="8642350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766" name="Equation" r:id="rId3" imgW="4228920" imgH="1549080" progId="Equation.DSMT4">
                  <p:embed/>
                </p:oleObj>
              </mc:Choice>
              <mc:Fallback>
                <p:oleObj name="Equation" r:id="rId3" imgW="4228920" imgH="1549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341438"/>
                        <a:ext cx="8642350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694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79388" y="4005263"/>
          <a:ext cx="8569325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767" name="Equation" r:id="rId5" imgW="4470120" imgH="1333440" progId="Equation.DSMT4">
                  <p:embed/>
                </p:oleObj>
              </mc:Choice>
              <mc:Fallback>
                <p:oleObj name="Equation" r:id="rId5" imgW="4470120" imgH="1333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005263"/>
                        <a:ext cx="8569325" cy="237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35B7-1683-407C-B235-0A17AB2077F8}" type="slidenum">
              <a:rPr lang="en-US" altLang="zh-CN"/>
              <a:pPr/>
              <a:t>65</a:t>
            </a:fld>
            <a:endParaRPr lang="en-US" altLang="zh-CN"/>
          </a:p>
        </p:txBody>
      </p:sp>
      <p:graphicFrame>
        <p:nvGraphicFramePr>
          <p:cNvPr id="756741" name="Object 5"/>
          <p:cNvGraphicFramePr>
            <a:graphicFrameLocks noChangeAspect="1"/>
          </p:cNvGraphicFramePr>
          <p:nvPr/>
        </p:nvGraphicFramePr>
        <p:xfrm>
          <a:off x="179388" y="1196975"/>
          <a:ext cx="8328025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779" name="Equation" r:id="rId3" imgW="4216320" imgH="1498320" progId="Equation.DSMT4">
                  <p:embed/>
                </p:oleObj>
              </mc:Choice>
              <mc:Fallback>
                <p:oleObj name="Equation" r:id="rId3" imgW="4216320" imgH="1498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96975"/>
                        <a:ext cx="8328025" cy="250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43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 sz="2800"/>
              <a:t>概率素性测试算法基本思想 例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3A54-ADA4-4436-A0C8-097AFABEAC6C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7577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 sz="2800"/>
              <a:t>概率素性测试算法 </a:t>
            </a:r>
            <a:r>
              <a:rPr lang="en-US" altLang="zh-CN" sz="2800"/>
              <a:t>Miller-Rabin</a:t>
            </a:r>
            <a:r>
              <a:rPr lang="zh-CN" altLang="en-US" sz="2800"/>
              <a:t>算法</a:t>
            </a:r>
          </a:p>
        </p:txBody>
      </p:sp>
      <p:graphicFrame>
        <p:nvGraphicFramePr>
          <p:cNvPr id="757765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179388" y="981075"/>
          <a:ext cx="4824412" cy="335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42" name="Equation" r:id="rId3" imgW="3429000" imgH="2387520" progId="Equation.DSMT4">
                  <p:embed/>
                </p:oleObj>
              </mc:Choice>
              <mc:Fallback>
                <p:oleObj name="Equation" r:id="rId3" imgW="3429000" imgH="2387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981075"/>
                        <a:ext cx="4824412" cy="335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69" name="Text Box 9"/>
          <p:cNvSpPr txBox="1">
            <a:spLocks noChangeArrowheads="1"/>
          </p:cNvSpPr>
          <p:nvPr/>
        </p:nvSpPr>
        <p:spPr bwMode="auto">
          <a:xfrm>
            <a:off x="179388" y="4365625"/>
            <a:ext cx="770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/>
              <a:t>算法的优点：速度快</a:t>
            </a:r>
          </a:p>
          <a:p>
            <a:pPr algn="l"/>
            <a:r>
              <a:rPr lang="zh-CN" altLang="en-US" sz="2000"/>
              <a:t>算法的不足：由于</a:t>
            </a:r>
            <a:r>
              <a:rPr lang="en-US" altLang="zh-CN" sz="2000" i="1"/>
              <a:t>a</a:t>
            </a:r>
            <a:r>
              <a:rPr lang="zh-CN" altLang="en-US" sz="2000"/>
              <a:t>是随机选择的</a:t>
            </a:r>
            <a:r>
              <a:rPr lang="en-US" altLang="zh-CN" sz="2000"/>
              <a:t>,</a:t>
            </a:r>
            <a:r>
              <a:rPr lang="zh-CN" altLang="en-US" sz="2000"/>
              <a:t>不能保证检测到所有的非平凡根</a:t>
            </a:r>
            <a:r>
              <a:rPr lang="en-US" altLang="zh-CN" sz="2000"/>
              <a:t>,</a:t>
            </a:r>
            <a:r>
              <a:rPr lang="zh-CN" altLang="en-US" sz="2000"/>
              <a:t>因此</a:t>
            </a:r>
            <a:r>
              <a:rPr lang="en-US" altLang="zh-CN" sz="2000"/>
              <a:t>,</a:t>
            </a:r>
            <a:r>
              <a:rPr lang="zh-CN" altLang="en-US" sz="2000"/>
              <a:t>算法有可能将一个奇合数判定为素数</a:t>
            </a:r>
          </a:p>
        </p:txBody>
      </p:sp>
      <p:graphicFrame>
        <p:nvGraphicFramePr>
          <p:cNvPr id="757771" name="Object 11"/>
          <p:cNvGraphicFramePr>
            <a:graphicFrameLocks noChangeAspect="1"/>
          </p:cNvGraphicFramePr>
          <p:nvPr/>
        </p:nvGraphicFramePr>
        <p:xfrm>
          <a:off x="250825" y="5445125"/>
          <a:ext cx="68722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43" name="Equation" r:id="rId5" imgW="3746160" imgH="482400" progId="Equation.DSMT4">
                  <p:embed/>
                </p:oleObj>
              </mc:Choice>
              <mc:Fallback>
                <p:oleObj name="Equation" r:id="rId5" imgW="3746160" imgH="482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445125"/>
                        <a:ext cx="68722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1FD0-9C68-4178-B446-1E9C9BF5EAC7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换句话说，如果</a:t>
            </a:r>
            <a:r>
              <a:rPr lang="en-US" altLang="zh-CN"/>
              <a:t>n</a:t>
            </a:r>
            <a:r>
              <a:rPr lang="zh-CN" altLang="en-US"/>
              <a:t>为素数，则算法给出</a:t>
            </a:r>
            <a:r>
              <a:rPr lang="en-US" altLang="zh-CN"/>
              <a:t>n</a:t>
            </a:r>
            <a:r>
              <a:rPr lang="zh-CN" altLang="en-US"/>
              <a:t>是素数；如果</a:t>
            </a:r>
            <a:r>
              <a:rPr lang="en-US" altLang="zh-CN"/>
              <a:t>n</a:t>
            </a:r>
            <a:r>
              <a:rPr lang="zh-CN" altLang="en-US"/>
              <a:t>为合数，则算法以</a:t>
            </a:r>
            <a:r>
              <a:rPr lang="en-US" altLang="zh-CN"/>
              <a:t>1-1/n</a:t>
            </a:r>
            <a:r>
              <a:rPr lang="zh-CN" altLang="en-US"/>
              <a:t>的概率给出</a:t>
            </a:r>
            <a:r>
              <a:rPr lang="en-US" altLang="zh-CN"/>
              <a:t>n</a:t>
            </a:r>
            <a:r>
              <a:rPr lang="zh-CN" altLang="en-US"/>
              <a:t>是</a:t>
            </a:r>
            <a:r>
              <a:rPr lang="zh-CN" altLang="en-US">
                <a:latin typeface="宋体"/>
              </a:rPr>
              <a:t>“</a:t>
            </a:r>
            <a:r>
              <a:rPr lang="zh-CN" altLang="en-US"/>
              <a:t>合数</a:t>
            </a:r>
            <a:r>
              <a:rPr lang="zh-CN" altLang="en-US">
                <a:latin typeface="宋体"/>
              </a:rPr>
              <a:t>”</a:t>
            </a:r>
            <a:r>
              <a:rPr lang="zh-CN" altLang="en-US"/>
              <a:t>。</a:t>
            </a:r>
          </a:p>
          <a:p>
            <a:r>
              <a:rPr lang="zh-CN" altLang="en-US"/>
              <a:t>由于算法的效率比较高，在实际使用中，</a:t>
            </a:r>
            <a:r>
              <a:rPr lang="en-US" altLang="zh-CN"/>
              <a:t>Miller-Rabin</a:t>
            </a:r>
            <a:r>
              <a:rPr lang="zh-CN" altLang="en-US"/>
              <a:t>算法是一个很好的算法</a:t>
            </a:r>
          </a:p>
          <a:p>
            <a:r>
              <a:rPr lang="zh-CN" altLang="en-US">
                <a:solidFill>
                  <a:srgbClr val="FF0000"/>
                </a:solidFill>
              </a:rPr>
              <a:t>思考</a:t>
            </a:r>
            <a:r>
              <a:rPr lang="en-US" altLang="zh-CN">
                <a:solidFill>
                  <a:srgbClr val="FF0000"/>
                </a:solidFill>
                <a:sym typeface="Wingdings" pitchFamily="2" charset="2"/>
              </a:rPr>
              <a:t>:</a:t>
            </a:r>
          </a:p>
          <a:p>
            <a:r>
              <a:rPr lang="en-US" altLang="zh-CN">
                <a:sym typeface="Wingdings" pitchFamily="2" charset="2"/>
              </a:rPr>
              <a:t>(1) </a:t>
            </a:r>
            <a:r>
              <a:rPr lang="zh-CN" altLang="en-US"/>
              <a:t>给出一个程序，用</a:t>
            </a:r>
            <a:r>
              <a:rPr lang="en-US" altLang="zh-CN"/>
              <a:t>Miller-Rabin</a:t>
            </a:r>
            <a:r>
              <a:rPr lang="zh-CN" altLang="en-US"/>
              <a:t>算法，判断任意一个</a:t>
            </a:r>
            <a:r>
              <a:rPr lang="en-US" altLang="zh-CN"/>
              <a:t>unsigned long int</a:t>
            </a:r>
            <a:r>
              <a:rPr lang="zh-CN" altLang="en-US"/>
              <a:t>类型的正整数是否为素数</a:t>
            </a:r>
          </a:p>
          <a:p>
            <a:r>
              <a:rPr lang="en-US" altLang="zh-CN"/>
              <a:t>(2) </a:t>
            </a:r>
            <a:r>
              <a:rPr lang="zh-CN" altLang="en-US"/>
              <a:t>怎样用程序判断一个</a:t>
            </a:r>
            <a:r>
              <a:rPr lang="en-US" altLang="zh-CN"/>
              <a:t>20</a:t>
            </a:r>
            <a:r>
              <a:rPr lang="zh-CN" altLang="en-US"/>
              <a:t>为十进制整数的是否为素数？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8759-9F09-469A-A262-C78918A96F21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华文中宋" pitchFamily="2" charset="-122"/>
              </a:rPr>
              <a:t>第十章 习题课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525962"/>
          </a:xfrm>
        </p:spPr>
        <p:txBody>
          <a:bodyPr/>
          <a:lstStyle/>
          <a:p>
            <a:r>
              <a:rPr lang="zh-CN" altLang="en-US"/>
              <a:t>主要内容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半群、独异点与群的定义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群的基本性质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子群的判别定理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陪集的定义及其性质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拉格朗日定理及其应用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循环群的生成元和子群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置换群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288B-8B9F-41A3-8ECE-66885D6D5C38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基本要求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0000"/>
                </a:solidFill>
              </a:rPr>
              <a:t>判断或证明给定集合和运算是否构成半群、独异点和群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0000"/>
                </a:solidFill>
              </a:rPr>
              <a:t>熟悉群的基本性质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0000"/>
                </a:solidFill>
              </a:rPr>
              <a:t>能够证明</a:t>
            </a:r>
            <a:r>
              <a:rPr lang="en-US" altLang="zh-CN" i="1">
                <a:solidFill>
                  <a:srgbClr val="FF0000"/>
                </a:solidFill>
                <a:latin typeface="Times New Roman" pitchFamily="18" charset="0"/>
              </a:rPr>
              <a:t>G</a:t>
            </a:r>
            <a:r>
              <a:rPr lang="zh-CN" altLang="en-US">
                <a:solidFill>
                  <a:srgbClr val="FF0000"/>
                </a:solidFill>
              </a:rPr>
              <a:t>的子集构成</a:t>
            </a:r>
            <a:r>
              <a:rPr lang="en-US" altLang="zh-CN" i="1">
                <a:solidFill>
                  <a:srgbClr val="FF0000"/>
                </a:solidFill>
                <a:latin typeface="Times New Roman" pitchFamily="18" charset="0"/>
              </a:rPr>
              <a:t>G</a:t>
            </a:r>
            <a:r>
              <a:rPr lang="zh-CN" altLang="en-US">
                <a:solidFill>
                  <a:srgbClr val="FF0000"/>
                </a:solidFill>
              </a:rPr>
              <a:t>的子群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0000"/>
                </a:solidFill>
              </a:rPr>
              <a:t>熟悉陪集的定义和性质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0000"/>
                </a:solidFill>
              </a:rPr>
              <a:t>熟悉拉格朗日定理及其推论，学习简单应用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会用</a:t>
            </a:r>
            <a:r>
              <a:rPr lang="en-US" altLang="zh-CN">
                <a:latin typeface="Times New Roman" pitchFamily="18" charset="0"/>
              </a:rPr>
              <a:t>Polya</a:t>
            </a:r>
            <a:r>
              <a:rPr lang="zh-CN" altLang="en-US"/>
              <a:t>定理进行计数</a:t>
            </a:r>
            <a:r>
              <a:rPr lang="en-US" altLang="zh-CN"/>
              <a:t>(</a:t>
            </a:r>
            <a:r>
              <a:rPr lang="zh-CN" altLang="en-US"/>
              <a:t>不要求</a:t>
            </a:r>
            <a:r>
              <a:rPr lang="en-US" altLang="zh-CN"/>
              <a:t>)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0000"/>
                </a:solidFill>
              </a:rPr>
              <a:t>会求循环群的生成元及其子群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熟悉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元</a:t>
            </a:r>
            <a:r>
              <a:rPr lang="zh-CN" altLang="en-US"/>
              <a:t>置换的表示方法、乘法以及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元</a:t>
            </a:r>
            <a:r>
              <a:rPr lang="zh-CN" altLang="en-US"/>
              <a:t>置换群</a:t>
            </a:r>
            <a:r>
              <a:rPr lang="en-US" altLang="zh-CN"/>
              <a:t>(</a:t>
            </a:r>
            <a:r>
              <a:rPr lang="zh-CN" altLang="en-US"/>
              <a:t>不要求</a:t>
            </a:r>
            <a:r>
              <a:rPr lang="en-US" altLang="zh-CN"/>
              <a:t>)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能判断给定代数系统是否为环和域</a:t>
            </a:r>
          </a:p>
          <a:p>
            <a:r>
              <a:rPr lang="zh-CN" altLang="en-US"/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A3D1-A3CF-4EEF-AAA3-7AA3CFEDDF3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/>
              <a:t>实例</a:t>
            </a:r>
          </a:p>
        </p:txBody>
      </p:sp>
      <p:graphicFrame>
        <p:nvGraphicFramePr>
          <p:cNvPr id="761863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406400" y="1052513"/>
          <a:ext cx="8329613" cy="298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939" name="Equation" r:id="rId3" imgW="3898800" imgH="1396800" progId="Equation.DSMT4">
                  <p:embed/>
                </p:oleObj>
              </mc:Choice>
              <mc:Fallback>
                <p:oleObj name="Equation" r:id="rId3" imgW="3898800" imgH="1396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1052513"/>
                        <a:ext cx="8329613" cy="298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865" name="Object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3626"/>
              </p:ext>
            </p:extLst>
          </p:nvPr>
        </p:nvGraphicFramePr>
        <p:xfrm>
          <a:off x="468064" y="4221163"/>
          <a:ext cx="8280400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940" name="Equation" r:id="rId5" imgW="4051080" imgH="1155600" progId="Equation.DSMT4">
                  <p:embed/>
                </p:oleObj>
              </mc:Choice>
              <mc:Fallback>
                <p:oleObj name="Equation" r:id="rId5" imgW="4051080" imgH="1155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64" y="4221163"/>
                        <a:ext cx="8280400" cy="237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555F-1C9A-4A2E-BC25-9F57AFBE4DFB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655362" name="Rectangle 2"/>
          <p:cNvSpPr>
            <a:spLocks noChangeArrowheads="1"/>
          </p:cNvSpPr>
          <p:nvPr/>
        </p:nvSpPr>
        <p:spPr bwMode="auto">
          <a:xfrm>
            <a:off x="539750" y="1196975"/>
            <a:ext cx="806291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114300" algn="l">
              <a:tabLst>
                <a:tab pos="114300" algn="l"/>
              </a:tabLst>
            </a:pPr>
            <a:r>
              <a:rPr lang="en-US" altLang="zh-CN" b="1"/>
              <a:t>2. </a:t>
            </a:r>
            <a:r>
              <a:rPr lang="zh-CN" altLang="en-US" b="1"/>
              <a:t>设</a:t>
            </a:r>
            <a:r>
              <a:rPr lang="en-US" altLang="zh-CN" b="1" i="1"/>
              <a:t>V</a:t>
            </a:r>
            <a:r>
              <a:rPr lang="en-US" altLang="zh-CN" b="1" baseline="-25000"/>
              <a:t>1</a:t>
            </a:r>
            <a:r>
              <a:rPr lang="en-US" altLang="zh-CN" b="1"/>
              <a:t>= &lt;Z, +&gt;, </a:t>
            </a:r>
            <a:r>
              <a:rPr lang="en-US" altLang="zh-CN" b="1" i="1"/>
              <a:t>V</a:t>
            </a:r>
            <a:r>
              <a:rPr lang="en-US" altLang="zh-CN" b="1" baseline="-25000"/>
              <a:t>2</a:t>
            </a:r>
            <a:r>
              <a:rPr lang="en-US" altLang="zh-CN" b="1"/>
              <a:t> = &lt;Z, </a:t>
            </a:r>
            <a:r>
              <a:rPr lang="en-US" altLang="zh-CN" b="1">
                <a:sym typeface="Symbol" pitchFamily="18" charset="2"/>
              </a:rPr>
              <a:t></a:t>
            </a:r>
            <a:r>
              <a:rPr lang="en-US" altLang="zh-CN" b="1"/>
              <a:t>&gt;,</a:t>
            </a:r>
            <a:r>
              <a:rPr lang="zh-CN" altLang="en-US" b="1">
                <a:sym typeface="Symbol" pitchFamily="18" charset="2"/>
              </a:rPr>
              <a:t>其中</a:t>
            </a:r>
            <a:r>
              <a:rPr lang="en-US" altLang="zh-CN" b="1">
                <a:sym typeface="Symbol" pitchFamily="18" charset="2"/>
              </a:rPr>
              <a:t>Z</a:t>
            </a:r>
            <a:r>
              <a:rPr lang="zh-CN" altLang="en-US" b="1">
                <a:sym typeface="Symbol" pitchFamily="18" charset="2"/>
              </a:rPr>
              <a:t>为整数集合</a:t>
            </a:r>
            <a:r>
              <a:rPr lang="en-US" altLang="zh-CN" b="1">
                <a:sym typeface="Symbol" pitchFamily="18" charset="2"/>
              </a:rPr>
              <a:t>, + </a:t>
            </a:r>
            <a:r>
              <a:rPr lang="zh-CN" altLang="en-US" b="1">
                <a:sym typeface="Symbol" pitchFamily="18" charset="2"/>
              </a:rPr>
              <a:t>和</a:t>
            </a:r>
            <a:r>
              <a:rPr lang="zh-CN" altLang="en-US" b="1"/>
              <a:t> </a:t>
            </a:r>
            <a:r>
              <a:rPr lang="zh-CN" altLang="en-US" b="1">
                <a:sym typeface="Symbol" pitchFamily="18" charset="2"/>
              </a:rPr>
              <a:t>分别代表普通加法和乘法</a:t>
            </a:r>
            <a:r>
              <a:rPr lang="en-US" altLang="zh-CN" b="1">
                <a:sym typeface="Symbol" pitchFamily="18" charset="2"/>
              </a:rPr>
              <a:t>. </a:t>
            </a:r>
            <a:r>
              <a:rPr lang="zh-CN" altLang="en-US" b="1">
                <a:sym typeface="Symbol" pitchFamily="18" charset="2"/>
              </a:rPr>
              <a:t>判断下述集合</a:t>
            </a:r>
            <a:r>
              <a:rPr lang="en-US" altLang="zh-CN" b="1" i="1">
                <a:sym typeface="Symbol" pitchFamily="18" charset="2"/>
              </a:rPr>
              <a:t>S</a:t>
            </a:r>
            <a:r>
              <a:rPr lang="zh-CN" altLang="en-US" b="1">
                <a:sym typeface="Symbol" pitchFamily="18" charset="2"/>
              </a:rPr>
              <a:t>是否构成</a:t>
            </a:r>
            <a:r>
              <a:rPr lang="en-US" altLang="zh-CN" b="1" i="1">
                <a:sym typeface="Symbol" pitchFamily="18" charset="2"/>
              </a:rPr>
              <a:t>V</a:t>
            </a:r>
            <a:r>
              <a:rPr lang="en-US" altLang="zh-CN" b="1" baseline="-25000">
                <a:sym typeface="Symbol" pitchFamily="18" charset="2"/>
              </a:rPr>
              <a:t>1</a:t>
            </a:r>
            <a:r>
              <a:rPr lang="zh-CN" altLang="en-US" b="1">
                <a:sym typeface="Symbol" pitchFamily="18" charset="2"/>
              </a:rPr>
              <a:t>和</a:t>
            </a:r>
            <a:r>
              <a:rPr lang="en-US" altLang="zh-CN" b="1" i="1">
                <a:sym typeface="Symbol" pitchFamily="18" charset="2"/>
              </a:rPr>
              <a:t>V</a:t>
            </a:r>
            <a:r>
              <a:rPr lang="en-US" altLang="zh-CN" b="1" baseline="-25000">
                <a:sym typeface="Symbol" pitchFamily="18" charset="2"/>
              </a:rPr>
              <a:t>2</a:t>
            </a:r>
            <a:r>
              <a:rPr lang="zh-CN" altLang="en-US" b="1">
                <a:sym typeface="Symbol" pitchFamily="18" charset="2"/>
              </a:rPr>
              <a:t>的子半群和子独异点</a:t>
            </a:r>
            <a:r>
              <a:rPr lang="en-US" altLang="zh-CN" b="1">
                <a:sym typeface="Symbol" pitchFamily="18" charset="2"/>
              </a:rPr>
              <a:t>.</a:t>
            </a:r>
          </a:p>
          <a:p>
            <a:pPr indent="114300" algn="l">
              <a:tabLst>
                <a:tab pos="114300" algn="l"/>
              </a:tabLst>
            </a:pPr>
            <a:r>
              <a:rPr lang="en-US" altLang="zh-CN" b="1">
                <a:sym typeface="Symbol" pitchFamily="18" charset="2"/>
              </a:rPr>
              <a:t>(1) </a:t>
            </a:r>
            <a:r>
              <a:rPr lang="en-US" altLang="zh-CN" b="1" i="1">
                <a:sym typeface="Symbol" pitchFamily="18" charset="2"/>
              </a:rPr>
              <a:t>S</a:t>
            </a:r>
            <a:r>
              <a:rPr lang="en-US" altLang="zh-CN" b="1">
                <a:sym typeface="Symbol" pitchFamily="18" charset="2"/>
              </a:rPr>
              <a:t>= {2</a:t>
            </a:r>
            <a:r>
              <a:rPr lang="en-US" altLang="zh-CN" b="1" i="1">
                <a:sym typeface="Symbol" pitchFamily="18" charset="2"/>
              </a:rPr>
              <a:t>k</a:t>
            </a:r>
            <a:r>
              <a:rPr lang="en-US" altLang="zh-CN" b="1">
                <a:sym typeface="Symbol" pitchFamily="18" charset="2"/>
              </a:rPr>
              <a:t> | </a:t>
            </a:r>
            <a:r>
              <a:rPr lang="en-US" altLang="zh-CN" b="1" i="1">
                <a:sym typeface="Symbol" pitchFamily="18" charset="2"/>
              </a:rPr>
              <a:t>k</a:t>
            </a:r>
            <a:r>
              <a:rPr lang="en-US" altLang="zh-CN" b="1">
                <a:sym typeface="Symbol" pitchFamily="18" charset="2"/>
              </a:rPr>
              <a:t></a:t>
            </a:r>
            <a:r>
              <a:rPr lang="en-US" altLang="zh-CN" b="1"/>
              <a:t>Z</a:t>
            </a:r>
            <a:r>
              <a:rPr lang="en-US" altLang="zh-CN" b="1">
                <a:sym typeface="Symbol" pitchFamily="18" charset="2"/>
              </a:rPr>
              <a:t>}</a:t>
            </a:r>
          </a:p>
          <a:p>
            <a:pPr indent="114300" algn="l">
              <a:tabLst>
                <a:tab pos="114300" algn="l"/>
              </a:tabLst>
            </a:pPr>
            <a:r>
              <a:rPr lang="en-US" altLang="zh-CN" b="1">
                <a:sym typeface="Symbol" pitchFamily="18" charset="2"/>
              </a:rPr>
              <a:t>(2) </a:t>
            </a:r>
            <a:r>
              <a:rPr lang="en-US" altLang="zh-CN" b="1" i="1">
                <a:sym typeface="Symbol" pitchFamily="18" charset="2"/>
              </a:rPr>
              <a:t>S</a:t>
            </a:r>
            <a:r>
              <a:rPr lang="en-US" altLang="zh-CN" b="1">
                <a:sym typeface="Symbol" pitchFamily="18" charset="2"/>
              </a:rPr>
              <a:t>= {2</a:t>
            </a:r>
            <a:r>
              <a:rPr lang="en-US" altLang="zh-CN" b="1" i="1">
                <a:sym typeface="Symbol" pitchFamily="18" charset="2"/>
              </a:rPr>
              <a:t>k</a:t>
            </a:r>
            <a:r>
              <a:rPr lang="en-US" altLang="zh-CN" b="1">
                <a:sym typeface="Symbol" pitchFamily="18" charset="2"/>
              </a:rPr>
              <a:t>+1 | </a:t>
            </a:r>
            <a:r>
              <a:rPr lang="en-US" altLang="zh-CN" b="1" i="1">
                <a:sym typeface="Symbol" pitchFamily="18" charset="2"/>
              </a:rPr>
              <a:t>k</a:t>
            </a:r>
            <a:r>
              <a:rPr lang="en-US" altLang="zh-CN" b="1">
                <a:sym typeface="Symbol" pitchFamily="18" charset="2"/>
              </a:rPr>
              <a:t></a:t>
            </a:r>
            <a:r>
              <a:rPr lang="en-US" altLang="zh-CN" b="1"/>
              <a:t>Z</a:t>
            </a:r>
            <a:r>
              <a:rPr lang="en-US" altLang="zh-CN" b="1">
                <a:sym typeface="Symbol" pitchFamily="18" charset="2"/>
              </a:rPr>
              <a:t>}</a:t>
            </a:r>
          </a:p>
          <a:p>
            <a:pPr indent="114300" algn="l">
              <a:tabLst>
                <a:tab pos="114300" algn="l"/>
              </a:tabLst>
            </a:pPr>
            <a:r>
              <a:rPr lang="en-US" altLang="zh-CN" b="1">
                <a:sym typeface="Symbol" pitchFamily="18" charset="2"/>
              </a:rPr>
              <a:t>(3) </a:t>
            </a:r>
            <a:r>
              <a:rPr lang="en-US" altLang="zh-CN" b="1" i="1">
                <a:sym typeface="Symbol" pitchFamily="18" charset="2"/>
              </a:rPr>
              <a:t>S</a:t>
            </a:r>
            <a:r>
              <a:rPr lang="en-US" altLang="zh-CN" b="1">
                <a:sym typeface="Symbol" pitchFamily="18" charset="2"/>
              </a:rPr>
              <a:t>= {</a:t>
            </a:r>
            <a:r>
              <a:rPr lang="en-US" altLang="zh-CN" b="1"/>
              <a:t>1, 0, 1}</a:t>
            </a:r>
            <a:endParaRPr lang="en-US" altLang="zh-CN" b="1">
              <a:sym typeface="Symbol" pitchFamily="18" charset="2"/>
            </a:endParaRPr>
          </a:p>
        </p:txBody>
      </p:sp>
      <p:sp>
        <p:nvSpPr>
          <p:cNvPr id="655363" name="Rectangle 3"/>
          <p:cNvSpPr>
            <a:spLocks noChangeArrowheads="1"/>
          </p:cNvSpPr>
          <p:nvPr/>
        </p:nvSpPr>
        <p:spPr bwMode="auto">
          <a:xfrm>
            <a:off x="611188" y="3751263"/>
            <a:ext cx="7921625" cy="292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b="1"/>
              <a:t>解</a:t>
            </a:r>
          </a:p>
          <a:p>
            <a:pPr algn="l"/>
            <a:r>
              <a:rPr lang="en-US" altLang="zh-CN" b="1"/>
              <a:t>(1) </a:t>
            </a:r>
            <a:r>
              <a:rPr lang="en-US" altLang="zh-CN" b="1" i="1"/>
              <a:t>S</a:t>
            </a:r>
            <a:r>
              <a:rPr lang="zh-CN" altLang="en-US" b="1"/>
              <a:t>关于</a:t>
            </a:r>
            <a:r>
              <a:rPr lang="en-US" altLang="zh-CN" b="1" i="1"/>
              <a:t>V</a:t>
            </a:r>
            <a:r>
              <a:rPr lang="en-US" altLang="zh-CN" b="1" baseline="-25000"/>
              <a:t>1</a:t>
            </a:r>
            <a:r>
              <a:rPr lang="zh-CN" altLang="en-US" b="1"/>
              <a:t>构成子半群和子独异点，但是关于</a:t>
            </a:r>
            <a:r>
              <a:rPr lang="en-US" altLang="zh-CN" b="1" i="1"/>
              <a:t>V</a:t>
            </a:r>
            <a:r>
              <a:rPr lang="en-US" altLang="zh-CN" b="1" baseline="-25000"/>
              <a:t>2</a:t>
            </a:r>
            <a:r>
              <a:rPr lang="zh-CN" altLang="en-US" b="1"/>
              <a:t>仅构成子</a:t>
            </a:r>
          </a:p>
          <a:p>
            <a:pPr algn="l"/>
            <a:r>
              <a:rPr lang="zh-CN" altLang="en-US" b="1"/>
              <a:t>     半群</a:t>
            </a:r>
          </a:p>
          <a:p>
            <a:pPr algn="l"/>
            <a:r>
              <a:rPr lang="en-US" altLang="zh-CN" b="1"/>
              <a:t>(2) </a:t>
            </a:r>
            <a:r>
              <a:rPr lang="en-US" altLang="zh-CN" b="1" i="1"/>
              <a:t>S</a:t>
            </a:r>
            <a:r>
              <a:rPr lang="zh-CN" altLang="en-US" b="1"/>
              <a:t>关于</a:t>
            </a:r>
            <a:r>
              <a:rPr lang="en-US" altLang="zh-CN" b="1" i="1"/>
              <a:t>V</a:t>
            </a:r>
            <a:r>
              <a:rPr lang="en-US" altLang="zh-CN" b="1" baseline="-25000"/>
              <a:t>1</a:t>
            </a:r>
            <a:r>
              <a:rPr lang="zh-CN" altLang="en-US" b="1"/>
              <a:t>不构成子半群也不构成子独异点，</a:t>
            </a:r>
            <a:r>
              <a:rPr lang="en-US" altLang="zh-CN" b="1" i="1"/>
              <a:t>S</a:t>
            </a:r>
            <a:r>
              <a:rPr lang="zh-CN" altLang="en-US" b="1"/>
              <a:t>关于</a:t>
            </a:r>
            <a:r>
              <a:rPr lang="en-US" altLang="zh-CN" b="1" i="1"/>
              <a:t>V</a:t>
            </a:r>
            <a:r>
              <a:rPr lang="en-US" altLang="zh-CN" b="1" baseline="-25000"/>
              <a:t>2</a:t>
            </a:r>
            <a:r>
              <a:rPr lang="zh-CN" altLang="en-US" b="1"/>
              <a:t>构</a:t>
            </a:r>
          </a:p>
          <a:p>
            <a:pPr algn="l"/>
            <a:r>
              <a:rPr lang="zh-CN" altLang="en-US" b="1"/>
              <a:t>      成子半群和子独异点</a:t>
            </a:r>
          </a:p>
          <a:p>
            <a:pPr algn="l"/>
            <a:r>
              <a:rPr lang="en-US" altLang="zh-CN" b="1"/>
              <a:t>(3) </a:t>
            </a:r>
            <a:r>
              <a:rPr lang="en-US" altLang="zh-CN" b="1" i="1"/>
              <a:t>S</a:t>
            </a:r>
            <a:r>
              <a:rPr lang="zh-CN" altLang="en-US" b="1"/>
              <a:t>关于</a:t>
            </a:r>
            <a:r>
              <a:rPr lang="en-US" altLang="zh-CN" b="1" i="1"/>
              <a:t>V</a:t>
            </a:r>
            <a:r>
              <a:rPr lang="en-US" altLang="zh-CN" b="1" baseline="-25000"/>
              <a:t>1</a:t>
            </a:r>
            <a:r>
              <a:rPr lang="zh-CN" altLang="en-US" b="1"/>
              <a:t>不构成子半群和子独异点，关于</a:t>
            </a:r>
            <a:r>
              <a:rPr lang="en-US" altLang="zh-CN" b="1" i="1"/>
              <a:t>V</a:t>
            </a:r>
            <a:r>
              <a:rPr lang="en-US" altLang="zh-CN" b="1" baseline="-25000"/>
              <a:t>2</a:t>
            </a:r>
            <a:r>
              <a:rPr lang="zh-CN" altLang="en-US" b="1"/>
              <a:t>构成子半群 </a:t>
            </a:r>
          </a:p>
          <a:p>
            <a:pPr algn="l"/>
            <a:r>
              <a:rPr lang="zh-CN" altLang="en-US" b="1"/>
              <a:t>     和子独异点</a:t>
            </a:r>
          </a:p>
          <a:p>
            <a:pPr eaLnBrk="0" hangingPunct="0"/>
            <a:endParaRPr lang="en-US" altLang="zh-CN" sz="1800" b="1"/>
          </a:p>
        </p:txBody>
      </p:sp>
      <p:sp>
        <p:nvSpPr>
          <p:cNvPr id="655364" name="Rectangle 4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200" b="1">
                <a:solidFill>
                  <a:schemeClr val="tx2"/>
                </a:solidFill>
                <a:latin typeface="Arial" charset="0"/>
              </a:rPr>
              <a:t>练习</a:t>
            </a:r>
            <a:r>
              <a:rPr lang="en-US" altLang="zh-CN" sz="3200" b="1">
                <a:solidFill>
                  <a:schemeClr val="tx2"/>
                </a:solidFill>
              </a:rPr>
              <a:t>2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366C-E8D9-432B-9324-6D6AD41AAE21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有关群性质的证明方法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97887" cy="5040312"/>
          </a:xfrm>
        </p:spPr>
        <p:txBody>
          <a:bodyPr/>
          <a:lstStyle/>
          <a:p>
            <a:r>
              <a:rPr lang="zh-CN" altLang="en-US">
                <a:latin typeface="Times New Roman" pitchFamily="18" charset="0"/>
              </a:rPr>
              <a:t>有关群的简单证明题的主要类型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>
                <a:latin typeface="Times New Roman" pitchFamily="18" charset="0"/>
              </a:rPr>
              <a:t>证明群中的元素某些运算结果相等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>
                <a:latin typeface="Times New Roman" pitchFamily="18" charset="0"/>
              </a:rPr>
              <a:t>证明群中的子集相等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>
                <a:latin typeface="Times New Roman" pitchFamily="18" charset="0"/>
              </a:rPr>
              <a:t>证明与元素的阶相关的命题</a:t>
            </a:r>
            <a:r>
              <a:rPr lang="en-US" altLang="zh-CN">
                <a:latin typeface="Times New Roman" pitchFamily="18" charset="0"/>
              </a:rPr>
              <a:t>.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>
                <a:latin typeface="Times New Roman" pitchFamily="18" charset="0"/>
              </a:rPr>
              <a:t>证明群的其它性质，如交换性等</a:t>
            </a:r>
            <a:r>
              <a:rPr lang="en-US" altLang="zh-CN">
                <a:latin typeface="Times New Roman" pitchFamily="18" charset="0"/>
              </a:rPr>
              <a:t>.</a:t>
            </a:r>
          </a:p>
          <a:p>
            <a:pPr>
              <a:buClr>
                <a:srgbClr val="FF9900"/>
              </a:buClr>
            </a:pPr>
            <a:r>
              <a:rPr lang="zh-CN" altLang="en-US">
                <a:latin typeface="Times New Roman" pitchFamily="18" charset="0"/>
              </a:rPr>
              <a:t>常用的证明手段或工具是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>
                <a:latin typeface="Times New Roman" pitchFamily="18" charset="0"/>
              </a:rPr>
              <a:t>算律：结合律、消去律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>
                <a:latin typeface="Times New Roman" pitchFamily="18" charset="0"/>
              </a:rPr>
              <a:t>和特殊元素相关的等式，如单位元、逆元等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>
                <a:latin typeface="Times New Roman" pitchFamily="18" charset="0"/>
              </a:rPr>
              <a:t>幂运算规则 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>
                <a:latin typeface="Times New Roman" pitchFamily="18" charset="0"/>
              </a:rPr>
              <a:t>和元素的阶相关的性质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</a:rPr>
              <a:t>特别地，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为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阶或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阶元的充分必要条件是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3E79-E15E-4184-8AF2-D6FB9F68C5DC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证明方法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证明群中元素相等的基本方法就是用结合律、消去律、单位元及逆元的惟一性、群的幂运算规则等对等式进行变形和化简</a:t>
            </a:r>
            <a:r>
              <a:rPr lang="en-US" altLang="zh-CN"/>
              <a:t>.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证明子集相等的基本方法就是证明两个子集相互包含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>
                <a:latin typeface="Times New Roman" pitchFamily="18" charset="0"/>
              </a:rPr>
              <a:t>证明与元素的阶相关的命题，如证明阶相等，阶整除等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</a:rPr>
              <a:t>证明两个元素的阶</a:t>
            </a:r>
            <a:r>
              <a:rPr lang="en-US" altLang="zh-CN" i="1">
                <a:latin typeface="Times New Roman" pitchFamily="18" charset="0"/>
              </a:rPr>
              <a:t>r </a:t>
            </a:r>
            <a:r>
              <a:rPr lang="zh-CN" altLang="en-US">
                <a:latin typeface="Times New Roman" pitchFamily="18" charset="0"/>
              </a:rPr>
              <a:t>和 </a:t>
            </a:r>
            <a:r>
              <a:rPr lang="en-US" altLang="zh-CN" i="1">
                <a:latin typeface="Times New Roman" pitchFamily="18" charset="0"/>
              </a:rPr>
              <a:t>s </a:t>
            </a:r>
            <a:r>
              <a:rPr lang="zh-CN" altLang="en-US">
                <a:latin typeface="Times New Roman" pitchFamily="18" charset="0"/>
              </a:rPr>
              <a:t>相等或证明某个元素的阶等于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zh-CN" altLang="en-US">
                <a:latin typeface="Times New Roman" pitchFamily="18" charset="0"/>
              </a:rPr>
              <a:t>，基本方法是证明相互整除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</a:rPr>
              <a:t>在证明中可以使用结合律、消去律、幂运算规则以及关于元素的阶的性质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</a:rPr>
              <a:t>特别地，可能用到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为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阶或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阶元的充分必要条件是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 =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4599-DD59-4046-A444-57B07D0B3BA5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677890" name="Rectangle 2"/>
          <p:cNvSpPr>
            <a:spLocks noChangeArrowheads="1"/>
          </p:cNvSpPr>
          <p:nvPr/>
        </p:nvSpPr>
        <p:spPr bwMode="auto">
          <a:xfrm>
            <a:off x="468313" y="1087438"/>
            <a:ext cx="8207375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133350" algn="l">
              <a:lnSpc>
                <a:spcPct val="110000"/>
              </a:lnSpc>
              <a:tabLst>
                <a:tab pos="3657600" algn="l"/>
              </a:tabLst>
            </a:pPr>
            <a:r>
              <a:rPr lang="en-US" altLang="zh-CN" b="1">
                <a:solidFill>
                  <a:srgbClr val="FF0000"/>
                </a:solidFill>
              </a:rPr>
              <a:t>6.</a:t>
            </a:r>
            <a:r>
              <a:rPr lang="en-US" altLang="zh-CN" b="1"/>
              <a:t> (1) </a:t>
            </a:r>
            <a:r>
              <a:rPr lang="zh-CN" altLang="en-US" b="1"/>
              <a:t>设</a:t>
            </a:r>
            <a:r>
              <a:rPr lang="en-US" altLang="zh-CN" b="1" i="1"/>
              <a:t>G</a:t>
            </a:r>
            <a:r>
              <a:rPr lang="zh-CN" altLang="en-US" b="1"/>
              <a:t>为模</a:t>
            </a:r>
            <a:r>
              <a:rPr lang="en-US" altLang="zh-CN" b="1"/>
              <a:t>12</a:t>
            </a:r>
            <a:r>
              <a:rPr lang="zh-CN" altLang="en-US" b="1"/>
              <a:t>加群</a:t>
            </a:r>
            <a:r>
              <a:rPr lang="en-US" altLang="zh-CN" b="1"/>
              <a:t>, </a:t>
            </a:r>
            <a:r>
              <a:rPr lang="zh-CN" altLang="en-US" b="1"/>
              <a:t>求</a:t>
            </a:r>
            <a:r>
              <a:rPr lang="en-US" altLang="zh-CN" b="1"/>
              <a:t>&lt;3&gt; </a:t>
            </a:r>
            <a:r>
              <a:rPr lang="zh-CN" altLang="en-US" b="1"/>
              <a:t>在</a:t>
            </a:r>
            <a:r>
              <a:rPr lang="en-US" altLang="zh-CN" b="1" i="1"/>
              <a:t>G</a:t>
            </a:r>
            <a:r>
              <a:rPr lang="zh-CN" altLang="en-US" b="1"/>
              <a:t>中所有的左陪集</a:t>
            </a:r>
          </a:p>
          <a:p>
            <a:pPr indent="133350" algn="l">
              <a:lnSpc>
                <a:spcPct val="110000"/>
              </a:lnSpc>
              <a:tabLst>
                <a:tab pos="3657600" algn="l"/>
              </a:tabLst>
            </a:pPr>
            <a:r>
              <a:rPr lang="en-US" altLang="zh-CN" b="1"/>
              <a:t>(2) </a:t>
            </a:r>
            <a:r>
              <a:rPr lang="zh-CN" altLang="en-US" b="1"/>
              <a:t>设 </a:t>
            </a:r>
            <a:r>
              <a:rPr lang="en-US" altLang="zh-CN" b="1" i="1"/>
              <a:t>X</a:t>
            </a:r>
            <a:r>
              <a:rPr lang="en-US" altLang="zh-CN" b="1"/>
              <a:t>= {</a:t>
            </a:r>
            <a:r>
              <a:rPr lang="en-US" altLang="zh-CN" b="1" i="1"/>
              <a:t>x</a:t>
            </a:r>
            <a:r>
              <a:rPr lang="en-US" altLang="zh-CN" b="1"/>
              <a:t> | </a:t>
            </a:r>
            <a:r>
              <a:rPr lang="en-US" altLang="zh-CN" b="1" i="1"/>
              <a:t>x</a:t>
            </a:r>
            <a:r>
              <a:rPr lang="en-US" altLang="zh-CN" b="1">
                <a:sym typeface="Symbol" pitchFamily="18" charset="2"/>
              </a:rPr>
              <a:t></a:t>
            </a:r>
            <a:r>
              <a:rPr lang="en-US" altLang="zh-CN" b="1"/>
              <a:t>R</a:t>
            </a:r>
            <a:r>
              <a:rPr lang="en-US" altLang="zh-CN" b="1">
                <a:sym typeface="Symbol" pitchFamily="18" charset="2"/>
              </a:rPr>
              <a:t>, </a:t>
            </a:r>
            <a:r>
              <a:rPr lang="en-US" altLang="zh-CN" b="1" i="1">
                <a:sym typeface="Symbol" pitchFamily="18" charset="2"/>
              </a:rPr>
              <a:t>x</a:t>
            </a:r>
            <a:r>
              <a:rPr lang="en-US" altLang="zh-CN" b="1">
                <a:sym typeface="Symbol" pitchFamily="18" charset="2"/>
              </a:rPr>
              <a:t> </a:t>
            </a:r>
            <a:r>
              <a:rPr lang="en-US" altLang="zh-CN" b="1"/>
              <a:t>0,1}, </a:t>
            </a:r>
            <a:r>
              <a:rPr lang="zh-CN" altLang="en-US" b="1">
                <a:sym typeface="Symbol" pitchFamily="18" charset="2"/>
              </a:rPr>
              <a:t>在</a:t>
            </a:r>
            <a:r>
              <a:rPr lang="en-US" altLang="zh-CN" b="1" i="1">
                <a:sym typeface="Symbol" pitchFamily="18" charset="2"/>
              </a:rPr>
              <a:t>X</a:t>
            </a:r>
            <a:r>
              <a:rPr lang="zh-CN" altLang="en-US" b="1">
                <a:sym typeface="Symbol" pitchFamily="18" charset="2"/>
              </a:rPr>
              <a:t>上如下定义</a:t>
            </a:r>
            <a:r>
              <a:rPr lang="en-US" altLang="zh-CN" b="1">
                <a:sym typeface="Symbol" pitchFamily="18" charset="2"/>
              </a:rPr>
              <a:t>6</a:t>
            </a:r>
            <a:r>
              <a:rPr lang="zh-CN" altLang="en-US" b="1">
                <a:sym typeface="Symbol" pitchFamily="18" charset="2"/>
              </a:rPr>
              <a:t>个函数：</a:t>
            </a:r>
          </a:p>
          <a:p>
            <a:pPr indent="133350" algn="l">
              <a:lnSpc>
                <a:spcPct val="110000"/>
              </a:lnSpc>
              <a:tabLst>
                <a:tab pos="3657600" algn="l"/>
              </a:tabLst>
            </a:pPr>
            <a:r>
              <a:rPr lang="zh-CN" altLang="en-US" b="1" i="1">
                <a:sym typeface="Symbol" pitchFamily="18" charset="2"/>
              </a:rPr>
              <a:t>         </a:t>
            </a:r>
            <a:r>
              <a:rPr lang="en-US" altLang="zh-CN" b="1" i="1">
                <a:sym typeface="Symbol" pitchFamily="18" charset="2"/>
              </a:rPr>
              <a:t>f</a:t>
            </a:r>
            <a:r>
              <a:rPr lang="en-US" altLang="zh-CN" b="1" baseline="-25000">
                <a:sym typeface="Symbol" pitchFamily="18" charset="2"/>
              </a:rPr>
              <a:t>1</a:t>
            </a:r>
            <a:r>
              <a:rPr lang="en-US" altLang="zh-CN" b="1">
                <a:sym typeface="Symbol" pitchFamily="18" charset="2"/>
              </a:rPr>
              <a:t>(</a:t>
            </a:r>
            <a:r>
              <a:rPr lang="en-US" altLang="zh-CN" b="1" i="1">
                <a:sym typeface="Symbol" pitchFamily="18" charset="2"/>
              </a:rPr>
              <a:t>x</a:t>
            </a:r>
            <a:r>
              <a:rPr lang="en-US" altLang="zh-CN" b="1">
                <a:sym typeface="Symbol" pitchFamily="18" charset="2"/>
              </a:rPr>
              <a:t>) = </a:t>
            </a:r>
            <a:r>
              <a:rPr lang="en-US" altLang="zh-CN" b="1" i="1">
                <a:sym typeface="Symbol" pitchFamily="18" charset="2"/>
              </a:rPr>
              <a:t>x</a:t>
            </a:r>
            <a:r>
              <a:rPr lang="zh-CN" altLang="en-US" b="1">
                <a:sym typeface="Symbol" pitchFamily="18" charset="2"/>
              </a:rPr>
              <a:t>，     </a:t>
            </a:r>
            <a:r>
              <a:rPr lang="en-US" altLang="zh-CN" b="1" i="1">
                <a:sym typeface="Symbol" pitchFamily="18" charset="2"/>
              </a:rPr>
              <a:t>f</a:t>
            </a:r>
            <a:r>
              <a:rPr lang="en-US" altLang="zh-CN" b="1" baseline="-25000">
                <a:sym typeface="Symbol" pitchFamily="18" charset="2"/>
              </a:rPr>
              <a:t>2</a:t>
            </a:r>
            <a:r>
              <a:rPr lang="en-US" altLang="zh-CN" b="1">
                <a:sym typeface="Symbol" pitchFamily="18" charset="2"/>
              </a:rPr>
              <a:t>(</a:t>
            </a:r>
            <a:r>
              <a:rPr lang="en-US" altLang="zh-CN" b="1" i="1">
                <a:sym typeface="Symbol" pitchFamily="18" charset="2"/>
              </a:rPr>
              <a:t>x</a:t>
            </a:r>
            <a:r>
              <a:rPr lang="en-US" altLang="zh-CN" b="1">
                <a:sym typeface="Symbol" pitchFamily="18" charset="2"/>
              </a:rPr>
              <a:t>) =1/</a:t>
            </a:r>
            <a:r>
              <a:rPr lang="en-US" altLang="zh-CN" b="1" i="1">
                <a:sym typeface="Symbol" pitchFamily="18" charset="2"/>
              </a:rPr>
              <a:t>x</a:t>
            </a:r>
            <a:r>
              <a:rPr lang="en-US" altLang="zh-CN" b="1">
                <a:sym typeface="Symbol" pitchFamily="18" charset="2"/>
              </a:rPr>
              <a:t>,      </a:t>
            </a:r>
            <a:r>
              <a:rPr lang="en-US" altLang="zh-CN" b="1" i="1">
                <a:sym typeface="Symbol" pitchFamily="18" charset="2"/>
              </a:rPr>
              <a:t>f</a:t>
            </a:r>
            <a:r>
              <a:rPr lang="en-US" altLang="zh-CN" b="1" baseline="-25000">
                <a:sym typeface="Symbol" pitchFamily="18" charset="2"/>
              </a:rPr>
              <a:t>3</a:t>
            </a:r>
            <a:r>
              <a:rPr lang="en-US" altLang="zh-CN" b="1">
                <a:sym typeface="Symbol" pitchFamily="18" charset="2"/>
              </a:rPr>
              <a:t>(</a:t>
            </a:r>
            <a:r>
              <a:rPr lang="en-US" altLang="zh-CN" b="1" i="1">
                <a:sym typeface="Symbol" pitchFamily="18" charset="2"/>
              </a:rPr>
              <a:t>x</a:t>
            </a:r>
            <a:r>
              <a:rPr lang="en-US" altLang="zh-CN" b="1">
                <a:sym typeface="Symbol" pitchFamily="18" charset="2"/>
              </a:rPr>
              <a:t>) = 1</a:t>
            </a:r>
            <a:r>
              <a:rPr lang="en-US" altLang="zh-CN" b="1" i="1"/>
              <a:t>x</a:t>
            </a:r>
            <a:r>
              <a:rPr lang="en-US" altLang="zh-CN" b="1">
                <a:sym typeface="Symbol" pitchFamily="18" charset="2"/>
              </a:rPr>
              <a:t>, </a:t>
            </a:r>
          </a:p>
          <a:p>
            <a:pPr indent="133350" algn="l">
              <a:lnSpc>
                <a:spcPct val="110000"/>
              </a:lnSpc>
              <a:tabLst>
                <a:tab pos="3657600" algn="l"/>
              </a:tabLst>
            </a:pPr>
            <a:r>
              <a:rPr lang="en-US" altLang="zh-CN" b="1" i="1">
                <a:sym typeface="Symbol" pitchFamily="18" charset="2"/>
              </a:rPr>
              <a:t>      f</a:t>
            </a:r>
            <a:r>
              <a:rPr lang="en-US" altLang="zh-CN" b="1" baseline="-25000">
                <a:sym typeface="Symbol" pitchFamily="18" charset="2"/>
              </a:rPr>
              <a:t>4</a:t>
            </a:r>
            <a:r>
              <a:rPr lang="en-US" altLang="zh-CN" b="1">
                <a:sym typeface="Symbol" pitchFamily="18" charset="2"/>
              </a:rPr>
              <a:t>(</a:t>
            </a:r>
            <a:r>
              <a:rPr lang="en-US" altLang="zh-CN" b="1" i="1">
                <a:sym typeface="Symbol" pitchFamily="18" charset="2"/>
              </a:rPr>
              <a:t>x</a:t>
            </a:r>
            <a:r>
              <a:rPr lang="en-US" altLang="zh-CN" b="1">
                <a:sym typeface="Symbol" pitchFamily="18" charset="2"/>
              </a:rPr>
              <a:t>) = 1/(1</a:t>
            </a:r>
            <a:r>
              <a:rPr lang="en-US" altLang="zh-CN" b="1" i="1"/>
              <a:t>x</a:t>
            </a:r>
            <a:r>
              <a:rPr lang="en-US" altLang="zh-CN" b="1">
                <a:sym typeface="Symbol" pitchFamily="18" charset="2"/>
              </a:rPr>
              <a:t>),  </a:t>
            </a:r>
            <a:r>
              <a:rPr lang="en-US" altLang="zh-CN" b="1" i="1">
                <a:sym typeface="Symbol" pitchFamily="18" charset="2"/>
              </a:rPr>
              <a:t>f</a:t>
            </a:r>
            <a:r>
              <a:rPr lang="en-US" altLang="zh-CN" b="1" baseline="-25000">
                <a:sym typeface="Symbol" pitchFamily="18" charset="2"/>
              </a:rPr>
              <a:t>5</a:t>
            </a:r>
            <a:r>
              <a:rPr lang="en-US" altLang="zh-CN" b="1">
                <a:sym typeface="Symbol" pitchFamily="18" charset="2"/>
              </a:rPr>
              <a:t>(</a:t>
            </a:r>
            <a:r>
              <a:rPr lang="en-US" altLang="zh-CN" b="1" i="1">
                <a:sym typeface="Symbol" pitchFamily="18" charset="2"/>
              </a:rPr>
              <a:t>x</a:t>
            </a:r>
            <a:r>
              <a:rPr lang="en-US" altLang="zh-CN" b="1">
                <a:sym typeface="Symbol" pitchFamily="18" charset="2"/>
              </a:rPr>
              <a:t>) = (</a:t>
            </a:r>
            <a:r>
              <a:rPr lang="en-US" altLang="zh-CN" b="1" i="1">
                <a:sym typeface="Symbol" pitchFamily="18" charset="2"/>
              </a:rPr>
              <a:t>x</a:t>
            </a:r>
            <a:r>
              <a:rPr lang="en-US" altLang="zh-CN" b="1">
                <a:sym typeface="Symbol" pitchFamily="18" charset="2"/>
              </a:rPr>
              <a:t></a:t>
            </a:r>
            <a:r>
              <a:rPr lang="en-US" altLang="zh-CN" b="1"/>
              <a:t>1)/</a:t>
            </a:r>
            <a:r>
              <a:rPr lang="en-US" altLang="zh-CN" b="1" i="1">
                <a:sym typeface="Symbol" pitchFamily="18" charset="2"/>
              </a:rPr>
              <a:t>x</a:t>
            </a:r>
            <a:r>
              <a:rPr lang="en-US" altLang="zh-CN" b="1">
                <a:sym typeface="Symbol" pitchFamily="18" charset="2"/>
              </a:rPr>
              <a:t>,  </a:t>
            </a:r>
            <a:r>
              <a:rPr lang="en-US" altLang="zh-CN" b="1" i="1">
                <a:sym typeface="Symbol" pitchFamily="18" charset="2"/>
              </a:rPr>
              <a:t>f</a:t>
            </a:r>
            <a:r>
              <a:rPr lang="en-US" altLang="zh-CN" b="1" baseline="-25000">
                <a:sym typeface="Symbol" pitchFamily="18" charset="2"/>
              </a:rPr>
              <a:t>6</a:t>
            </a:r>
            <a:r>
              <a:rPr lang="en-US" altLang="zh-CN" b="1">
                <a:sym typeface="Symbol" pitchFamily="18" charset="2"/>
              </a:rPr>
              <a:t>(</a:t>
            </a:r>
            <a:r>
              <a:rPr lang="en-US" altLang="zh-CN" b="1" i="1">
                <a:sym typeface="Symbol" pitchFamily="18" charset="2"/>
              </a:rPr>
              <a:t>x</a:t>
            </a:r>
            <a:r>
              <a:rPr lang="en-US" altLang="zh-CN" b="1">
                <a:sym typeface="Symbol" pitchFamily="18" charset="2"/>
              </a:rPr>
              <a:t>) = </a:t>
            </a:r>
            <a:r>
              <a:rPr lang="en-US" altLang="zh-CN" b="1" i="1">
                <a:sym typeface="Symbol" pitchFamily="18" charset="2"/>
              </a:rPr>
              <a:t>x</a:t>
            </a:r>
            <a:r>
              <a:rPr lang="en-US" altLang="zh-CN" b="1">
                <a:sym typeface="Symbol" pitchFamily="18" charset="2"/>
              </a:rPr>
              <a:t>/(</a:t>
            </a:r>
            <a:r>
              <a:rPr lang="en-US" altLang="zh-CN" b="1" i="1">
                <a:sym typeface="Symbol" pitchFamily="18" charset="2"/>
              </a:rPr>
              <a:t>x</a:t>
            </a:r>
            <a:r>
              <a:rPr lang="en-US" altLang="zh-CN" b="1">
                <a:sym typeface="Symbol" pitchFamily="18" charset="2"/>
              </a:rPr>
              <a:t></a:t>
            </a:r>
            <a:r>
              <a:rPr lang="en-US" altLang="zh-CN" b="1"/>
              <a:t>1),</a:t>
            </a:r>
            <a:r>
              <a:rPr lang="en-US" altLang="zh-CN" b="1">
                <a:sym typeface="Symbol" pitchFamily="18" charset="2"/>
              </a:rPr>
              <a:t>  </a:t>
            </a:r>
          </a:p>
          <a:p>
            <a:pPr indent="133350" algn="l">
              <a:lnSpc>
                <a:spcPct val="110000"/>
              </a:lnSpc>
              <a:tabLst>
                <a:tab pos="3657600" algn="l"/>
              </a:tabLst>
            </a:pPr>
            <a:r>
              <a:rPr lang="zh-CN" altLang="en-US" b="1">
                <a:sym typeface="Symbol" pitchFamily="18" charset="2"/>
              </a:rPr>
              <a:t>则</a:t>
            </a:r>
            <a:r>
              <a:rPr lang="en-US" altLang="zh-CN" b="1" i="1">
                <a:sym typeface="Symbol" pitchFamily="18" charset="2"/>
              </a:rPr>
              <a:t>G </a:t>
            </a:r>
            <a:r>
              <a:rPr lang="en-US" altLang="zh-CN" b="1">
                <a:sym typeface="Symbol" pitchFamily="18" charset="2"/>
              </a:rPr>
              <a:t>= {</a:t>
            </a:r>
            <a:r>
              <a:rPr lang="en-US" altLang="zh-CN" b="1" i="1">
                <a:sym typeface="Symbol" pitchFamily="18" charset="2"/>
              </a:rPr>
              <a:t>f</a:t>
            </a:r>
            <a:r>
              <a:rPr lang="en-US" altLang="zh-CN" b="1" baseline="-25000">
                <a:sym typeface="Symbol" pitchFamily="18" charset="2"/>
              </a:rPr>
              <a:t>1</a:t>
            </a:r>
            <a:r>
              <a:rPr lang="en-US" altLang="zh-CN" b="1">
                <a:sym typeface="Symbol" pitchFamily="18" charset="2"/>
              </a:rPr>
              <a:t>, </a:t>
            </a:r>
            <a:r>
              <a:rPr lang="en-US" altLang="zh-CN" b="1" i="1">
                <a:sym typeface="Symbol" pitchFamily="18" charset="2"/>
              </a:rPr>
              <a:t>f</a:t>
            </a:r>
            <a:r>
              <a:rPr lang="en-US" altLang="zh-CN" b="1" baseline="-25000">
                <a:sym typeface="Symbol" pitchFamily="18" charset="2"/>
              </a:rPr>
              <a:t>2</a:t>
            </a:r>
            <a:r>
              <a:rPr lang="en-US" altLang="zh-CN" b="1">
                <a:sym typeface="Symbol" pitchFamily="18" charset="2"/>
              </a:rPr>
              <a:t>, </a:t>
            </a:r>
            <a:r>
              <a:rPr lang="en-US" altLang="zh-CN" b="1" i="1">
                <a:sym typeface="Symbol" pitchFamily="18" charset="2"/>
              </a:rPr>
              <a:t>f</a:t>
            </a:r>
            <a:r>
              <a:rPr lang="en-US" altLang="zh-CN" b="1" baseline="-25000">
                <a:sym typeface="Symbol" pitchFamily="18" charset="2"/>
              </a:rPr>
              <a:t>3</a:t>
            </a:r>
            <a:r>
              <a:rPr lang="en-US" altLang="zh-CN" b="1">
                <a:sym typeface="Symbol" pitchFamily="18" charset="2"/>
              </a:rPr>
              <a:t>, </a:t>
            </a:r>
            <a:r>
              <a:rPr lang="en-US" altLang="zh-CN" b="1" i="1">
                <a:sym typeface="Symbol" pitchFamily="18" charset="2"/>
              </a:rPr>
              <a:t>f</a:t>
            </a:r>
            <a:r>
              <a:rPr lang="en-US" altLang="zh-CN" b="1" baseline="-25000">
                <a:sym typeface="Symbol" pitchFamily="18" charset="2"/>
              </a:rPr>
              <a:t>4</a:t>
            </a:r>
            <a:r>
              <a:rPr lang="en-US" altLang="zh-CN" b="1">
                <a:sym typeface="Symbol" pitchFamily="18" charset="2"/>
              </a:rPr>
              <a:t>, </a:t>
            </a:r>
            <a:r>
              <a:rPr lang="en-US" altLang="zh-CN" b="1" i="1">
                <a:sym typeface="Symbol" pitchFamily="18" charset="2"/>
              </a:rPr>
              <a:t>f</a:t>
            </a:r>
            <a:r>
              <a:rPr lang="en-US" altLang="zh-CN" b="1" baseline="-25000">
                <a:sym typeface="Symbol" pitchFamily="18" charset="2"/>
              </a:rPr>
              <a:t>5</a:t>
            </a:r>
            <a:r>
              <a:rPr lang="en-US" altLang="zh-CN" b="1">
                <a:sym typeface="Symbol" pitchFamily="18" charset="2"/>
              </a:rPr>
              <a:t>, </a:t>
            </a:r>
            <a:r>
              <a:rPr lang="en-US" altLang="zh-CN" b="1" i="1">
                <a:sym typeface="Symbol" pitchFamily="18" charset="2"/>
              </a:rPr>
              <a:t>f</a:t>
            </a:r>
            <a:r>
              <a:rPr lang="en-US" altLang="zh-CN" b="1" baseline="-25000">
                <a:sym typeface="Symbol" pitchFamily="18" charset="2"/>
              </a:rPr>
              <a:t>6</a:t>
            </a:r>
            <a:r>
              <a:rPr lang="en-US" altLang="zh-CN" b="1">
                <a:sym typeface="Symbol" pitchFamily="18" charset="2"/>
              </a:rPr>
              <a:t>}</a:t>
            </a:r>
            <a:r>
              <a:rPr lang="zh-CN" altLang="en-US" b="1">
                <a:sym typeface="Symbol" pitchFamily="18" charset="2"/>
              </a:rPr>
              <a:t>关于函数合成运算构成群</a:t>
            </a:r>
            <a:r>
              <a:rPr lang="en-US" altLang="zh-CN" b="1">
                <a:sym typeface="Symbol" pitchFamily="18" charset="2"/>
              </a:rPr>
              <a:t>. </a:t>
            </a:r>
            <a:r>
              <a:rPr lang="zh-CN" altLang="en-US" b="1">
                <a:sym typeface="Symbol" pitchFamily="18" charset="2"/>
              </a:rPr>
              <a:t>求子群 </a:t>
            </a:r>
          </a:p>
          <a:p>
            <a:pPr indent="133350" algn="l">
              <a:lnSpc>
                <a:spcPct val="110000"/>
              </a:lnSpc>
              <a:tabLst>
                <a:tab pos="3657600" algn="l"/>
              </a:tabLst>
            </a:pPr>
            <a:r>
              <a:rPr lang="en-US" altLang="zh-CN" b="1" i="1">
                <a:sym typeface="Symbol" pitchFamily="18" charset="2"/>
              </a:rPr>
              <a:t>H</a:t>
            </a:r>
            <a:r>
              <a:rPr lang="en-US" altLang="zh-CN" b="1">
                <a:sym typeface="Symbol" pitchFamily="18" charset="2"/>
              </a:rPr>
              <a:t>={</a:t>
            </a:r>
            <a:r>
              <a:rPr lang="en-US" altLang="zh-CN" b="1" i="1">
                <a:sym typeface="Symbol" pitchFamily="18" charset="2"/>
              </a:rPr>
              <a:t>f</a:t>
            </a:r>
            <a:r>
              <a:rPr lang="en-US" altLang="zh-CN" b="1" baseline="-25000">
                <a:sym typeface="Symbol" pitchFamily="18" charset="2"/>
              </a:rPr>
              <a:t>1</a:t>
            </a:r>
            <a:r>
              <a:rPr lang="en-US" altLang="zh-CN" b="1">
                <a:sym typeface="Symbol" pitchFamily="18" charset="2"/>
              </a:rPr>
              <a:t>, </a:t>
            </a:r>
            <a:r>
              <a:rPr lang="en-US" altLang="zh-CN" b="1" i="1">
                <a:sym typeface="Symbol" pitchFamily="18" charset="2"/>
              </a:rPr>
              <a:t>f</a:t>
            </a:r>
            <a:r>
              <a:rPr lang="en-US" altLang="zh-CN" b="1" baseline="-25000">
                <a:sym typeface="Symbol" pitchFamily="18" charset="2"/>
              </a:rPr>
              <a:t>2</a:t>
            </a:r>
            <a:r>
              <a:rPr lang="en-US" altLang="zh-CN" b="1">
                <a:sym typeface="Symbol" pitchFamily="18" charset="2"/>
              </a:rPr>
              <a:t>} </a:t>
            </a:r>
            <a:r>
              <a:rPr lang="zh-CN" altLang="en-US" b="1">
                <a:sym typeface="Symbol" pitchFamily="18" charset="2"/>
              </a:rPr>
              <a:t>的所有的右陪集</a:t>
            </a:r>
            <a:r>
              <a:rPr lang="en-US" altLang="zh-CN" b="1">
                <a:sym typeface="Symbol" pitchFamily="18" charset="2"/>
              </a:rPr>
              <a:t>.</a:t>
            </a:r>
          </a:p>
        </p:txBody>
      </p:sp>
      <p:sp>
        <p:nvSpPr>
          <p:cNvPr id="677892" name="Rectangle 4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200" b="1">
                <a:solidFill>
                  <a:schemeClr val="tx2"/>
                </a:solidFill>
                <a:latin typeface="Arial" charset="0"/>
              </a:rPr>
              <a:t>练习</a:t>
            </a:r>
            <a:r>
              <a:rPr lang="en-US" altLang="zh-CN" sz="3200" b="1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677893" name="Rectangle 5"/>
          <p:cNvSpPr>
            <a:spLocks noChangeArrowheads="1"/>
          </p:cNvSpPr>
          <p:nvPr/>
        </p:nvSpPr>
        <p:spPr bwMode="auto">
          <a:xfrm>
            <a:off x="539750" y="3738563"/>
            <a:ext cx="799306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/>
              <a:t>解 </a:t>
            </a:r>
            <a:r>
              <a:rPr lang="en-US" altLang="zh-CN" b="1"/>
              <a:t>(1) &lt;3&gt; = {0, 3, 6, 9}, &lt;3&gt;</a:t>
            </a:r>
            <a:r>
              <a:rPr lang="zh-CN" altLang="en-US" b="1"/>
              <a:t>的不同左陪集有</a:t>
            </a:r>
            <a:r>
              <a:rPr lang="en-US" altLang="zh-CN" b="1"/>
              <a:t>3</a:t>
            </a:r>
            <a:r>
              <a:rPr lang="zh-CN" altLang="en-US" b="1"/>
              <a:t>个，即</a:t>
            </a:r>
          </a:p>
          <a:p>
            <a:pPr algn="l"/>
            <a:r>
              <a:rPr lang="zh-CN" altLang="en-US" b="1"/>
              <a:t>        </a:t>
            </a:r>
            <a:r>
              <a:rPr lang="en-US" altLang="zh-CN" b="1"/>
              <a:t>0&lt;3&gt; = &lt;3&gt;, </a:t>
            </a:r>
          </a:p>
          <a:p>
            <a:pPr algn="l"/>
            <a:r>
              <a:rPr lang="en-US" altLang="zh-CN" b="1"/>
              <a:t>        1&lt;3&gt; = 4&lt;3&gt; = 7&lt;3&gt; = 10&lt;3&gt; = {1, 4, 7, 10} ,</a:t>
            </a:r>
          </a:p>
          <a:p>
            <a:pPr algn="l"/>
            <a:r>
              <a:rPr lang="en-US" altLang="zh-CN" b="1"/>
              <a:t>        2&lt;3&gt; = 5&lt;3&gt; = 8&lt;3&gt; = 11&lt;3&gt; = {2, 5, 8, 11}.</a:t>
            </a:r>
          </a:p>
          <a:p>
            <a:pPr algn="l"/>
            <a:r>
              <a:rPr lang="en-US" altLang="zh-CN" b="1"/>
              <a:t>(2) {</a:t>
            </a:r>
            <a:r>
              <a:rPr lang="en-US" altLang="zh-CN" b="1" i="1"/>
              <a:t>f</a:t>
            </a:r>
            <a:r>
              <a:rPr lang="en-US" altLang="zh-CN" b="1" baseline="-25000"/>
              <a:t>1</a:t>
            </a:r>
            <a:r>
              <a:rPr lang="en-US" altLang="zh-CN" b="1"/>
              <a:t>, </a:t>
            </a:r>
            <a:r>
              <a:rPr lang="en-US" altLang="zh-CN" b="1" i="1"/>
              <a:t>f</a:t>
            </a:r>
            <a:r>
              <a:rPr lang="en-US" altLang="zh-CN" b="1" baseline="-25000"/>
              <a:t>2</a:t>
            </a:r>
            <a:r>
              <a:rPr lang="en-US" altLang="zh-CN" b="1"/>
              <a:t>}</a:t>
            </a:r>
            <a:r>
              <a:rPr lang="zh-CN" altLang="en-US" b="1"/>
              <a:t>有</a:t>
            </a:r>
            <a:r>
              <a:rPr lang="en-US" altLang="zh-CN" b="1"/>
              <a:t>3</a:t>
            </a:r>
            <a:r>
              <a:rPr lang="zh-CN" altLang="en-US" b="1"/>
              <a:t>个不同的陪集，它们是：</a:t>
            </a:r>
          </a:p>
          <a:p>
            <a:pPr algn="l"/>
            <a:r>
              <a:rPr lang="zh-CN" altLang="en-US" b="1"/>
              <a:t>                    </a:t>
            </a:r>
            <a:r>
              <a:rPr lang="en-US" altLang="zh-CN" b="1" i="1"/>
              <a:t>H</a:t>
            </a:r>
            <a:r>
              <a:rPr lang="zh-CN" altLang="en-US" b="1"/>
              <a:t>，</a:t>
            </a:r>
            <a:r>
              <a:rPr lang="en-US" altLang="zh-CN" b="1" i="1"/>
              <a:t>Hf</a:t>
            </a:r>
            <a:r>
              <a:rPr lang="en-US" altLang="zh-CN" b="1" baseline="-25000"/>
              <a:t>3 </a:t>
            </a:r>
            <a:r>
              <a:rPr lang="en-US" altLang="zh-CN" b="1"/>
              <a:t>= {</a:t>
            </a:r>
            <a:r>
              <a:rPr lang="en-US" altLang="zh-CN" b="1" i="1"/>
              <a:t>f</a:t>
            </a:r>
            <a:r>
              <a:rPr lang="en-US" altLang="zh-CN" b="1" baseline="-25000"/>
              <a:t>3</a:t>
            </a:r>
            <a:r>
              <a:rPr lang="en-US" altLang="zh-CN" b="1"/>
              <a:t>, </a:t>
            </a:r>
            <a:r>
              <a:rPr lang="en-US" altLang="zh-CN" b="1" i="1"/>
              <a:t>f</a:t>
            </a:r>
            <a:r>
              <a:rPr lang="en-US" altLang="zh-CN" b="1" baseline="-25000"/>
              <a:t>5</a:t>
            </a:r>
            <a:r>
              <a:rPr lang="en-US" altLang="zh-CN" b="1"/>
              <a:t>},  </a:t>
            </a:r>
            <a:r>
              <a:rPr lang="en-US" altLang="zh-CN" b="1" i="1"/>
              <a:t>Hf</a:t>
            </a:r>
            <a:r>
              <a:rPr lang="en-US" altLang="zh-CN" b="1" baseline="-25000"/>
              <a:t>4 </a:t>
            </a:r>
            <a:r>
              <a:rPr lang="en-US" altLang="zh-CN" b="1"/>
              <a:t>= {</a:t>
            </a:r>
            <a:r>
              <a:rPr lang="en-US" altLang="zh-CN" b="1" i="1"/>
              <a:t>f</a:t>
            </a:r>
            <a:r>
              <a:rPr lang="en-US" altLang="zh-CN" b="1" baseline="-25000"/>
              <a:t>4</a:t>
            </a:r>
            <a:r>
              <a:rPr lang="en-US" altLang="zh-CN" b="1"/>
              <a:t>, </a:t>
            </a:r>
            <a:r>
              <a:rPr lang="en-US" altLang="zh-CN" b="1" i="1"/>
              <a:t>f</a:t>
            </a:r>
            <a:r>
              <a:rPr lang="en-US" altLang="zh-CN" b="1" baseline="-25000"/>
              <a:t>6</a:t>
            </a:r>
            <a:r>
              <a:rPr lang="en-US" altLang="zh-CN" b="1"/>
              <a:t>}.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6418-BB00-4AE4-842E-D1C7CBCC2C4C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686082" name="Rectangle 2"/>
          <p:cNvSpPr>
            <a:spLocks noChangeArrowheads="1"/>
          </p:cNvSpPr>
          <p:nvPr/>
        </p:nvSpPr>
        <p:spPr bwMode="auto">
          <a:xfrm>
            <a:off x="395288" y="1125538"/>
            <a:ext cx="7993062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cs typeface="Times New Roman" pitchFamily="18" charset="0"/>
              </a:rPr>
              <a:t>8</a:t>
            </a:r>
            <a:r>
              <a:rPr lang="zh-CN" altLang="en-US" b="1">
                <a:cs typeface="Times New Roman" pitchFamily="18" charset="0"/>
              </a:rPr>
              <a:t>．设 </a:t>
            </a:r>
            <a:r>
              <a:rPr lang="en-US" altLang="zh-CN" b="1">
                <a:cs typeface="Times New Roman" pitchFamily="18" charset="0"/>
              </a:rPr>
              <a:t>i</a:t>
            </a:r>
            <a:r>
              <a:rPr lang="en-US" altLang="zh-CN" b="1" i="1">
                <a:cs typeface="Times New Roman" pitchFamily="18" charset="0"/>
              </a:rPr>
              <a:t> </a:t>
            </a:r>
            <a:r>
              <a:rPr lang="zh-CN" altLang="en-US" b="1">
                <a:cs typeface="Times New Roman" pitchFamily="18" charset="0"/>
              </a:rPr>
              <a:t>为虚数单位，即 </a:t>
            </a:r>
            <a:r>
              <a:rPr lang="en-US" altLang="zh-CN" b="1">
                <a:cs typeface="Times New Roman" pitchFamily="18" charset="0"/>
              </a:rPr>
              <a:t>i</a:t>
            </a:r>
            <a:r>
              <a:rPr lang="en-US" altLang="zh-CN" b="1" i="1">
                <a:cs typeface="Times New Roman" pitchFamily="18" charset="0"/>
              </a:rPr>
              <a:t> </a:t>
            </a:r>
            <a:r>
              <a:rPr lang="en-US" altLang="zh-CN" b="1" baseline="30000">
                <a:cs typeface="Times New Roman" pitchFamily="18" charset="0"/>
              </a:rPr>
              <a:t>2 </a:t>
            </a:r>
            <a:r>
              <a:rPr lang="en-US" altLang="zh-CN" b="1">
                <a:cs typeface="Times New Roman" pitchFamily="18" charset="0"/>
              </a:rPr>
              <a:t>= </a:t>
            </a:r>
            <a:r>
              <a:rPr lang="en-US" altLang="zh-CN" b="1"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b="1">
                <a:cs typeface="Times New Roman" pitchFamily="18" charset="0"/>
              </a:rPr>
              <a:t>1, </a:t>
            </a:r>
            <a:r>
              <a:rPr lang="zh-CN" altLang="en-US" b="1">
                <a:cs typeface="Times New Roman" pitchFamily="18" charset="0"/>
                <a:sym typeface="Symbol" pitchFamily="18" charset="2"/>
              </a:rPr>
              <a:t>令</a:t>
            </a:r>
          </a:p>
          <a:p>
            <a:pPr algn="l"/>
            <a:endParaRPr lang="zh-CN" altLang="en-US" b="1">
              <a:cs typeface="Times New Roman" pitchFamily="18" charset="0"/>
              <a:sym typeface="Symbol" pitchFamily="18" charset="2"/>
            </a:endParaRPr>
          </a:p>
          <a:p>
            <a:pPr algn="l"/>
            <a:endParaRPr lang="zh-CN" altLang="en-US" b="1">
              <a:cs typeface="Times New Roman" pitchFamily="18" charset="0"/>
              <a:sym typeface="Symbol" pitchFamily="18" charset="2"/>
            </a:endParaRPr>
          </a:p>
          <a:p>
            <a:pPr algn="l">
              <a:spcBef>
                <a:spcPct val="50000"/>
              </a:spcBef>
            </a:pPr>
            <a:r>
              <a:rPr lang="zh-CN" altLang="en-US" b="1"/>
              <a:t>则</a:t>
            </a:r>
            <a:r>
              <a:rPr lang="en-US" altLang="zh-CN" b="1" i="1"/>
              <a:t>G</a:t>
            </a:r>
            <a:r>
              <a:rPr lang="zh-CN" altLang="en-US" b="1"/>
              <a:t>关于矩阵乘法构成群</a:t>
            </a:r>
            <a:r>
              <a:rPr lang="en-US" altLang="zh-CN" b="1"/>
              <a:t>.  </a:t>
            </a:r>
            <a:r>
              <a:rPr lang="zh-CN" altLang="en-US" b="1"/>
              <a:t>找出</a:t>
            </a:r>
            <a:r>
              <a:rPr lang="en-US" altLang="zh-CN" b="1" i="1"/>
              <a:t>G</a:t>
            </a:r>
            <a:r>
              <a:rPr lang="zh-CN" altLang="en-US" b="1"/>
              <a:t>的所有子群</a:t>
            </a:r>
            <a:r>
              <a:rPr lang="en-US" altLang="zh-CN" b="1"/>
              <a:t>.</a:t>
            </a:r>
            <a:r>
              <a:rPr lang="en-US" altLang="zh-CN" sz="1000">
                <a:ea typeface="华文中宋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graphicFrame>
        <p:nvGraphicFramePr>
          <p:cNvPr id="686083" name="Object 3"/>
          <p:cNvGraphicFramePr>
            <a:graphicFrameLocks noChangeAspect="1"/>
          </p:cNvGraphicFramePr>
          <p:nvPr/>
        </p:nvGraphicFramePr>
        <p:xfrm>
          <a:off x="1331913" y="1557338"/>
          <a:ext cx="583247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81" name="公式" r:id="rId4" imgW="3441600" imgH="495000" progId="Equation.3">
                  <p:embed/>
                </p:oleObj>
              </mc:Choice>
              <mc:Fallback>
                <p:oleObj name="公式" r:id="rId4" imgW="3441600" imgH="49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557338"/>
                        <a:ext cx="5832475" cy="83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087" name="Rectangle 7"/>
          <p:cNvSpPr>
            <a:spLocks noChangeArrowheads="1"/>
          </p:cNvSpPr>
          <p:nvPr/>
        </p:nvSpPr>
        <p:spPr bwMode="auto">
          <a:xfrm>
            <a:off x="7235825" y="36449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1000">
                <a:ea typeface="华文中宋" pitchFamily="2" charset="-122"/>
                <a:cs typeface="Times New Roman" pitchFamily="18" charset="0"/>
              </a:rPr>
              <a:t>, </a:t>
            </a:r>
            <a:endParaRPr lang="en-US" altLang="zh-CN" sz="1800">
              <a:latin typeface="Arial" charset="0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686088" name="Rectangle 8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200" b="1">
                <a:solidFill>
                  <a:schemeClr val="tx2"/>
                </a:solidFill>
                <a:latin typeface="Arial" charset="0"/>
              </a:rPr>
              <a:t>练习</a:t>
            </a:r>
            <a:r>
              <a:rPr lang="en-US" altLang="zh-CN" sz="3200" b="1">
                <a:solidFill>
                  <a:schemeClr val="tx2"/>
                </a:solidFill>
              </a:rPr>
              <a:t>8</a:t>
            </a:r>
          </a:p>
        </p:txBody>
      </p:sp>
      <p:pic>
        <p:nvPicPr>
          <p:cNvPr id="686108" name="Picture 28" descr="图片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117850"/>
            <a:ext cx="4030663" cy="333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6110" name="Group 30"/>
          <p:cNvGrpSpPr>
            <a:grpSpLocks/>
          </p:cNvGrpSpPr>
          <p:nvPr/>
        </p:nvGrpSpPr>
        <p:grpSpPr bwMode="auto">
          <a:xfrm>
            <a:off x="468313" y="2924175"/>
            <a:ext cx="4175125" cy="3579813"/>
            <a:chOff x="295" y="1842"/>
            <a:chExt cx="2630" cy="2255"/>
          </a:xfrm>
        </p:grpSpPr>
        <p:sp>
          <p:nvSpPr>
            <p:cNvPr id="686085" name="Rectangle 5"/>
            <p:cNvSpPr>
              <a:spLocks noChangeArrowheads="1"/>
            </p:cNvSpPr>
            <p:nvPr/>
          </p:nvSpPr>
          <p:spPr bwMode="auto">
            <a:xfrm>
              <a:off x="295" y="1842"/>
              <a:ext cx="2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b="1">
                  <a:cs typeface="Times New Roman" pitchFamily="18" charset="0"/>
                </a:rPr>
                <a:t>解  令</a:t>
              </a:r>
              <a:r>
                <a:rPr lang="en-US" altLang="zh-CN" b="1" i="1">
                  <a:cs typeface="Times New Roman" pitchFamily="18" charset="0"/>
                </a:rPr>
                <a:t>A</a:t>
              </a:r>
              <a:r>
                <a:rPr lang="en-US" altLang="zh-CN" b="1">
                  <a:cs typeface="Times New Roman" pitchFamily="18" charset="0"/>
                </a:rPr>
                <a:t>, </a:t>
              </a:r>
              <a:r>
                <a:rPr lang="en-US" altLang="zh-CN" b="1" i="1">
                  <a:cs typeface="Times New Roman" pitchFamily="18" charset="0"/>
                </a:rPr>
                <a:t>B</a:t>
              </a:r>
              <a:r>
                <a:rPr lang="en-US" altLang="zh-CN" b="1">
                  <a:cs typeface="Times New Roman" pitchFamily="18" charset="0"/>
                </a:rPr>
                <a:t>, </a:t>
              </a:r>
              <a:r>
                <a:rPr lang="en-US" altLang="zh-CN" b="1" i="1">
                  <a:cs typeface="Times New Roman" pitchFamily="18" charset="0"/>
                </a:rPr>
                <a:t>C</a:t>
              </a:r>
              <a:r>
                <a:rPr lang="en-US" altLang="zh-CN" b="1">
                  <a:cs typeface="Times New Roman" pitchFamily="18" charset="0"/>
                </a:rPr>
                <a:t>, </a:t>
              </a:r>
              <a:r>
                <a:rPr lang="en-US" altLang="zh-CN" b="1" i="1">
                  <a:cs typeface="Times New Roman" pitchFamily="18" charset="0"/>
                </a:rPr>
                <a:t>D</a:t>
              </a:r>
              <a:r>
                <a:rPr lang="zh-CN" altLang="en-US" b="1">
                  <a:cs typeface="Times New Roman" pitchFamily="18" charset="0"/>
                </a:rPr>
                <a:t>分别为</a:t>
              </a:r>
            </a:p>
          </p:txBody>
        </p:sp>
        <p:graphicFrame>
          <p:nvGraphicFramePr>
            <p:cNvPr id="686086" name="Object 6"/>
            <p:cNvGraphicFramePr>
              <a:graphicFrameLocks noChangeAspect="1"/>
            </p:cNvGraphicFramePr>
            <p:nvPr/>
          </p:nvGraphicFramePr>
          <p:xfrm>
            <a:off x="385" y="2115"/>
            <a:ext cx="2245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182" name="公式" r:id="rId7" imgW="2197080" imgH="469800" progId="Equation.3">
                    <p:embed/>
                  </p:oleObj>
                </mc:Choice>
                <mc:Fallback>
                  <p:oleObj name="公式" r:id="rId7" imgW="2197080" imgH="469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2115"/>
                          <a:ext cx="2245" cy="4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109" name="Rectangle 29"/>
            <p:cNvSpPr>
              <a:spLocks noChangeArrowheads="1"/>
            </p:cNvSpPr>
            <p:nvPr/>
          </p:nvSpPr>
          <p:spPr bwMode="auto">
            <a:xfrm>
              <a:off x="295" y="2659"/>
              <a:ext cx="2630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b="1" i="1"/>
                <a:t>G</a:t>
              </a:r>
              <a:r>
                <a:rPr lang="zh-CN" altLang="en-US" b="1"/>
                <a:t>的子群有</a:t>
              </a:r>
              <a:r>
                <a:rPr lang="en-US" altLang="zh-CN" b="1"/>
                <a:t>6</a:t>
              </a:r>
              <a:r>
                <a:rPr lang="zh-CN" altLang="en-US" b="1"/>
                <a:t>个，即</a:t>
              </a:r>
            </a:p>
            <a:p>
              <a:pPr algn="l"/>
              <a:r>
                <a:rPr lang="zh-CN" altLang="en-US" b="1"/>
                <a:t>平凡子群：</a:t>
              </a:r>
              <a:r>
                <a:rPr lang="en-US" altLang="zh-CN" b="1"/>
                <a:t>&lt;</a:t>
              </a:r>
              <a:r>
                <a:rPr lang="en-US" altLang="zh-CN" b="1" i="1"/>
                <a:t>A</a:t>
              </a:r>
              <a:r>
                <a:rPr lang="en-US" altLang="zh-CN" b="1"/>
                <a:t>&gt; = {</a:t>
              </a:r>
              <a:r>
                <a:rPr lang="en-US" altLang="zh-CN" b="1" i="1"/>
                <a:t>A</a:t>
              </a:r>
              <a:r>
                <a:rPr lang="en-US" altLang="zh-CN" b="1"/>
                <a:t>}, </a:t>
              </a:r>
              <a:r>
                <a:rPr lang="en-US" altLang="zh-CN" b="1" i="1"/>
                <a:t>G</a:t>
              </a:r>
              <a:r>
                <a:rPr lang="en-US" altLang="zh-CN" b="1"/>
                <a:t> </a:t>
              </a:r>
            </a:p>
            <a:p>
              <a:pPr algn="l"/>
              <a:r>
                <a:rPr lang="en-US" altLang="zh-CN" b="1"/>
                <a:t>2 </a:t>
              </a:r>
              <a:r>
                <a:rPr lang="zh-CN" altLang="en-US" b="1"/>
                <a:t>阶子群：</a:t>
              </a:r>
              <a:r>
                <a:rPr lang="en-US" altLang="zh-CN" b="1"/>
                <a:t>&lt;-</a:t>
              </a:r>
              <a:r>
                <a:rPr lang="en-US" altLang="zh-CN" b="1" i="1"/>
                <a:t>A</a:t>
              </a:r>
              <a:r>
                <a:rPr lang="en-US" altLang="zh-CN" b="1"/>
                <a:t>&gt; = {</a:t>
              </a:r>
              <a:r>
                <a:rPr lang="en-US" altLang="zh-CN" b="1" i="1"/>
                <a:t>A</a:t>
              </a:r>
              <a:r>
                <a:rPr lang="en-US" altLang="zh-CN" b="1"/>
                <a:t>, -</a:t>
              </a:r>
              <a:r>
                <a:rPr lang="en-US" altLang="zh-CN" b="1" i="1"/>
                <a:t>A</a:t>
              </a:r>
              <a:r>
                <a:rPr lang="en-US" altLang="zh-CN" b="1"/>
                <a:t>},  </a:t>
              </a:r>
            </a:p>
            <a:p>
              <a:pPr algn="l"/>
              <a:r>
                <a:rPr lang="en-US" altLang="zh-CN" b="1"/>
                <a:t>4 </a:t>
              </a:r>
              <a:r>
                <a:rPr lang="zh-CN" altLang="en-US" b="1"/>
                <a:t>阶子群：</a:t>
              </a:r>
              <a:r>
                <a:rPr lang="en-US" altLang="zh-CN" b="1"/>
                <a:t>&lt;</a:t>
              </a:r>
              <a:r>
                <a:rPr lang="en-US" altLang="zh-CN" b="1" i="1"/>
                <a:t>B</a:t>
              </a:r>
              <a:r>
                <a:rPr lang="en-US" altLang="zh-CN" b="1"/>
                <a:t>&gt; = {</a:t>
              </a:r>
              <a:r>
                <a:rPr lang="en-US" altLang="zh-CN" b="1" i="1"/>
                <a:t>A</a:t>
              </a:r>
              <a:r>
                <a:rPr lang="en-US" altLang="zh-CN" b="1"/>
                <a:t>,</a:t>
              </a:r>
              <a:r>
                <a:rPr lang="en-US" altLang="zh-CN" b="1" i="1"/>
                <a:t>B</a:t>
              </a:r>
              <a:r>
                <a:rPr lang="en-US" altLang="zh-CN" b="1"/>
                <a:t>,-</a:t>
              </a:r>
              <a:r>
                <a:rPr lang="en-US" altLang="zh-CN" b="1" i="1"/>
                <a:t>A</a:t>
              </a:r>
              <a:r>
                <a:rPr lang="en-US" altLang="zh-CN" b="1"/>
                <a:t>,-</a:t>
              </a:r>
              <a:r>
                <a:rPr lang="en-US" altLang="zh-CN" b="1" i="1"/>
                <a:t>B</a:t>
              </a:r>
              <a:r>
                <a:rPr lang="en-US" altLang="zh-CN" b="1"/>
                <a:t>},  </a:t>
              </a:r>
            </a:p>
            <a:p>
              <a:pPr algn="l"/>
              <a:r>
                <a:rPr lang="en-US" altLang="zh-CN" b="1" i="1"/>
                <a:t>                   &lt;C</a:t>
              </a:r>
              <a:r>
                <a:rPr lang="en-US" altLang="zh-CN" b="1"/>
                <a:t>&gt; = {</a:t>
              </a:r>
              <a:r>
                <a:rPr lang="en-US" altLang="zh-CN" b="1" i="1"/>
                <a:t>A</a:t>
              </a:r>
              <a:r>
                <a:rPr lang="en-US" altLang="zh-CN" b="1"/>
                <a:t>,</a:t>
              </a:r>
              <a:r>
                <a:rPr lang="en-US" altLang="zh-CN" b="1" i="1"/>
                <a:t>C</a:t>
              </a:r>
              <a:r>
                <a:rPr lang="en-US" altLang="zh-CN" b="1"/>
                <a:t>,-</a:t>
              </a:r>
              <a:r>
                <a:rPr lang="en-US" altLang="zh-CN" b="1" i="1"/>
                <a:t>A</a:t>
              </a:r>
              <a:r>
                <a:rPr lang="en-US" altLang="zh-CN" b="1"/>
                <a:t>,-</a:t>
              </a:r>
              <a:r>
                <a:rPr lang="en-US" altLang="zh-CN" b="1" i="1"/>
                <a:t>C</a:t>
              </a:r>
              <a:r>
                <a:rPr lang="en-US" altLang="zh-CN" b="1"/>
                <a:t>}, </a:t>
              </a:r>
            </a:p>
            <a:p>
              <a:pPr algn="l"/>
              <a:r>
                <a:rPr lang="en-US" altLang="zh-CN" b="1"/>
                <a:t>                   &lt;</a:t>
              </a:r>
              <a:r>
                <a:rPr lang="en-US" altLang="zh-CN" b="1" i="1"/>
                <a:t>D</a:t>
              </a:r>
              <a:r>
                <a:rPr lang="en-US" altLang="zh-CN" b="1"/>
                <a:t>&gt; = {</a:t>
              </a:r>
              <a:r>
                <a:rPr lang="en-US" altLang="zh-CN" b="1" i="1"/>
                <a:t>A</a:t>
              </a:r>
              <a:r>
                <a:rPr lang="en-US" altLang="zh-CN" b="1"/>
                <a:t>,</a:t>
              </a:r>
              <a:r>
                <a:rPr lang="en-US" altLang="zh-CN" b="1" i="1"/>
                <a:t>D</a:t>
              </a:r>
              <a:r>
                <a:rPr lang="en-US" altLang="zh-CN" b="1"/>
                <a:t>,-</a:t>
              </a:r>
              <a:r>
                <a:rPr lang="en-US" altLang="zh-CN" b="1" i="1"/>
                <a:t>A</a:t>
              </a:r>
              <a:r>
                <a:rPr lang="en-US" altLang="zh-CN" b="1"/>
                <a:t>,-</a:t>
              </a:r>
              <a:r>
                <a:rPr lang="en-US" altLang="zh-CN" b="1" i="1"/>
                <a:t>D</a:t>
              </a:r>
              <a:r>
                <a:rPr lang="en-US" altLang="zh-CN" b="1"/>
                <a:t>},</a:t>
              </a:r>
              <a:r>
                <a:rPr lang="en-US" altLang="zh-CN"/>
                <a:t>  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6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6C79-0482-4343-9312-7C8FB0D837A2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692226" name="Rectangle 2"/>
          <p:cNvSpPr>
            <a:spLocks noChangeArrowheads="1"/>
          </p:cNvSpPr>
          <p:nvPr/>
        </p:nvSpPr>
        <p:spPr bwMode="auto">
          <a:xfrm>
            <a:off x="395288" y="1196975"/>
            <a:ext cx="8064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5257800" algn="l"/>
              </a:tabLst>
            </a:pPr>
            <a:r>
              <a:rPr lang="en-US" altLang="zh-CN" b="1">
                <a:solidFill>
                  <a:srgbClr val="FF0000"/>
                </a:solidFill>
                <a:cs typeface="Times New Roman" pitchFamily="18" charset="0"/>
              </a:rPr>
              <a:t>9</a:t>
            </a:r>
            <a:r>
              <a:rPr lang="zh-CN" altLang="en-US" b="1">
                <a:solidFill>
                  <a:srgbClr val="FF0000"/>
                </a:solidFill>
                <a:cs typeface="Times New Roman" pitchFamily="18" charset="0"/>
              </a:rPr>
              <a:t>．设群</a:t>
            </a:r>
            <a:r>
              <a:rPr lang="en-US" altLang="zh-CN" b="1" i="1">
                <a:solidFill>
                  <a:srgbClr val="FF0000"/>
                </a:solidFill>
                <a:cs typeface="Times New Roman" pitchFamily="18" charset="0"/>
              </a:rPr>
              <a:t>G</a:t>
            </a:r>
            <a:r>
              <a:rPr lang="zh-CN" altLang="en-US" b="1">
                <a:solidFill>
                  <a:srgbClr val="FF0000"/>
                </a:solidFill>
                <a:cs typeface="Times New Roman" pitchFamily="18" charset="0"/>
              </a:rPr>
              <a:t>的运算表如表所示，</a:t>
            </a:r>
            <a:r>
              <a:rPr lang="zh-CN" altLang="en-US" b="1">
                <a:solidFill>
                  <a:srgbClr val="FF0000"/>
                </a:solidFill>
              </a:rPr>
              <a:t>问</a:t>
            </a:r>
            <a:r>
              <a:rPr lang="en-US" altLang="zh-CN" b="1" i="1">
                <a:solidFill>
                  <a:srgbClr val="FF0000"/>
                </a:solidFill>
              </a:rPr>
              <a:t>G</a:t>
            </a:r>
            <a:r>
              <a:rPr lang="zh-CN" altLang="en-US" b="1">
                <a:solidFill>
                  <a:srgbClr val="FF0000"/>
                </a:solidFill>
              </a:rPr>
              <a:t>是否为循环群？如果是，求出它所有的生成元和子群</a:t>
            </a:r>
            <a:r>
              <a:rPr lang="en-US" altLang="zh-CN" b="1">
                <a:solidFill>
                  <a:srgbClr val="FF0000"/>
                </a:solidFill>
              </a:rPr>
              <a:t>.</a:t>
            </a:r>
            <a:r>
              <a:rPr lang="en-US" altLang="zh-CN" b="1"/>
              <a:t> </a:t>
            </a:r>
            <a:endParaRPr lang="en-US" altLang="zh-CN" b="1">
              <a:cs typeface="Times New Roman" pitchFamily="18" charset="0"/>
            </a:endParaRPr>
          </a:p>
        </p:txBody>
      </p:sp>
      <p:sp>
        <p:nvSpPr>
          <p:cNvPr id="692239" name="Rectangle 15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200" b="1">
                <a:solidFill>
                  <a:schemeClr val="tx2"/>
                </a:solidFill>
                <a:latin typeface="Arial" charset="0"/>
              </a:rPr>
              <a:t>练习</a:t>
            </a:r>
            <a:r>
              <a:rPr lang="en-US" altLang="zh-CN" sz="3200" b="1">
                <a:solidFill>
                  <a:schemeClr val="tx2"/>
                </a:solidFill>
              </a:rPr>
              <a:t>9</a:t>
            </a:r>
          </a:p>
        </p:txBody>
      </p:sp>
      <p:pic>
        <p:nvPicPr>
          <p:cNvPr id="692248" name="Picture 24" descr="图片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38" y="2417763"/>
            <a:ext cx="3122612" cy="281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2249" name="Rectangle 25"/>
          <p:cNvSpPr>
            <a:spLocks noChangeArrowheads="1"/>
          </p:cNvSpPr>
          <p:nvPr/>
        </p:nvSpPr>
        <p:spPr bwMode="auto">
          <a:xfrm>
            <a:off x="468313" y="2205038"/>
            <a:ext cx="42481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/>
              <a:t>解   </a:t>
            </a:r>
          </a:p>
          <a:p>
            <a:pPr algn="l"/>
            <a:r>
              <a:rPr lang="zh-CN" altLang="en-US" b="1"/>
              <a:t>易见 </a:t>
            </a:r>
            <a:r>
              <a:rPr lang="en-US" altLang="zh-CN" b="1" i="1"/>
              <a:t>a </a:t>
            </a:r>
            <a:r>
              <a:rPr lang="zh-CN" altLang="en-US" b="1"/>
              <a:t>为单位元</a:t>
            </a:r>
            <a:r>
              <a:rPr lang="en-US" altLang="zh-CN" b="1"/>
              <a:t>.  </a:t>
            </a:r>
          </a:p>
          <a:p>
            <a:pPr algn="l"/>
            <a:r>
              <a:rPr lang="zh-CN" altLang="en-US" b="1"/>
              <a:t>由于</a:t>
            </a:r>
            <a:r>
              <a:rPr lang="en-US" altLang="zh-CN" b="1"/>
              <a:t>|</a:t>
            </a:r>
            <a:r>
              <a:rPr lang="en-US" altLang="zh-CN" b="1" i="1"/>
              <a:t>G</a:t>
            </a:r>
            <a:r>
              <a:rPr lang="en-US" altLang="zh-CN" b="1"/>
              <a:t>|=6,  |</a:t>
            </a:r>
            <a:r>
              <a:rPr lang="en-US" altLang="zh-CN" b="1" i="1"/>
              <a:t>b</a:t>
            </a:r>
            <a:r>
              <a:rPr lang="en-US" altLang="zh-CN" b="1"/>
              <a:t>|=6, </a:t>
            </a:r>
            <a:r>
              <a:rPr lang="zh-CN" altLang="en-US" b="1"/>
              <a:t>所以 </a:t>
            </a:r>
            <a:r>
              <a:rPr lang="en-US" altLang="zh-CN" b="1" i="1"/>
              <a:t>b </a:t>
            </a:r>
            <a:r>
              <a:rPr lang="zh-CN" altLang="en-US" b="1"/>
              <a:t>为生成元</a:t>
            </a:r>
            <a:r>
              <a:rPr lang="en-US" altLang="zh-CN" b="1"/>
              <a:t>. </a:t>
            </a:r>
            <a:r>
              <a:rPr lang="en-US" altLang="zh-CN" b="1" i="1"/>
              <a:t>G</a:t>
            </a:r>
            <a:r>
              <a:rPr lang="en-US" altLang="zh-CN" b="1"/>
              <a:t>=&lt;</a:t>
            </a:r>
            <a:r>
              <a:rPr lang="en-US" altLang="zh-CN" b="1" i="1"/>
              <a:t>b</a:t>
            </a:r>
            <a:r>
              <a:rPr lang="en-US" altLang="zh-CN" b="1"/>
              <a:t>&gt;</a:t>
            </a:r>
            <a:r>
              <a:rPr lang="zh-CN" altLang="en-US" b="1"/>
              <a:t>为循环群</a:t>
            </a:r>
            <a:r>
              <a:rPr lang="en-US" altLang="zh-CN" b="1"/>
              <a:t>. |</a:t>
            </a:r>
            <a:r>
              <a:rPr lang="en-US" altLang="zh-CN" b="1" i="1"/>
              <a:t>f </a:t>
            </a:r>
            <a:r>
              <a:rPr lang="en-US" altLang="zh-CN" b="1"/>
              <a:t>|=6,</a:t>
            </a:r>
            <a:r>
              <a:rPr lang="en-US" altLang="zh-CN" b="1">
                <a:latin typeface="Arial" charset="0"/>
              </a:rPr>
              <a:t> </a:t>
            </a:r>
            <a:r>
              <a:rPr lang="zh-CN" altLang="en-US" b="1">
                <a:latin typeface="Arial" charset="0"/>
              </a:rPr>
              <a:t>因而 </a:t>
            </a:r>
            <a:r>
              <a:rPr lang="en-US" altLang="zh-CN" b="1" i="1"/>
              <a:t>f </a:t>
            </a:r>
            <a:r>
              <a:rPr lang="zh-CN" altLang="en-US" b="1">
                <a:latin typeface="Arial" charset="0"/>
              </a:rPr>
              <a:t>也是生成元</a:t>
            </a:r>
            <a:endParaRPr lang="zh-CN" altLang="en-US" b="1"/>
          </a:p>
          <a:p>
            <a:pPr algn="l"/>
            <a:r>
              <a:rPr lang="en-US" altLang="zh-CN" b="1"/>
              <a:t>|</a:t>
            </a:r>
            <a:r>
              <a:rPr lang="en-US" altLang="zh-CN" b="1" i="1"/>
              <a:t>c</a:t>
            </a:r>
            <a:r>
              <a:rPr lang="en-US" altLang="zh-CN" b="1"/>
              <a:t>|=3, |</a:t>
            </a:r>
            <a:r>
              <a:rPr lang="en-US" altLang="zh-CN" b="1" i="1"/>
              <a:t>d</a:t>
            </a:r>
            <a:r>
              <a:rPr lang="en-US" altLang="zh-CN" b="1"/>
              <a:t>|=2, |</a:t>
            </a:r>
            <a:r>
              <a:rPr lang="en-US" altLang="zh-CN" b="1" i="1"/>
              <a:t>e</a:t>
            </a:r>
            <a:r>
              <a:rPr lang="en-US" altLang="zh-CN" b="1"/>
              <a:t>|=3, </a:t>
            </a:r>
            <a:r>
              <a:rPr lang="zh-CN" altLang="en-US" b="1"/>
              <a:t>因此 </a:t>
            </a:r>
            <a:r>
              <a:rPr lang="en-US" altLang="zh-CN" b="1" i="1"/>
              <a:t>c</a:t>
            </a:r>
            <a:r>
              <a:rPr lang="en-US" altLang="zh-CN" b="1"/>
              <a:t>,</a:t>
            </a:r>
            <a:r>
              <a:rPr lang="en-US" altLang="zh-CN" b="1" i="1"/>
              <a:t>d</a:t>
            </a:r>
            <a:r>
              <a:rPr lang="en-US" altLang="zh-CN" b="1"/>
              <a:t>, </a:t>
            </a:r>
            <a:r>
              <a:rPr lang="en-US" altLang="zh-CN" b="1" i="1"/>
              <a:t>e</a:t>
            </a:r>
            <a:r>
              <a:rPr lang="zh-CN" altLang="en-US" b="1"/>
              <a:t>不是生成元</a:t>
            </a:r>
            <a:r>
              <a:rPr lang="en-US" altLang="zh-CN" b="1"/>
              <a:t>. </a:t>
            </a:r>
          </a:p>
          <a:p>
            <a:pPr algn="l">
              <a:spcBef>
                <a:spcPct val="40000"/>
              </a:spcBef>
            </a:pPr>
            <a:r>
              <a:rPr lang="zh-CN" altLang="en-US" b="1"/>
              <a:t>子群：</a:t>
            </a:r>
            <a:r>
              <a:rPr lang="en-US" altLang="zh-CN" b="1"/>
              <a:t>&lt;</a:t>
            </a:r>
            <a:r>
              <a:rPr lang="en-US" altLang="zh-CN" b="1" i="1"/>
              <a:t>a</a:t>
            </a:r>
            <a:r>
              <a:rPr lang="en-US" altLang="zh-CN" b="1"/>
              <a:t>&gt;={</a:t>
            </a:r>
            <a:r>
              <a:rPr lang="en-US" altLang="zh-CN" b="1" i="1"/>
              <a:t>a</a:t>
            </a:r>
            <a:r>
              <a:rPr lang="en-US" altLang="zh-CN" b="1"/>
              <a:t>}, &lt;</a:t>
            </a:r>
            <a:r>
              <a:rPr lang="en-US" altLang="zh-CN" b="1" i="1"/>
              <a:t>c</a:t>
            </a:r>
            <a:r>
              <a:rPr lang="en-US" altLang="zh-CN" b="1"/>
              <a:t>&gt;={</a:t>
            </a:r>
            <a:r>
              <a:rPr lang="en-US" altLang="zh-CN" b="1" i="1"/>
              <a:t>c</a:t>
            </a:r>
            <a:r>
              <a:rPr lang="en-US" altLang="zh-CN" b="1"/>
              <a:t>, </a:t>
            </a:r>
            <a:r>
              <a:rPr lang="en-US" altLang="zh-CN" b="1" i="1"/>
              <a:t>e</a:t>
            </a:r>
            <a:r>
              <a:rPr lang="en-US" altLang="zh-CN" b="1"/>
              <a:t>, </a:t>
            </a:r>
            <a:r>
              <a:rPr lang="en-US" altLang="zh-CN" b="1" i="1"/>
              <a:t>a</a:t>
            </a:r>
            <a:r>
              <a:rPr lang="en-US" altLang="zh-CN" b="1"/>
              <a:t>},   </a:t>
            </a:r>
          </a:p>
          <a:p>
            <a:pPr algn="l"/>
            <a:r>
              <a:rPr lang="en-US" altLang="zh-CN" b="1"/>
              <a:t>            &lt;</a:t>
            </a:r>
            <a:r>
              <a:rPr lang="en-US" altLang="zh-CN" b="1" i="1"/>
              <a:t>d</a:t>
            </a:r>
            <a:r>
              <a:rPr lang="en-US" altLang="zh-CN" b="1"/>
              <a:t>&gt;={</a:t>
            </a:r>
            <a:r>
              <a:rPr lang="en-US" altLang="zh-CN" b="1" i="1"/>
              <a:t>d</a:t>
            </a:r>
            <a:r>
              <a:rPr lang="en-US" altLang="zh-CN" b="1"/>
              <a:t>, </a:t>
            </a:r>
            <a:r>
              <a:rPr lang="en-US" altLang="zh-CN" b="1" i="1"/>
              <a:t>a</a:t>
            </a:r>
            <a:r>
              <a:rPr lang="en-US" altLang="zh-CN" b="1"/>
              <a:t>}, </a:t>
            </a:r>
            <a:r>
              <a:rPr lang="en-US" altLang="zh-CN" b="1" i="1"/>
              <a:t>G</a:t>
            </a:r>
            <a:r>
              <a:rPr lang="en-US" altLang="zh-CN" b="1"/>
              <a:t> . 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2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2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EBD4-767D-4F8F-A270-97E357C9CFDF}" type="slidenum">
              <a:rPr lang="en-US" altLang="zh-CN"/>
              <a:pPr/>
              <a:t>8</a:t>
            </a:fld>
            <a:endParaRPr lang="en-US" altLang="zh-CN"/>
          </a:p>
        </p:txBody>
      </p:sp>
      <p:graphicFrame>
        <p:nvGraphicFramePr>
          <p:cNvPr id="76493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755650" y="1341438"/>
          <a:ext cx="5111750" cy="216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008" name="Equation" r:id="rId3" imgW="1904760" imgH="939600" progId="Equation.DSMT4">
                  <p:embed/>
                </p:oleObj>
              </mc:Choice>
              <mc:Fallback>
                <p:oleObj name="Equation" r:id="rId3" imgW="1904760" imgH="93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41438"/>
                        <a:ext cx="5111750" cy="216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4935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827088" y="3716338"/>
          <a:ext cx="288131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009" name="Equation" r:id="rId5" imgW="1295280" imgH="215640" progId="Equation.DSMT4">
                  <p:embed/>
                </p:oleObj>
              </mc:Choice>
              <mc:Fallback>
                <p:oleObj name="Equation" r:id="rId5" imgW="129528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716338"/>
                        <a:ext cx="288131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0945-28F4-4284-8F89-C8A50AA581C1}" type="slidenum">
              <a:rPr lang="en-US" altLang="zh-CN"/>
              <a:pPr/>
              <a:t>9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9092" name="Rectangle 4"/>
              <p:cNvSpPr>
                <a:spLocks noChangeArrowheads="1"/>
              </p:cNvSpPr>
              <p:nvPr/>
            </p:nvSpPr>
            <p:spPr bwMode="auto">
              <a:xfrm>
                <a:off x="611188" y="1074216"/>
                <a:ext cx="7921625" cy="41549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b="1" dirty="0" smtClean="0"/>
                  <a:t>根据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例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3</a:t>
                </a:r>
                <a:r>
                  <a:rPr lang="zh-CN" altLang="en-US" b="1" dirty="0"/>
                  <a:t>中的编码规则</a:t>
                </a:r>
                <a:r>
                  <a:rPr lang="zh-CN" altLang="en-US" b="1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𝟓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/>
                        <a:ea typeface="Cambria Math"/>
                      </a:rPr>
                      <m:t>⨁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latin typeface="Cambria Math"/>
                        <a:ea typeface="Cambria Math"/>
                      </a:rPr>
                      <m:t>⨁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𝟔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/>
                        <a:ea typeface="Cambria Math"/>
                      </a:rPr>
                      <m:t>⨁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latin typeface="Cambria Math"/>
                        <a:ea typeface="Cambria Math"/>
                      </a:rPr>
                      <m:t>⨁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𝟒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𝟕</m:t>
                        </m:r>
                      </m:sub>
                    </m:sSub>
                    <m:r>
                      <a:rPr lang="en-US" altLang="zh-CN" b="1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/>
                        <a:ea typeface="Cambria Math"/>
                      </a:rPr>
                      <m:t>⨁</m:t>
                    </m:r>
                    <m:sSub>
                      <m:sSubPr>
                        <m:ctrlPr>
                          <a:rPr lang="en-US" altLang="zh-CN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𝟑</m:t>
                        </m:r>
                      </m:sub>
                    </m:sSub>
                    <m:r>
                      <a:rPr lang="en-US" altLang="zh-CN" b="1" i="1">
                        <a:latin typeface="Cambria Math"/>
                        <a:ea typeface="Cambria Math"/>
                      </a:rPr>
                      <m:t>⨁</m:t>
                    </m:r>
                    <m:sSub>
                      <m:sSubPr>
                        <m:ctrlPr>
                          <a:rPr lang="en-US" altLang="zh-CN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𝟒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algn="l"/>
                <a:r>
                  <a:rPr lang="zh-CN" altLang="en-US" b="1" dirty="0" smtClean="0"/>
                  <a:t>我们</a:t>
                </a:r>
                <a:r>
                  <a:rPr lang="zh-CN" altLang="en-US" b="1" dirty="0"/>
                  <a:t>可以得到一种</a:t>
                </a:r>
                <a:r>
                  <a:rPr lang="en-US" altLang="zh-CN" b="1" dirty="0"/>
                  <a:t>[7,4]</a:t>
                </a:r>
                <a:r>
                  <a:rPr lang="zh-CN" altLang="en-US" b="1" dirty="0" smtClean="0"/>
                  <a:t>线性码</a:t>
                </a:r>
                <a:r>
                  <a:rPr lang="zh-CN" altLang="en-US" b="1" dirty="0"/>
                  <a:t>纠错码</a:t>
                </a:r>
                <a:r>
                  <a:rPr lang="zh-CN" altLang="en-US" b="1" dirty="0" smtClean="0"/>
                  <a:t>，</a:t>
                </a:r>
                <a:r>
                  <a:rPr lang="zh-CN" altLang="en-US" b="1" dirty="0"/>
                  <a:t>记为</a:t>
                </a:r>
                <a:r>
                  <a:rPr lang="en-US" altLang="zh-CN" b="1" dirty="0"/>
                  <a:t>C, </a:t>
                </a:r>
                <a:r>
                  <a:rPr lang="zh-CN" altLang="en-US" b="1" dirty="0"/>
                  <a:t>则有</a:t>
                </a:r>
              </a:p>
              <a:p>
                <a:pPr algn="l"/>
                <a:r>
                  <a:rPr lang="en-US" altLang="zh-CN" b="1" dirty="0" smtClean="0"/>
                  <a:t>C =</a:t>
                </a:r>
              </a:p>
              <a:p>
                <a:pPr algn="l"/>
                <a:r>
                  <a:rPr lang="en-US" altLang="zh-CN" b="1" dirty="0" smtClean="0"/>
                  <a:t>{</a:t>
                </a:r>
                <a:endParaRPr lang="en-US" altLang="zh-CN" b="1" dirty="0"/>
              </a:p>
              <a:p>
                <a:pPr algn="l"/>
                <a:r>
                  <a:rPr lang="en-US" altLang="zh-CN" b="1" dirty="0" smtClean="0">
                    <a:solidFill>
                      <a:srgbClr val="FF0000"/>
                    </a:solidFill>
                  </a:rPr>
                  <a:t>	0000</a:t>
                </a:r>
                <a:r>
                  <a:rPr lang="en-US" altLang="zh-CN" b="1" dirty="0" smtClean="0"/>
                  <a:t>000</a:t>
                </a:r>
                <a:r>
                  <a:rPr lang="zh-CN" altLang="en-US" b="1" dirty="0"/>
                  <a:t>，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0001</a:t>
                </a:r>
                <a:r>
                  <a:rPr lang="en-US" altLang="zh-CN" b="1" dirty="0"/>
                  <a:t>011</a:t>
                </a:r>
                <a:r>
                  <a:rPr lang="zh-CN" altLang="en-US" b="1" dirty="0"/>
                  <a:t>，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0010</a:t>
                </a:r>
                <a:r>
                  <a:rPr lang="en-US" altLang="zh-CN" b="1" dirty="0"/>
                  <a:t>101</a:t>
                </a:r>
                <a:r>
                  <a:rPr lang="zh-CN" altLang="en-US" b="1" dirty="0"/>
                  <a:t>，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0011</a:t>
                </a:r>
                <a:r>
                  <a:rPr lang="en-US" altLang="zh-CN" b="1" dirty="0"/>
                  <a:t>110</a:t>
                </a:r>
                <a:r>
                  <a:rPr lang="zh-CN" altLang="en-US" b="1" dirty="0" smtClean="0"/>
                  <a:t>，</a:t>
                </a:r>
                <a:endParaRPr lang="en-US" altLang="zh-CN" b="1" dirty="0" smtClean="0"/>
              </a:p>
              <a:p>
                <a:pPr algn="l"/>
                <a:r>
                  <a:rPr lang="en-US" altLang="zh-CN" b="1" dirty="0" smtClean="0">
                    <a:solidFill>
                      <a:srgbClr val="FF0000"/>
                    </a:solidFill>
                  </a:rPr>
                  <a:t>	0100</a:t>
                </a:r>
                <a:r>
                  <a:rPr lang="en-US" altLang="zh-CN" b="1" dirty="0" smtClean="0"/>
                  <a:t>110</a:t>
                </a:r>
                <a:r>
                  <a:rPr lang="zh-CN" altLang="en-US" b="1" dirty="0" smtClean="0"/>
                  <a:t>，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0101</a:t>
                </a:r>
                <a:r>
                  <a:rPr lang="en-US" altLang="zh-CN" b="1" dirty="0" smtClean="0"/>
                  <a:t>101</a:t>
                </a:r>
                <a:r>
                  <a:rPr lang="zh-CN" altLang="en-US" b="1" dirty="0"/>
                  <a:t>，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0110</a:t>
                </a:r>
                <a:r>
                  <a:rPr lang="en-US" altLang="zh-CN" b="1" dirty="0"/>
                  <a:t>011</a:t>
                </a:r>
                <a:r>
                  <a:rPr lang="zh-CN" altLang="en-US" b="1" dirty="0"/>
                  <a:t>，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0111</a:t>
                </a:r>
                <a:r>
                  <a:rPr lang="en-US" altLang="zh-CN" b="1" dirty="0"/>
                  <a:t>000</a:t>
                </a:r>
                <a:r>
                  <a:rPr lang="zh-CN" altLang="en-US" b="1" dirty="0" smtClean="0"/>
                  <a:t>，</a:t>
                </a:r>
                <a:endParaRPr lang="en-US" altLang="zh-CN" b="1" dirty="0" smtClean="0"/>
              </a:p>
              <a:p>
                <a:pPr algn="l"/>
                <a:r>
                  <a:rPr lang="en-US" altLang="zh-CN" b="1" dirty="0" smtClean="0">
                    <a:solidFill>
                      <a:srgbClr val="FF0000"/>
                    </a:solidFill>
                  </a:rPr>
                  <a:t>	1000</a:t>
                </a:r>
                <a:r>
                  <a:rPr lang="en-US" altLang="zh-CN" b="1" dirty="0" smtClean="0"/>
                  <a:t>111</a:t>
                </a:r>
                <a:r>
                  <a:rPr lang="zh-CN" altLang="en-US" b="1" dirty="0"/>
                  <a:t>，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1001</a:t>
                </a:r>
                <a:r>
                  <a:rPr lang="en-US" altLang="zh-CN" b="1" dirty="0"/>
                  <a:t>100</a:t>
                </a:r>
                <a:r>
                  <a:rPr lang="zh-CN" altLang="en-US" b="1" dirty="0"/>
                  <a:t>，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1010</a:t>
                </a:r>
                <a:r>
                  <a:rPr lang="en-US" altLang="zh-CN" b="1" dirty="0"/>
                  <a:t>010</a:t>
                </a:r>
                <a:r>
                  <a:rPr lang="zh-CN" altLang="en-US" b="1" dirty="0"/>
                  <a:t>，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1011</a:t>
                </a:r>
                <a:r>
                  <a:rPr lang="en-US" altLang="zh-CN" b="1" dirty="0"/>
                  <a:t>001</a:t>
                </a:r>
                <a:r>
                  <a:rPr lang="zh-CN" altLang="en-US" b="1" dirty="0" smtClean="0"/>
                  <a:t>，</a:t>
                </a:r>
                <a:endParaRPr lang="en-US" altLang="zh-CN" b="1" dirty="0" smtClean="0"/>
              </a:p>
              <a:p>
                <a:pPr algn="l"/>
                <a:r>
                  <a:rPr lang="en-US" altLang="zh-CN" b="1" dirty="0" smtClean="0">
                    <a:solidFill>
                      <a:srgbClr val="FF0000"/>
                    </a:solidFill>
                  </a:rPr>
                  <a:t>	1100</a:t>
                </a:r>
                <a:r>
                  <a:rPr lang="en-US" altLang="zh-CN" b="1" dirty="0" smtClean="0"/>
                  <a:t>001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1101</a:t>
                </a:r>
                <a:r>
                  <a:rPr lang="en-US" altLang="zh-CN" b="1" dirty="0" smtClean="0"/>
                  <a:t>010</a:t>
                </a:r>
                <a:r>
                  <a:rPr lang="zh-CN" altLang="en-US" b="1" dirty="0"/>
                  <a:t>，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1110</a:t>
                </a:r>
                <a:r>
                  <a:rPr lang="en-US" altLang="zh-CN" b="1" dirty="0"/>
                  <a:t>100</a:t>
                </a:r>
                <a:r>
                  <a:rPr lang="zh-CN" altLang="en-US" b="1" dirty="0"/>
                  <a:t>，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1111</a:t>
                </a:r>
                <a:r>
                  <a:rPr lang="en-US" altLang="zh-CN" b="1" dirty="0" smtClean="0"/>
                  <a:t>111</a:t>
                </a:r>
              </a:p>
              <a:p>
                <a:pPr algn="l"/>
                <a:r>
                  <a:rPr lang="en-US" altLang="zh-CN" b="1" dirty="0" smtClean="0"/>
                  <a:t>}</a:t>
                </a:r>
                <a:r>
                  <a:rPr lang="zh-CN" altLang="en-US" b="1" dirty="0"/>
                  <a:t>。</a:t>
                </a:r>
              </a:p>
              <a:p>
                <a:pPr algn="l"/>
                <a:r>
                  <a:rPr lang="en-US" altLang="zh-CN" b="1" dirty="0"/>
                  <a:t>C</a:t>
                </a:r>
                <a:r>
                  <a:rPr lang="zh-CN" altLang="en-US" b="1" dirty="0"/>
                  <a:t>中的向量关于向量的⊕</a:t>
                </a:r>
                <a:r>
                  <a:rPr lang="en-US" altLang="zh-CN" b="1" dirty="0"/>
                  <a:t>(</a:t>
                </a:r>
                <a:r>
                  <a:rPr lang="zh-CN" altLang="en-US" b="1" dirty="0"/>
                  <a:t>异或</a:t>
                </a:r>
                <a:r>
                  <a:rPr lang="en-US" altLang="zh-CN" b="1" dirty="0"/>
                  <a:t>)</a:t>
                </a:r>
                <a:r>
                  <a:rPr lang="zh-CN" altLang="en-US" b="1" dirty="0"/>
                  <a:t>运算构成一个群。</a:t>
                </a:r>
              </a:p>
            </p:txBody>
          </p:sp>
        </mc:Choice>
        <mc:Fallback>
          <p:sp>
            <p:nvSpPr>
              <p:cNvPr id="729092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1074216"/>
                <a:ext cx="7921625" cy="4154984"/>
              </a:xfrm>
              <a:prstGeom prst="rect">
                <a:avLst/>
              </a:prstGeom>
              <a:blipFill rotWithShape="1">
                <a:blip r:embed="rId2"/>
                <a:stretch>
                  <a:fillRect l="-1154" t="-1613" b="-24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7614</TotalTime>
  <Words>8902</Words>
  <Application>Microsoft Office PowerPoint</Application>
  <PresentationFormat>全屏显示(4:3)</PresentationFormat>
  <Paragraphs>733</Paragraphs>
  <Slides>75</Slides>
  <Notes>47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75</vt:i4>
      </vt:variant>
    </vt:vector>
  </HeadingPairs>
  <TitlesOfParts>
    <vt:vector size="79" baseType="lpstr">
      <vt:lpstr>默认设计模板</vt:lpstr>
      <vt:lpstr>Equation</vt:lpstr>
      <vt:lpstr>MathType 6.0 Equation</vt:lpstr>
      <vt:lpstr>公式</vt:lpstr>
      <vt:lpstr>第十章  群与环</vt:lpstr>
      <vt:lpstr>10.1  群的定义与性质</vt:lpstr>
      <vt:lpstr>半群、独异点与群的定义</vt:lpstr>
      <vt:lpstr>PowerPoint 演示文稿</vt:lpstr>
      <vt:lpstr>PowerPoint 演示文稿</vt:lpstr>
      <vt:lpstr>实例</vt:lpstr>
      <vt:lpstr>实例</vt:lpstr>
      <vt:lpstr>PowerPoint 演示文稿</vt:lpstr>
      <vt:lpstr>PowerPoint 演示文稿</vt:lpstr>
      <vt:lpstr>PowerPoint 演示文稿</vt:lpstr>
      <vt:lpstr>课堂练习2</vt:lpstr>
      <vt:lpstr>课堂练习3</vt:lpstr>
      <vt:lpstr>群的性质-有关群的术语</vt:lpstr>
      <vt:lpstr>PowerPoint 演示文稿</vt:lpstr>
      <vt:lpstr>元素的阶</vt:lpstr>
      <vt:lpstr>群的性质：幂运算规则</vt:lpstr>
      <vt:lpstr>群的性质：方程存在惟一解(略)</vt:lpstr>
      <vt:lpstr>群的性质：消去律(略)</vt:lpstr>
      <vt:lpstr>群的性质：元素的阶的性质(重点)</vt:lpstr>
      <vt:lpstr>PowerPoint 演示文稿</vt:lpstr>
      <vt:lpstr>PowerPoint 演示文稿</vt:lpstr>
      <vt:lpstr>10.2 子群与群的陪集分解</vt:lpstr>
      <vt:lpstr>子群判定定理1</vt:lpstr>
      <vt:lpstr>子群判定定理2(不讲)</vt:lpstr>
      <vt:lpstr>子群判定定理3 (不讲)</vt:lpstr>
      <vt:lpstr>典型子群的实例:生成子群(重点)</vt:lpstr>
      <vt:lpstr>群的分解：陪集(coset)定义与实例</vt:lpstr>
      <vt:lpstr>陪集实例</vt:lpstr>
      <vt:lpstr>PowerPoint 演示文稿</vt:lpstr>
      <vt:lpstr>陪集的基本性质(略讲)</vt:lpstr>
      <vt:lpstr>陪集的基本性质(略讲)</vt:lpstr>
      <vt:lpstr>陪集的基本性质(不讲)</vt:lpstr>
      <vt:lpstr>推论(重点)</vt:lpstr>
      <vt:lpstr>左陪集的定义与性质</vt:lpstr>
      <vt:lpstr>Lagrange定理(重点)</vt:lpstr>
      <vt:lpstr>Lagrange定理的推论(重点)</vt:lpstr>
      <vt:lpstr>利用拉格朗日定理的推论求元素的阶 例</vt:lpstr>
      <vt:lpstr>课堂练习6</vt:lpstr>
      <vt:lpstr>应用实例   ElGamal公钥加密算法</vt:lpstr>
      <vt:lpstr>群的陪集分解实例-Slepian译码表</vt:lpstr>
      <vt:lpstr>群的陪集分解实例-Slepian译码表</vt:lpstr>
      <vt:lpstr>群的陪集分解实例-Slepian译码表</vt:lpstr>
      <vt:lpstr>PowerPoint 演示文稿</vt:lpstr>
      <vt:lpstr>PowerPoint 演示文稿</vt:lpstr>
      <vt:lpstr>10.3 循环群</vt:lpstr>
      <vt:lpstr>循环群举例</vt:lpstr>
      <vt:lpstr>循环群的生成元</vt:lpstr>
      <vt:lpstr>证明</vt:lpstr>
      <vt:lpstr>证明</vt:lpstr>
      <vt:lpstr>实例</vt:lpstr>
      <vt:lpstr>循环群的生成元 实例</vt:lpstr>
      <vt:lpstr>循环群的子群</vt:lpstr>
      <vt:lpstr>证明</vt:lpstr>
      <vt:lpstr>证明</vt:lpstr>
      <vt:lpstr>实例</vt:lpstr>
      <vt:lpstr>循环群的子群 实例</vt:lpstr>
      <vt:lpstr>循环群的子群 实例</vt:lpstr>
      <vt:lpstr>课堂练习</vt:lpstr>
      <vt:lpstr>10.4  有限域 (补充)</vt:lpstr>
      <vt:lpstr>有限域的实例</vt:lpstr>
      <vt:lpstr>PowerPoint 演示文稿</vt:lpstr>
      <vt:lpstr>PowerPoint 演示文稿</vt:lpstr>
      <vt:lpstr>PowerPoint 演示文稿</vt:lpstr>
      <vt:lpstr>概率素性测试算法基本思想</vt:lpstr>
      <vt:lpstr>概率素性测试算法基本思想 例</vt:lpstr>
      <vt:lpstr>概率素性测试算法 Miller-Rabin算法</vt:lpstr>
      <vt:lpstr>PowerPoint 演示文稿</vt:lpstr>
      <vt:lpstr>第十章 习题课</vt:lpstr>
      <vt:lpstr>基本要求</vt:lpstr>
      <vt:lpstr>PowerPoint 演示文稿</vt:lpstr>
      <vt:lpstr>有关群性质的证明方法</vt:lpstr>
      <vt:lpstr>证明方法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AutoBVT</cp:lastModifiedBy>
  <cp:revision>620</cp:revision>
  <dcterms:created xsi:type="dcterms:W3CDTF">2007-11-19T20:33:53Z</dcterms:created>
  <dcterms:modified xsi:type="dcterms:W3CDTF">2020-11-05T17:18:39Z</dcterms:modified>
</cp:coreProperties>
</file>