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8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316" r:id="rId12"/>
    <p:sldId id="270" r:id="rId13"/>
    <p:sldId id="271" r:id="rId14"/>
    <p:sldId id="273" r:id="rId15"/>
    <p:sldId id="329" r:id="rId16"/>
    <p:sldId id="274" r:id="rId17"/>
    <p:sldId id="275" r:id="rId18"/>
    <p:sldId id="277" r:id="rId19"/>
    <p:sldId id="278" r:id="rId20"/>
    <p:sldId id="279" r:id="rId21"/>
    <p:sldId id="319" r:id="rId22"/>
    <p:sldId id="320" r:id="rId23"/>
    <p:sldId id="280" r:id="rId24"/>
    <p:sldId id="281" r:id="rId25"/>
    <p:sldId id="283" r:id="rId26"/>
    <p:sldId id="321" r:id="rId27"/>
    <p:sldId id="322" r:id="rId28"/>
    <p:sldId id="333" r:id="rId29"/>
    <p:sldId id="334" r:id="rId30"/>
    <p:sldId id="335" r:id="rId31"/>
    <p:sldId id="336" r:id="rId32"/>
    <p:sldId id="337" r:id="rId33"/>
    <p:sldId id="284" r:id="rId34"/>
    <p:sldId id="285" r:id="rId35"/>
    <p:sldId id="286" r:id="rId36"/>
    <p:sldId id="287" r:id="rId37"/>
    <p:sldId id="339" r:id="rId38"/>
    <p:sldId id="289" r:id="rId39"/>
    <p:sldId id="323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40" r:id="rId49"/>
    <p:sldId id="298" r:id="rId50"/>
    <p:sldId id="330" r:id="rId51"/>
    <p:sldId id="299" r:id="rId52"/>
    <p:sldId id="331" r:id="rId53"/>
    <p:sldId id="300" r:id="rId54"/>
    <p:sldId id="332" r:id="rId55"/>
    <p:sldId id="301" r:id="rId56"/>
    <p:sldId id="345" r:id="rId57"/>
    <p:sldId id="302" r:id="rId58"/>
    <p:sldId id="303" r:id="rId59"/>
    <p:sldId id="341" r:id="rId60"/>
    <p:sldId id="343" r:id="rId61"/>
    <p:sldId id="342" r:id="rId62"/>
    <p:sldId id="344" r:id="rId63"/>
    <p:sldId id="304" r:id="rId64"/>
    <p:sldId id="305" r:id="rId65"/>
    <p:sldId id="317" r:id="rId66"/>
    <p:sldId id="308" r:id="rId67"/>
    <p:sldId id="309" r:id="rId68"/>
    <p:sldId id="311" r:id="rId69"/>
    <p:sldId id="313" r:id="rId70"/>
    <p:sldId id="318" r:id="rId71"/>
    <p:sldId id="315" r:id="rId7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A50021"/>
    <a:srgbClr val="FF6600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 autoAdjust="0"/>
    <p:restoredTop sz="92819" autoAdjust="0"/>
  </p:normalViewPr>
  <p:slideViewPr>
    <p:cSldViewPr>
      <p:cViewPr varScale="1">
        <p:scale>
          <a:sx n="69" d="100"/>
          <a:sy n="69" d="100"/>
        </p:scale>
        <p:origin x="5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44.wmf"/><Relationship Id="rId6" Type="http://schemas.openxmlformats.org/officeDocument/2006/relationships/image" Target="../media/image45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DE210CB0-44D2-4464-859D-0B9CE2EE4BB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292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0D00AAA-E5F4-4C8E-846E-986458D91D8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002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E75A99-F412-4D8C-BD2E-8C899BC906AD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9170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13FA48-030A-474F-AABA-883B9DFD3D2B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4104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46A7EF5-AB8D-4FCD-860B-18D5A06554E1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674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EB67968-9C61-4B02-9A55-473104B8DEB7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2580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28D76C3-C24C-425D-AA79-E0A95B3CDDF7}" type="slidenum">
              <a:rPr lang="en-US" altLang="zh-CN"/>
              <a:t>13</a:t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7810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E4A402C-85D3-4225-8D77-5667A314E7A1}" type="slidenum">
              <a:rPr lang="en-US" altLang="zh-CN"/>
              <a:t>14</a:t>
            </a:fld>
            <a:endParaRPr lang="en-US" altLang="zh-CN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7169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6469098-2993-4B74-9596-FD71B6752A16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7940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797CA7E-FA49-466C-852C-67161DA51097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8787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91055B3-A56A-4659-A109-D6FFC0A9FCE0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6553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514EC6-0FE5-4694-938E-36D71575756D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5684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7062B42-9549-43A1-B399-A6E72B647259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584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5F8B3C8-2064-479A-A1F4-A2B2EA55CCAA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2219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D624612-73E5-40B5-A63D-4B9F328A5B06}" type="slidenum">
              <a:rPr lang="en-US" altLang="zh-CN"/>
              <a:t>23</a:t>
            </a:fld>
            <a:endParaRPr lang="en-US" altLang="zh-CN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0024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98C2CF5-0CF6-44AF-9B3C-66F814B68963}" type="slidenum">
              <a:rPr lang="en-US" altLang="zh-CN"/>
              <a:t>24</a:t>
            </a:fld>
            <a:endParaRPr lang="en-US" altLang="zh-CN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6136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71FB7BD-4DD4-4A9C-90CB-F0BB3E99B7B2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0198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395992C-E737-4481-A06B-14ADB60F9E82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9697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747A772-1CE8-4F9E-BF7A-58C1412E7A93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9365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6DE2F78-503B-44D3-BFFE-CAB38B307427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3086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AD7DA53-1B5E-45F2-9635-F7D8A4F60545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1102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860A6F4-43E1-487C-824C-1BE7E59A6A22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4816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A2013F0-3651-48FF-834E-8788B770EEFE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9851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44B9B1-6216-455B-8B18-45C0765B5BFC}" type="slidenum">
              <a:rPr lang="en-US" altLang="zh-CN"/>
              <a:t>41</a:t>
            </a:fld>
            <a:endParaRPr lang="en-US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128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611342-1167-45E8-9274-09C170626093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3083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CB66F72-DD0F-40F8-B16E-1E475DE1928D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0670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F9EBFF9-AE0E-4B3E-AFAB-6F1DD5F70846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0434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2D2DEE8-7092-44F3-AB52-A5571E60813C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83653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278888-A7F3-45AE-86F0-ACF505E49C67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418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C44074B-D295-4200-8A37-C93670445AC5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51427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F29F49F-0BCD-47CF-8145-A4A2A9A0B173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17798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AC9DC36-1AB9-4C13-93C4-59C077907BF2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49797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70FDA6B-55F9-46C8-9FA2-5445D52E0D06}" type="slidenum">
              <a:rPr lang="en-US" altLang="zh-CN"/>
              <a:t>51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875921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026D2FC-835F-48D3-9DEE-BE2EAF71785C}" type="slidenum">
              <a:rPr lang="en-US" altLang="zh-CN"/>
              <a:t>53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48643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DD0783-937C-48D6-AB10-1CFC98D8BF58}" type="slidenum">
              <a:rPr lang="en-US" altLang="zh-CN"/>
              <a:t>55</a:t>
            </a:fld>
            <a:endParaRPr lang="en-US" altLang="zh-CN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421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B5D298B-7329-471C-96A7-C0373C4DDAE4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31862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A3E4994-ACA9-40F9-BE65-B6EE9F0885A3}" type="slidenum">
              <a:rPr lang="en-US" altLang="zh-CN"/>
              <a:t>57</a:t>
            </a:fld>
            <a:endParaRPr lang="en-US" altLang="zh-CN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02101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388E06A-1291-42D5-9DE9-96D326530F21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92024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895A781-F2A6-4063-AC68-4D828C157D98}" type="slidenum">
              <a:rPr lang="en-US" altLang="zh-CN"/>
              <a:t>63</a:t>
            </a:fld>
            <a:endParaRPr lang="en-US" altLang="zh-CN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65293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519EAB7-F2E8-49DF-AB7B-9431CB32C2C5}" type="slidenum">
              <a:rPr lang="en-US" altLang="zh-CN"/>
              <a:t>64</a:t>
            </a:fld>
            <a:endParaRPr lang="en-US" altLang="zh-CN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80292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CB9A7FC-2D30-49D9-BA82-F964F97BA4DA}" type="slidenum">
              <a:rPr lang="en-US" altLang="zh-CN"/>
              <a:t>65</a:t>
            </a:fld>
            <a:endParaRPr lang="en-US" altLang="zh-CN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21187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CE78982-47F8-4C7C-980C-8EB31507AE8F}" type="slidenum">
              <a:rPr lang="en-US" altLang="zh-CN"/>
              <a:t>66</a:t>
            </a:fld>
            <a:endParaRPr lang="en-US" altLang="zh-CN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04391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8C311E0-4EDF-453D-A58E-009B0B0603E6}" type="slidenum">
              <a:rPr lang="en-US" altLang="zh-CN"/>
              <a:t>67</a:t>
            </a:fld>
            <a:endParaRPr lang="en-US" altLang="zh-CN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06954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93C1929-DD3E-418D-AB81-CF7F482D2D47}" type="slidenum">
              <a:rPr lang="en-US" altLang="zh-CN"/>
              <a:t>68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76003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8F9E68B-545A-40AD-AF90-F96E0F70653C}" type="slidenum">
              <a:rPr lang="en-US" altLang="zh-CN"/>
              <a:t>69</a:t>
            </a:fld>
            <a:endParaRPr lang="en-US" altLang="zh-CN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47331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AB2D026-4702-4404-89E2-8CA9E196366D}" type="slidenum">
              <a:rPr lang="en-US" altLang="zh-CN"/>
              <a:t>70</a:t>
            </a:fld>
            <a:endParaRPr lang="en-US" altLang="zh-CN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63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096DE6-DD58-4B76-9001-0F03F178CE73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17974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CF1E48C-56AF-4C2F-AA48-3287F4014A38}" type="slidenum">
              <a:rPr lang="en-US" altLang="zh-CN"/>
              <a:t>71</a:t>
            </a:fld>
            <a:endParaRPr lang="en-US" altLang="zh-CN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3397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E642A36-54A4-4AD4-92F3-B1DF877CE1AF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47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9FAF13-2B41-49AA-B6DB-97E34AAC8F14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6701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03A6FA1-5E7A-43C9-A005-676603A8CC0A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641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8F757A1-FE11-4B05-B0C3-C2C0C6A51B94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798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4DAE3-2C80-433B-BF5D-4E2CC2607B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98BE8-99F0-444E-AB21-F6AF4B1D97E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73D10-C202-4FBC-ABBB-C7A46127212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845802-6B1B-42FF-B5A4-CFBC5461C56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2F084-5974-40CB-8973-7E976C8714E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B62A8-6C2F-4E0C-A4EE-9FEF14EED08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BBAC5-D8AB-4B08-AC31-495270246D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9014-C1CC-4228-89CB-35EAEC7A261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CA98C-5EAB-483B-99AA-FFACE31DC59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1D745-D105-417D-8457-D30F1908054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C5359-A32D-4753-B081-C3381A9905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5E820-9E8F-4D03-B36D-B105D7321EC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5C46371-A4DB-42DE-A17D-E6D505D609C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anose="02010600040101010101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华文中宋" panose="02010600040101010101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anose="0201060004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anose="0201060004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anose="0201060004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anose="0201060004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anose="0201060004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anose="0201060004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.png"/><Relationship Id="rId4" Type="http://schemas.openxmlformats.org/officeDocument/2006/relationships/image" Target="../media/image34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24.bin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7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40.wmf"/><Relationship Id="rId5" Type="http://schemas.openxmlformats.org/officeDocument/2006/relationships/image" Target="../media/image43.png"/><Relationship Id="rId15" Type="http://schemas.openxmlformats.org/officeDocument/2006/relationships/oleObject" Target="../embeddings/oleObject21.bin"/><Relationship Id="rId23" Type="http://schemas.openxmlformats.org/officeDocument/2006/relationships/image" Target="../media/image42.wmf"/><Relationship Id="rId10" Type="http://schemas.openxmlformats.org/officeDocument/2006/relationships/oleObject" Target="../embeddings/oleObject18.bin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37.wmf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8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29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0.wmf"/><Relationship Id="rId5" Type="http://schemas.openxmlformats.org/officeDocument/2006/relationships/image" Target="../media/image43.png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44.wmf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4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47.wmf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8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1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2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3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F456-FBD6-4961-954B-AF6D1F99A150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第五部分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图论</a:t>
            </a:r>
          </a:p>
        </p:txBody>
      </p:sp>
      <p:sp>
        <p:nvSpPr>
          <p:cNvPr id="268302" name="Rectangle 14"/>
          <p:cNvSpPr>
            <a:spLocks noChangeArrowheads="1"/>
          </p:cNvSpPr>
          <p:nvPr/>
        </p:nvSpPr>
        <p:spPr bwMode="auto">
          <a:xfrm>
            <a:off x="395288" y="1268413"/>
            <a:ext cx="7777162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b="1"/>
              <a:t>本部分主要内容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/>
              <a:t>  </a:t>
            </a:r>
            <a:r>
              <a:rPr lang="zh-CN" altLang="en-US" b="1">
                <a:solidFill>
                  <a:srgbClr val="FF0000"/>
                </a:solidFill>
              </a:rPr>
              <a:t>图的基本概念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/>
              <a:t>  欧拉图、哈密顿图</a:t>
            </a:r>
            <a:r>
              <a:rPr lang="en-US" altLang="zh-CN" b="1"/>
              <a:t>(</a:t>
            </a:r>
            <a:r>
              <a:rPr lang="zh-CN" altLang="en-US" b="1">
                <a:solidFill>
                  <a:srgbClr val="FF0000"/>
                </a:solidFill>
              </a:rPr>
              <a:t>不讲</a:t>
            </a:r>
            <a:r>
              <a:rPr lang="en-US" altLang="zh-CN" b="1"/>
              <a:t>)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b="1"/>
              <a:t>  </a:t>
            </a:r>
            <a:r>
              <a:rPr lang="zh-CN" altLang="en-US" b="1">
                <a:solidFill>
                  <a:srgbClr val="FF0000"/>
                </a:solidFill>
              </a:rPr>
              <a:t>树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/>
              <a:t>  平面图</a:t>
            </a:r>
            <a:r>
              <a:rPr lang="en-US" altLang="zh-CN" b="1"/>
              <a:t>(</a:t>
            </a:r>
            <a:r>
              <a:rPr lang="zh-CN" altLang="en-US" b="1">
                <a:solidFill>
                  <a:srgbClr val="FF0000"/>
                </a:solidFill>
              </a:rPr>
              <a:t>不讲</a:t>
            </a:r>
            <a:r>
              <a:rPr lang="en-US" altLang="zh-CN" b="1"/>
              <a:t>)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b="1"/>
              <a:t>  </a:t>
            </a:r>
            <a:r>
              <a:rPr lang="zh-CN" altLang="en-US" b="1"/>
              <a:t>支配集、覆盖集、独立集、匹配与着色</a:t>
            </a:r>
            <a:r>
              <a:rPr lang="en-US" altLang="zh-CN" b="1"/>
              <a:t>(</a:t>
            </a:r>
            <a:r>
              <a:rPr lang="zh-CN" altLang="en-US" b="1">
                <a:solidFill>
                  <a:srgbClr val="FF0000"/>
                </a:solidFill>
              </a:rPr>
              <a:t>不讲</a:t>
            </a:r>
            <a:r>
              <a:rPr lang="en-US" altLang="zh-CN" b="1"/>
              <a:t>)</a:t>
            </a:r>
          </a:p>
          <a:p>
            <a:endParaRPr lang="en-US" altLang="zh-CN" b="1"/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endParaRPr lang="en-US" altLang="zh-CN" b="1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7270-DBA9-4148-804F-5011A4903092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2908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握手定理推论</a:t>
            </a:r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175125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推论 </a:t>
            </a:r>
            <a:r>
              <a:rPr lang="zh-CN" altLang="en-US">
                <a:latin typeface="Times New Roman" panose="02020603050405020304" pitchFamily="18" charset="0"/>
              </a:rPr>
              <a:t> 任何图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无向或有向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中，奇度顶点的个数是偶数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90828" name="Rectangle 12"/>
          <p:cNvSpPr>
            <a:spLocks noChangeArrowheads="1"/>
          </p:cNvSpPr>
          <p:nvPr/>
        </p:nvSpPr>
        <p:spPr bwMode="auto">
          <a:xfrm>
            <a:off x="0" y="23145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1800"/>
          </a:p>
        </p:txBody>
      </p:sp>
      <p:pic>
        <p:nvPicPr>
          <p:cNvPr id="290834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81438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FEEF-F7C2-4ED5-8222-CBA74E6C5EFA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435202" name="Rectangle 2"/>
          <p:cNvSpPr>
            <a:spLocks noChangeArrowheads="1"/>
          </p:cNvSpPr>
          <p:nvPr/>
        </p:nvSpPr>
        <p:spPr bwMode="auto">
          <a:xfrm>
            <a:off x="539750" y="1196975"/>
            <a:ext cx="799306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tabLst>
                <a:tab pos="342900" algn="l"/>
              </a:tabLst>
            </a:pP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   </a:t>
            </a:r>
            <a:r>
              <a:rPr lang="zh-CN" altLang="en-US" b="1">
                <a:latin typeface="Times New Roman" panose="02020603050405020304" pitchFamily="18" charset="0"/>
              </a:rPr>
              <a:t>无向图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有</a:t>
            </a:r>
            <a:r>
              <a:rPr lang="en-US" altLang="zh-CN" b="1">
                <a:latin typeface="Times New Roman" panose="02020603050405020304" pitchFamily="18" charset="0"/>
              </a:rPr>
              <a:t>16</a:t>
            </a:r>
            <a:r>
              <a:rPr lang="zh-CN" altLang="en-US" b="1">
                <a:latin typeface="Times New Roman" panose="02020603050405020304" pitchFamily="18" charset="0"/>
              </a:rPr>
              <a:t>条边，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个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度顶点，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个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度顶点，其余顶点度数均小于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，问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的阶数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为几？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611188" y="2362200"/>
            <a:ext cx="7561262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解    本题的关键是应用握手定理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b="1">
                <a:latin typeface="Times New Roman" panose="02020603050405020304" pitchFamily="18" charset="0"/>
              </a:rPr>
              <a:t>设除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度与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度顶点外，还有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个顶点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…,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， 则  </a:t>
            </a:r>
          </a:p>
          <a:p>
            <a:r>
              <a:rPr lang="zh-CN" altLang="en-US" b="1">
                <a:latin typeface="Times New Roman" panose="02020603050405020304" pitchFamily="18" charset="0"/>
              </a:rPr>
              <a:t>                 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=1, 2, …,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于是得不等式</a:t>
            </a:r>
          </a:p>
          <a:p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32 </a:t>
            </a:r>
            <a:r>
              <a:rPr lang="en-US" altLang="zh-CN" b="1">
                <a:latin typeface="Times New Roman" panose="02020603050405020304" pitchFamily="18" charset="0"/>
              </a:rPr>
              <a:t> 24+2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得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>
                <a:latin typeface="Times New Roman" panose="02020603050405020304" pitchFamily="18" charset="0"/>
              </a:rPr>
              <a:t> 4,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阶数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>
                <a:latin typeface="Times New Roman" panose="02020603050405020304" pitchFamily="18" charset="0"/>
              </a:rPr>
              <a:t> 4+4+3=11. 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/>
            <a:endParaRPr lang="en-US" altLang="zh-CN" sz="1000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</a:rPr>
              <a:t>握手定理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应用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(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重点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)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6E5F-0277-4BE8-8EE0-5159F0A0E35E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292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图的度数列</a:t>
            </a:r>
          </a:p>
        </p:txBody>
      </p:sp>
      <p:sp>
        <p:nvSpPr>
          <p:cNvPr id="29287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895850"/>
          </a:xfrm>
        </p:spPr>
        <p:txBody>
          <a:bodyPr/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1 .</a:t>
            </a:r>
            <a:r>
              <a:rPr lang="en-US" altLang="zh-CN" sz="2000" i="1">
                <a:latin typeface="Times New Roman" panose="02020603050405020304" pitchFamily="18" charset="0"/>
              </a:rPr>
              <a:t> V</a:t>
            </a:r>
            <a:r>
              <a:rPr lang="en-US" altLang="zh-CN" sz="2000">
                <a:latin typeface="Times New Roman" panose="02020603050405020304" pitchFamily="18" charset="0"/>
              </a:rPr>
              <a:t>={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, 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</a:rPr>
              <a:t>, …, 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}</a:t>
            </a:r>
            <a:r>
              <a:rPr lang="zh-CN" altLang="en-US" sz="2000">
                <a:latin typeface="Times New Roman" panose="02020603050405020304" pitchFamily="18" charset="0"/>
              </a:rPr>
              <a:t>为无向图</a:t>
            </a:r>
            <a:r>
              <a:rPr lang="en-US" altLang="zh-CN" sz="2000" i="1">
                <a:latin typeface="Times New Roman" panose="02020603050405020304" pitchFamily="18" charset="0"/>
              </a:rPr>
              <a:t>G</a:t>
            </a:r>
            <a:r>
              <a:rPr lang="zh-CN" altLang="en-US" sz="2000">
                <a:latin typeface="Times New Roman" panose="02020603050405020304" pitchFamily="18" charset="0"/>
              </a:rPr>
              <a:t>的顶点集，称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), 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</a:rPr>
              <a:t>), …, 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r>
              <a:rPr lang="zh-CN" altLang="en-US" sz="2000">
                <a:latin typeface="Times New Roman" panose="02020603050405020304" pitchFamily="18" charset="0"/>
              </a:rPr>
              <a:t>为</a:t>
            </a:r>
            <a:r>
              <a:rPr lang="en-US" altLang="zh-CN" sz="2000" i="1">
                <a:latin typeface="Times New Roman" panose="02020603050405020304" pitchFamily="18" charset="0"/>
              </a:rPr>
              <a:t>G</a:t>
            </a:r>
            <a:r>
              <a:rPr lang="zh-CN" altLang="en-US" sz="2000">
                <a:latin typeface="Times New Roman" panose="02020603050405020304" pitchFamily="18" charset="0"/>
              </a:rPr>
              <a:t>的</a:t>
            </a:r>
            <a:r>
              <a:rPr lang="zh-CN" altLang="en-US" sz="2000">
                <a:solidFill>
                  <a:srgbClr val="A50021"/>
                </a:solidFill>
                <a:latin typeface="Times New Roman" panose="02020603050405020304" pitchFamily="18" charset="0"/>
              </a:rPr>
              <a:t>度数列</a:t>
            </a:r>
            <a:r>
              <a:rPr lang="zh-CN" altLang="en-US" sz="2000">
                <a:latin typeface="Times New Roman" panose="02020603050405020304" pitchFamily="18" charset="0"/>
              </a:rPr>
              <a:t>  </a:t>
            </a:r>
          </a:p>
          <a:p>
            <a:pPr marL="457200" indent="-457200">
              <a:spcBef>
                <a:spcPct val="4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2.</a:t>
            </a:r>
            <a:r>
              <a:rPr lang="en-US" altLang="zh-CN" sz="2000" i="1">
                <a:latin typeface="Times New Roman" panose="02020603050405020304" pitchFamily="18" charset="0"/>
              </a:rPr>
              <a:t>  V</a:t>
            </a:r>
            <a:r>
              <a:rPr lang="en-US" altLang="zh-CN" sz="2000">
                <a:latin typeface="Times New Roman" panose="02020603050405020304" pitchFamily="18" charset="0"/>
              </a:rPr>
              <a:t>={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, 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</a:rPr>
              <a:t>, …, 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}</a:t>
            </a:r>
            <a:r>
              <a:rPr lang="zh-CN" altLang="en-US" sz="2000">
                <a:latin typeface="Times New Roman" panose="02020603050405020304" pitchFamily="18" charset="0"/>
              </a:rPr>
              <a:t>为有向图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</a:rPr>
              <a:t>的顶点集，</a:t>
            </a:r>
            <a:endParaRPr lang="zh-CN" altLang="en-US" sz="2000" i="1"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 sz="2000" i="1">
                <a:latin typeface="Times New Roman" panose="02020603050405020304" pitchFamily="18" charset="0"/>
              </a:rPr>
              <a:t>      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</a:rPr>
              <a:t>的</a:t>
            </a:r>
            <a:r>
              <a:rPr lang="zh-CN" altLang="en-US" sz="2000">
                <a:solidFill>
                  <a:srgbClr val="A50021"/>
                </a:solidFill>
                <a:latin typeface="Times New Roman" panose="02020603050405020304" pitchFamily="18" charset="0"/>
              </a:rPr>
              <a:t>度数列</a:t>
            </a:r>
            <a:r>
              <a:rPr lang="zh-CN" altLang="en-US" sz="2000">
                <a:latin typeface="Times New Roman" panose="02020603050405020304" pitchFamily="18" charset="0"/>
              </a:rPr>
              <a:t>：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), 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</a:rPr>
              <a:t>), …, 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endParaRPr lang="en-US" altLang="zh-CN" sz="2000" i="1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000" i="1">
                <a:latin typeface="Times New Roman" panose="02020603050405020304" pitchFamily="18" charset="0"/>
              </a:rPr>
              <a:t>      D</a:t>
            </a:r>
            <a:r>
              <a:rPr lang="zh-CN" altLang="en-US" sz="2000">
                <a:latin typeface="Times New Roman" panose="02020603050405020304" pitchFamily="18" charset="0"/>
              </a:rPr>
              <a:t>的</a:t>
            </a:r>
            <a:r>
              <a:rPr lang="zh-CN" altLang="en-US" sz="2000">
                <a:solidFill>
                  <a:srgbClr val="A50021"/>
                </a:solidFill>
                <a:latin typeface="Times New Roman" panose="02020603050405020304" pitchFamily="18" charset="0"/>
              </a:rPr>
              <a:t>出度列</a:t>
            </a:r>
            <a:r>
              <a:rPr lang="zh-CN" altLang="en-US" sz="2000">
                <a:latin typeface="Times New Roman" panose="02020603050405020304" pitchFamily="18" charset="0"/>
              </a:rPr>
              <a:t>：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en-US" altLang="zh-CN" sz="2000" baseline="30000">
                <a:latin typeface="Times New Roman" panose="02020603050405020304" pitchFamily="18" charset="0"/>
              </a:rPr>
              <a:t>+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), 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en-US" altLang="zh-CN" sz="2000" baseline="30000">
                <a:latin typeface="Times New Roman" panose="02020603050405020304" pitchFamily="18" charset="0"/>
              </a:rPr>
              <a:t>+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</a:rPr>
              <a:t>), …, 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en-US" altLang="zh-CN" sz="2000" baseline="30000">
                <a:latin typeface="Times New Roman" panose="02020603050405020304" pitchFamily="18" charset="0"/>
              </a:rPr>
              <a:t>+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endParaRPr lang="en-US" altLang="zh-CN" sz="2000" i="1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000" i="1">
                <a:latin typeface="Times New Roman" panose="02020603050405020304" pitchFamily="18" charset="0"/>
              </a:rPr>
              <a:t>      D</a:t>
            </a:r>
            <a:r>
              <a:rPr lang="zh-CN" altLang="en-US" sz="2000">
                <a:latin typeface="Times New Roman" panose="02020603050405020304" pitchFamily="18" charset="0"/>
              </a:rPr>
              <a:t>的</a:t>
            </a:r>
            <a:r>
              <a:rPr lang="zh-CN" altLang="en-US" sz="2000">
                <a:solidFill>
                  <a:srgbClr val="A50021"/>
                </a:solidFill>
                <a:latin typeface="Times New Roman" panose="02020603050405020304" pitchFamily="18" charset="0"/>
              </a:rPr>
              <a:t>入度列</a:t>
            </a:r>
            <a:r>
              <a:rPr lang="zh-CN" altLang="en-US" sz="2000">
                <a:latin typeface="Times New Roman" panose="02020603050405020304" pitchFamily="18" charset="0"/>
              </a:rPr>
              <a:t>：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en-US" altLang="zh-CN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), 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en-US" altLang="zh-CN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</a:rPr>
              <a:t>), …, 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en-US" altLang="zh-CN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)  </a:t>
            </a:r>
          </a:p>
          <a:p>
            <a:pPr marL="457200" indent="-457200"/>
            <a:r>
              <a:rPr lang="en-US" altLang="zh-CN" sz="2000">
                <a:latin typeface="Times New Roman" panose="02020603050405020304" pitchFamily="18" charset="0"/>
              </a:rPr>
              <a:t>3.  </a:t>
            </a:r>
            <a:r>
              <a:rPr lang="zh-CN" altLang="en-US" sz="2000">
                <a:latin typeface="Times New Roman" panose="02020603050405020304" pitchFamily="18" charset="0"/>
              </a:rPr>
              <a:t>非负整数列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en-US" altLang="zh-CN" sz="2000">
                <a:latin typeface="Times New Roman" panose="02020603050405020304" pitchFamily="18" charset="0"/>
              </a:rPr>
              <a:t>=(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, 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</a:rPr>
              <a:t>, …, </a:t>
            </a:r>
            <a:r>
              <a:rPr lang="en-US" altLang="zh-CN" sz="2000" i="1">
                <a:latin typeface="Times New Roman" panose="02020603050405020304" pitchFamily="18" charset="0"/>
              </a:rPr>
              <a:t>d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r>
              <a:rPr lang="zh-CN" altLang="en-US" sz="2000">
                <a:latin typeface="Times New Roman" panose="02020603050405020304" pitchFamily="18" charset="0"/>
              </a:rPr>
              <a:t>在什么条件下是</a:t>
            </a:r>
            <a:r>
              <a:rPr lang="zh-CN" altLang="en-US" sz="2000">
                <a:solidFill>
                  <a:srgbClr val="A50021"/>
                </a:solidFill>
                <a:latin typeface="Times New Roman" panose="02020603050405020304" pitchFamily="18" charset="0"/>
              </a:rPr>
              <a:t>可图化的</a:t>
            </a: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</a:rPr>
              <a:t>14.3)</a:t>
            </a:r>
            <a:r>
              <a:rPr lang="zh-CN" altLang="en-US" sz="2000">
                <a:latin typeface="Times New Roman" panose="02020603050405020304" pitchFamily="18" charset="0"/>
              </a:rPr>
              <a:t>，什么条件下是</a:t>
            </a:r>
            <a:r>
              <a:rPr lang="zh-CN" altLang="en-US" sz="2000">
                <a:solidFill>
                  <a:srgbClr val="A50021"/>
                </a:solidFill>
                <a:latin typeface="Times New Roman" panose="02020603050405020304" pitchFamily="18" charset="0"/>
              </a:rPr>
              <a:t>可简单图化</a:t>
            </a:r>
            <a:r>
              <a:rPr lang="zh-CN" altLang="en-US" sz="2000">
                <a:latin typeface="Times New Roman" panose="02020603050405020304" pitchFamily="18" charset="0"/>
              </a:rPr>
              <a:t>的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定理</a:t>
            </a:r>
            <a:r>
              <a:rPr lang="en-US" altLang="zh-CN" sz="2000">
                <a:latin typeface="Times New Roman" panose="02020603050405020304" pitchFamily="18" charset="0"/>
              </a:rPr>
              <a:t>14.4 ).</a:t>
            </a:r>
          </a:p>
          <a:p>
            <a:pPr marL="457200" indent="-457200"/>
            <a:endParaRPr lang="en-US" altLang="zh-CN" sz="2000"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 sz="2000">
                <a:latin typeface="Times New Roman" panose="02020603050405020304" pitchFamily="18" charset="0"/>
              </a:rPr>
              <a:t>易知：</a:t>
            </a:r>
            <a:r>
              <a:rPr lang="en-US" altLang="zh-CN" sz="2000">
                <a:latin typeface="Times New Roman" panose="02020603050405020304" pitchFamily="18" charset="0"/>
              </a:rPr>
              <a:t>(2, 4, 6, 8, 10)</a:t>
            </a:r>
            <a:r>
              <a:rPr lang="zh-CN" altLang="en-US" sz="2000"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latin typeface="Times New Roman" panose="02020603050405020304" pitchFamily="18" charset="0"/>
              </a:rPr>
              <a:t>(1, 3, 3, 3, 4) </a:t>
            </a:r>
            <a:r>
              <a:rPr lang="zh-CN" altLang="en-US" sz="2000">
                <a:latin typeface="Times New Roman" panose="02020603050405020304" pitchFamily="18" charset="0"/>
              </a:rPr>
              <a:t>是可图化的，后者又是可</a:t>
            </a:r>
          </a:p>
          <a:p>
            <a:pPr marL="457200" indent="-457200"/>
            <a:r>
              <a:rPr lang="zh-CN" altLang="en-US" sz="2000">
                <a:latin typeface="Times New Roman" panose="02020603050405020304" pitchFamily="18" charset="0"/>
              </a:rPr>
              <a:t>简单图化的，而</a:t>
            </a:r>
            <a:r>
              <a:rPr lang="en-US" altLang="zh-CN" sz="2000">
                <a:latin typeface="Times New Roman" panose="02020603050405020304" pitchFamily="18" charset="0"/>
              </a:rPr>
              <a:t>(2, 2, 3, 4, 5)</a:t>
            </a:r>
            <a:r>
              <a:rPr lang="zh-CN" altLang="en-US" sz="2000"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latin typeface="Times New Roman" panose="02020603050405020304" pitchFamily="18" charset="0"/>
              </a:rPr>
              <a:t>(3, 3, 3, 4) </a:t>
            </a:r>
            <a:r>
              <a:rPr lang="zh-CN" altLang="en-US" sz="2000">
                <a:latin typeface="Times New Roman" panose="02020603050405020304" pitchFamily="18" charset="0"/>
              </a:rPr>
              <a:t>都不是可简单图化</a:t>
            </a:r>
          </a:p>
          <a:p>
            <a:pPr marL="457200" indent="-457200"/>
            <a:r>
              <a:rPr lang="zh-CN" altLang="en-US" sz="2000">
                <a:latin typeface="Times New Roman" panose="02020603050405020304" pitchFamily="18" charset="0"/>
              </a:rPr>
              <a:t>的，特别是后者也不是可图化的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2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2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2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2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2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2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2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2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2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2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2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2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2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2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2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28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28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28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28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28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28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28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28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9737-7FA4-4D7A-B320-B442AAB85C58}" type="slidenum">
              <a:rPr lang="en-US" altLang="zh-CN"/>
              <a:t>13</a:t>
            </a:fld>
            <a:endParaRPr lang="en-US" altLang="zh-CN"/>
          </a:p>
        </p:txBody>
      </p:sp>
      <p:sp>
        <p:nvSpPr>
          <p:cNvPr id="2949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图的</a:t>
            </a:r>
            <a:r>
              <a:rPr lang="zh-CN" altLang="en-US" dirty="0" smtClean="0">
                <a:latin typeface="Times New Roman" panose="02020603050405020304" pitchFamily="18" charset="0"/>
              </a:rPr>
              <a:t>同构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</a:rPr>
              <a:t>略讲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49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2736850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14.5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&gt;,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为两个无向图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两个有向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图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，若存在双射函数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对于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      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1 </a:t>
            </a:r>
            <a:r>
              <a:rPr lang="zh-CN" altLang="en-US">
                <a:latin typeface="Times New Roman" panose="02020603050405020304" pitchFamily="18" charset="0"/>
              </a:rPr>
              <a:t>当且仅当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</a:p>
          <a:p>
            <a:r>
              <a:rPr lang="en-US" altLang="zh-CN" baseline="-25000">
                <a:latin typeface="Times New Roman" panose="02020603050405020304" pitchFamily="18" charset="0"/>
              </a:rPr>
              <a:t>               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1 </a:t>
            </a:r>
            <a:r>
              <a:rPr lang="zh-CN" altLang="en-US">
                <a:latin typeface="Times New Roman" panose="02020603050405020304" pitchFamily="18" charset="0"/>
              </a:rPr>
              <a:t>当且仅当 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)&gt;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 baseline="-25000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并且</a:t>
            </a:r>
            <a:r>
              <a:rPr lang="en-US" altLang="zh-CN">
                <a:latin typeface="Times New Roman" panose="02020603050405020304" pitchFamily="18" charset="0"/>
              </a:rPr>
              <a:t>, 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）与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)&gt;</a:t>
            </a:r>
            <a:r>
              <a:rPr lang="zh-CN" altLang="en-US">
                <a:latin typeface="Times New Roman" panose="02020603050405020304" pitchFamily="18" charset="0"/>
              </a:rPr>
              <a:t>）的重数相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同，则称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同构</a:t>
            </a:r>
            <a:r>
              <a:rPr lang="zh-CN" altLang="en-US">
                <a:latin typeface="Times New Roman" panose="02020603050405020304" pitchFamily="18" charset="0"/>
              </a:rPr>
              <a:t>的，记作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539750" y="3789363"/>
            <a:ext cx="7920038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b="1" dirty="0"/>
              <a:t>图之间的同构关系具有自反性、对称性和传递性</a:t>
            </a:r>
            <a:r>
              <a:rPr lang="en-US" altLang="zh-CN" b="1" dirty="0"/>
              <a:t>.</a:t>
            </a:r>
          </a:p>
          <a:p>
            <a:pPr marL="342900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b="1" dirty="0"/>
              <a:t>能找到多条同构的必要条件，但</a:t>
            </a:r>
            <a:r>
              <a:rPr lang="zh-CN" altLang="en-US" b="1" dirty="0">
                <a:solidFill>
                  <a:srgbClr val="FF0000"/>
                </a:solidFill>
              </a:rPr>
              <a:t>它们全不是充分条件</a:t>
            </a:r>
            <a:r>
              <a:rPr lang="zh-CN" altLang="en-US" b="1" dirty="0"/>
              <a:t>：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    ① 边数相同，顶点数相同</a:t>
            </a:r>
            <a:r>
              <a:rPr lang="en-US" altLang="zh-CN" b="1" dirty="0"/>
              <a:t>; ② </a:t>
            </a:r>
            <a:r>
              <a:rPr lang="zh-CN" altLang="en-US" b="1" dirty="0"/>
              <a:t>度数列相同</a:t>
            </a:r>
            <a:r>
              <a:rPr lang="en-US" altLang="zh-CN" b="1" dirty="0"/>
              <a:t>; 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/>
              <a:t>    ③ </a:t>
            </a:r>
            <a:r>
              <a:rPr lang="zh-CN" altLang="en-US" b="1" dirty="0"/>
              <a:t>对应顶点的关联集及邻域的元素个数相同，等等</a:t>
            </a:r>
          </a:p>
          <a:p>
            <a:pPr marL="342900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    若破坏必要条件，则两图不同构</a:t>
            </a:r>
          </a:p>
          <a:p>
            <a:pPr marL="342900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b="1" dirty="0"/>
              <a:t>判断两个图同构是个难题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endParaRPr lang="en-US" altLang="zh-CN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4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4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4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4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4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4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B9CD-7286-48DE-84CE-5E952DF10A85}" type="slidenum">
              <a:rPr lang="en-US" altLang="zh-CN"/>
              <a:t>14</a:t>
            </a:fld>
            <a:endParaRPr lang="en-US" altLang="zh-CN"/>
          </a:p>
        </p:txBody>
      </p:sp>
      <p:sp>
        <p:nvSpPr>
          <p:cNvPr id="29901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图同构的实例</a:t>
            </a:r>
          </a:p>
        </p:txBody>
      </p:sp>
      <p:sp>
        <p:nvSpPr>
          <p:cNvPr id="29901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042988" y="6021388"/>
            <a:ext cx="7473950" cy="504825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图中</a:t>
            </a:r>
            <a:r>
              <a:rPr lang="en-US" altLang="zh-CN" dirty="0" smtClean="0">
                <a:latin typeface="Times New Roman" panose="02020603050405020304" pitchFamily="18" charset="0"/>
              </a:rPr>
              <a:t>(5)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 smtClean="0">
                <a:latin typeface="Times New Roman" panose="02020603050405020304" pitchFamily="18" charset="0"/>
              </a:rPr>
              <a:t>(6)</a:t>
            </a:r>
            <a:r>
              <a:rPr lang="zh-CN" altLang="en-US" dirty="0">
                <a:latin typeface="Times New Roman" panose="02020603050405020304" pitchFamily="18" charset="0"/>
              </a:rPr>
              <a:t>的度数列相同，它们同构吗？为什么？</a:t>
            </a:r>
          </a:p>
        </p:txBody>
      </p:sp>
      <p:grpSp>
        <p:nvGrpSpPr>
          <p:cNvPr id="299024" name="Group 16"/>
          <p:cNvGrpSpPr/>
          <p:nvPr/>
        </p:nvGrpSpPr>
        <p:grpSpPr bwMode="auto">
          <a:xfrm>
            <a:off x="1042988" y="1125538"/>
            <a:ext cx="6767512" cy="2039937"/>
            <a:chOff x="930" y="709"/>
            <a:chExt cx="4263" cy="1285"/>
          </a:xfrm>
        </p:grpSpPr>
        <p:pic>
          <p:nvPicPr>
            <p:cNvPr id="299020" name="Picture 12" descr="14-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709"/>
              <a:ext cx="4173" cy="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9023" name="Text Box 15"/>
            <p:cNvSpPr txBox="1">
              <a:spLocks noChangeArrowheads="1"/>
            </p:cNvSpPr>
            <p:nvPr/>
          </p:nvSpPr>
          <p:spPr bwMode="auto">
            <a:xfrm>
              <a:off x="1111" y="1706"/>
              <a:ext cx="40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    (1)                  (2)                 (3)                  (4)    </a:t>
              </a:r>
            </a:p>
          </p:txBody>
        </p:sp>
      </p:grpSp>
      <p:sp>
        <p:nvSpPr>
          <p:cNvPr id="299025" name="Rectangle 17"/>
          <p:cNvSpPr>
            <a:spLocks noChangeArrowheads="1"/>
          </p:cNvSpPr>
          <p:nvPr/>
        </p:nvSpPr>
        <p:spPr bwMode="auto">
          <a:xfrm>
            <a:off x="900113" y="3213100"/>
            <a:ext cx="781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图中，</a:t>
            </a:r>
            <a:r>
              <a:rPr lang="en-US" altLang="zh-CN" b="1">
                <a:latin typeface="Times New Roman" panose="02020603050405020304" pitchFamily="18" charset="0"/>
              </a:rPr>
              <a:t>(1)</a:t>
            </a:r>
            <a:r>
              <a:rPr lang="zh-CN" altLang="en-US" b="1">
                <a:latin typeface="Times New Roman" panose="02020603050405020304" pitchFamily="18" charset="0"/>
              </a:rPr>
              <a:t>与</a:t>
            </a:r>
            <a:r>
              <a:rPr lang="en-US" altLang="zh-CN" b="1">
                <a:latin typeface="Times New Roman" panose="02020603050405020304" pitchFamily="18" charset="0"/>
              </a:rPr>
              <a:t>(2)</a:t>
            </a:r>
            <a:r>
              <a:rPr lang="zh-CN" altLang="en-US" b="1">
                <a:latin typeface="Times New Roman" panose="02020603050405020304" pitchFamily="18" charset="0"/>
              </a:rPr>
              <a:t>不同构（度数列不同），</a:t>
            </a:r>
            <a:r>
              <a:rPr lang="en-US" altLang="zh-CN" b="1">
                <a:latin typeface="Times New Roman" panose="02020603050405020304" pitchFamily="18" charset="0"/>
              </a:rPr>
              <a:t>(3)</a:t>
            </a:r>
            <a:r>
              <a:rPr lang="zh-CN" altLang="en-US" b="1">
                <a:latin typeface="Times New Roman" panose="02020603050405020304" pitchFamily="18" charset="0"/>
              </a:rPr>
              <a:t>与</a:t>
            </a:r>
            <a:r>
              <a:rPr lang="en-US" altLang="zh-CN" b="1">
                <a:latin typeface="Times New Roman" panose="02020603050405020304" pitchFamily="18" charset="0"/>
              </a:rPr>
              <a:t>(4)</a:t>
            </a:r>
            <a:r>
              <a:rPr lang="zh-CN" altLang="en-US" b="1">
                <a:latin typeface="Times New Roman" panose="02020603050405020304" pitchFamily="18" charset="0"/>
              </a:rPr>
              <a:t>也不同构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299027" name="Group 19"/>
          <p:cNvGrpSpPr/>
          <p:nvPr/>
        </p:nvGrpSpPr>
        <p:grpSpPr bwMode="auto">
          <a:xfrm>
            <a:off x="1908175" y="3860801"/>
            <a:ext cx="4392613" cy="2091718"/>
            <a:chOff x="1247" y="2432"/>
            <a:chExt cx="2994" cy="1457"/>
          </a:xfrm>
        </p:grpSpPr>
        <p:pic>
          <p:nvPicPr>
            <p:cNvPr id="299021" name="Picture 13" descr="14-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958"/>
            <a:stretch>
              <a:fillRect/>
            </a:stretch>
          </p:blipFill>
          <p:spPr bwMode="auto">
            <a:xfrm>
              <a:off x="1247" y="2432"/>
              <a:ext cx="2994" cy="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9026" name="Text Box 18"/>
            <p:cNvSpPr txBox="1">
              <a:spLocks noChangeArrowheads="1"/>
            </p:cNvSpPr>
            <p:nvPr/>
          </p:nvSpPr>
          <p:spPr bwMode="auto">
            <a:xfrm>
              <a:off x="1519" y="3567"/>
              <a:ext cx="258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/>
                <a:t>   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(5)                            (6)</a:t>
              </a:r>
              <a:r>
                <a:rPr lang="en-US" altLang="zh-CN" dirty="0" smtClean="0"/>
                <a:t>      </a:t>
              </a:r>
              <a:endParaRPr lang="en-US" altLang="zh-CN" dirty="0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9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9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8" grpId="0" build="p"/>
      <p:bldP spid="2990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6097-E295-4409-8FCC-4C101E853BAB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图同构的实例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彼得松图（见书上图</a:t>
            </a:r>
            <a:r>
              <a:rPr lang="en-US" altLang="zh-CN"/>
              <a:t>14.3(1) </a:t>
            </a:r>
            <a:r>
              <a:rPr lang="zh-CN" altLang="en-US"/>
              <a:t>所示）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57C3-96EA-43A9-BF61-9DCEC043B6BD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3010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/>
              <a:t>阶完全图与竞赛</a:t>
            </a:r>
            <a:r>
              <a:rPr lang="zh-CN" altLang="en-US" dirty="0" smtClean="0"/>
              <a:t>图</a:t>
            </a:r>
            <a:r>
              <a:rPr lang="en-US" altLang="zh-CN" dirty="0" smtClean="0"/>
              <a:t>(</a:t>
            </a:r>
            <a:r>
              <a:rPr lang="zh-CN" altLang="en-US" dirty="0" smtClean="0"/>
              <a:t>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0106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14.6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阶无向完全图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每个顶点与其余顶点均相邻的无向简单图，记作 </a:t>
            </a:r>
            <a:r>
              <a:rPr lang="en-US" altLang="zh-CN" i="1" dirty="0">
                <a:solidFill>
                  <a:srgbClr val="FF66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solidFill>
                  <a:srgbClr val="FF66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简单性质：边数</a:t>
            </a:r>
          </a:p>
          <a:p>
            <a:pPr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1)</a:t>
            </a:r>
            <a:r>
              <a:rPr lang="zh-CN" altLang="en-US" dirty="0">
                <a:latin typeface="Times New Roman" panose="02020603050405020304" pitchFamily="18" charset="0"/>
              </a:rPr>
              <a:t>阶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有向完全图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每对顶点之间均有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两条方向相反</a:t>
            </a:r>
            <a:r>
              <a:rPr lang="zh-CN" altLang="en-US" dirty="0">
                <a:latin typeface="Times New Roman" panose="02020603050405020304" pitchFamily="18" charset="0"/>
              </a:rPr>
              <a:t>的有向边的有向简单图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简单性质： </a:t>
            </a:r>
          </a:p>
          <a:p>
            <a:pPr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1) </a:t>
            </a:r>
            <a:r>
              <a:rPr lang="zh-CN" altLang="en-US" dirty="0">
                <a:latin typeface="Times New Roman" panose="02020603050405020304" pitchFamily="18" charset="0"/>
              </a:rPr>
              <a:t>阶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竞赛图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基图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的有向简单图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简单性质：边数</a:t>
            </a:r>
          </a:p>
        </p:txBody>
      </p:sp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1065" name="Object 9"/>
          <p:cNvGraphicFramePr>
            <a:graphicFrameLocks noChangeAspect="1"/>
          </p:cNvGraphicFramePr>
          <p:nvPr/>
        </p:nvGraphicFramePr>
        <p:xfrm>
          <a:off x="2711450" y="2238375"/>
          <a:ext cx="32908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73" name="公式" r:id="rId4" imgW="1714500" imgH="393700" progId="Equation.3">
                  <p:embed/>
                </p:oleObj>
              </mc:Choice>
              <mc:Fallback>
                <p:oleObj name="公式" r:id="rId4" imgW="17145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238375"/>
                        <a:ext cx="3290888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1067" name="Object 11"/>
          <p:cNvGraphicFramePr>
            <a:graphicFrameLocks noChangeAspect="1"/>
          </p:cNvGraphicFramePr>
          <p:nvPr/>
        </p:nvGraphicFramePr>
        <p:xfrm>
          <a:off x="2006600" y="3871913"/>
          <a:ext cx="49879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74" name="公式" r:id="rId5" imgW="2844800" imgH="228600" progId="Equation.3">
                  <p:embed/>
                </p:oleObj>
              </mc:Choice>
              <mc:Fallback>
                <p:oleObj name="公式" r:id="rId5" imgW="28448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3871913"/>
                        <a:ext cx="498792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9" name="Rectangle 13"/>
          <p:cNvSpPr>
            <a:spLocks noChangeArrowheads="1"/>
          </p:cNvSpPr>
          <p:nvPr/>
        </p:nvSpPr>
        <p:spPr bwMode="auto">
          <a:xfrm>
            <a:off x="0" y="23812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1070" name="Object 14"/>
          <p:cNvGraphicFramePr>
            <a:graphicFrameLocks noChangeAspect="1"/>
          </p:cNvGraphicFramePr>
          <p:nvPr/>
        </p:nvGraphicFramePr>
        <p:xfrm>
          <a:off x="3001963" y="5084763"/>
          <a:ext cx="31400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75" name="公式" r:id="rId7" imgW="1714500" imgH="393700" progId="Equation.3">
                  <p:embed/>
                </p:oleObj>
              </mc:Choice>
              <mc:Fallback>
                <p:oleObj name="公式" r:id="rId7" imgW="17145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5084763"/>
                        <a:ext cx="31400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10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10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10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10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10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10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5F87-2CD7-4C90-951C-0182899C1FA7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3031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 </a:t>
            </a:r>
            <a:r>
              <a:rPr lang="en-US" altLang="zh-CN" i="1" dirty="0">
                <a:latin typeface="Times New Roman" panose="02020603050405020304" pitchFamily="18" charset="0"/>
              </a:rPr>
              <a:t>k </a:t>
            </a:r>
            <a:r>
              <a:rPr lang="zh-CN" altLang="en-US" dirty="0" smtClean="0">
                <a:latin typeface="Times New Roman" panose="02020603050405020304" pitchFamily="18" charset="0"/>
              </a:rPr>
              <a:t>正则图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</a:rPr>
              <a:t>略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311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187450" y="3573463"/>
            <a:ext cx="6913563" cy="865187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(2)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阶有向完全图，</a:t>
            </a:r>
            <a:r>
              <a:rPr lang="en-US" altLang="zh-CN">
                <a:latin typeface="Times New Roman" panose="02020603050405020304" pitchFamily="18" charset="0"/>
              </a:rPr>
              <a:t>(3)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阶竞赛图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303116" name="Group 12"/>
          <p:cNvGrpSpPr/>
          <p:nvPr/>
        </p:nvGrpSpPr>
        <p:grpSpPr bwMode="auto">
          <a:xfrm>
            <a:off x="1042988" y="1100138"/>
            <a:ext cx="6769100" cy="2473325"/>
            <a:chOff x="703" y="890"/>
            <a:chExt cx="4264" cy="1558"/>
          </a:xfrm>
        </p:grpSpPr>
        <p:pic>
          <p:nvPicPr>
            <p:cNvPr id="303114" name="Picture 10" descr="14-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890"/>
              <a:ext cx="4218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115" name="Text Box 11"/>
            <p:cNvSpPr txBox="1">
              <a:spLocks noChangeArrowheads="1"/>
            </p:cNvSpPr>
            <p:nvPr/>
          </p:nvSpPr>
          <p:spPr bwMode="auto">
            <a:xfrm>
              <a:off x="930" y="2160"/>
              <a:ext cx="40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</a:t>
              </a:r>
              <a:r>
                <a:rPr lang="en-US" altLang="zh-CN" b="1">
                  <a:latin typeface="Times New Roman" panose="02020603050405020304" pitchFamily="18" charset="0"/>
                </a:rPr>
                <a:t>(1)                            (2)                             (3)</a:t>
              </a:r>
            </a:p>
          </p:txBody>
        </p:sp>
      </p:grpSp>
      <p:sp>
        <p:nvSpPr>
          <p:cNvPr id="303117" name="Rectangle 13"/>
          <p:cNvSpPr>
            <a:spLocks noChangeArrowheads="1"/>
          </p:cNvSpPr>
          <p:nvPr/>
        </p:nvSpPr>
        <p:spPr bwMode="auto">
          <a:xfrm>
            <a:off x="611188" y="4365625"/>
            <a:ext cx="76327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14.7</a:t>
            </a:r>
            <a:r>
              <a:rPr lang="en-US" altLang="zh-CN" b="1">
                <a:latin typeface="Times New Roman" panose="02020603050405020304" pitchFamily="18" charset="0"/>
              </a:rPr>
              <a:t>   </a:t>
            </a:r>
            <a:r>
              <a:rPr lang="en-US" altLang="zh-CN" b="1" i="1">
                <a:solidFill>
                  <a:srgbClr val="A50021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阶</a:t>
            </a:r>
            <a:r>
              <a:rPr lang="en-US" altLang="zh-CN" b="1" i="1">
                <a:solidFill>
                  <a:srgbClr val="A50021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正则图</a:t>
            </a:r>
            <a:r>
              <a:rPr lang="en-US" altLang="zh-CN" b="1">
                <a:latin typeface="Times New Roman" panose="02020603050405020304" pitchFamily="18" charset="0"/>
              </a:rPr>
              <a:t>——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</a:rPr>
              <a:t>的无向简单图</a:t>
            </a:r>
          </a:p>
          <a:p>
            <a:r>
              <a:rPr lang="zh-CN" altLang="en-US" b="1">
                <a:latin typeface="Times New Roman" panose="02020603050405020304" pitchFamily="18" charset="0"/>
              </a:rPr>
              <a:t>简单性质：边数（由握手定理得）</a:t>
            </a:r>
          </a:p>
          <a:p>
            <a:endParaRPr lang="zh-CN" altLang="en-US" b="1" i="1">
              <a:latin typeface="Times New Roman" panose="02020603050405020304" pitchFamily="18" charset="0"/>
            </a:endParaRPr>
          </a:p>
          <a:p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是 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正则图，</a:t>
            </a:r>
          </a:p>
          <a:p>
            <a:r>
              <a:rPr lang="zh-CN" altLang="en-US" b="1">
                <a:latin typeface="Times New Roman" panose="02020603050405020304" pitchFamily="18" charset="0"/>
              </a:rPr>
              <a:t>彼得松图（见书上图</a:t>
            </a:r>
            <a:r>
              <a:rPr lang="en-US" altLang="zh-CN" b="1">
                <a:latin typeface="Times New Roman" panose="02020603050405020304" pitchFamily="18" charset="0"/>
              </a:rPr>
              <a:t>14.3(1) </a:t>
            </a:r>
            <a:r>
              <a:rPr lang="zh-CN" altLang="en-US" b="1">
                <a:latin typeface="Times New Roman" panose="02020603050405020304" pitchFamily="18" charset="0"/>
              </a:rPr>
              <a:t>所示）</a:t>
            </a:r>
          </a:p>
        </p:txBody>
      </p:sp>
      <p:sp>
        <p:nvSpPr>
          <p:cNvPr id="3031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3118" name="Object 14"/>
          <p:cNvGraphicFramePr>
            <a:graphicFrameLocks noChangeAspect="1"/>
          </p:cNvGraphicFramePr>
          <p:nvPr/>
        </p:nvGraphicFramePr>
        <p:xfrm>
          <a:off x="5227638" y="4699000"/>
          <a:ext cx="10652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55" name="公式" r:id="rId5" imgW="520700" imgH="393700" progId="Equation.3">
                  <p:embed/>
                </p:oleObj>
              </mc:Choice>
              <mc:Fallback>
                <p:oleObj name="公式" r:id="rId5" imgW="5207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4699000"/>
                        <a:ext cx="1065212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3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3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3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3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0CDE-995E-4C58-A2E5-281BCE087BAE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3072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子图</a:t>
            </a:r>
          </a:p>
        </p:txBody>
      </p:sp>
      <p:sp>
        <p:nvSpPr>
          <p:cNvPr id="3072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14.8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 ——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子图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母图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生成子图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真子图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</a:t>
            </a:r>
            <a:r>
              <a:rPr lang="zh-CN" altLang="en-US" dirty="0">
                <a:latin typeface="Times New Roman" panose="02020603050405020304" pitchFamily="18" charset="0"/>
              </a:rPr>
              <a:t>）的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导出子图</a:t>
            </a:r>
            <a:r>
              <a:rPr lang="zh-CN" altLang="en-US" dirty="0">
                <a:latin typeface="Times New Roman" panose="02020603050405020304" pitchFamily="18" charset="0"/>
              </a:rPr>
              <a:t>，记作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</a:t>
            </a:r>
            <a:r>
              <a:rPr lang="zh-CN" altLang="en-US" dirty="0">
                <a:latin typeface="Times New Roman" panose="02020603050405020304" pitchFamily="18" charset="0"/>
              </a:rPr>
              <a:t>）的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导出子图</a:t>
            </a:r>
            <a:r>
              <a:rPr lang="zh-CN" altLang="en-US" dirty="0">
                <a:latin typeface="Times New Roman" panose="02020603050405020304" pitchFamily="18" charset="0"/>
              </a:rPr>
              <a:t>，记作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例 见教材图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14.5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405C-1895-481C-BCA7-A49FDBE42A25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309256" name="Rectangle 8"/>
          <p:cNvSpPr>
            <a:spLocks noChangeArrowheads="1"/>
          </p:cNvSpPr>
          <p:nvPr/>
        </p:nvSpPr>
        <p:spPr bwMode="auto">
          <a:xfrm>
            <a:off x="323850" y="1125538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画出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baseline="-25000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的所有非同构的生成子图</a:t>
            </a:r>
          </a:p>
        </p:txBody>
      </p:sp>
      <p:pic>
        <p:nvPicPr>
          <p:cNvPr id="309257" name="Picture 9" descr="14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0213"/>
            <a:ext cx="8280400" cy="380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59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实例</a:t>
            </a:r>
          </a:p>
        </p:txBody>
      </p:sp>
      <p:sp>
        <p:nvSpPr>
          <p:cNvPr id="309260" name="Rectangle 12"/>
          <p:cNvSpPr>
            <a:spLocks noChangeArrowheads="1"/>
          </p:cNvSpPr>
          <p:nvPr/>
        </p:nvSpPr>
        <p:spPr bwMode="auto">
          <a:xfrm>
            <a:off x="466725" y="5805488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3 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见教材例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14.3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AF9F-5A54-48CD-8B50-B253A1090D31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第十四章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图的基本概念</a:t>
            </a:r>
          </a:p>
        </p:txBody>
      </p:sp>
      <p:sp>
        <p:nvSpPr>
          <p:cNvPr id="2723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图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通路与回路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图的连通性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图的矩阵表示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图的运算</a:t>
            </a:r>
          </a:p>
          <a:p>
            <a:pPr>
              <a:spcBef>
                <a:spcPct val="55000"/>
              </a:spcBef>
              <a:buClr>
                <a:srgbClr val="FF6600"/>
              </a:buClr>
            </a:pPr>
            <a:r>
              <a:rPr lang="zh-CN" altLang="en-US"/>
              <a:t>预备知识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多重集合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/>
              <a:t>元素可以重复出现的集合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无序集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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 |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2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2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2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2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2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2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1260-E92E-479C-83E7-733555FA5635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31131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 smtClean="0">
                <a:latin typeface="Times New Roman" panose="02020603050405020304" pitchFamily="18" charset="0"/>
              </a:rPr>
              <a:t>补图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11304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8002587" cy="4525963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14.9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阶无向简单图，以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为顶点集，以所有使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成为完全图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的添加边组成的集合为边集的图，称为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补图</a:t>
            </a:r>
            <a:r>
              <a:rPr lang="zh-CN" altLang="en-US" dirty="0">
                <a:latin typeface="Times New Roman" panose="02020603050405020304" pitchFamily="18" charset="0"/>
              </a:rPr>
              <a:t>，记作       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     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自补图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相对于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求上面图中所有图的补图，并指出哪些是自补图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311305" name="Object 9"/>
          <p:cNvGraphicFramePr>
            <a:graphicFrameLocks noChangeAspect="1"/>
          </p:cNvGraphicFramePr>
          <p:nvPr/>
        </p:nvGraphicFramePr>
        <p:xfrm>
          <a:off x="1290638" y="2636838"/>
          <a:ext cx="328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84" name="Microsoft 公式 3.0" r:id="rId4" imgW="152400" imgH="203200" progId="Equation.3">
                  <p:embed/>
                </p:oleObj>
              </mc:Choice>
              <mc:Fallback>
                <p:oleObj name="Microsoft 公式 3.0" r:id="rId4" imgW="1524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2636838"/>
                        <a:ext cx="3286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1314" name="Object 18"/>
          <p:cNvGraphicFramePr>
            <a:graphicFrameLocks noChangeAspect="1"/>
          </p:cNvGraphicFramePr>
          <p:nvPr/>
        </p:nvGraphicFramePr>
        <p:xfrm>
          <a:off x="3132138" y="2205038"/>
          <a:ext cx="2746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85" name="Microsoft 公式 3.0" r:id="rId6" imgW="152400" imgH="203200" progId="Equation.3">
                  <p:embed/>
                </p:oleObj>
              </mc:Choice>
              <mc:Fallback>
                <p:oleObj name="Microsoft 公式 3.0" r:id="rId6" imgW="152400" imgH="203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205038"/>
                        <a:ext cx="274637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38F1-89A9-4857-A2F7-E25D7338679C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/>
              <a:t>图的</a:t>
            </a:r>
            <a:r>
              <a:rPr lang="zh-CN" altLang="en-US" sz="2800" dirty="0" smtClean="0"/>
              <a:t>操作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略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教材定义</a:t>
            </a:r>
            <a:r>
              <a:rPr lang="en-US" altLang="zh-CN">
                <a:solidFill>
                  <a:srgbClr val="FF0000"/>
                </a:solidFill>
              </a:rPr>
              <a:t>14.10 </a:t>
            </a:r>
            <a:r>
              <a:rPr lang="zh-CN" altLang="en-US">
                <a:solidFill>
                  <a:srgbClr val="FF0000"/>
                </a:solidFill>
              </a:rPr>
              <a:t>设无向图</a:t>
            </a:r>
            <a:r>
              <a:rPr lang="en-US" altLang="zh-CN">
                <a:solidFill>
                  <a:srgbClr val="FF0000"/>
                </a:solidFill>
              </a:rPr>
              <a:t>G=&lt;V,E&gt;</a:t>
            </a:r>
          </a:p>
          <a:p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41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157413"/>
            <a:ext cx="68103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0D1D-4DBF-419E-8E32-46672662EFC3}" type="slidenum">
              <a:rPr lang="en-US" altLang="zh-CN"/>
              <a:t>22</a:t>
            </a:fld>
            <a:endParaRPr lang="en-US" altLang="zh-CN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/>
              <a:t>图的操作</a:t>
            </a:r>
          </a:p>
        </p:txBody>
      </p:sp>
      <p:pic>
        <p:nvPicPr>
          <p:cNvPr id="44237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B9E0-26C9-4AED-93BA-3E7AFFEB1D33}" type="slidenum">
              <a:rPr lang="en-US" altLang="zh-CN"/>
              <a:t>23</a:t>
            </a:fld>
            <a:endParaRPr lang="en-US" altLang="zh-CN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14.2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通路与回路</a:t>
            </a:r>
          </a:p>
        </p:txBody>
      </p:sp>
      <p:sp>
        <p:nvSpPr>
          <p:cNvPr id="3133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marL="457200" indent="-4572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14.11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给定图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（无向或有向的），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顶点与</a:t>
            </a:r>
          </a:p>
          <a:p>
            <a:pPr marL="457200" indent="-4572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边的交替序列</a:t>
            </a:r>
            <a:r>
              <a:rPr lang="zh-CN" altLang="en-US" i="1">
                <a:latin typeface="Times New Roman" panose="02020603050405020304" pitchFamily="18" charset="0"/>
              </a:rPr>
              <a:t> 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l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是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的端点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通路与回路：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通路</a:t>
            </a:r>
            <a:r>
              <a:rPr lang="zh-CN" altLang="en-US">
                <a:latin typeface="Times New Roman" panose="02020603050405020304" pitchFamily="18" charset="0"/>
              </a:rPr>
              <a:t>；若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回路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l 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回路长</a:t>
            </a:r>
          </a:p>
          <a:p>
            <a:pPr marL="457200" indent="-4572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      度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简单通路与回路：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所有边</a:t>
            </a:r>
            <a:r>
              <a:rPr lang="zh-CN" altLang="en-US">
                <a:latin typeface="Times New Roman" panose="02020603050405020304" pitchFamily="18" charset="0"/>
              </a:rPr>
              <a:t>各异，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简单通路</a:t>
            </a:r>
            <a:r>
              <a:rPr lang="zh-CN" altLang="en-US">
                <a:latin typeface="Times New Roman" panose="02020603050405020304" pitchFamily="18" charset="0"/>
              </a:rPr>
              <a:t>，又若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简单回路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初级通路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</a:rPr>
              <a:t>路径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与初级回路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</a:rPr>
              <a:t>圈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>
                <a:latin typeface="Times New Roman" panose="02020603050405020304" pitchFamily="18" charset="0"/>
              </a:rPr>
              <a:t>中所有顶点及所有边各异，则称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初级通路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路径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，又若除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，所有的顶点各不相同且所有的边各异，则称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初级回路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圈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latin typeface="Times New Roman" panose="02020603050405020304" pitchFamily="18" charset="0"/>
              </a:rPr>
              <a:t>复杂通路与回路：有边重复出现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3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3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3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3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3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3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3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3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1C50-A78F-4EA8-8411-6D9783770DE7}" type="slidenum">
              <a:rPr lang="en-US" altLang="zh-CN"/>
              <a:t>24</a:t>
            </a:fld>
            <a:endParaRPr lang="en-US" altLang="zh-CN"/>
          </a:p>
        </p:txBody>
      </p:sp>
      <p:sp>
        <p:nvSpPr>
          <p:cNvPr id="3154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几点说明</a:t>
            </a:r>
          </a:p>
        </p:txBody>
      </p:sp>
      <p:sp>
        <p:nvSpPr>
          <p:cNvPr id="3154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24863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通路与回路的表示法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    ① </a:t>
            </a:r>
            <a:r>
              <a:rPr lang="zh-CN" altLang="en-US" dirty="0">
                <a:solidFill>
                  <a:srgbClr val="FF0000"/>
                </a:solidFill>
              </a:rPr>
              <a:t>定义表示</a:t>
            </a:r>
            <a:r>
              <a:rPr lang="zh-CN" altLang="en-US" dirty="0" smtClean="0">
                <a:solidFill>
                  <a:srgbClr val="FF0000"/>
                </a:solidFill>
              </a:rPr>
              <a:t>法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定点和边的交替序列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    ② 只用边表示法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    ③ </a:t>
            </a:r>
            <a:r>
              <a:rPr lang="zh-CN" altLang="en-US" dirty="0">
                <a:solidFill>
                  <a:srgbClr val="FF0000"/>
                </a:solidFill>
              </a:rPr>
              <a:t>只用顶点表示</a:t>
            </a:r>
            <a:r>
              <a:rPr lang="zh-CN" altLang="en-US" dirty="0" smtClean="0">
                <a:solidFill>
                  <a:srgbClr val="FF0000"/>
                </a:solidFill>
              </a:rPr>
              <a:t>法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zh-CN" altLang="en-US" dirty="0">
                <a:solidFill>
                  <a:srgbClr val="FF0000"/>
                </a:solidFill>
              </a:rPr>
              <a:t>简单图</a:t>
            </a:r>
            <a:r>
              <a:rPr lang="zh-CN" altLang="en-US" dirty="0" smtClean="0">
                <a:solidFill>
                  <a:srgbClr val="FF0000"/>
                </a:solidFill>
              </a:rPr>
              <a:t>中才可以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    ④ 混合表示法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环</a:t>
            </a:r>
            <a:r>
              <a:rPr lang="zh-CN" altLang="en-US" dirty="0">
                <a:latin typeface="Times New Roman" panose="02020603050405020304" pitchFamily="18" charset="0"/>
              </a:rPr>
              <a:t>（长为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的圈）的长度为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，两条平行边构成的圈长度为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，无向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简单图</a:t>
            </a:r>
            <a:r>
              <a:rPr lang="zh-CN" altLang="en-US" dirty="0">
                <a:latin typeface="Times New Roman" panose="02020603050405020304" pitchFamily="18" charset="0"/>
              </a:rPr>
              <a:t>中，圈长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</a:rPr>
              <a:t>有向</a:t>
            </a:r>
            <a:r>
              <a:rPr lang="zh-CN" altLang="en-US" dirty="0">
                <a:latin typeface="Times New Roman" panose="02020603050405020304" pitchFamily="18" charset="0"/>
              </a:rPr>
              <a:t>简单图中圈的长度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2.</a:t>
            </a:r>
            <a:r>
              <a:rPr lang="en-US" altLang="zh-CN" dirty="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不同的圈（以长度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的为例）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① 定义意义下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 无向图：图中长度为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）的圈，定义意义下为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 有向图：图中长度为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）的圈，定义意义下为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② 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</a:rPr>
              <a:t>同构意义下：长度相同的圈均为</a:t>
            </a: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</a:rPr>
              <a:t>个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试讨论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=3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=4</a:t>
            </a:r>
            <a:r>
              <a:rPr lang="zh-CN" altLang="en-US" dirty="0">
                <a:latin typeface="Times New Roman" panose="02020603050405020304" pitchFamily="18" charset="0"/>
              </a:rPr>
              <a:t>的情况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5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5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5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5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5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5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5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5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5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5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5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5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5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5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5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5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5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5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5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5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5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5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5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5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5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5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5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5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5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5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5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5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5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CB4A-D047-4A81-B5FD-7C12C8E7C28F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通路与回路的长度</a:t>
            </a:r>
          </a:p>
        </p:txBody>
      </p:sp>
      <p:sp>
        <p:nvSpPr>
          <p:cNvPr id="3194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14.5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</a:rPr>
              <a:t>阶图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中，若从顶点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</a:rPr>
              <a:t>）存在通路，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则从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到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 </a:t>
            </a:r>
            <a:r>
              <a:rPr lang="zh-CN" altLang="en-US">
                <a:latin typeface="Times New Roman" panose="02020603050405020304" pitchFamily="18" charset="0"/>
              </a:rPr>
              <a:t>存在长度小于或等于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 </a:t>
            </a:r>
            <a:r>
              <a:rPr lang="zh-CN" altLang="en-US">
                <a:latin typeface="Times New Roman" panose="02020603050405020304" pitchFamily="18" charset="0"/>
              </a:rPr>
              <a:t>的通路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zh-CN" altLang="en-US">
                <a:latin typeface="Times New Roman" panose="02020603050405020304" pitchFamily="18" charset="0"/>
              </a:rPr>
              <a:t>  在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</a:rPr>
              <a:t>阶图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中，若从顶点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到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</a:rPr>
              <a:t>）存在通路，则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 </a:t>
            </a:r>
            <a:r>
              <a:rPr lang="zh-CN" altLang="en-US">
                <a:latin typeface="Times New Roman" panose="02020603050405020304" pitchFamily="18" charset="0"/>
              </a:rPr>
              <a:t>存在长度小于或等于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的初级通路（路径）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14.6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在一个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</a:rPr>
              <a:t>阶图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中，若存在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到自身的回路，则一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定存在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到自身长度小于或等于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</a:rPr>
              <a:t>的回路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5000"/>
              </a:spcBef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zh-CN" altLang="en-US">
                <a:latin typeface="Times New Roman" panose="02020603050405020304" pitchFamily="18" charset="0"/>
              </a:rPr>
              <a:t>  在一个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</a:rPr>
              <a:t>阶图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中，若存在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到自身的简单回路，则一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定存在长度小于或等于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</a:rPr>
              <a:t>的初级回路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9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9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9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9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9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9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9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9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2F18-ADD1-4B85-A893-5B7BAEE228DC}" type="slidenum">
              <a:rPr lang="en-US" altLang="zh-CN"/>
              <a:t>26</a:t>
            </a:fld>
            <a:endParaRPr lang="en-US" altLang="zh-CN"/>
          </a:p>
        </p:txBody>
      </p:sp>
      <p:pic>
        <p:nvPicPr>
          <p:cNvPr id="44339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D042-368E-42CD-A50E-9519CB2C24B0}" type="slidenum">
              <a:rPr lang="en-US" altLang="zh-CN"/>
              <a:t>27</a:t>
            </a:fld>
            <a:endParaRPr lang="en-US" altLang="zh-CN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教材例</a:t>
            </a:r>
            <a:r>
              <a:rPr lang="en-US" altLang="zh-CN" dirty="0"/>
              <a:t>14.4  </a:t>
            </a:r>
            <a:r>
              <a:rPr lang="zh-CN" altLang="en-US" dirty="0"/>
              <a:t>无向完全图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n</a:t>
            </a:r>
            <a:r>
              <a:rPr lang="en-US" altLang="zh-CN" dirty="0"/>
              <a:t>(K≥3)</a:t>
            </a:r>
            <a:r>
              <a:rPr lang="zh-CN" altLang="en-US" dirty="0"/>
              <a:t>中有几种非同构的圈？</a:t>
            </a:r>
          </a:p>
          <a:p>
            <a:r>
              <a:rPr lang="zh-CN" altLang="en-US" dirty="0"/>
              <a:t>解：同构的意义下，长度相同的圈只有一个。 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n</a:t>
            </a:r>
            <a:r>
              <a:rPr lang="en-US" altLang="zh-CN" dirty="0"/>
              <a:t>(K≥3)</a:t>
            </a:r>
            <a:r>
              <a:rPr lang="zh-CN" altLang="en-US" dirty="0"/>
              <a:t>中圈的长度分别为：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,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</a:t>
            </a:r>
            <a:r>
              <a:rPr lang="zh-CN" altLang="en-US" dirty="0"/>
              <a:t>因此， 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n</a:t>
            </a:r>
            <a:r>
              <a:rPr lang="en-US" altLang="zh-CN" dirty="0"/>
              <a:t>(K≥3)</a:t>
            </a:r>
            <a:r>
              <a:rPr lang="zh-CN" altLang="en-US" dirty="0"/>
              <a:t>中共有</a:t>
            </a:r>
            <a:r>
              <a:rPr lang="en-US" altLang="zh-CN" dirty="0"/>
              <a:t>n-2</a:t>
            </a:r>
            <a:r>
              <a:rPr lang="zh-CN" altLang="en-US" dirty="0"/>
              <a:t>种非同构的圈。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7279-9457-4346-859A-1315CF5ABFA8}" type="slidenum">
              <a:rPr lang="en-US" altLang="zh-CN"/>
              <a:t>28</a:t>
            </a:fld>
            <a:endParaRPr lang="en-US" altLang="zh-CN"/>
          </a:p>
        </p:txBody>
      </p:sp>
      <p:sp>
        <p:nvSpPr>
          <p:cNvPr id="4556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dirty="0" smtClean="0"/>
              <a:t>通路的</a:t>
            </a:r>
            <a:r>
              <a:rPr lang="zh-CN" altLang="en-US" dirty="0"/>
              <a:t>应用</a:t>
            </a:r>
          </a:p>
        </p:txBody>
      </p:sp>
      <p:pic>
        <p:nvPicPr>
          <p:cNvPr id="455685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887587"/>
            <a:ext cx="7138987" cy="2549525"/>
          </a:xfrm>
          <a:noFill/>
        </p:spPr>
      </p:pic>
      <p:pic>
        <p:nvPicPr>
          <p:cNvPr id="4556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581550"/>
            <a:ext cx="7129463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5687" name="Rectangle 7"/>
          <p:cNvSpPr>
            <a:spLocks noChangeArrowheads="1"/>
          </p:cNvSpPr>
          <p:nvPr/>
        </p:nvSpPr>
        <p:spPr bwMode="auto">
          <a:xfrm>
            <a:off x="900113" y="2606948"/>
            <a:ext cx="1368425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64096" y="94181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 见教材例</a:t>
            </a:r>
            <a:r>
              <a:rPr lang="en-US" altLang="zh-CN" dirty="0">
                <a:solidFill>
                  <a:srgbClr val="FF0000"/>
                </a:solidFill>
              </a:rPr>
              <a:t>14.5</a:t>
            </a:r>
          </a:p>
          <a:p>
            <a:r>
              <a:rPr lang="zh-CN" altLang="en-US" dirty="0"/>
              <a:t>解：</a:t>
            </a:r>
            <a:r>
              <a:rPr lang="zh-CN" altLang="en-US" dirty="0">
                <a:solidFill>
                  <a:srgbClr val="FF0000"/>
                </a:solidFill>
              </a:rPr>
              <a:t>将问题模型化。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7B2-F026-4D00-872A-D8252F7EF3EF}" type="slidenum">
              <a:rPr lang="en-US" altLang="zh-CN"/>
              <a:t>29</a:t>
            </a:fld>
            <a:endParaRPr lang="en-US" altLang="zh-CN"/>
          </a:p>
        </p:txBody>
      </p:sp>
      <p:pic>
        <p:nvPicPr>
          <p:cNvPr id="45670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628775"/>
            <a:ext cx="8229600" cy="4525963"/>
          </a:xfrm>
          <a:noFill/>
        </p:spPr>
      </p:pic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通路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应用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870F-5E79-46E9-AAB0-1C8DB6735935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619672" y="260350"/>
            <a:ext cx="6121400" cy="41751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14.1 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图</a:t>
            </a:r>
          </a:p>
        </p:txBody>
      </p:sp>
      <p:sp>
        <p:nvSpPr>
          <p:cNvPr id="2744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29600" cy="5040312"/>
          </a:xfrm>
        </p:spPr>
        <p:txBody>
          <a:bodyPr/>
          <a:lstStyle/>
          <a:p>
            <a:pPr marL="457200" indent="-4572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无向图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</a:rPr>
              <a:t>= 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&gt;,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V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dirty="0">
                <a:latin typeface="Times New Roman" panose="02020603050405020304" pitchFamily="18" charset="0"/>
              </a:rPr>
              <a:t>为顶点集，元素称为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顶点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无序集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</a:t>
            </a:r>
            <a:r>
              <a:rPr lang="en-US" altLang="zh-CN" i="1" dirty="0">
                <a:latin typeface="Times New Roman" panose="02020603050405020304" pitchFamily="18" charset="0"/>
              </a:rPr>
              <a:t>V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多重集</a:t>
            </a:r>
            <a:r>
              <a:rPr lang="zh-CN" altLang="en-US" dirty="0">
                <a:latin typeface="Times New Roman" panose="02020603050405020304" pitchFamily="18" charset="0"/>
              </a:rPr>
              <a:t>，其元素称为无向边，简称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边</a:t>
            </a:r>
          </a:p>
          <a:p>
            <a:pPr marL="457200" indent="-457200">
              <a:spcBef>
                <a:spcPct val="55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实例  </a:t>
            </a:r>
          </a:p>
          <a:p>
            <a:pPr marL="457200" indent="-457200">
              <a:spcBef>
                <a:spcPct val="5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设 </a:t>
            </a:r>
          </a:p>
          <a:p>
            <a:pPr marL="457200" indent="-457200"/>
            <a:r>
              <a:rPr lang="en-US" altLang="zh-CN" i="1" dirty="0">
                <a:latin typeface="Times New Roman" panose="02020603050405020304" pitchFamily="18" charset="0"/>
              </a:rPr>
              <a:t>V </a:t>
            </a:r>
            <a:r>
              <a:rPr lang="en-US" altLang="zh-CN" dirty="0">
                <a:latin typeface="Times New Roman" panose="02020603050405020304" pitchFamily="18" charset="0"/>
              </a:rPr>
              <a:t>=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</a:rPr>
              <a:t>= {(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),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), 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         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)} 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</a:rPr>
              <a:t>= 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为一无向图</a:t>
            </a:r>
          </a:p>
        </p:txBody>
      </p:sp>
      <p:pic>
        <p:nvPicPr>
          <p:cNvPr id="274441" name="Picture 9" descr="14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852738"/>
            <a:ext cx="3529013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4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4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4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4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4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4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4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44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44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7D21D745-D105-417D-8457-D30F19080548}" type="slidenum">
              <a:rPr lang="en-US" altLang="zh-CN" smtClean="0"/>
              <a:t>30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064896" cy="283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4077072"/>
            <a:ext cx="8529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图中给出了两种方案，从</a:t>
            </a:r>
            <a:r>
              <a:rPr lang="en-US" altLang="zh-CN" b="1" dirty="0" smtClean="0"/>
              <a:t>FWSC</a:t>
            </a:r>
            <a:r>
              <a:rPr lang="zh-CN" altLang="en-US" b="1" dirty="0" smtClean="0"/>
              <a:t>到</a:t>
            </a:r>
            <a:r>
              <a:rPr lang="el-GR" altLang="zh-CN" b="1" dirty="0" smtClean="0"/>
              <a:t>Φ</a:t>
            </a:r>
            <a:r>
              <a:rPr lang="zh-CN" altLang="en-US" b="1" dirty="0" smtClean="0"/>
              <a:t>的不同基本通路，它们</a:t>
            </a:r>
            <a:endParaRPr lang="en-US" altLang="zh-CN" b="1" dirty="0" smtClean="0"/>
          </a:p>
          <a:p>
            <a:r>
              <a:rPr lang="zh-CN" altLang="en-US" b="1" dirty="0" smtClean="0"/>
              <a:t>的长度均为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，摆渡人只要摆渡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次就能将它们全部运到对岸，</a:t>
            </a:r>
            <a:endParaRPr lang="en-US" altLang="zh-CN" b="1" dirty="0" smtClean="0"/>
          </a:p>
          <a:p>
            <a:r>
              <a:rPr lang="zh-CN" altLang="en-US" b="1" dirty="0" smtClean="0"/>
              <a:t>并且羊和菜完好无损。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5373216"/>
            <a:ext cx="830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其实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在未找出渡河方案的情况下，可以先写出该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种状态的</a:t>
            </a:r>
            <a:endParaRPr lang="en-US" altLang="zh-CN" b="1" dirty="0" smtClean="0"/>
          </a:p>
          <a:p>
            <a:r>
              <a:rPr lang="zh-CN" altLang="en-US" b="1" dirty="0" smtClean="0"/>
              <a:t>邻接矩阵，利用邻接矩阵确定需要的摆渡次数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通路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应用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C611-CB8E-458D-864F-331F2CD2A41F}" type="slidenum">
              <a:rPr lang="en-US" altLang="zh-CN"/>
              <a:t>31</a:t>
            </a:fld>
            <a:endParaRPr lang="en-US" altLang="zh-CN"/>
          </a:p>
        </p:txBody>
      </p:sp>
      <p:pic>
        <p:nvPicPr>
          <p:cNvPr id="458757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196975"/>
            <a:ext cx="8229600" cy="2116138"/>
          </a:xfrm>
          <a:noFill/>
        </p:spPr>
      </p:pic>
      <p:pic>
        <p:nvPicPr>
          <p:cNvPr id="4587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44900"/>
            <a:ext cx="68865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8759" name="Rectangle 7"/>
          <p:cNvSpPr>
            <a:spLocks noChangeArrowheads="1"/>
          </p:cNvSpPr>
          <p:nvPr/>
        </p:nvSpPr>
        <p:spPr bwMode="auto">
          <a:xfrm>
            <a:off x="684213" y="1916113"/>
            <a:ext cx="1368425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9B61-0EC9-4553-8E64-77562541FE25}" type="slidenum">
              <a:rPr lang="en-US" altLang="zh-CN"/>
              <a:t>32</a:t>
            </a:fld>
            <a:endParaRPr lang="en-US" altLang="zh-CN"/>
          </a:p>
        </p:txBody>
      </p:sp>
      <p:pic>
        <p:nvPicPr>
          <p:cNvPr id="45978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557338"/>
            <a:ext cx="7643812" cy="2519362"/>
          </a:xfr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7D05-4321-434F-BD99-D19765AD00D7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14.3</a:t>
            </a:r>
            <a:r>
              <a:rPr lang="en-US" altLang="zh-CN">
                <a:solidFill>
                  <a:schemeClr val="tx1"/>
                </a:solidFill>
                <a:latin typeface="华文中宋" panose="0201060004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图的连通性</a:t>
            </a:r>
          </a:p>
        </p:txBody>
      </p:sp>
      <p:sp>
        <p:nvSpPr>
          <p:cNvPr id="3215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29600" cy="4525962"/>
          </a:xfrm>
        </p:spPr>
        <p:txBody>
          <a:bodyPr/>
          <a:lstStyle/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无向图的连通性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顶点之间的连通关系：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为无向图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      ① 若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之间有通路，则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      ②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上的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等价关系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&gt;| 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} 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的连通性与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连通分支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      ① 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连通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      ②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，称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],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],</a:t>
            </a:r>
            <a:r>
              <a:rPr lang="en-US" altLang="zh-CN" dirty="0">
                <a:latin typeface="Times New Roman" panose="02020603050405020304" pitchFamily="18" charset="0"/>
              </a:rPr>
              <a:t> …,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连通分 </a:t>
            </a:r>
          </a:p>
          <a:p>
            <a:pPr marL="457200" indent="-4572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          支</a:t>
            </a:r>
            <a:r>
              <a:rPr lang="zh-CN" altLang="en-US" dirty="0">
                <a:latin typeface="Times New Roman" panose="02020603050405020304" pitchFamily="18" charset="0"/>
              </a:rPr>
              <a:t>，其个数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k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1)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连通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1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1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1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1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1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1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1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1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1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1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1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1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1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1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1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15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15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15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15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15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15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15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15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15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3859-AF7B-4F24-B705-F0D3453CE051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3235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短程线与距离</a:t>
            </a:r>
          </a:p>
        </p:txBody>
      </p:sp>
      <p:sp>
        <p:nvSpPr>
          <p:cNvPr id="32359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(3)  </a:t>
            </a:r>
            <a:r>
              <a:rPr lang="zh-CN" altLang="en-US">
                <a:latin typeface="Times New Roman" panose="02020603050405020304" pitchFamily="18" charset="0"/>
              </a:rPr>
              <a:t>短程线与距离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① 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之间的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短程线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之间长度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最短</a:t>
            </a:r>
            <a:r>
              <a:rPr lang="zh-CN" altLang="en-US">
                <a:latin typeface="Times New Roman" panose="02020603050405020304" pitchFamily="18" charset="0"/>
              </a:rPr>
              <a:t>的通路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② 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之间的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距离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)——</a:t>
            </a:r>
            <a:r>
              <a:rPr lang="zh-CN" altLang="en-US">
                <a:latin typeface="Times New Roman" panose="02020603050405020304" pitchFamily="18" charset="0"/>
              </a:rPr>
              <a:t>短程线的长度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③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的性质：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zh-CN" altLang="en-US" i="1">
                <a:latin typeface="Times New Roman" panose="02020603050405020304" pitchFamily="18" charset="0"/>
              </a:rPr>
              <a:t>          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0, 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≁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时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 i="1">
                <a:latin typeface="Times New Roman" panose="02020603050405020304" pitchFamily="18" charset="0"/>
              </a:rPr>
              <a:t>           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 i="1">
                <a:latin typeface="Times New Roman" panose="02020603050405020304" pitchFamily="18" charset="0"/>
              </a:rPr>
              <a:t>           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)+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23596" name="Rectangle 12"/>
          <p:cNvSpPr>
            <a:spLocks noChangeArrowheads="1"/>
          </p:cNvSpPr>
          <p:nvPr/>
        </p:nvSpPr>
        <p:spPr bwMode="auto">
          <a:xfrm>
            <a:off x="755650" y="4724400"/>
            <a:ext cx="238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hlinkClick r:id="rId3" action="ppaction://hlinksldjump"/>
              </a:rPr>
              <a:t>例 见教材例</a:t>
            </a:r>
            <a:r>
              <a:rPr lang="en-US" altLang="zh-CN" b="1">
                <a:solidFill>
                  <a:srgbClr val="FF0000"/>
                </a:solidFill>
                <a:hlinkClick r:id="rId3" action="ppaction://hlinksldjump"/>
              </a:rPr>
              <a:t>14.5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3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3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3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3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3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3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3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3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3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3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3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3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3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3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3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3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3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3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E1D-D0B5-469C-B232-F232C057C6FC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32564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无向图的连通度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42" name="Rectangle 10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981075"/>
                <a:ext cx="8351837" cy="5329238"/>
              </a:xfrm>
            </p:spPr>
            <p:txBody>
              <a:bodyPr/>
              <a:lstStyle/>
              <a:p>
                <a:pPr marL="457200" indent="-457200">
                  <a:lnSpc>
                    <a:spcPct val="90000"/>
                  </a:lnSpc>
                </a:pPr>
                <a:r>
                  <a:rPr lang="en-US" altLang="zh-CN" dirty="0" smtClean="0">
                    <a:latin typeface="Times New Roman" pitchFamily="18" charset="0"/>
                  </a:rPr>
                  <a:t>1.  </a:t>
                </a:r>
                <a:r>
                  <a:rPr lang="zh-CN" altLang="en-US" dirty="0">
                    <a:latin typeface="Times New Roman" pitchFamily="18" charset="0"/>
                  </a:rPr>
                  <a:t>删除顶点及删除边</a:t>
                </a:r>
              </a:p>
              <a:p>
                <a:pPr marL="457200" indent="-457200">
                  <a:lnSpc>
                    <a:spcPct val="9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     </a:t>
                </a:r>
                <a:r>
                  <a:rPr lang="en-US" altLang="zh-CN" i="1" dirty="0" err="1">
                    <a:latin typeface="Times New Roman" pitchFamily="18" charset="0"/>
                  </a:rPr>
                  <a:t>G</a:t>
                </a:r>
                <a:r>
                  <a:rPr lang="en-US" altLang="zh-CN" dirty="0" err="1">
                    <a:latin typeface="Times New Roman" pitchFamily="18" charset="0"/>
                    <a:sym typeface="Symbol" pitchFamily="18" charset="2"/>
                  </a:rPr>
                  <a:t></a:t>
                </a:r>
                <a:r>
                  <a:rPr lang="en-US" altLang="zh-CN" i="1" dirty="0" err="1">
                    <a:latin typeface="Times New Roman" pitchFamily="18" charset="0"/>
                  </a:rPr>
                  <a:t>v</a:t>
                </a:r>
                <a:r>
                  <a:rPr lang="en-US" altLang="zh-CN" dirty="0">
                    <a:latin typeface="Times New Roman" pitchFamily="18" charset="0"/>
                  </a:rPr>
                  <a:t> ——</a:t>
                </a:r>
                <a:r>
                  <a:rPr lang="zh-CN" altLang="en-US" dirty="0">
                    <a:latin typeface="Times New Roman" pitchFamily="18" charset="0"/>
                  </a:rPr>
                  <a:t>从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zh-CN" altLang="en-US" dirty="0">
                    <a:latin typeface="Times New Roman" pitchFamily="18" charset="0"/>
                  </a:rPr>
                  <a:t>中将</a:t>
                </a:r>
                <a:r>
                  <a:rPr lang="en-US" altLang="zh-CN" i="1" dirty="0">
                    <a:latin typeface="Times New Roman" pitchFamily="18" charset="0"/>
                  </a:rPr>
                  <a:t>v</a:t>
                </a:r>
                <a:r>
                  <a:rPr lang="zh-CN" altLang="en-US" dirty="0">
                    <a:latin typeface="Times New Roman" pitchFamily="18" charset="0"/>
                  </a:rPr>
                  <a:t>及关联的边去掉</a:t>
                </a:r>
              </a:p>
              <a:p>
                <a:pPr marL="457200" indent="-457200">
                  <a:lnSpc>
                    <a:spcPct val="9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     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</a:t>
                </a:r>
                <a:r>
                  <a:rPr lang="en-US" altLang="zh-CN" i="1" dirty="0">
                    <a:latin typeface="Times New Roman" pitchFamily="18" charset="0"/>
                  </a:rPr>
                  <a:t>V</a:t>
                </a:r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</a:t>
                </a:r>
                <a:r>
                  <a:rPr lang="en-US" altLang="zh-CN" dirty="0">
                    <a:latin typeface="Times New Roman" pitchFamily="18" charset="0"/>
                  </a:rPr>
                  <a:t>——</a:t>
                </a:r>
                <a:r>
                  <a:rPr lang="zh-CN" altLang="en-US" dirty="0">
                    <a:latin typeface="Times New Roman" pitchFamily="18" charset="0"/>
                  </a:rPr>
                  <a:t>从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zh-CN" altLang="en-US" dirty="0">
                    <a:latin typeface="Times New Roman" pitchFamily="18" charset="0"/>
                  </a:rPr>
                  <a:t>中删除</a:t>
                </a:r>
                <a:r>
                  <a:rPr lang="en-US" altLang="zh-CN" i="1" dirty="0">
                    <a:latin typeface="Times New Roman" pitchFamily="18" charset="0"/>
                  </a:rPr>
                  <a:t>V</a:t>
                </a:r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</a:t>
                </a:r>
                <a:r>
                  <a:rPr lang="zh-CN" altLang="en-US" dirty="0">
                    <a:latin typeface="Times New Roman" pitchFamily="18" charset="0"/>
                  </a:rPr>
                  <a:t>中所有的顶点</a:t>
                </a:r>
              </a:p>
              <a:p>
                <a:pPr marL="457200" indent="-457200">
                  <a:lnSpc>
                    <a:spcPct val="9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     </a:t>
                </a:r>
                <a:r>
                  <a:rPr lang="en-US" altLang="zh-CN" i="1" dirty="0" err="1">
                    <a:latin typeface="Times New Roman" pitchFamily="18" charset="0"/>
                  </a:rPr>
                  <a:t>G</a:t>
                </a:r>
                <a:r>
                  <a:rPr lang="en-US" altLang="zh-CN" dirty="0" err="1">
                    <a:latin typeface="Times New Roman" pitchFamily="18" charset="0"/>
                    <a:sym typeface="Symbol" pitchFamily="18" charset="2"/>
                  </a:rPr>
                  <a:t></a:t>
                </a:r>
                <a:r>
                  <a:rPr lang="en-US" altLang="zh-CN" i="1" dirty="0" err="1">
                    <a:latin typeface="Times New Roman" pitchFamily="18" charset="0"/>
                  </a:rPr>
                  <a:t>e</a:t>
                </a:r>
                <a:r>
                  <a:rPr lang="en-US" altLang="zh-CN" dirty="0">
                    <a:latin typeface="Times New Roman" pitchFamily="18" charset="0"/>
                  </a:rPr>
                  <a:t> ——</a:t>
                </a:r>
                <a:r>
                  <a:rPr lang="zh-CN" altLang="en-US" dirty="0">
                    <a:latin typeface="Times New Roman" pitchFamily="18" charset="0"/>
                  </a:rPr>
                  <a:t>将</a:t>
                </a:r>
                <a:r>
                  <a:rPr lang="en-US" altLang="zh-CN" i="1" dirty="0">
                    <a:latin typeface="Times New Roman" pitchFamily="18" charset="0"/>
                  </a:rPr>
                  <a:t>e</a:t>
                </a:r>
                <a:r>
                  <a:rPr lang="zh-CN" altLang="en-US" dirty="0">
                    <a:latin typeface="Times New Roman" pitchFamily="18" charset="0"/>
                  </a:rPr>
                  <a:t>从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zh-CN" altLang="en-US" dirty="0">
                    <a:latin typeface="Times New Roman" pitchFamily="18" charset="0"/>
                  </a:rPr>
                  <a:t>中去掉</a:t>
                </a:r>
              </a:p>
              <a:p>
                <a:pPr marL="457200" indent="-457200">
                  <a:lnSpc>
                    <a:spcPct val="9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     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</a:t>
                </a:r>
                <a:r>
                  <a:rPr lang="en-US" altLang="zh-CN" i="1" dirty="0">
                    <a:latin typeface="Times New Roman" pitchFamily="18" charset="0"/>
                  </a:rPr>
                  <a:t>E</a:t>
                </a:r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</a:t>
                </a:r>
                <a:r>
                  <a:rPr lang="en-US" altLang="zh-CN" dirty="0">
                    <a:latin typeface="Times New Roman" pitchFamily="18" charset="0"/>
                  </a:rPr>
                  <a:t>——</a:t>
                </a:r>
                <a:r>
                  <a:rPr lang="zh-CN" altLang="en-US" dirty="0">
                    <a:latin typeface="Times New Roman" pitchFamily="18" charset="0"/>
                  </a:rPr>
                  <a:t>删除</a:t>
                </a:r>
                <a:r>
                  <a:rPr lang="en-US" altLang="zh-CN" i="1" dirty="0">
                    <a:latin typeface="Times New Roman" pitchFamily="18" charset="0"/>
                  </a:rPr>
                  <a:t>E</a:t>
                </a:r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</a:t>
                </a:r>
                <a:r>
                  <a:rPr lang="zh-CN" altLang="en-US" dirty="0">
                    <a:latin typeface="Times New Roman" pitchFamily="18" charset="0"/>
                  </a:rPr>
                  <a:t>中所有边 </a:t>
                </a:r>
              </a:p>
              <a:p>
                <a:pPr marL="457200" indent="-457200">
                  <a:lnSpc>
                    <a:spcPct val="90000"/>
                  </a:lnSpc>
                </a:pPr>
                <a:r>
                  <a:rPr lang="en-US" altLang="zh-CN" dirty="0">
                    <a:latin typeface="Times New Roman" pitchFamily="18" charset="0"/>
                  </a:rPr>
                  <a:t>2.  </a:t>
                </a:r>
                <a:r>
                  <a:rPr lang="zh-CN" altLang="en-US" dirty="0">
                    <a:latin typeface="Times New Roman" pitchFamily="18" charset="0"/>
                  </a:rPr>
                  <a:t>点割集与边割集</a:t>
                </a:r>
              </a:p>
              <a:p>
                <a:pPr marL="457200" indent="-457200">
                  <a:lnSpc>
                    <a:spcPct val="9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     点割集与</a:t>
                </a:r>
                <a:r>
                  <a:rPr lang="zh-CN" altLang="en-US" dirty="0" smtClean="0">
                    <a:latin typeface="Times New Roman" pitchFamily="18" charset="0"/>
                  </a:rPr>
                  <a:t>割点</a:t>
                </a:r>
                <a:endParaRPr lang="en-US" altLang="zh-CN" dirty="0" smtClean="0">
                  <a:latin typeface="Times New Roman" pitchFamily="18" charset="0"/>
                </a:endParaRPr>
              </a:p>
              <a:p>
                <a:pPr marL="457200" indent="-457200">
                  <a:lnSpc>
                    <a:spcPct val="90000"/>
                  </a:lnSpc>
                </a:pPr>
                <a:endParaRPr lang="zh-CN" altLang="en-US" dirty="0">
                  <a:latin typeface="Times New Roman" pitchFamily="18" charset="0"/>
                </a:endParaRPr>
              </a:p>
              <a:p>
                <a:pPr marL="457200" indent="-457200">
                  <a:lnSpc>
                    <a:spcPct val="90000"/>
                  </a:lnSpc>
                </a:pPr>
                <a:r>
                  <a:rPr lang="zh-CN" altLang="en-US" dirty="0">
                    <a:solidFill>
                      <a:srgbClr val="A50021"/>
                    </a:solidFill>
                    <a:latin typeface="Times New Roman" pitchFamily="18" charset="0"/>
                  </a:rPr>
                  <a:t>定义</a:t>
                </a:r>
                <a:r>
                  <a:rPr lang="en-US" altLang="zh-CN" dirty="0">
                    <a:solidFill>
                      <a:srgbClr val="A50021"/>
                    </a:solidFill>
                    <a:latin typeface="Times New Roman" pitchFamily="18" charset="0"/>
                  </a:rPr>
                  <a:t>14.15</a:t>
                </a:r>
                <a:r>
                  <a:rPr lang="en-US" altLang="zh-CN" dirty="0">
                    <a:latin typeface="Times New Roman" pitchFamily="18" charset="0"/>
                  </a:rPr>
                  <a:t>  </a:t>
                </a:r>
                <a:r>
                  <a:rPr lang="zh-CN" altLang="en-US" dirty="0" smtClean="0">
                    <a:latin typeface="Times New Roman" pitchFamily="18" charset="0"/>
                  </a:rPr>
                  <a:t>设无向图</a:t>
                </a:r>
                <a:r>
                  <a:rPr lang="en-US" altLang="zh-CN" i="1" dirty="0" smtClean="0">
                    <a:latin typeface="Times New Roman" pitchFamily="18" charset="0"/>
                  </a:rPr>
                  <a:t>G</a:t>
                </a:r>
                <a:r>
                  <a:rPr lang="en-US" altLang="zh-CN" dirty="0">
                    <a:latin typeface="Times New Roman" pitchFamily="18" charset="0"/>
                  </a:rPr>
                  <a:t>=&lt;</a:t>
                </a:r>
                <a:r>
                  <a:rPr lang="en-US" altLang="zh-CN" i="1" dirty="0">
                    <a:latin typeface="Times New Roman" pitchFamily="18" charset="0"/>
                  </a:rPr>
                  <a:t>V</a:t>
                </a:r>
                <a:r>
                  <a:rPr lang="en-US" altLang="zh-CN" dirty="0">
                    <a:latin typeface="Times New Roman" pitchFamily="18" charset="0"/>
                  </a:rPr>
                  <a:t>,</a:t>
                </a:r>
                <a:r>
                  <a:rPr lang="en-US" altLang="zh-CN" i="1" dirty="0">
                    <a:latin typeface="Times New Roman" pitchFamily="18" charset="0"/>
                  </a:rPr>
                  <a:t>E</a:t>
                </a:r>
                <a:r>
                  <a:rPr lang="en-US" altLang="zh-CN" dirty="0">
                    <a:latin typeface="Times New Roman" pitchFamily="18" charset="0"/>
                  </a:rPr>
                  <a:t>&gt;, </a:t>
                </a:r>
                <a:r>
                  <a:rPr lang="zh-CN" altLang="en-US" dirty="0" smtClean="0">
                    <a:latin typeface="Times New Roman" pitchFamily="18" charset="0"/>
                  </a:rPr>
                  <a:t>若存在</a:t>
                </a:r>
                <a:r>
                  <a:rPr lang="en-US" altLang="zh-CN" i="1" dirty="0" smtClean="0">
                    <a:latin typeface="Times New Roman" pitchFamily="18" charset="0"/>
                  </a:rPr>
                  <a:t>V</a:t>
                </a:r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</a:t>
                </a:r>
                <a:r>
                  <a:rPr lang="en-US" altLang="zh-CN" i="1" dirty="0" smtClean="0">
                    <a:latin typeface="Times New Roman" pitchFamily="18" charset="0"/>
                  </a:rPr>
                  <a:t>V</a:t>
                </a:r>
                <a:r>
                  <a:rPr lang="zh-CN" altLang="en-US" dirty="0" smtClean="0">
                    <a:latin typeface="Times New Roman" pitchFamily="18" charset="0"/>
                  </a:rPr>
                  <a:t>使得</a:t>
                </a:r>
                <a:r>
                  <a:rPr lang="en-US" altLang="zh-CN" i="1" dirty="0">
                    <a:latin typeface="Times New Roman" pitchFamily="18" charset="0"/>
                  </a:rPr>
                  <a:t>p</a:t>
                </a:r>
                <a:r>
                  <a:rPr lang="en-US" altLang="zh-CN" dirty="0">
                    <a:latin typeface="Times New Roman" pitchFamily="18" charset="0"/>
                  </a:rPr>
                  <a:t>(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</a:t>
                </a:r>
                <a:r>
                  <a:rPr lang="en-US" altLang="zh-CN" i="1" dirty="0">
                    <a:latin typeface="Times New Roman" pitchFamily="18" charset="0"/>
                  </a:rPr>
                  <a:t>V</a:t>
                </a:r>
                <a:r>
                  <a:rPr lang="en-US" altLang="zh-CN" dirty="0">
                    <a:latin typeface="Times New Roman" pitchFamily="18" charset="0"/>
                    <a:sym typeface="Symbol" pitchFamily="18" charset="2"/>
                  </a:rPr>
                  <a:t></a:t>
                </a:r>
                <a:r>
                  <a:rPr lang="en-US" altLang="zh-CN" dirty="0">
                    <a:latin typeface="Times New Roman" pitchFamily="18" charset="0"/>
                  </a:rPr>
                  <a:t>)&gt;</a:t>
                </a:r>
                <a:r>
                  <a:rPr lang="en-US" altLang="zh-CN" i="1" dirty="0">
                    <a:latin typeface="Times New Roman" pitchFamily="18" charset="0"/>
                  </a:rPr>
                  <a:t>p</a:t>
                </a:r>
                <a:r>
                  <a:rPr lang="en-US" altLang="zh-CN" dirty="0">
                    <a:latin typeface="Times New Roman" pitchFamily="18" charset="0"/>
                  </a:rPr>
                  <a:t>(</a:t>
                </a:r>
                <a:r>
                  <a:rPr lang="en-US" altLang="zh-CN" i="1" dirty="0">
                    <a:latin typeface="Times New Roman" pitchFamily="18" charset="0"/>
                  </a:rPr>
                  <a:t>G</a:t>
                </a:r>
                <a:r>
                  <a:rPr lang="en-US" altLang="zh-CN" dirty="0" smtClean="0">
                    <a:latin typeface="Times New Roman" pitchFamily="18" charset="0"/>
                  </a:rPr>
                  <a:t>)</a:t>
                </a:r>
                <a:r>
                  <a:rPr lang="zh-CN" altLang="en-US" dirty="0" smtClean="0">
                    <a:latin typeface="Times New Roman" pitchFamily="18" charset="0"/>
                  </a:rPr>
                  <a:t>，</a:t>
                </a:r>
                <a:endParaRPr lang="en-US" altLang="zh-CN" dirty="0" smtClean="0">
                  <a:latin typeface="Times New Roman" pitchFamily="18" charset="0"/>
                </a:endParaRPr>
              </a:p>
              <a:p>
                <a:pPr marL="457200" indent="-457200">
                  <a:lnSpc>
                    <a:spcPct val="90000"/>
                  </a:lnSpc>
                </a:pPr>
                <a:r>
                  <a:rPr lang="zh-CN" altLang="en-US" dirty="0" smtClean="0">
                    <a:latin typeface="Times New Roman" pitchFamily="18" charset="0"/>
                  </a:rPr>
                  <a:t>且对于任意的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</a:rPr>
                      <m:t>"</m:t>
                    </m:r>
                    <m:r>
                      <a:rPr lang="en-US" altLang="zh-CN" i="1">
                        <a:latin typeface="Cambria Math"/>
                      </a:rPr>
                      <m:t>⊂</m:t>
                    </m:r>
                    <m:r>
                      <a:rPr lang="en-US" altLang="zh-CN" i="1"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</a:rPr>
                      <m:t>′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均</m:t>
                    </m:r>
                    <m:r>
                      <a:rPr lang="zh-CN" altLang="en-US" b="1" i="1" smtClean="0">
                        <a:latin typeface="Cambria Math"/>
                      </a:rPr>
                      <m:t>有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</a:rPr>
                      <m:t>")=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),</m:t>
                    </m:r>
                    <m:r>
                      <a:rPr lang="zh-CN" altLang="en-US" b="1" i="1" smtClean="0">
                        <a:latin typeface="Cambria Math"/>
                      </a:rPr>
                      <m:t>则称</m:t>
                    </m:r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</a:rPr>
                      <m:t>′</m:t>
                    </m:r>
                    <m:r>
                      <a:rPr lang="zh-CN" altLang="en-US" b="1" i="1" smtClean="0">
                        <a:latin typeface="Cambria Math"/>
                      </a:rPr>
                      <m:t>是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zh-CN" altLang="en-US" dirty="0" smtClean="0">
                    <a:latin typeface="Times New Roman" pitchFamily="18" charset="0"/>
                  </a:rPr>
                  <a:t>的点</a:t>
                </a:r>
                <a:endParaRPr lang="en-US" altLang="zh-CN" dirty="0" smtClean="0">
                  <a:latin typeface="Times New Roman" pitchFamily="18" charset="0"/>
                </a:endParaRPr>
              </a:p>
              <a:p>
                <a:pPr marL="457200" indent="-457200">
                  <a:lnSpc>
                    <a:spcPct val="90000"/>
                  </a:lnSpc>
                </a:pPr>
                <a:r>
                  <a:rPr lang="zh-CN" altLang="en-US" dirty="0" smtClean="0">
                    <a:solidFill>
                      <a:srgbClr val="A50021"/>
                    </a:solidFill>
                    <a:latin typeface="Times New Roman" pitchFamily="18" charset="0"/>
                  </a:rPr>
                  <a:t>点割集</a:t>
                </a:r>
                <a:r>
                  <a:rPr lang="en-US" altLang="zh-CN" dirty="0" smtClean="0">
                    <a:solidFill>
                      <a:srgbClr val="A50021"/>
                    </a:solidFill>
                    <a:latin typeface="Times New Roman" pitchFamily="18" charset="0"/>
                  </a:rPr>
                  <a:t>.</a:t>
                </a:r>
                <a:r>
                  <a:rPr lang="zh-CN" altLang="en-US" dirty="0" smtClean="0">
                    <a:solidFill>
                      <a:srgbClr val="A50021"/>
                    </a:solidFill>
                    <a:latin typeface="Times New Roman" pitchFamily="18" charset="0"/>
                  </a:rPr>
                  <a:t>若</a:t>
                </a:r>
                <a:r>
                  <a:rPr lang="en-US" altLang="zh-CN" i="1" dirty="0" smtClean="0">
                    <a:latin typeface="Times New Roman" pitchFamily="18" charset="0"/>
                  </a:rPr>
                  <a:t>V</a:t>
                </a:r>
                <a:r>
                  <a:rPr lang="en-US" altLang="zh-CN" dirty="0" smtClean="0">
                    <a:latin typeface="Times New Roman" pitchFamily="18" charset="0"/>
                    <a:sym typeface="Symbol" pitchFamily="18" charset="2"/>
                  </a:rPr>
                  <a:t></a:t>
                </a:r>
                <a:r>
                  <a:rPr lang="en-US" altLang="zh-CN" i="1" dirty="0" smtClean="0">
                    <a:latin typeface="Times New Roman" pitchFamily="18" charset="0"/>
                    <a:sym typeface="Symbol" pitchFamily="18" charset="2"/>
                  </a:rPr>
                  <a:t>=</a:t>
                </a:r>
                <a:r>
                  <a:rPr lang="en-US" altLang="zh-CN" dirty="0" smtClean="0">
                    <a:latin typeface="Times New Roman" pitchFamily="18" charset="0"/>
                    <a:sym typeface="Symbol" pitchFamily="18" charset="2"/>
                  </a:rPr>
                  <a:t>{</a:t>
                </a:r>
                <a:r>
                  <a:rPr lang="en-US" altLang="zh-CN" i="1" dirty="0" smtClean="0">
                    <a:latin typeface="Times New Roman" pitchFamily="18" charset="0"/>
                    <a:sym typeface="Symbol" pitchFamily="18" charset="2"/>
                  </a:rPr>
                  <a:t>v</a:t>
                </a:r>
                <a:r>
                  <a:rPr lang="en-US" altLang="zh-CN" dirty="0" smtClean="0">
                    <a:latin typeface="Times New Roman" pitchFamily="18" charset="0"/>
                    <a:sym typeface="Symbol" pitchFamily="18" charset="2"/>
                  </a:rPr>
                  <a:t>},</a:t>
                </a:r>
                <a:r>
                  <a:rPr lang="zh-CN" altLang="en-US" dirty="0" smtClean="0">
                    <a:latin typeface="Times New Roman" pitchFamily="18" charset="0"/>
                    <a:sym typeface="Symbol" pitchFamily="18" charset="2"/>
                  </a:rPr>
                  <a:t>则称</a:t>
                </a:r>
                <a:r>
                  <a:rPr lang="en-US" altLang="zh-CN" i="1" dirty="0" smtClean="0">
                    <a:latin typeface="Times New Roman" pitchFamily="18" charset="0"/>
                  </a:rPr>
                  <a:t>v</a:t>
                </a:r>
                <a:r>
                  <a:rPr lang="zh-CN" altLang="en-US" dirty="0">
                    <a:latin typeface="Times New Roman" pitchFamily="18" charset="0"/>
                  </a:rPr>
                  <a:t>为</a:t>
                </a:r>
                <a:r>
                  <a:rPr lang="zh-CN" altLang="en-US" dirty="0" smtClean="0">
                    <a:solidFill>
                      <a:srgbClr val="A50021"/>
                    </a:solidFill>
                    <a:latin typeface="Times New Roman" pitchFamily="18" charset="0"/>
                  </a:rPr>
                  <a:t>割点</a:t>
                </a:r>
                <a:endParaRPr lang="zh-CN" altLang="en-US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325642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981075"/>
                <a:ext cx="8351837" cy="5329238"/>
              </a:xfrm>
              <a:blipFill rotWithShape="1">
                <a:blip r:embed="rId3"/>
                <a:stretch>
                  <a:fillRect l="-1168" t="-1945" r="-3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5CB1-E43D-40C4-BBB4-0C62CC9BC3AA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点割集与</a:t>
            </a:r>
            <a:r>
              <a:rPr lang="zh-CN" altLang="en-US" dirty="0" smtClean="0"/>
              <a:t>割点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689" name="Rectangle 9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7" y="1125539"/>
                <a:ext cx="4465637" cy="3671614"/>
              </a:xfrm>
            </p:spPr>
            <p:txBody>
              <a:bodyPr/>
              <a:lstStyle/>
              <a:p>
                <a:r>
                  <a:rPr lang="zh-CN" altLang="en-US" sz="2000" dirty="0" smtClean="0">
                    <a:solidFill>
                      <a:srgbClr val="A50021"/>
                    </a:solidFill>
                    <a:latin typeface="Times New Roman" pitchFamily="18" charset="0"/>
                  </a:rPr>
                  <a:t>例</a:t>
                </a:r>
                <a:r>
                  <a:rPr lang="en-US" altLang="zh-CN" sz="2000" dirty="0">
                    <a:solidFill>
                      <a:srgbClr val="A50021"/>
                    </a:solidFill>
                    <a:latin typeface="Times New Roman" pitchFamily="18" charset="0"/>
                  </a:rPr>
                  <a:t>3</a:t>
                </a:r>
                <a:r>
                  <a:rPr lang="en-US" altLang="zh-CN" sz="2000" dirty="0">
                    <a:latin typeface="Times New Roman" pitchFamily="18" charset="0"/>
                  </a:rPr>
                  <a:t>   {</a:t>
                </a:r>
                <a:r>
                  <a:rPr lang="en-US" altLang="zh-CN" sz="2000" i="1" dirty="0">
                    <a:latin typeface="Times New Roman" pitchFamily="18" charset="0"/>
                  </a:rPr>
                  <a:t>v</a:t>
                </a:r>
                <a:r>
                  <a:rPr lang="en-US" altLang="zh-CN" sz="2000" baseline="-25000" dirty="0">
                    <a:latin typeface="Times New Roman" pitchFamily="18" charset="0"/>
                  </a:rPr>
                  <a:t>1</a:t>
                </a:r>
                <a:r>
                  <a:rPr lang="en-US" altLang="zh-CN" sz="2000" dirty="0">
                    <a:latin typeface="Times New Roman" pitchFamily="18" charset="0"/>
                  </a:rPr>
                  <a:t>,</a:t>
                </a:r>
                <a:r>
                  <a:rPr lang="en-US" altLang="zh-CN" sz="2000" i="1" dirty="0">
                    <a:latin typeface="Times New Roman" pitchFamily="18" charset="0"/>
                  </a:rPr>
                  <a:t>v</a:t>
                </a:r>
                <a:r>
                  <a:rPr lang="en-US" altLang="zh-CN" sz="2000" baseline="-25000" dirty="0">
                    <a:latin typeface="Times New Roman" pitchFamily="18" charset="0"/>
                  </a:rPr>
                  <a:t>4</a:t>
                </a:r>
                <a:r>
                  <a:rPr lang="en-US" altLang="zh-CN" sz="2000" dirty="0">
                    <a:latin typeface="Times New Roman" pitchFamily="18" charset="0"/>
                  </a:rPr>
                  <a:t>}</a:t>
                </a:r>
                <a:r>
                  <a:rPr lang="zh-CN" altLang="en-US" sz="2000" dirty="0">
                    <a:latin typeface="Times New Roman" pitchFamily="18" charset="0"/>
                  </a:rPr>
                  <a:t>，</a:t>
                </a:r>
                <a:r>
                  <a:rPr lang="en-US" altLang="zh-CN" sz="2000" dirty="0">
                    <a:latin typeface="Times New Roman" pitchFamily="18" charset="0"/>
                  </a:rPr>
                  <a:t>{</a:t>
                </a:r>
                <a:r>
                  <a:rPr lang="en-US" altLang="zh-CN" sz="2000" i="1" dirty="0">
                    <a:latin typeface="Times New Roman" pitchFamily="18" charset="0"/>
                  </a:rPr>
                  <a:t>v</a:t>
                </a:r>
                <a:r>
                  <a:rPr lang="en-US" altLang="zh-CN" sz="2000" baseline="-25000" dirty="0">
                    <a:latin typeface="Times New Roman" pitchFamily="18" charset="0"/>
                  </a:rPr>
                  <a:t>6</a:t>
                </a:r>
                <a:r>
                  <a:rPr lang="en-US" altLang="zh-CN" sz="2000" dirty="0">
                    <a:latin typeface="Times New Roman" pitchFamily="18" charset="0"/>
                  </a:rPr>
                  <a:t>}</a:t>
                </a:r>
                <a:r>
                  <a:rPr lang="zh-CN" altLang="en-US" sz="2000" dirty="0">
                    <a:latin typeface="Times New Roman" pitchFamily="18" charset="0"/>
                  </a:rPr>
                  <a:t>是点</a:t>
                </a:r>
              </a:p>
              <a:p>
                <a:r>
                  <a:rPr lang="zh-CN" altLang="en-US" sz="2000" dirty="0">
                    <a:latin typeface="Times New Roman" pitchFamily="18" charset="0"/>
                  </a:rPr>
                  <a:t>割集，</a:t>
                </a:r>
                <a:r>
                  <a:rPr lang="en-US" altLang="zh-CN" sz="2000" i="1" dirty="0">
                    <a:latin typeface="Times New Roman" pitchFamily="18" charset="0"/>
                  </a:rPr>
                  <a:t>v</a:t>
                </a:r>
                <a:r>
                  <a:rPr lang="en-US" altLang="zh-CN" sz="2000" baseline="-25000" dirty="0">
                    <a:latin typeface="Times New Roman" pitchFamily="18" charset="0"/>
                  </a:rPr>
                  <a:t>6</a:t>
                </a:r>
                <a:r>
                  <a:rPr lang="zh-CN" altLang="en-US" sz="2000" dirty="0">
                    <a:latin typeface="Times New Roman" pitchFamily="18" charset="0"/>
                  </a:rPr>
                  <a:t>是割点</a:t>
                </a:r>
                <a:r>
                  <a:rPr lang="en-US" altLang="zh-CN" sz="2000" dirty="0" smtClean="0">
                    <a:latin typeface="Times New Roman" pitchFamily="18" charset="0"/>
                  </a:rPr>
                  <a:t>.</a:t>
                </a:r>
              </a:p>
              <a:p>
                <a:r>
                  <a:rPr lang="en-US" altLang="zh-CN" sz="2000" dirty="0" smtClean="0">
                    <a:latin typeface="Times New Roman" pitchFamily="18" charset="0"/>
                  </a:rPr>
                  <a:t>(</a:t>
                </a:r>
                <a:r>
                  <a:rPr lang="zh-CN" altLang="en-US" sz="2000" dirty="0" smtClean="0">
                    <a:latin typeface="Times New Roman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𝑮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altLang="zh-CN" sz="2000" dirty="0" smtClean="0">
                    <a:latin typeface="Times New Roman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𝑮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</a:rPr>
                      <m:t>𝟐</m:t>
                    </m:r>
                    <m:r>
                      <a:rPr lang="en-US" altLang="zh-CN" sz="2000" b="1" i="1" smtClean="0">
                        <a:latin typeface="Cambria Math"/>
                      </a:rPr>
                      <m:t>,</m:t>
                    </m:r>
                    <m:r>
                      <a:rPr lang="en-US" altLang="zh-CN" sz="2000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𝑮</m:t>
                        </m:r>
                      </m:e>
                    </m:d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sz="2000" dirty="0" smtClean="0">
                    <a:latin typeface="Times New Roman" pitchFamily="18" charset="0"/>
                  </a:rPr>
                  <a:t>)</a:t>
                </a:r>
                <a:endParaRPr lang="en-US" altLang="zh-CN" sz="2000" dirty="0">
                  <a:latin typeface="Times New Roman" pitchFamily="18" charset="0"/>
                </a:endParaRPr>
              </a:p>
              <a:p>
                <a:r>
                  <a:rPr lang="en-US" altLang="zh-CN" sz="2000" dirty="0">
                    <a:latin typeface="Times New Roman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itchFamily="18" charset="0"/>
                  </a:rPr>
                  <a:t>{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itchFamily="18" charset="0"/>
                  </a:rPr>
                  <a:t>,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itchFamily="18" charset="0"/>
                  </a:rPr>
                  <a:t>}</a:t>
                </a:r>
              </a:p>
              <a:p>
                <a:r>
                  <a:rPr lang="zh-CN" altLang="en-US" sz="2000" dirty="0">
                    <a:latin typeface="Times New Roman" pitchFamily="18" charset="0"/>
                  </a:rPr>
                  <a:t>是点割集吗？</a:t>
                </a:r>
              </a:p>
              <a:p>
                <a:r>
                  <a:rPr lang="zh-CN" altLang="en-US" sz="2000" dirty="0">
                    <a:solidFill>
                      <a:srgbClr val="FF0000"/>
                    </a:solidFill>
                    <a:latin typeface="Times New Roman" pitchFamily="18" charset="0"/>
                  </a:rPr>
                  <a:t>答案：</a:t>
                </a:r>
                <a:r>
                  <a:rPr lang="zh-CN" altLang="en-US" sz="2000" dirty="0">
                    <a:latin typeface="Times New Roman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itchFamily="18" charset="0"/>
                  </a:rPr>
                  <a:t>{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itchFamily="18" charset="0"/>
                  </a:rPr>
                  <a:t>,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itchFamily="18" charset="0"/>
                  </a:rPr>
                  <a:t>}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itchFamily="18" charset="0"/>
                  </a:rPr>
                  <a:t>不是点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割集</a:t>
                </a:r>
                <a:endParaRPr lang="en-US" altLang="zh-CN" sz="2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(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因为</a:t>
                </a:r>
                <a:endParaRPr lang="en-US" altLang="zh-CN" sz="2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𝑮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zh-CN" alt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而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⊂{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不满足点割集的定义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)</a:t>
                </a:r>
                <a:endParaRPr lang="zh-CN" altLang="en-US" sz="2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32768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7" y="1125539"/>
                <a:ext cx="4465637" cy="3671614"/>
              </a:xfrm>
              <a:blipFill rotWithShape="1">
                <a:blip r:embed="rId3"/>
                <a:stretch>
                  <a:fillRect l="-1364" t="-1163" b="-3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27690" name="Picture 10" descr="14-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5"/>
          <a:stretch>
            <a:fillRect/>
          </a:stretch>
        </p:blipFill>
        <p:spPr bwMode="auto">
          <a:xfrm>
            <a:off x="3851275" y="1700213"/>
            <a:ext cx="4967288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7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边割集与割边</a:t>
            </a:r>
            <a:r>
              <a:rPr lang="en-US" altLang="zh-CN" dirty="0"/>
              <a:t>(</a:t>
            </a:r>
            <a:r>
              <a:rPr lang="zh-CN" altLang="en-US" dirty="0"/>
              <a:t>掌握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F084-5974-40CB-8973-7E976C8714E3}" type="slidenum">
              <a:rPr lang="en-US" altLang="zh-CN" smtClean="0"/>
              <a:t>37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1560" y="1196752"/>
                <a:ext cx="8064896" cy="1089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90000"/>
                  </a:lnSpc>
                </a:pPr>
                <a:r>
                  <a:rPr lang="zh-CN" altLang="en-US" b="1" dirty="0" smtClean="0">
                    <a:solidFill>
                      <a:srgbClr val="A50021"/>
                    </a:solidFill>
                    <a:latin typeface="Times New Roman" pitchFamily="18" charset="0"/>
                  </a:rPr>
                  <a:t>定义</a:t>
                </a:r>
                <a:r>
                  <a:rPr lang="en-US" altLang="zh-CN" b="1" dirty="0">
                    <a:solidFill>
                      <a:srgbClr val="A50021"/>
                    </a:solidFill>
                    <a:latin typeface="Times New Roman" pitchFamily="18" charset="0"/>
                  </a:rPr>
                  <a:t>14.16</a:t>
                </a:r>
                <a:r>
                  <a:rPr lang="en-US" altLang="zh-CN" b="1" dirty="0">
                    <a:latin typeface="Times New Roman" pitchFamily="18" charset="0"/>
                  </a:rPr>
                  <a:t>  </a:t>
                </a:r>
                <a:r>
                  <a:rPr lang="en-US" altLang="zh-CN" b="1" i="1" dirty="0">
                    <a:latin typeface="Times New Roman" pitchFamily="18" charset="0"/>
                  </a:rPr>
                  <a:t>G</a:t>
                </a:r>
                <a:r>
                  <a:rPr lang="en-US" altLang="zh-CN" b="1" dirty="0">
                    <a:latin typeface="Times New Roman" pitchFamily="18" charset="0"/>
                  </a:rPr>
                  <a:t>=&lt;</a:t>
                </a:r>
                <a:r>
                  <a:rPr lang="en-US" altLang="zh-CN" b="1" i="1" dirty="0">
                    <a:latin typeface="Times New Roman" pitchFamily="18" charset="0"/>
                  </a:rPr>
                  <a:t>V</a:t>
                </a:r>
                <a:r>
                  <a:rPr lang="en-US" altLang="zh-CN" b="1" dirty="0">
                    <a:latin typeface="Times New Roman" pitchFamily="18" charset="0"/>
                  </a:rPr>
                  <a:t>,</a:t>
                </a:r>
                <a:r>
                  <a:rPr lang="en-US" altLang="zh-CN" b="1" i="1" dirty="0">
                    <a:latin typeface="Times New Roman" pitchFamily="18" charset="0"/>
                  </a:rPr>
                  <a:t>E</a:t>
                </a:r>
                <a:r>
                  <a:rPr lang="en-US" altLang="zh-CN" b="1" dirty="0">
                    <a:latin typeface="Times New Roman" pitchFamily="18" charset="0"/>
                  </a:rPr>
                  <a:t>&gt;, </a:t>
                </a:r>
                <a:r>
                  <a:rPr lang="zh-CN" altLang="en-US" b="1" dirty="0" smtClean="0">
                    <a:latin typeface="Times New Roman" pitchFamily="18" charset="0"/>
                  </a:rPr>
                  <a:t>若存在</a:t>
                </a:r>
                <a:r>
                  <a:rPr lang="en-US" altLang="zh-CN" b="1" i="1" dirty="0" smtClean="0">
                    <a:latin typeface="Times New Roman" pitchFamily="18" charset="0"/>
                  </a:rPr>
                  <a:t>E</a:t>
                </a:r>
                <a:r>
                  <a:rPr lang="en-US" altLang="zh-CN" b="1" dirty="0">
                    <a:latin typeface="Times New Roman" pitchFamily="18" charset="0"/>
                    <a:sym typeface="Symbol" pitchFamily="18" charset="2"/>
                  </a:rPr>
                  <a:t></a:t>
                </a:r>
                <a:r>
                  <a:rPr lang="en-US" altLang="zh-CN" b="1" i="1" dirty="0" smtClean="0">
                    <a:latin typeface="Times New Roman" pitchFamily="18" charset="0"/>
                  </a:rPr>
                  <a:t>E</a:t>
                </a:r>
                <a:r>
                  <a:rPr lang="zh-CN" altLang="en-US" b="1" dirty="0" smtClean="0">
                    <a:latin typeface="Times New Roman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𝑮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i="1" dirty="0" smtClean="0">
                    <a:latin typeface="Times New Roman" pitchFamily="18" charset="0"/>
                  </a:rPr>
                  <a:t>,</a:t>
                </a:r>
                <a:r>
                  <a:rPr lang="zh-CN" altLang="en-US" b="1" dirty="0" smtClean="0">
                    <a:latin typeface="Times New Roman" pitchFamily="18" charset="0"/>
                  </a:rPr>
                  <a:t>且</a:t>
                </a:r>
                <a:endParaRPr lang="en-US" altLang="zh-CN" b="1" dirty="0" smtClean="0">
                  <a:latin typeface="Times New Roman" pitchFamily="18" charset="0"/>
                </a:endParaRPr>
              </a:p>
              <a:p>
                <a:pPr marL="457200" indent="-457200">
                  <a:lnSpc>
                    <a:spcPct val="90000"/>
                  </a:lnSpc>
                </a:pPr>
                <a:r>
                  <a:rPr lang="zh-CN" altLang="en-US" b="1" dirty="0" smtClean="0">
                    <a:latin typeface="Times New Roman" pitchFamily="18" charset="0"/>
                  </a:rPr>
                  <a:t>对于任意的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"⊂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′,</m:t>
                    </m:r>
                    <m:r>
                      <a:rPr lang="zh-CN" altLang="en-US" b="1" i="1">
                        <a:latin typeface="Cambria Math"/>
                      </a:rPr>
                      <m:t>均有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")=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latin typeface="Times New Roman" pitchFamily="18" charset="0"/>
                  </a:rPr>
                  <a:t>,</a:t>
                </a:r>
                <a:r>
                  <a:rPr lang="zh-CN" altLang="en-US" b="1" dirty="0" smtClean="0">
                    <a:latin typeface="Times New Roman" pitchFamily="18" charset="0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</a:rPr>
                  <a:t>是</a:t>
                </a:r>
                <a:r>
                  <a:rPr lang="en-US" altLang="zh-CN" b="1" i="1" dirty="0" smtClean="0">
                    <a:latin typeface="Times New Roman" pitchFamily="18" charset="0"/>
                  </a:rPr>
                  <a:t>G</a:t>
                </a:r>
                <a:r>
                  <a:rPr lang="zh-CN" altLang="en-US" b="1" dirty="0" smtClean="0">
                    <a:latin typeface="Times New Roman" pitchFamily="18" charset="0"/>
                  </a:rPr>
                  <a:t>的</a:t>
                </a:r>
                <a:r>
                  <a:rPr lang="zh-CN" altLang="en-US" b="1" dirty="0" smtClean="0">
                    <a:solidFill>
                      <a:srgbClr val="A50021"/>
                    </a:solidFill>
                    <a:latin typeface="Times New Roman" pitchFamily="18" charset="0"/>
                  </a:rPr>
                  <a:t>边</a:t>
                </a:r>
                <a:endParaRPr lang="en-US" altLang="zh-CN" b="1" dirty="0" smtClean="0">
                  <a:solidFill>
                    <a:srgbClr val="A50021"/>
                  </a:solidFill>
                  <a:latin typeface="Times New Roman" pitchFamily="18" charset="0"/>
                </a:endParaRPr>
              </a:p>
              <a:p>
                <a:pPr marL="457200" indent="-457200">
                  <a:lnSpc>
                    <a:spcPct val="90000"/>
                  </a:lnSpc>
                </a:pPr>
                <a:r>
                  <a:rPr lang="zh-CN" altLang="en-US" b="1" dirty="0" smtClean="0">
                    <a:solidFill>
                      <a:srgbClr val="A50021"/>
                    </a:solidFill>
                    <a:latin typeface="Times New Roman" pitchFamily="18" charset="0"/>
                  </a:rPr>
                  <a:t>割集</a:t>
                </a:r>
                <a:r>
                  <a:rPr lang="en-US" altLang="zh-CN" b="1" dirty="0" smtClean="0">
                    <a:solidFill>
                      <a:srgbClr val="A50021"/>
                    </a:solidFill>
                    <a:latin typeface="Times New Roman" pitchFamily="18" charset="0"/>
                  </a:rPr>
                  <a:t>.</a:t>
                </a:r>
                <a:r>
                  <a:rPr lang="zh-CN" altLang="en-US" b="1" dirty="0" smtClean="0">
                    <a:solidFill>
                      <a:srgbClr val="A50021"/>
                    </a:solidFill>
                    <a:latin typeface="Times New Roman" pitchFamily="18" charset="0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A50021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A5002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A5002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A50021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A5002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b="1" dirty="0" smtClean="0">
                    <a:latin typeface="Times New Roman" pitchFamily="18" charset="0"/>
                  </a:rPr>
                  <a:t>则称</a:t>
                </a:r>
                <a:r>
                  <a:rPr lang="zh-CN" altLang="en-US" b="1" i="1" dirty="0" smtClean="0">
                    <a:latin typeface="Times New Roman" pitchFamily="18" charset="0"/>
                  </a:rPr>
                  <a:t> </a:t>
                </a:r>
                <a:r>
                  <a:rPr lang="en-US" altLang="zh-CN" b="1" i="1" dirty="0" smtClean="0">
                    <a:latin typeface="Times New Roman" pitchFamily="18" charset="0"/>
                  </a:rPr>
                  <a:t>e</a:t>
                </a:r>
                <a:r>
                  <a:rPr lang="zh-CN" altLang="en-US" b="1" dirty="0" smtClean="0">
                    <a:latin typeface="Times New Roman" pitchFamily="18" charset="0"/>
                  </a:rPr>
                  <a:t>为</a:t>
                </a:r>
                <a:r>
                  <a:rPr lang="zh-CN" altLang="en-US" b="1" dirty="0" smtClean="0">
                    <a:solidFill>
                      <a:srgbClr val="A50021"/>
                    </a:solidFill>
                    <a:latin typeface="Times New Roman" pitchFamily="18" charset="0"/>
                  </a:rPr>
                  <a:t>割边</a:t>
                </a:r>
                <a:r>
                  <a:rPr lang="en-US" altLang="zh-CN" b="1" dirty="0" smtClean="0">
                    <a:solidFill>
                      <a:srgbClr val="A50021"/>
                    </a:solidFill>
                    <a:latin typeface="Times New Roman" pitchFamily="18" charset="0"/>
                  </a:rPr>
                  <a:t>(</a:t>
                </a:r>
                <a:r>
                  <a:rPr lang="zh-CN" altLang="en-US" b="1" dirty="0" smtClean="0">
                    <a:latin typeface="Times New Roman" pitchFamily="18" charset="0"/>
                  </a:rPr>
                  <a:t>桥</a:t>
                </a:r>
                <a:r>
                  <a:rPr lang="en-US" altLang="zh-CN" b="1" dirty="0" smtClean="0">
                    <a:latin typeface="Times New Roman" pitchFamily="18" charset="0"/>
                  </a:rPr>
                  <a:t>)</a:t>
                </a:r>
                <a:endParaRPr lang="zh-CN" altLang="en-US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8064896" cy="1089529"/>
              </a:xfrm>
              <a:prstGeom prst="rect">
                <a:avLst/>
              </a:prstGeom>
              <a:blipFill rotWithShape="1">
                <a:blip r:embed="rId2"/>
                <a:stretch>
                  <a:fillRect l="-1134" t="-9497" r="-227" b="-1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323528" y="2636912"/>
            <a:ext cx="3600450" cy="237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{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{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</a:rPr>
              <a:t>{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8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等是边割集，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8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</a:t>
            </a: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桥，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</a:rPr>
              <a:t>{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9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是边割</a:t>
            </a: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集吗？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答案：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不是边割集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10" descr="14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5"/>
          <a:stretch>
            <a:fillRect/>
          </a:stretch>
        </p:blipFill>
        <p:spPr bwMode="auto">
          <a:xfrm>
            <a:off x="3851275" y="2636912"/>
            <a:ext cx="4967288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68313" y="5157192"/>
            <a:ext cx="8353425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几点说明：</a:t>
            </a:r>
            <a:endParaRPr lang="zh-CN" altLang="en-US" sz="2000" b="1" i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sz="2000" b="1" i="1" dirty="0" err="1">
                <a:latin typeface="Times New Roman" panose="02020603050405020304" pitchFamily="18" charset="0"/>
              </a:rPr>
              <a:t>K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</a:rPr>
              <a:t>中无点割集，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</a:rPr>
              <a:t>中既无点割集，也无边割集，其中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</a:rPr>
              <a:t>为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000" b="1" dirty="0">
                <a:latin typeface="Times New Roman" panose="02020603050405020304" pitchFamily="18" charset="0"/>
              </a:rPr>
              <a:t>阶零图</a:t>
            </a:r>
            <a:r>
              <a:rPr lang="en-US" altLang="zh-CN" sz="2000" b="1" dirty="0">
                <a:latin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Times New Roman" panose="02020603050405020304" pitchFamily="18" charset="0"/>
              </a:rPr>
              <a:t>若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000" b="1" dirty="0">
                <a:latin typeface="Times New Roman" panose="02020603050405020304" pitchFamily="18" charset="0"/>
              </a:rPr>
              <a:t>连通，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000" b="1" dirty="0">
                <a:latin typeface="Times New Roman" panose="02020603050405020304" pitchFamily="18" charset="0"/>
              </a:rPr>
              <a:t>为边割集，则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b="1" dirty="0">
                <a:latin typeface="Times New Roman" panose="02020603050405020304" pitchFamily="18" charset="0"/>
              </a:rPr>
              <a:t>)=2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000" b="1" dirty="0">
                <a:latin typeface="Times New Roman" panose="02020603050405020304" pitchFamily="18" charset="0"/>
              </a:rPr>
              <a:t>为点割集，则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 b="1" dirty="0">
                <a:latin typeface="Times New Roman" panose="02020603050405020304" pitchFamily="18" charset="0"/>
              </a:rPr>
              <a:t>2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AE35-B505-43C1-A930-495E46A39131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3317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点连通度与边连通度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不讲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3179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229600" cy="5111750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14.18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为连通非完全图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点连通度</a:t>
            </a:r>
            <a:r>
              <a:rPr lang="en-US" altLang="zh-CN">
                <a:latin typeface="Times New Roman" panose="02020603050405020304" pitchFamily="18" charset="0"/>
              </a:rPr>
              <a:t>—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 = min{ |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>
                <a:latin typeface="Times New Roman" panose="02020603050405020304" pitchFamily="18" charset="0"/>
              </a:rPr>
              <a:t>为点割集 </a:t>
            </a:r>
            <a:r>
              <a:rPr lang="en-US" altLang="zh-CN">
                <a:latin typeface="Times New Roman" panose="02020603050405020304" pitchFamily="18" charset="0"/>
              </a:rPr>
              <a:t>}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规定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1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非连通，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 = 0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若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，则称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 </a:t>
            </a:r>
            <a:r>
              <a:rPr lang="en-US" altLang="zh-CN" i="1">
                <a:solidFill>
                  <a:srgbClr val="A5002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连通图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85000"/>
              </a:spcBef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14.19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为连通图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边连通度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 = min{|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>
                <a:latin typeface="Times New Roman" panose="02020603050405020304" pitchFamily="18" charset="0"/>
              </a:rPr>
              <a:t>为边割集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非连通，则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 = 0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，则称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 </a:t>
            </a:r>
            <a:r>
              <a:rPr lang="en-US" altLang="zh-CN" i="1">
                <a:solidFill>
                  <a:srgbClr val="A50021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边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连通图</a:t>
            </a:r>
          </a:p>
          <a:p>
            <a:endParaRPr lang="zh-CN" altLang="en-US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图中，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</a:rPr>
              <a:t>=1</a:t>
            </a:r>
            <a:r>
              <a:rPr lang="zh-CN" altLang="en-US">
                <a:latin typeface="Times New Roman" panose="02020603050405020304" pitchFamily="18" charset="0"/>
              </a:rPr>
              <a:t>，它是 </a:t>
            </a:r>
            <a:r>
              <a:rPr lang="en-US" altLang="zh-CN">
                <a:latin typeface="Times New Roman" panose="02020603050405020304" pitchFamily="18" charset="0"/>
              </a:rPr>
              <a:t>1-</a:t>
            </a:r>
            <a:r>
              <a:rPr lang="zh-CN" altLang="en-US">
                <a:latin typeface="Times New Roman" panose="02020603050405020304" pitchFamily="18" charset="0"/>
              </a:rPr>
              <a:t>连通图 和 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边</a:t>
            </a:r>
            <a:r>
              <a:rPr lang="en-US" altLang="zh-CN">
                <a:latin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</a:rPr>
              <a:t>连通图</a:t>
            </a:r>
          </a:p>
        </p:txBody>
      </p:sp>
      <p:pic>
        <p:nvPicPr>
          <p:cNvPr id="331793" name="Picture 17" descr="14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5"/>
          <a:stretch>
            <a:fillRect/>
          </a:stretch>
        </p:blipFill>
        <p:spPr bwMode="auto">
          <a:xfrm>
            <a:off x="4932363" y="1989138"/>
            <a:ext cx="3887787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1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1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1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1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1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1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1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1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1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1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1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1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1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1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1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1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1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1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1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17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17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17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17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17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17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1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1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6207-0AB1-45EA-AACA-22C37BEC85F8}" type="slidenum">
              <a:rPr lang="en-US" altLang="zh-CN"/>
              <a:t>39</a:t>
            </a:fld>
            <a:endParaRPr lang="en-US" altLang="zh-CN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 教材例</a:t>
            </a:r>
            <a:r>
              <a:rPr lang="en-US" altLang="zh-CN" dirty="0" smtClean="0">
                <a:solidFill>
                  <a:srgbClr val="FF0000"/>
                </a:solidFill>
              </a:rPr>
              <a:t>14.6(</a:t>
            </a:r>
            <a:r>
              <a:rPr lang="zh-CN" altLang="en-US" dirty="0" smtClean="0">
                <a:solidFill>
                  <a:srgbClr val="FF0000"/>
                </a:solidFill>
              </a:rPr>
              <a:t>不讲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3090-748B-4D87-A59E-678340BE4A3C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2785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有向图</a:t>
            </a:r>
          </a:p>
        </p:txBody>
      </p:sp>
      <p:sp>
        <p:nvSpPr>
          <p:cNvPr id="27853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8229600" cy="4929187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14.2</a:t>
            </a:r>
            <a:r>
              <a:rPr lang="en-US" altLang="zh-CN" sz="2000" dirty="0">
                <a:latin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</a:rPr>
              <a:t>有向图</a:t>
            </a:r>
            <a:r>
              <a:rPr lang="en-US" altLang="zh-CN" sz="2000" i="1" dirty="0">
                <a:latin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</a:rPr>
              <a:t>=&lt;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en-US" altLang="zh-CN" sz="2000" i="1" dirty="0">
                <a:latin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</a:rPr>
              <a:t>&gt;, </a:t>
            </a:r>
            <a:r>
              <a:rPr lang="zh-CN" altLang="en-US" sz="2000" dirty="0">
                <a:latin typeface="Times New Roman" panose="02020603050405020304" pitchFamily="18" charset="0"/>
              </a:rPr>
              <a:t>只需注意</a:t>
            </a:r>
            <a:r>
              <a:rPr lang="en-US" altLang="zh-CN" sz="2000" i="1" dirty="0">
                <a:latin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</a:rPr>
              <a:t>是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000" i="1" dirty="0">
                <a:latin typeface="Times New Roman" panose="02020603050405020304" pitchFamily="18" charset="0"/>
              </a:rPr>
              <a:t>V 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多重子集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表示的是一个有向图，试写出它的</a:t>
            </a:r>
            <a:r>
              <a:rPr lang="en-US" altLang="zh-CN" sz="2000" i="1" dirty="0">
                <a:latin typeface="Times New Roman" panose="02020603050405020304" pitchFamily="18" charset="0"/>
              </a:rPr>
              <a:t>V </a:t>
            </a:r>
            <a:r>
              <a:rPr lang="zh-CN" altLang="en-US" sz="2000" dirty="0">
                <a:latin typeface="Times New Roman" panose="02020603050405020304" pitchFamily="18" charset="0"/>
              </a:rPr>
              <a:t>和 </a:t>
            </a:r>
            <a:r>
              <a:rPr lang="en-US" altLang="zh-CN" sz="2000" i="1" dirty="0">
                <a:latin typeface="Times New Roman" panose="02020603050405020304" pitchFamily="18" charset="0"/>
              </a:rPr>
              <a:t>E</a:t>
            </a:r>
          </a:p>
          <a:p>
            <a:pPr marL="457200" indent="-457200">
              <a:lnSpc>
                <a:spcPct val="90000"/>
              </a:lnSpc>
            </a:pPr>
            <a:endParaRPr lang="en-US" altLang="zh-CN" sz="2000" i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endParaRPr lang="en-US" altLang="zh-CN" sz="2000" i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zh-CN" sz="2000" i="1" dirty="0">
                <a:latin typeface="Times New Roman" panose="02020603050405020304" pitchFamily="18" charset="0"/>
              </a:rPr>
              <a:t>V </a:t>
            </a:r>
            <a:r>
              <a:rPr lang="en-US" altLang="zh-CN" sz="2000" dirty="0">
                <a:latin typeface="Times New Roman" panose="02020603050405020304" pitchFamily="18" charset="0"/>
              </a:rPr>
              <a:t>= {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</a:rPr>
              <a:t>}, </a:t>
            </a:r>
            <a:endParaRPr lang="en-US" altLang="zh-CN" sz="2000" i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zh-CN" sz="2000" i="1" dirty="0">
                <a:latin typeface="Times New Roman" panose="02020603050405020304" pitchFamily="18" charset="0"/>
              </a:rPr>
              <a:t>E </a:t>
            </a:r>
            <a:r>
              <a:rPr lang="en-US" altLang="zh-CN" sz="2000" dirty="0">
                <a:latin typeface="Times New Roman" panose="02020603050405020304" pitchFamily="18" charset="0"/>
              </a:rPr>
              <a:t>= {&lt;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a&gt;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b&gt;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, &lt;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b&gt;</a:t>
            </a:r>
            <a:r>
              <a:rPr lang="en-US" altLang="zh-CN" sz="2000" i="1" dirty="0">
                <a:latin typeface="Times New Roman" panose="02020603050405020304" pitchFamily="18" charset="0"/>
              </a:rPr>
              <a:t>,&lt;a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d&gt;</a:t>
            </a:r>
            <a:r>
              <a:rPr lang="en-US" altLang="zh-CN" sz="2000" dirty="0">
                <a:latin typeface="Times New Roman" panose="02020603050405020304" pitchFamily="18" charset="0"/>
              </a:rPr>
              <a:t>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 &lt;</a:t>
            </a:r>
            <a:r>
              <a:rPr lang="en-US" altLang="zh-CN" sz="2000" i="1" dirty="0">
                <a:latin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c&gt;</a:t>
            </a:r>
            <a:r>
              <a:rPr lang="en-US" altLang="zh-CN" sz="2000" dirty="0">
                <a:latin typeface="Times New Roman" panose="02020603050405020304" pitchFamily="18" charset="0"/>
              </a:rPr>
              <a:t>, &lt;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d&gt;</a:t>
            </a:r>
            <a:r>
              <a:rPr lang="en-US" altLang="zh-CN" sz="2000" dirty="0">
                <a:latin typeface="Times New Roman" panose="02020603050405020304" pitchFamily="18" charset="0"/>
              </a:rPr>
              <a:t>, &lt;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b&gt;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endParaRPr lang="en-US" altLang="zh-CN" sz="2000" i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</a:t>
            </a:r>
          </a:p>
          <a:p>
            <a:pPr marL="457200" indent="-457200"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注意：图的数学定义与图形表示，在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同构</a:t>
            </a:r>
            <a:r>
              <a:rPr lang="zh-CN" altLang="en-US" sz="2000" dirty="0">
                <a:latin typeface="Times New Roman" panose="02020603050405020304" pitchFamily="18" charset="0"/>
              </a:rPr>
              <a:t>（待叙）的意义下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是一一对应的</a:t>
            </a:r>
          </a:p>
        </p:txBody>
      </p:sp>
      <p:pic>
        <p:nvPicPr>
          <p:cNvPr id="278540" name="Picture 12" descr="1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916113"/>
            <a:ext cx="295910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8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8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8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8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8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6D27-5E60-42CE-9649-09332711C1EE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333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几点说明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不讲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383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46088" y="1125538"/>
            <a:ext cx="8229600" cy="525621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非连通，则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</a:rPr>
              <a:t>=0</a:t>
            </a:r>
          </a:p>
          <a:p>
            <a:pPr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中有割点，则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>
                <a:latin typeface="Times New Roman" panose="02020603050405020304" pitchFamily="18" charset="0"/>
              </a:rPr>
              <a:t>=1</a:t>
            </a:r>
            <a:r>
              <a:rPr lang="zh-CN" altLang="en-US">
                <a:latin typeface="Times New Roman" panose="02020603050405020304" pitchFamily="18" charset="0"/>
              </a:rPr>
              <a:t>，若有桥，则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</a:rPr>
              <a:t>=1</a:t>
            </a:r>
          </a:p>
          <a:p>
            <a:pPr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1-</a:t>
            </a:r>
            <a:r>
              <a:rPr lang="zh-CN" altLang="en-US">
                <a:latin typeface="Times New Roman" panose="02020603050405020304" pitchFamily="18" charset="0"/>
              </a:rPr>
              <a:t>连通图，</a:t>
            </a:r>
            <a:r>
              <a:rPr lang="en-US" altLang="zh-CN">
                <a:latin typeface="Times New Roman" panose="02020603050405020304" pitchFamily="18" charset="0"/>
              </a:rPr>
              <a:t>2-</a:t>
            </a:r>
            <a:r>
              <a:rPr lang="zh-CN" altLang="en-US">
                <a:latin typeface="Times New Roman" panose="02020603050405020304" pitchFamily="18" charset="0"/>
              </a:rPr>
              <a:t>连通图，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</a:rPr>
              <a:t>连通图，但不是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)-</a:t>
            </a:r>
            <a:r>
              <a:rPr lang="zh-CN" altLang="en-US">
                <a:latin typeface="Times New Roman" panose="02020603050405020304" pitchFamily="18" charset="0"/>
              </a:rPr>
              <a:t>连通图，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1-</a:t>
            </a:r>
            <a:r>
              <a:rPr lang="zh-CN" altLang="en-US">
                <a:latin typeface="Times New Roman" panose="02020603050405020304" pitchFamily="18" charset="0"/>
              </a:rPr>
              <a:t>边连通图，</a:t>
            </a:r>
            <a:r>
              <a:rPr lang="en-US" altLang="zh-CN">
                <a:latin typeface="Times New Roman" panose="02020603050405020304" pitchFamily="18" charset="0"/>
              </a:rPr>
              <a:t>2-</a:t>
            </a:r>
            <a:r>
              <a:rPr lang="zh-CN" altLang="en-US">
                <a:latin typeface="Times New Roman" panose="02020603050405020304" pitchFamily="18" charset="0"/>
              </a:rPr>
              <a:t>边连通图，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</a:rPr>
              <a:t>边连通图，但不是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)-</a:t>
            </a:r>
            <a:r>
              <a:rPr lang="zh-CN" altLang="en-US">
                <a:latin typeface="Times New Roman" panose="02020603050405020304" pitchFamily="18" charset="0"/>
              </a:rPr>
              <a:t>边连通图，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11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>
                <a:latin typeface="Times New Roman" panose="02020603050405020304" pitchFamily="18" charset="0"/>
              </a:rPr>
              <a:t>之间的关系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7.5</a:t>
            </a: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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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请画出一个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>
                <a:latin typeface="Times New Roman" panose="02020603050405020304" pitchFamily="18" charset="0"/>
              </a:rPr>
              <a:t>的无向简单图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见教材例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14.7</a:t>
            </a:r>
          </a:p>
          <a:p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3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3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3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3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3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3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3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3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3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3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3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3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3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3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3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3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3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3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3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3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3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3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3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3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3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3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3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4F52-DF36-424F-BB3D-C305A11E63CB}" type="slidenum">
              <a:rPr lang="en-US" altLang="zh-CN"/>
              <a:t>41</a:t>
            </a:fld>
            <a:endParaRPr lang="en-US" altLang="zh-CN"/>
          </a:p>
        </p:txBody>
      </p:sp>
      <p:sp>
        <p:nvSpPr>
          <p:cNvPr id="33588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有向图的连通</a:t>
            </a:r>
            <a:r>
              <a:rPr lang="zh-CN" altLang="en-US" dirty="0" smtClean="0">
                <a:latin typeface="Times New Roman" panose="02020603050405020304" pitchFamily="18" charset="0"/>
              </a:rPr>
              <a:t>性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</a:rPr>
              <a:t>略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588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259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14.20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为有向图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A50021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可达 </a:t>
            </a:r>
            <a:r>
              <a:rPr lang="en-US" altLang="zh-CN" i="1" dirty="0" err="1">
                <a:solidFill>
                  <a:srgbClr val="A50021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solidFill>
                  <a:srgbClr val="A5002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有通路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相互可达）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性质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dirty="0">
                <a:latin typeface="Times New Roman" panose="02020603050405020304" pitchFamily="18" charset="0"/>
              </a:rPr>
              <a:t>具有自反性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、传递性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zh-CN" altLang="en-US" dirty="0">
                <a:latin typeface="Times New Roman" panose="02020603050405020304" pitchFamily="18" charset="0"/>
              </a:rPr>
              <a:t>具有自反性、对称性、传递性 </a:t>
            </a:r>
          </a:p>
          <a:p>
            <a:pPr>
              <a:spcBef>
                <a:spcPct val="6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的短程线与距离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类似于无向图中，只需注意距离表示法的不同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无向图中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，有向图中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&gt;) </a:t>
            </a:r>
            <a:r>
              <a:rPr lang="zh-CN" altLang="en-US" dirty="0">
                <a:latin typeface="Times New Roman" panose="02020603050405020304" pitchFamily="18" charset="0"/>
              </a:rPr>
              <a:t>及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无对称性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5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5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5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5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5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5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5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5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5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5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5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5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5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5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5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5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5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5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0617-30CD-4E9C-A2F9-D616F2F0AF1B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3379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有向图的连通性及分类</a:t>
            </a:r>
          </a:p>
        </p:txBody>
      </p:sp>
      <p:sp>
        <p:nvSpPr>
          <p:cNvPr id="3379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184775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14.22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为有向图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弱连通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连通</a:t>
            </a:r>
            <a:r>
              <a:rPr lang="en-US" altLang="zh-CN">
                <a:latin typeface="Times New Roman" panose="02020603050405020304" pitchFamily="18" charset="0"/>
              </a:rPr>
              <a:t>)——</a:t>
            </a:r>
            <a:r>
              <a:rPr lang="zh-CN" altLang="en-US">
                <a:latin typeface="Times New Roman" panose="02020603050405020304" pitchFamily="18" charset="0"/>
              </a:rPr>
              <a:t>基图为无向连通图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单向连通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或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强连通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endParaRPr lang="en-US" altLang="zh-CN" baseline="-250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易知，强连通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>
                <a:latin typeface="Times New Roman" panose="02020603050405020304" pitchFamily="18" charset="0"/>
              </a:rPr>
              <a:t>单向连通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>
                <a:latin typeface="Times New Roman" panose="02020603050405020304" pitchFamily="18" charset="0"/>
              </a:rPr>
              <a:t>弱连通</a:t>
            </a:r>
          </a:p>
          <a:p>
            <a:pPr>
              <a:spcBef>
                <a:spcPct val="55000"/>
              </a:spcBef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判别法</a:t>
            </a:r>
          </a:p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14.8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强连通当且仅当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中存在经过每个顶点至少一次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的回路</a:t>
            </a:r>
          </a:p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14.9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单向连通当且仅当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中存在经过每个顶点至少一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次的通路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7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7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7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7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7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7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7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7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79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79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79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79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79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79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79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79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79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8A68-D139-4A01-A95B-DC9E84EE31EC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3399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扩大路径法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不讲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399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涉及路径和圈的构造性证明中常用的方法。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为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</a:rPr>
              <a:t>阶无向图，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>
                <a:latin typeface="Times New Roman" panose="02020603050405020304" pitchFamily="18" charset="0"/>
              </a:rPr>
              <a:t>l 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中一条路径，若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此路径的始点或终点与通路外的顶点相邻，就将它们扩到通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路中来，继续这一过程，直到最后得到的通路的两个端点不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与通路外的顶点相邻为止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设最后得到的路径为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>
                <a:latin typeface="Times New Roman" panose="02020603050405020304" pitchFamily="18" charset="0"/>
              </a:rPr>
              <a:t>l</a:t>
            </a:r>
            <a:r>
              <a:rPr lang="en-US" altLang="zh-CN" baseline="-25000">
                <a:latin typeface="Times New Roman" panose="02020603050405020304" pitchFamily="18" charset="0"/>
              </a:rPr>
              <a:t>+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（长度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为 </a:t>
            </a:r>
            <a:r>
              <a:rPr lang="en-US" altLang="zh-CN" i="1">
                <a:latin typeface="Times New Roman" panose="02020603050405020304" pitchFamily="18" charset="0"/>
              </a:rPr>
              <a:t>l </a:t>
            </a:r>
            <a:r>
              <a:rPr lang="zh-CN" altLang="en-US">
                <a:latin typeface="Times New Roman" panose="02020603050405020304" pitchFamily="18" charset="0"/>
              </a:rPr>
              <a:t>的路径扩大成了长度为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k </a:t>
            </a:r>
            <a:r>
              <a:rPr lang="zh-CN" altLang="en-US">
                <a:latin typeface="Times New Roman" panose="02020603050405020304" pitchFamily="18" charset="0"/>
              </a:rPr>
              <a:t>的路径），称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>
                <a:latin typeface="Times New Roman" panose="02020603050405020304" pitchFamily="18" charset="0"/>
              </a:rPr>
              <a:t>l</a:t>
            </a:r>
            <a:r>
              <a:rPr lang="en-US" altLang="zh-CN" baseline="-25000">
                <a:latin typeface="Times New Roman" panose="02020603050405020304" pitchFamily="18" charset="0"/>
              </a:rPr>
              <a:t>+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为“极大路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径”，称使用此种方法证明问题的方法为“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扩大路径法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ct val="70000"/>
              </a:spcBef>
            </a:pPr>
            <a:r>
              <a:rPr lang="zh-CN" altLang="en-US">
                <a:latin typeface="Times New Roman" panose="02020603050405020304" pitchFamily="18" charset="0"/>
              </a:rPr>
              <a:t>有向图中类似讨论，只需注意，在每步扩大中保证有向边方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向的一致性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9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9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9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9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9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9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9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9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9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9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9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9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99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99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99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9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9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9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99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99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99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99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99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99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9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9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9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82F3-610B-4F98-BB44-4DE3AC31AE28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34202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不讲</a:t>
            </a:r>
            <a:r>
              <a:rPr lang="en-US" altLang="zh-CN"/>
              <a:t>)</a:t>
            </a:r>
          </a:p>
        </p:txBody>
      </p:sp>
      <p:sp>
        <p:nvSpPr>
          <p:cNvPr id="3420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39750" y="4005263"/>
            <a:ext cx="7921625" cy="2232025"/>
          </a:xfrm>
        </p:spPr>
        <p:txBody>
          <a:bodyPr/>
          <a:lstStyle/>
          <a:p>
            <a:pPr marL="457200" indent="-457200"/>
            <a:r>
              <a:rPr lang="zh-CN" altLang="en-US"/>
              <a:t>由某条路径扩大出的极大路径不惟一，极大路径不一定是</a:t>
            </a:r>
          </a:p>
          <a:p>
            <a:pPr marL="457200" indent="-457200"/>
            <a:r>
              <a:rPr lang="zh-CN" altLang="en-US"/>
              <a:t>图中最长的路径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上图中，</a:t>
            </a:r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zh-CN" altLang="en-US">
                <a:latin typeface="Times New Roman" panose="02020603050405020304" pitchFamily="18" charset="0"/>
              </a:rPr>
              <a:t>中实线边所示的长为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的初始路径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(2),(3),(4)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中实线边所示的都是它扩展成的极大路径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还能找到另外的极大路径吗？</a:t>
            </a:r>
          </a:p>
        </p:txBody>
      </p:sp>
      <p:grpSp>
        <p:nvGrpSpPr>
          <p:cNvPr id="342041" name="Group 25"/>
          <p:cNvGrpSpPr/>
          <p:nvPr/>
        </p:nvGrpSpPr>
        <p:grpSpPr bwMode="auto">
          <a:xfrm>
            <a:off x="323850" y="1052513"/>
            <a:ext cx="7991475" cy="2836862"/>
            <a:chOff x="204" y="663"/>
            <a:chExt cx="5034" cy="1787"/>
          </a:xfrm>
        </p:grpSpPr>
        <p:grpSp>
          <p:nvGrpSpPr>
            <p:cNvPr id="342038" name="Group 22"/>
            <p:cNvGrpSpPr/>
            <p:nvPr/>
          </p:nvGrpSpPr>
          <p:grpSpPr bwMode="auto">
            <a:xfrm>
              <a:off x="204" y="663"/>
              <a:ext cx="5034" cy="884"/>
              <a:chOff x="340" y="663"/>
              <a:chExt cx="5034" cy="884"/>
            </a:xfrm>
          </p:grpSpPr>
          <p:pic>
            <p:nvPicPr>
              <p:cNvPr id="342033" name="Picture 17" descr="14-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7486" r="48572" b="21143"/>
              <a:stretch>
                <a:fillRect/>
              </a:stretch>
            </p:blipFill>
            <p:spPr bwMode="auto">
              <a:xfrm>
                <a:off x="1020" y="663"/>
                <a:ext cx="4173" cy="8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2034" name="Text Box 18"/>
              <p:cNvSpPr txBox="1">
                <a:spLocks noChangeArrowheads="1"/>
              </p:cNvSpPr>
              <p:nvPr/>
            </p:nvSpPr>
            <p:spPr bwMode="auto">
              <a:xfrm>
                <a:off x="340" y="981"/>
                <a:ext cx="5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  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(1)</a:t>
                </a:r>
              </a:p>
            </p:txBody>
          </p:sp>
          <p:sp>
            <p:nvSpPr>
              <p:cNvPr id="342036" name="Text Box 20"/>
              <p:cNvSpPr txBox="1">
                <a:spLocks noChangeArrowheads="1"/>
              </p:cNvSpPr>
              <p:nvPr/>
            </p:nvSpPr>
            <p:spPr bwMode="auto">
              <a:xfrm>
                <a:off x="4830" y="965"/>
                <a:ext cx="5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  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(2)</a:t>
                </a:r>
              </a:p>
            </p:txBody>
          </p:sp>
        </p:grpSp>
        <p:grpSp>
          <p:nvGrpSpPr>
            <p:cNvPr id="342040" name="Group 24"/>
            <p:cNvGrpSpPr/>
            <p:nvPr/>
          </p:nvGrpSpPr>
          <p:grpSpPr bwMode="auto">
            <a:xfrm>
              <a:off x="204" y="1525"/>
              <a:ext cx="4989" cy="925"/>
              <a:chOff x="204" y="1525"/>
              <a:chExt cx="4989" cy="925"/>
            </a:xfrm>
          </p:grpSpPr>
          <p:pic>
            <p:nvPicPr>
              <p:cNvPr id="342032" name="Picture 16" descr="14-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38" t="-7486" b="21143"/>
              <a:stretch>
                <a:fillRect/>
              </a:stretch>
            </p:blipFill>
            <p:spPr bwMode="auto">
              <a:xfrm>
                <a:off x="516" y="1525"/>
                <a:ext cx="4369" cy="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2035" name="Text Box 19"/>
              <p:cNvSpPr txBox="1">
                <a:spLocks noChangeArrowheads="1"/>
              </p:cNvSpPr>
              <p:nvPr/>
            </p:nvSpPr>
            <p:spPr bwMode="auto">
              <a:xfrm>
                <a:off x="4708" y="1871"/>
                <a:ext cx="4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  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(4)</a:t>
                </a:r>
              </a:p>
            </p:txBody>
          </p:sp>
          <p:sp>
            <p:nvSpPr>
              <p:cNvPr id="342037" name="Text Box 21"/>
              <p:cNvSpPr txBox="1">
                <a:spLocks noChangeArrowheads="1"/>
              </p:cNvSpPr>
              <p:nvPr/>
            </p:nvSpPr>
            <p:spPr bwMode="auto">
              <a:xfrm>
                <a:off x="204" y="1827"/>
                <a:ext cx="57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  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(3)</a:t>
                </a: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2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2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2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2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2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2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2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2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2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0DD2-A996-4B5B-BAB7-7DC23F1F0F5C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扩大路径法的应用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不讲</a:t>
            </a:r>
            <a:r>
              <a:rPr lang="en-US" altLang="zh-CN"/>
              <a:t>)</a:t>
            </a:r>
          </a:p>
        </p:txBody>
      </p:sp>
      <p:sp>
        <p:nvSpPr>
          <p:cNvPr id="34407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935037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为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）阶无向简单图，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，证明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中存在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长度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>
                <a:latin typeface="Times New Roman" panose="02020603050405020304" pitchFamily="18" charset="0"/>
              </a:rPr>
              <a:t>+1 </a:t>
            </a:r>
            <a:r>
              <a:rPr lang="zh-CN" altLang="en-US">
                <a:latin typeface="Times New Roman" panose="02020603050405020304" pitchFamily="18" charset="0"/>
              </a:rPr>
              <a:t>的圈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468313" y="2420938"/>
            <a:ext cx="8229600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证 设 </a:t>
            </a:r>
            <a:r>
              <a:rPr lang="zh-CN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=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…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l  </a:t>
            </a:r>
            <a:r>
              <a:rPr lang="zh-CN" altLang="en-US" b="1">
                <a:latin typeface="Times New Roman" panose="02020603050405020304" pitchFamily="18" charset="0"/>
              </a:rPr>
              <a:t>是由初始路径 </a:t>
            </a:r>
            <a:r>
              <a:rPr lang="zh-CN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b="1" baseline="-25000">
                <a:latin typeface="Times New Roman" panose="02020603050405020304" pitchFamily="18" charset="0"/>
              </a:rPr>
              <a:t>0 </a:t>
            </a:r>
            <a:r>
              <a:rPr lang="zh-CN" altLang="en-US" b="1">
                <a:latin typeface="Times New Roman" panose="02020603050405020304" pitchFamily="18" charset="0"/>
              </a:rPr>
              <a:t>用扩大路径法的得到的极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大路径，则</a:t>
            </a:r>
            <a:r>
              <a:rPr lang="zh-CN" altLang="en-US" b="1" i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l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  </a:t>
            </a:r>
            <a:r>
              <a:rPr lang="zh-CN" altLang="en-US" b="1">
                <a:latin typeface="Times New Roman" panose="02020603050405020304" pitchFamily="18" charset="0"/>
              </a:rPr>
              <a:t>（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为什么？极大路径的概念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l</a:t>
            </a:r>
            <a:r>
              <a:rPr lang="zh-CN" altLang="en-US" b="1">
                <a:latin typeface="Times New Roman" panose="02020603050405020304" pitchFamily="18" charset="0"/>
              </a:rPr>
              <a:t>不与路径外的点相邻）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因为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0 </a:t>
            </a:r>
            <a:r>
              <a:rPr lang="zh-CN" altLang="en-US" b="1">
                <a:latin typeface="Times New Roman" panose="02020603050405020304" pitchFamily="18" charset="0"/>
              </a:rPr>
              <a:t>不与</a:t>
            </a:r>
            <a:r>
              <a:rPr lang="zh-CN" altLang="en-US" b="1" i="1">
                <a:latin typeface="Times New Roman" panose="02020603050405020304" pitchFamily="18" charset="0"/>
              </a:rPr>
              <a:t> </a:t>
            </a:r>
            <a:r>
              <a:rPr lang="zh-CN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b="1">
                <a:latin typeface="Times New Roman" panose="02020603050405020304" pitchFamily="18" charset="0"/>
              </a:rPr>
              <a:t>外顶点相邻，又 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b="1">
                <a:latin typeface="Times New Roman" panose="02020603050405020304" pitchFamily="18" charset="0"/>
              </a:rPr>
              <a:t>，因而在 </a:t>
            </a:r>
            <a:r>
              <a:rPr lang="zh-CN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b="1">
                <a:latin typeface="Times New Roman" panose="02020603050405020304" pitchFamily="18" charset="0"/>
              </a:rPr>
              <a:t>上除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外，至少还存在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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个顶点与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0 </a:t>
            </a:r>
            <a:r>
              <a:rPr lang="zh-CN" altLang="en-US" b="1">
                <a:latin typeface="Times New Roman" panose="02020603050405020304" pitchFamily="18" charset="0"/>
              </a:rPr>
              <a:t>相邻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  <a:r>
              <a:rPr lang="zh-CN" altLang="en-US" b="1">
                <a:latin typeface="Times New Roman" panose="02020603050405020304" pitchFamily="18" charset="0"/>
              </a:rPr>
              <a:t>设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x </a:t>
            </a:r>
            <a:r>
              <a:rPr lang="zh-CN" altLang="en-US" b="1">
                <a:latin typeface="Times New Roman" panose="02020603050405020304" pitchFamily="18" charset="0"/>
              </a:rPr>
              <a:t>是离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0 </a:t>
            </a:r>
            <a:r>
              <a:rPr lang="zh-CN" altLang="en-US" b="1">
                <a:latin typeface="Times New Roman" panose="02020603050405020304" pitchFamily="18" charset="0"/>
              </a:rPr>
              <a:t>最远的顶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点，于是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…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x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0 </a:t>
            </a:r>
            <a:r>
              <a:rPr lang="zh-CN" altLang="en-US" b="1">
                <a:latin typeface="Times New Roman" panose="02020603050405020304" pitchFamily="18" charset="0"/>
              </a:rPr>
              <a:t>为 </a:t>
            </a:r>
            <a:r>
              <a:rPr lang="en-US" altLang="zh-CN" b="1" i="1">
                <a:latin typeface="Times New Roman" panose="02020603050405020304" pitchFamily="18" charset="0"/>
              </a:rPr>
              <a:t>G </a:t>
            </a:r>
            <a:r>
              <a:rPr lang="zh-CN" altLang="en-US" b="1">
                <a:latin typeface="Times New Roman" panose="02020603050405020304" pitchFamily="18" charset="0"/>
              </a:rPr>
              <a:t>中长度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="1">
                <a:latin typeface="Times New Roman" panose="02020603050405020304" pitchFamily="18" charset="0"/>
              </a:rPr>
              <a:t>+1 </a:t>
            </a:r>
            <a:r>
              <a:rPr lang="zh-CN" altLang="en-US" b="1">
                <a:latin typeface="Times New Roman" panose="02020603050405020304" pitchFamily="18" charset="0"/>
              </a:rPr>
              <a:t>的圈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4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4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4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4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4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4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4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4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4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40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40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40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40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40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40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3961-B2F5-4D9B-8C76-A6986B68ACBC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346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</a:rPr>
              <a:t>二部图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</a:rPr>
              <a:t>掌握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61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pPr marL="457200" indent="-4572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14.23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为一个无向图，若能将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分成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)</a:t>
            </a:r>
            <a:r>
              <a:rPr lang="zh-CN" altLang="en-US">
                <a:latin typeface="Times New Roman" panose="02020603050405020304" pitchFamily="18" charset="0"/>
              </a:rPr>
              <a:t>，使得 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中的每条边的两个端点都是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一个属于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，另一个属于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，则称 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二部图 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zh-CN" altLang="en-US">
                <a:latin typeface="Times New Roman" panose="02020603050405020304" pitchFamily="18" charset="0"/>
              </a:rPr>
              <a:t>或称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二分</a:t>
            </a:r>
          </a:p>
          <a:p>
            <a:pPr marL="457200" indent="-4572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图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偶图</a:t>
            </a:r>
            <a:r>
              <a:rPr lang="zh-CN" altLang="en-US">
                <a:latin typeface="Times New Roman" panose="02020603050405020304" pitchFamily="18" charset="0"/>
              </a:rPr>
              <a:t>等 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，称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互补顶点子集</a:t>
            </a:r>
            <a:r>
              <a:rPr lang="zh-CN" altLang="en-US">
                <a:latin typeface="Times New Roman" panose="02020603050405020304" pitchFamily="18" charset="0"/>
              </a:rPr>
              <a:t>，常将二部图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记为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&gt;. </a:t>
            </a:r>
          </a:p>
          <a:p>
            <a:pPr marL="457200" indent="-457200">
              <a:spcBef>
                <a:spcPct val="6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又若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是简单二部图，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中每个顶点均与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中所有的顶点相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邻，则称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完全二部图</a:t>
            </a:r>
            <a:r>
              <a:rPr lang="zh-CN" altLang="en-US">
                <a:latin typeface="Times New Roman" panose="02020603050405020304" pitchFamily="18" charset="0"/>
              </a:rPr>
              <a:t>，记为 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</a:rPr>
              <a:t>,</a:t>
            </a:r>
            <a:r>
              <a:rPr lang="en-US" altLang="zh-CN" i="1" baseline="-25000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，其中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=|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=|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|. </a:t>
            </a:r>
          </a:p>
          <a:p>
            <a:pPr marL="457200" indent="-457200"/>
            <a:endParaRPr lang="en-US" altLang="zh-CN"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注意，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</a:rPr>
              <a:t>阶零图为二部图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6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6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6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6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6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6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6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6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0F46-EDEE-4516-A75A-E73845F24F25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3481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二部图的判别法</a:t>
            </a:r>
          </a:p>
        </p:txBody>
      </p:sp>
      <p:sp>
        <p:nvSpPr>
          <p:cNvPr id="34816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229600" cy="1557337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14.10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无向图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二部图</a:t>
            </a:r>
            <a:r>
              <a:rPr lang="zh-CN" altLang="en-US">
                <a:latin typeface="Times New Roman" panose="02020603050405020304" pitchFamily="18" charset="0"/>
              </a:rPr>
              <a:t>当且仅当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无奇圈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由定理</a:t>
            </a:r>
            <a:r>
              <a:rPr lang="en-US" altLang="zh-CN">
                <a:latin typeface="Times New Roman" panose="02020603050405020304" pitchFamily="18" charset="0"/>
              </a:rPr>
              <a:t>14.10</a:t>
            </a:r>
            <a:r>
              <a:rPr lang="zh-CN" altLang="en-US">
                <a:latin typeface="Times New Roman" panose="02020603050405020304" pitchFamily="18" charset="0"/>
              </a:rPr>
              <a:t>可知图</a:t>
            </a:r>
            <a:r>
              <a:rPr lang="en-US" altLang="zh-CN">
                <a:latin typeface="Times New Roman" panose="02020603050405020304" pitchFamily="18" charset="0"/>
              </a:rPr>
              <a:t>9</a:t>
            </a:r>
            <a:r>
              <a:rPr lang="zh-CN" altLang="en-US">
                <a:latin typeface="Times New Roman" panose="02020603050405020304" pitchFamily="18" charset="0"/>
              </a:rPr>
              <a:t>中各图都是二部图，哪些是完全二部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图？哪些图是同构的？</a:t>
            </a:r>
          </a:p>
        </p:txBody>
      </p:sp>
      <p:pic>
        <p:nvPicPr>
          <p:cNvPr id="348170" name="Picture 10" descr="14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92375"/>
            <a:ext cx="6913562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二部图简单应用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F084-5974-40CB-8973-7E976C8714E3}" type="slidenum">
              <a:rPr lang="en-US" altLang="zh-CN" smtClean="0"/>
              <a:t>48</a:t>
            </a:fld>
            <a:endParaRPr lang="en-US" altLang="zh-CN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1042988" y="3789388"/>
            <a:ext cx="7473950" cy="10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图中</a:t>
            </a:r>
            <a:r>
              <a:rPr lang="en-US" altLang="zh-CN" dirty="0" smtClean="0">
                <a:latin typeface="Times New Roman" panose="02020603050405020304" pitchFamily="18" charset="0"/>
              </a:rPr>
              <a:t>(1)</a:t>
            </a:r>
            <a:r>
              <a:rPr lang="zh-CN" altLang="en-US" dirty="0" smtClean="0">
                <a:latin typeface="Times New Roman" panose="02020603050405020304" pitchFamily="18" charset="0"/>
              </a:rPr>
              <a:t>与</a:t>
            </a:r>
            <a:r>
              <a:rPr lang="en-US" altLang="zh-CN" dirty="0" smtClean="0">
                <a:latin typeface="Times New Roman" panose="02020603050405020304" pitchFamily="18" charset="0"/>
              </a:rPr>
              <a:t>(2)</a:t>
            </a:r>
            <a:r>
              <a:rPr lang="zh-CN" altLang="en-US" dirty="0" smtClean="0">
                <a:latin typeface="Times New Roman" panose="02020603050405020304" pitchFamily="18" charset="0"/>
              </a:rPr>
              <a:t>的度数列相同，它们同构吗？为什么？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因为</a:t>
            </a:r>
            <a:r>
              <a:rPr lang="en-US" altLang="zh-CN" dirty="0" smtClean="0">
                <a:latin typeface="Times New Roman" panose="02020603050405020304" pitchFamily="18" charset="0"/>
              </a:rPr>
              <a:t>(1)</a:t>
            </a:r>
            <a:r>
              <a:rPr lang="zh-CN" altLang="en-US" dirty="0" smtClean="0">
                <a:latin typeface="Times New Roman" panose="02020603050405020304" pitchFamily="18" charset="0"/>
              </a:rPr>
              <a:t>是二部图</a:t>
            </a:r>
            <a:r>
              <a:rPr lang="en-US" altLang="zh-CN" dirty="0" smtClean="0">
                <a:latin typeface="Times New Roman" panose="02020603050405020304" pitchFamily="18" charset="0"/>
              </a:rPr>
              <a:t>,(2)</a:t>
            </a:r>
            <a:r>
              <a:rPr lang="zh-CN" altLang="en-US" dirty="0" smtClean="0">
                <a:latin typeface="Times New Roman" panose="02020603050405020304" pitchFamily="18" charset="0"/>
              </a:rPr>
              <a:t>不是二部图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</a:rPr>
              <a:t>所以不可能同构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6" name="Group 19"/>
          <p:cNvGrpSpPr/>
          <p:nvPr/>
        </p:nvGrpSpPr>
        <p:grpSpPr bwMode="auto">
          <a:xfrm>
            <a:off x="1908175" y="1628800"/>
            <a:ext cx="4392613" cy="2085975"/>
            <a:chOff x="1247" y="2432"/>
            <a:chExt cx="2994" cy="1453"/>
          </a:xfrm>
        </p:grpSpPr>
        <p:pic>
          <p:nvPicPr>
            <p:cNvPr id="7" name="Picture 13" descr="14-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958"/>
            <a:stretch>
              <a:fillRect/>
            </a:stretch>
          </p:blipFill>
          <p:spPr bwMode="auto">
            <a:xfrm>
              <a:off x="1247" y="2432"/>
              <a:ext cx="2994" cy="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1519" y="3567"/>
              <a:ext cx="25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</a:t>
              </a:r>
              <a:r>
                <a:rPr lang="en-US" altLang="zh-CN">
                  <a:latin typeface="Times New Roman" panose="02020603050405020304" pitchFamily="18" charset="0"/>
                </a:rPr>
                <a:t>(1)                            (2)</a:t>
              </a:r>
              <a:r>
                <a:rPr lang="en-US" altLang="zh-CN"/>
                <a:t>      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E786-F714-4488-B5B0-F90F3D2BB6FF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14.4 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图的矩阵表示</a:t>
            </a:r>
          </a:p>
        </p:txBody>
      </p:sp>
      <p:sp>
        <p:nvSpPr>
          <p:cNvPr id="35021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4967287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无向图的关联矩阵（对图无限制）</a:t>
            </a:r>
          </a:p>
          <a:p>
            <a:pPr>
              <a:spcBef>
                <a:spcPct val="55000"/>
              </a:spcBef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14.24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无向图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|=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|=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，令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i="1" baseline="-25000">
                <a:latin typeface="Times New Roman" panose="02020603050405020304" pitchFamily="18" charset="0"/>
              </a:rPr>
              <a:t>ij</a:t>
            </a:r>
            <a:r>
              <a:rPr lang="zh-CN" altLang="en-US">
                <a:latin typeface="Times New Roman" panose="02020603050405020304" pitchFamily="18" charset="0"/>
              </a:rPr>
              <a:t>为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endParaRPr lang="en-US" altLang="zh-CN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的关联次数</a:t>
            </a:r>
            <a:r>
              <a:rPr lang="zh-CN" altLang="en-US">
                <a:latin typeface="Times New Roman" panose="02020603050405020304" pitchFamily="18" charset="0"/>
              </a:rPr>
              <a:t>，称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i="1" baseline="-25000">
                <a:latin typeface="Times New Roman" panose="02020603050405020304" pitchFamily="18" charset="0"/>
              </a:rPr>
              <a:t>ij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关联矩阵</a:t>
            </a:r>
            <a:r>
              <a:rPr lang="zh-CN" altLang="en-US">
                <a:latin typeface="Times New Roman" panose="02020603050405020304" pitchFamily="18" charset="0"/>
              </a:rPr>
              <a:t>，记为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). </a:t>
            </a:r>
          </a:p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0221" name="Rectangle 13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40F-7445-49BC-9B7E-1458ED5FC98A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相关概念</a:t>
            </a:r>
          </a:p>
        </p:txBody>
      </p:sp>
      <p:sp>
        <p:nvSpPr>
          <p:cNvPr id="2805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472113"/>
          </a:xfrm>
        </p:spPr>
        <p:txBody>
          <a:bodyPr/>
          <a:lstStyle/>
          <a:p>
            <a:pPr marL="457200" indent="-457200"/>
            <a:r>
              <a:rPr lang="en-US" altLang="zh-CN" sz="2000" dirty="0">
                <a:latin typeface="Times New Roman" panose="02020603050405020304" pitchFamily="18" charset="0"/>
              </a:rPr>
              <a:t>1.  </a:t>
            </a:r>
            <a:r>
              <a:rPr lang="zh-CN" altLang="en-US" sz="2000" dirty="0">
                <a:latin typeface="Times New Roman" panose="02020603050405020304" pitchFamily="18" charset="0"/>
              </a:rPr>
              <a:t>图</a:t>
            </a:r>
          </a:p>
          <a:p>
            <a:pPr marL="457200" indent="-457200"/>
            <a:r>
              <a:rPr lang="zh-CN" altLang="en-US" sz="2000" dirty="0">
                <a:latin typeface="Times New Roman" panose="02020603050405020304" pitchFamily="18" charset="0"/>
              </a:rPr>
              <a:t>     ① 通常用</a:t>
            </a:r>
            <a:r>
              <a:rPr lang="en-US" altLang="zh-CN" sz="2000" i="1" dirty="0"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</a:rPr>
              <a:t>表示无向图，</a:t>
            </a:r>
            <a:r>
              <a:rPr lang="en-US" altLang="zh-CN" sz="2000" i="1" dirty="0">
                <a:latin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</a:rPr>
              <a:t>表示有向图，有也可用</a:t>
            </a:r>
            <a:r>
              <a:rPr lang="en-US" altLang="zh-CN" sz="2000" i="1" dirty="0"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</a:rPr>
              <a:t>泛指图（无向的或有向的）</a:t>
            </a:r>
          </a:p>
          <a:p>
            <a:pPr marL="457200" indent="-457200"/>
            <a:r>
              <a:rPr lang="zh-CN" altLang="en-US" sz="2000" dirty="0">
                <a:latin typeface="Times New Roman" panose="02020603050405020304" pitchFamily="18" charset="0"/>
              </a:rPr>
              <a:t>     ② 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latin typeface="Times New Roman" panose="02020603050405020304" pitchFamily="18" charset="0"/>
              </a:rPr>
              <a:t>), </a:t>
            </a:r>
            <a:r>
              <a:rPr lang="en-US" altLang="zh-CN" sz="2000" i="1" dirty="0">
                <a:latin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latin typeface="Times New Roman" panose="02020603050405020304" pitchFamily="18" charset="0"/>
              </a:rPr>
              <a:t>), 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</a:rPr>
              <a:t>), </a:t>
            </a:r>
            <a:r>
              <a:rPr lang="en-US" altLang="zh-CN" sz="2000" i="1" dirty="0">
                <a:latin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分别表示无向图、有向图的顶点集和边集</a:t>
            </a:r>
          </a:p>
          <a:p>
            <a:pPr marL="457200" indent="-457200"/>
            <a:r>
              <a:rPr lang="zh-CN" altLang="en-US" sz="2000" dirty="0">
                <a:latin typeface="Times New Roman" panose="02020603050405020304" pitchFamily="18" charset="0"/>
              </a:rPr>
              <a:t>     ③ 顶点数称作图的阶，具有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</a:rPr>
              <a:t>个顶点的图称为</a:t>
            </a:r>
            <a:r>
              <a:rPr lang="zh-CN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</a:rPr>
              <a:t>阶图</a:t>
            </a:r>
          </a:p>
          <a:p>
            <a:pPr marL="457200" indent="-457200"/>
            <a:r>
              <a:rPr lang="en-US" altLang="zh-CN" sz="2000" dirty="0">
                <a:latin typeface="Times New Roman" panose="02020603050405020304" pitchFamily="18" charset="0"/>
              </a:rPr>
              <a:t>2.  </a:t>
            </a:r>
            <a:r>
              <a:rPr lang="zh-CN" altLang="en-US" sz="2000" dirty="0">
                <a:latin typeface="Times New Roman" panose="02020603050405020304" pitchFamily="18" charset="0"/>
              </a:rPr>
              <a:t>有限图</a:t>
            </a:r>
          </a:p>
          <a:p>
            <a:pPr marL="457200" indent="-457200"/>
            <a:r>
              <a:rPr lang="en-US" altLang="zh-CN" sz="2000" dirty="0">
                <a:latin typeface="Times New Roman" panose="02020603050405020304" pitchFamily="18" charset="0"/>
              </a:rPr>
              <a:t>3.</a:t>
            </a:r>
            <a:r>
              <a:rPr lang="en-US" altLang="zh-CN" sz="2000" i="1" dirty="0">
                <a:latin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</a:rPr>
              <a:t>一条边也没有的图称作零图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 n </a:t>
            </a:r>
            <a:r>
              <a:rPr lang="zh-CN" altLang="en-US" sz="2000" dirty="0">
                <a:latin typeface="Times New Roman" panose="02020603050405020304" pitchFamily="18" charset="0"/>
              </a:rPr>
              <a:t>阶零图记作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</a:rPr>
              <a:t>与平凡图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000" dirty="0">
                <a:latin typeface="Times New Roman" panose="02020603050405020304" pitchFamily="18" charset="0"/>
              </a:rPr>
              <a:t>4.  </a:t>
            </a:r>
            <a:r>
              <a:rPr lang="zh-CN" altLang="en-US" sz="2000" dirty="0">
                <a:latin typeface="Times New Roman" panose="02020603050405020304" pitchFamily="18" charset="0"/>
              </a:rPr>
              <a:t>规定顶点集为空集的为空图，记作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000" dirty="0">
                <a:latin typeface="Times New Roman" panose="02020603050405020304" pitchFamily="18" charset="0"/>
              </a:rPr>
              <a:t>5.  </a:t>
            </a:r>
            <a:r>
              <a:rPr lang="zh-CN" altLang="en-US" sz="2000" dirty="0">
                <a:latin typeface="Times New Roman" panose="02020603050405020304" pitchFamily="18" charset="0"/>
              </a:rPr>
              <a:t>用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表示无向边或有向边</a:t>
            </a:r>
          </a:p>
          <a:p>
            <a:pPr marL="457200" indent="-457200"/>
            <a:r>
              <a:rPr lang="en-US" altLang="zh-CN" sz="2000" dirty="0">
                <a:latin typeface="Times New Roman" panose="02020603050405020304" pitchFamily="18" charset="0"/>
              </a:rPr>
              <a:t>6. 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顶点与边的关联关系</a:t>
            </a:r>
          </a:p>
          <a:p>
            <a:pPr marL="457200" indent="-457200"/>
            <a:r>
              <a:rPr lang="zh-CN" altLang="en-US" sz="2000" dirty="0">
                <a:latin typeface="Times New Roman" panose="02020603050405020304" pitchFamily="18" charset="0"/>
              </a:rPr>
              <a:t>     ① 在无向图中，若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000" i="1" dirty="0">
                <a:latin typeface="Times New Roman" panose="02020603050405020304" pitchFamily="18" charset="0"/>
              </a:rPr>
              <a:t>=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，则称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关联</a:t>
            </a:r>
            <a:r>
              <a:rPr lang="zh-CN" altLang="en-US" sz="2000" dirty="0">
                <a:latin typeface="Times New Roman" panose="02020603050405020304" pitchFamily="18" charset="0"/>
              </a:rPr>
              <a:t>。关联次数</a:t>
            </a:r>
            <a:r>
              <a:rPr lang="en-US" altLang="zh-CN" sz="2000" dirty="0">
                <a:latin typeface="Times New Roman" panose="02020603050405020304" pitchFamily="18" charset="0"/>
              </a:rPr>
              <a:t>(1</a:t>
            </a:r>
            <a:r>
              <a:rPr lang="zh-CN" altLang="en-US" sz="2000" dirty="0">
                <a:latin typeface="Times New Roman" panose="02020603050405020304" pitchFamily="18" charset="0"/>
              </a:rPr>
              <a:t>次，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次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</a:p>
          <a:p>
            <a:pPr marL="457200" indent="-457200"/>
            <a:r>
              <a:rPr lang="en-US" altLang="zh-CN" sz="2000" dirty="0">
                <a:latin typeface="Times New Roman" panose="02020603050405020304" pitchFamily="18" charset="0"/>
              </a:rPr>
              <a:t>     ② </a:t>
            </a:r>
            <a:r>
              <a:rPr lang="zh-CN" altLang="en-US" sz="2000" dirty="0">
                <a:latin typeface="Times New Roman" panose="02020603050405020304" pitchFamily="18" charset="0"/>
              </a:rPr>
              <a:t>若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</a:rPr>
              <a:t>与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的关联次数等于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，称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</a:rPr>
              <a:t>环</a:t>
            </a:r>
          </a:p>
          <a:p>
            <a:pPr marL="457200" indent="-457200"/>
            <a:r>
              <a:rPr lang="zh-CN" altLang="en-US" sz="2000" dirty="0">
                <a:latin typeface="Times New Roman" panose="02020603050405020304" pitchFamily="18" charset="0"/>
              </a:rPr>
              <a:t>     ③ 没有边关联的顶点称为孤立点</a:t>
            </a:r>
          </a:p>
          <a:p>
            <a:pPr marL="457200" indent="-457200"/>
            <a:r>
              <a:rPr lang="en-US" altLang="zh-CN" sz="2000" dirty="0">
                <a:latin typeface="Times New Roman" panose="02020603050405020304" pitchFamily="18" charset="0"/>
              </a:rPr>
              <a:t>7.  </a:t>
            </a:r>
            <a:r>
              <a:rPr lang="zh-CN" altLang="en-US" sz="2000" dirty="0">
                <a:latin typeface="Times New Roman" panose="02020603050405020304" pitchFamily="18" charset="0"/>
              </a:rPr>
              <a:t>若两个顶点之间有一条边连接，则称这两个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点相邻</a:t>
            </a:r>
            <a:r>
              <a:rPr lang="zh-CN" altLang="en-US" sz="2000" dirty="0">
                <a:latin typeface="Times New Roman" panose="02020603050405020304" pitchFamily="18" charset="0"/>
              </a:rPr>
              <a:t>。若两条边至少有一个公共端点，则称这两条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边相邻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</a:rPr>
              <a:t>无向图与有向图的定义不一样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0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0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0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0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0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0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0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0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0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0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0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0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0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0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0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0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0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0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05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05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05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05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05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05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05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05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05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05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05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05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05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05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05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05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05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05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05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05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05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13EC-CFE1-4C60-961A-81EC441DAD0E}" type="slidenum">
              <a:rPr lang="en-US" altLang="zh-CN"/>
              <a:t>50</a:t>
            </a:fld>
            <a:endParaRPr lang="en-US" altLang="zh-CN"/>
          </a:p>
        </p:txBody>
      </p:sp>
      <p:sp>
        <p:nvSpPr>
          <p:cNvPr id="45261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>
                <a:cs typeface="Angsana New" panose="02020603050405020304" pitchFamily="18" charset="-34"/>
              </a:rPr>
              <a:t>无向图</a:t>
            </a:r>
            <a:r>
              <a:rPr lang="zh-CN" altLang="en-US"/>
              <a:t>的关联矩阵</a:t>
            </a:r>
          </a:p>
        </p:txBody>
      </p:sp>
      <p:sp>
        <p:nvSpPr>
          <p:cNvPr id="452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3644900"/>
            <a:ext cx="6192838" cy="431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性质</a:t>
            </a:r>
          </a:p>
        </p:txBody>
      </p:sp>
      <p:graphicFrame>
        <p:nvGraphicFramePr>
          <p:cNvPr id="452614" name="Object 6"/>
          <p:cNvGraphicFramePr>
            <a:graphicFrameLocks noChangeAspect="1"/>
          </p:cNvGraphicFramePr>
          <p:nvPr/>
        </p:nvGraphicFramePr>
        <p:xfrm>
          <a:off x="755650" y="4149725"/>
          <a:ext cx="4440238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85" name="公式" r:id="rId3" imgW="2235200" imgH="1244600" progId="Equation.3">
                  <p:embed/>
                </p:oleObj>
              </mc:Choice>
              <mc:Fallback>
                <p:oleObj name="公式" r:id="rId3" imgW="2235200" imgH="1244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49725"/>
                        <a:ext cx="4440238" cy="247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2615" name="Picture 7" descr="14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908050"/>
            <a:ext cx="3529013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344093"/>
              </p:ext>
            </p:extLst>
          </p:nvPr>
        </p:nvGraphicFramePr>
        <p:xfrm>
          <a:off x="539551" y="1052736"/>
          <a:ext cx="4180205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86" name="Equation" r:id="rId6" imgW="1892160" imgH="977760" progId="Equation.DSMT4">
                  <p:embed/>
                </p:oleObj>
              </mc:Choice>
              <mc:Fallback>
                <p:oleObj name="Equation" r:id="rId6" imgW="189216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551" y="1052736"/>
                        <a:ext cx="4180205" cy="216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3A34-B235-4AC9-BCB6-1D970DDAD439}" type="slidenum">
              <a:rPr lang="en-US" altLang="zh-CN"/>
              <a:t>51</a:t>
            </a:fld>
            <a:endParaRPr lang="en-US" altLang="zh-CN"/>
          </a:p>
        </p:txBody>
      </p:sp>
      <p:graphicFrame>
        <p:nvGraphicFramePr>
          <p:cNvPr id="352264" name="Object 8"/>
          <p:cNvGraphicFramePr>
            <a:graphicFrameLocks noChangeAspect="1"/>
          </p:cNvGraphicFramePr>
          <p:nvPr/>
        </p:nvGraphicFramePr>
        <p:xfrm>
          <a:off x="1763713" y="3459163"/>
          <a:ext cx="3641725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40" name="公式" r:id="rId4" imgW="1689100" imgH="736600" progId="Equation.3">
                  <p:embed/>
                </p:oleObj>
              </mc:Choice>
              <mc:Fallback>
                <p:oleObj name="公式" r:id="rId4" imgW="1689100" imgH="736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459163"/>
                        <a:ext cx="3641725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250825" y="1125538"/>
            <a:ext cx="487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114300">
              <a:tabLst>
                <a:tab pos="342900" algn="l"/>
              </a:tabLst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有向图的关联矩阵（</a:t>
            </a:r>
            <a:r>
              <a:rPr lang="zh-CN" altLang="en-US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无环有向图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2266" name="Rectangle 10"/>
          <p:cNvSpPr>
            <a:spLocks noChangeArrowheads="1"/>
          </p:cNvSpPr>
          <p:nvPr/>
        </p:nvSpPr>
        <p:spPr bwMode="auto">
          <a:xfrm>
            <a:off x="323850" y="1922463"/>
            <a:ext cx="781208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14300"/>
            <a:r>
              <a:rPr lang="en-US" altLang="zh-CN" sz="100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00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000">
                <a:solidFill>
                  <a:srgbClr val="A5002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b="1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14.25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有向图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，令</a:t>
            </a:r>
            <a:endParaRPr lang="zh-CN" altLang="en-US" b="1">
              <a:latin typeface="Times New Roman" panose="02020603050405020304" pitchFamily="18" charset="0"/>
            </a:endParaRPr>
          </a:p>
          <a:p>
            <a:pPr indent="114300" eaLnBrk="0" hangingPunct="0"/>
            <a:r>
              <a:rPr lang="zh-CN" altLang="en-US" b="1">
                <a:latin typeface="Times New Roman" panose="02020603050405020304" pitchFamily="18" charset="0"/>
              </a:rPr>
              <a:t>则称 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en-US" altLang="zh-CN" b="1" i="1" baseline="-30000">
                <a:latin typeface="Times New Roman" panose="02020603050405020304" pitchFamily="18" charset="0"/>
              </a:rPr>
              <a:t>ij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 i="1" baseline="-30000">
                <a:latin typeface="Times New Roman" panose="02020603050405020304" pitchFamily="18" charset="0"/>
              </a:rPr>
              <a:t>n</a:t>
            </a:r>
            <a:r>
              <a:rPr lang="en-US" altLang="zh-CN" b="1" baseline="-300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baseline="-30000">
                <a:latin typeface="Times New Roman" panose="02020603050405020304" pitchFamily="18" charset="0"/>
              </a:rPr>
              <a:t>m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关联矩阵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，记为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). </a:t>
            </a:r>
            <a:endParaRPr lang="en-US" altLang="zh-CN" b="1">
              <a:solidFill>
                <a:srgbClr val="A5002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indent="114300" eaLnBrk="0" hangingPunct="0"/>
            <a:r>
              <a:rPr lang="en-US" altLang="zh-CN" b="1" baseline="-3000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</a:p>
        </p:txBody>
      </p:sp>
      <p:sp>
        <p:nvSpPr>
          <p:cNvPr id="352269" name="Rectangle 13"/>
          <p:cNvSpPr>
            <a:spLocks noChangeArrowheads="1"/>
          </p:cNvSpPr>
          <p:nvPr/>
        </p:nvSpPr>
        <p:spPr bwMode="auto">
          <a:xfrm>
            <a:off x="1908175" y="200025"/>
            <a:ext cx="5976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14300" algn="ctr">
              <a:tabLst>
                <a:tab pos="342900" algn="l"/>
              </a:tabLst>
            </a:pPr>
            <a:r>
              <a:rPr lang="zh-CN" altLang="en-US" sz="32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有向图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的关联矩阵</a:t>
            </a:r>
            <a:endParaRPr lang="zh-CN" altLang="en-US" sz="32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2274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2276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2278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2280" name="Rectangle 2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2297" name="Rectangle 41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8CA2-CAF9-4DBF-87C3-F4C13FBAB067}" type="slidenum">
              <a:rPr lang="en-US" altLang="zh-CN"/>
              <a:t>52</a:t>
            </a:fld>
            <a:endParaRPr lang="en-US" altLang="zh-CN"/>
          </a:p>
        </p:txBody>
      </p:sp>
      <p:grpSp>
        <p:nvGrpSpPr>
          <p:cNvPr id="453639" name="Group 7"/>
          <p:cNvGrpSpPr/>
          <p:nvPr/>
        </p:nvGrpSpPr>
        <p:grpSpPr bwMode="auto">
          <a:xfrm>
            <a:off x="684213" y="4292600"/>
            <a:ext cx="7740650" cy="2160588"/>
            <a:chOff x="537" y="2931"/>
            <a:chExt cx="4876" cy="1361"/>
          </a:xfrm>
        </p:grpSpPr>
        <p:graphicFrame>
          <p:nvGraphicFramePr>
            <p:cNvPr id="453640" name="Object 8"/>
            <p:cNvGraphicFramePr>
              <a:graphicFrameLocks noChangeAspect="1"/>
            </p:cNvGraphicFramePr>
            <p:nvPr/>
          </p:nvGraphicFramePr>
          <p:xfrm>
            <a:off x="567" y="2931"/>
            <a:ext cx="4846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186" name="公式" r:id="rId3" imgW="4229100" imgH="1003300" progId="Equation.3">
                    <p:embed/>
                  </p:oleObj>
                </mc:Choice>
                <mc:Fallback>
                  <p:oleObj name="公式" r:id="rId3" imgW="4229100" imgH="1003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931"/>
                          <a:ext cx="4846" cy="1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3641" name="Rectangle 9"/>
            <p:cNvSpPr>
              <a:spLocks noChangeArrowheads="1"/>
            </p:cNvSpPr>
            <p:nvPr/>
          </p:nvSpPr>
          <p:spPr bwMode="auto">
            <a:xfrm>
              <a:off x="537" y="4004"/>
              <a:ext cx="2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lang="zh-CN" altLang="en-US" b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平行边对应的列相同</a:t>
              </a:r>
              <a:endParaRPr lang="zh-CN" altLang="en-US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53642" name="Rectangle 10"/>
          <p:cNvSpPr>
            <a:spLocks noChangeArrowheads="1"/>
          </p:cNvSpPr>
          <p:nvPr/>
        </p:nvSpPr>
        <p:spPr bwMode="auto">
          <a:xfrm>
            <a:off x="755650" y="3716338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ym typeface="Symbol" panose="05050102010706020507" pitchFamily="18" charset="2"/>
              </a:rPr>
              <a:t>性质</a:t>
            </a:r>
          </a:p>
        </p:txBody>
      </p:sp>
      <p:sp>
        <p:nvSpPr>
          <p:cNvPr id="453643" name="Rectangle 11"/>
          <p:cNvSpPr>
            <a:spLocks noChangeArrowheads="1"/>
          </p:cNvSpPr>
          <p:nvPr/>
        </p:nvSpPr>
        <p:spPr bwMode="auto">
          <a:xfrm>
            <a:off x="1908175" y="200025"/>
            <a:ext cx="5976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14300" algn="ctr">
              <a:tabLst>
                <a:tab pos="342900" algn="l"/>
              </a:tabLst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有向图的关联矩阵</a:t>
            </a:r>
            <a:endParaRPr lang="zh-CN" altLang="en-US" sz="32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53645" name="Group 13"/>
          <p:cNvGrpSpPr/>
          <p:nvPr/>
        </p:nvGrpSpPr>
        <p:grpSpPr bwMode="auto">
          <a:xfrm>
            <a:off x="4932363" y="1196975"/>
            <a:ext cx="3598862" cy="2590800"/>
            <a:chOff x="2971" y="2614"/>
            <a:chExt cx="2267" cy="1632"/>
          </a:xfrm>
        </p:grpSpPr>
        <p:pic>
          <p:nvPicPr>
            <p:cNvPr id="453646" name="Picture 14" descr="图片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2614"/>
              <a:ext cx="2035" cy="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453647" name="Object 15"/>
            <p:cNvGraphicFramePr>
              <a:graphicFrameLocks noChangeAspect="1"/>
            </p:cNvGraphicFramePr>
            <p:nvPr/>
          </p:nvGraphicFramePr>
          <p:xfrm>
            <a:off x="3969" y="3838"/>
            <a:ext cx="34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187" name="Equation" r:id="rId6" imgW="152400" imgH="228600" progId="Equation.DSMT4">
                    <p:embed/>
                  </p:oleObj>
                </mc:Choice>
                <mc:Fallback>
                  <p:oleObj name="Equation" r:id="rId6" imgW="15240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838"/>
                          <a:ext cx="348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648" name="Object 16"/>
            <p:cNvGraphicFramePr>
              <a:graphicFrameLocks noChangeAspect="1"/>
            </p:cNvGraphicFramePr>
            <p:nvPr/>
          </p:nvGraphicFramePr>
          <p:xfrm>
            <a:off x="4059" y="3022"/>
            <a:ext cx="31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188" name="Equation" r:id="rId8" imgW="152400" imgH="228600" progId="Equation.DSMT4">
                    <p:embed/>
                  </p:oleObj>
                </mc:Choice>
                <mc:Fallback>
                  <p:oleObj name="Equation" r:id="rId8" imgW="15240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022"/>
                          <a:ext cx="318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649" name="Object 17"/>
            <p:cNvGraphicFramePr>
              <a:graphicFrameLocks noChangeAspect="1"/>
            </p:cNvGraphicFramePr>
            <p:nvPr/>
          </p:nvGraphicFramePr>
          <p:xfrm>
            <a:off x="4377" y="3203"/>
            <a:ext cx="30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189" name="Equation" r:id="rId10" imgW="152400" imgH="228600" progId="Equation.DSMT4">
                    <p:embed/>
                  </p:oleObj>
                </mc:Choice>
                <mc:Fallback>
                  <p:oleObj name="Equation" r:id="rId10" imgW="15240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3203"/>
                          <a:ext cx="302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650" name="Object 18"/>
            <p:cNvGraphicFramePr>
              <a:graphicFrameLocks noChangeAspect="1"/>
            </p:cNvGraphicFramePr>
            <p:nvPr/>
          </p:nvGraphicFramePr>
          <p:xfrm>
            <a:off x="4876" y="3249"/>
            <a:ext cx="36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190" name="Equation" r:id="rId12" imgW="152400" imgH="228600" progId="Equation.DSMT4">
                    <p:embed/>
                  </p:oleObj>
                </mc:Choice>
                <mc:Fallback>
                  <p:oleObj name="Equation" r:id="rId12" imgW="15240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3249"/>
                          <a:ext cx="362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3652" name="Group 20"/>
          <p:cNvGrpSpPr/>
          <p:nvPr/>
        </p:nvGrpSpPr>
        <p:grpSpPr bwMode="auto">
          <a:xfrm>
            <a:off x="4932363" y="1196975"/>
            <a:ext cx="3598862" cy="2590800"/>
            <a:chOff x="2971" y="2614"/>
            <a:chExt cx="2267" cy="1632"/>
          </a:xfrm>
        </p:grpSpPr>
        <p:pic>
          <p:nvPicPr>
            <p:cNvPr id="453653" name="Picture 21" descr="图片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2614"/>
              <a:ext cx="2035" cy="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453654" name="Object 22"/>
            <p:cNvGraphicFramePr>
              <a:graphicFrameLocks noChangeAspect="1"/>
            </p:cNvGraphicFramePr>
            <p:nvPr/>
          </p:nvGraphicFramePr>
          <p:xfrm>
            <a:off x="3969" y="3838"/>
            <a:ext cx="34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191" name="Equation" r:id="rId14" imgW="152400" imgH="228600" progId="Equation.DSMT4">
                    <p:embed/>
                  </p:oleObj>
                </mc:Choice>
                <mc:Fallback>
                  <p:oleObj name="Equation" r:id="rId14" imgW="152400" imgH="2286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838"/>
                          <a:ext cx="348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655" name="Object 23"/>
            <p:cNvGraphicFramePr>
              <a:graphicFrameLocks noChangeAspect="1"/>
            </p:cNvGraphicFramePr>
            <p:nvPr/>
          </p:nvGraphicFramePr>
          <p:xfrm>
            <a:off x="4059" y="3022"/>
            <a:ext cx="31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192" name="Equation" r:id="rId15" imgW="152400" imgH="228600" progId="Equation.DSMT4">
                    <p:embed/>
                  </p:oleObj>
                </mc:Choice>
                <mc:Fallback>
                  <p:oleObj name="Equation" r:id="rId15" imgW="152400" imgH="228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022"/>
                          <a:ext cx="318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656" name="Object 24"/>
            <p:cNvGraphicFramePr>
              <a:graphicFrameLocks noChangeAspect="1"/>
            </p:cNvGraphicFramePr>
            <p:nvPr/>
          </p:nvGraphicFramePr>
          <p:xfrm>
            <a:off x="4377" y="3203"/>
            <a:ext cx="30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193" name="Equation" r:id="rId16" imgW="152400" imgH="228600" progId="Equation.DSMT4">
                    <p:embed/>
                  </p:oleObj>
                </mc:Choice>
                <mc:Fallback>
                  <p:oleObj name="Equation" r:id="rId16" imgW="152400" imgH="228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3203"/>
                          <a:ext cx="302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657" name="Object 25"/>
            <p:cNvGraphicFramePr>
              <a:graphicFrameLocks noChangeAspect="1"/>
            </p:cNvGraphicFramePr>
            <p:nvPr/>
          </p:nvGraphicFramePr>
          <p:xfrm>
            <a:off x="4876" y="3249"/>
            <a:ext cx="36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194" name="Equation" r:id="rId17" imgW="152400" imgH="228600" progId="Equation.DSMT4">
                    <p:embed/>
                  </p:oleObj>
                </mc:Choice>
                <mc:Fallback>
                  <p:oleObj name="Equation" r:id="rId17" imgW="152400" imgH="2286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3249"/>
                          <a:ext cx="362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3659" name="Group 27"/>
          <p:cNvGrpSpPr/>
          <p:nvPr/>
        </p:nvGrpSpPr>
        <p:grpSpPr bwMode="auto">
          <a:xfrm>
            <a:off x="4932363" y="1196975"/>
            <a:ext cx="3598862" cy="2590800"/>
            <a:chOff x="2971" y="2614"/>
            <a:chExt cx="2267" cy="1632"/>
          </a:xfrm>
        </p:grpSpPr>
        <p:pic>
          <p:nvPicPr>
            <p:cNvPr id="453660" name="Picture 28" descr="图片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2614"/>
              <a:ext cx="2035" cy="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453661" name="Object 29"/>
            <p:cNvGraphicFramePr>
              <a:graphicFrameLocks noChangeAspect="1"/>
            </p:cNvGraphicFramePr>
            <p:nvPr/>
          </p:nvGraphicFramePr>
          <p:xfrm>
            <a:off x="3969" y="3838"/>
            <a:ext cx="34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195" name="Equation" r:id="rId18" imgW="152400" imgH="228600" progId="Equation.DSMT4">
                    <p:embed/>
                  </p:oleObj>
                </mc:Choice>
                <mc:Fallback>
                  <p:oleObj name="Equation" r:id="rId18" imgW="152400" imgH="228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838"/>
                          <a:ext cx="348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662" name="Object 30"/>
            <p:cNvGraphicFramePr>
              <a:graphicFrameLocks noChangeAspect="1"/>
            </p:cNvGraphicFramePr>
            <p:nvPr/>
          </p:nvGraphicFramePr>
          <p:xfrm>
            <a:off x="4059" y="3022"/>
            <a:ext cx="31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196" name="Equation" r:id="rId19" imgW="152400" imgH="228600" progId="Equation.DSMT4">
                    <p:embed/>
                  </p:oleObj>
                </mc:Choice>
                <mc:Fallback>
                  <p:oleObj name="Equation" r:id="rId19" imgW="152400" imgH="228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022"/>
                          <a:ext cx="318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663" name="Object 31"/>
            <p:cNvGraphicFramePr>
              <a:graphicFrameLocks noChangeAspect="1"/>
            </p:cNvGraphicFramePr>
            <p:nvPr/>
          </p:nvGraphicFramePr>
          <p:xfrm>
            <a:off x="4377" y="3203"/>
            <a:ext cx="30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197" name="Equation" r:id="rId20" imgW="152400" imgH="228600" progId="Equation.DSMT4">
                    <p:embed/>
                  </p:oleObj>
                </mc:Choice>
                <mc:Fallback>
                  <p:oleObj name="Equation" r:id="rId20" imgW="152400" imgH="2286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3203"/>
                          <a:ext cx="302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664" name="Object 32"/>
            <p:cNvGraphicFramePr>
              <a:graphicFrameLocks noChangeAspect="1"/>
            </p:cNvGraphicFramePr>
            <p:nvPr/>
          </p:nvGraphicFramePr>
          <p:xfrm>
            <a:off x="4876" y="3249"/>
            <a:ext cx="36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198" name="Equation" r:id="rId21" imgW="152400" imgH="228600" progId="Equation.DSMT4">
                    <p:embed/>
                  </p:oleObj>
                </mc:Choice>
                <mc:Fallback>
                  <p:oleObj name="Equation" r:id="rId21" imgW="152400" imgH="2286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3249"/>
                          <a:ext cx="362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55511"/>
              </p:ext>
            </p:extLst>
          </p:nvPr>
        </p:nvGraphicFramePr>
        <p:xfrm>
          <a:off x="611560" y="1628800"/>
          <a:ext cx="4263743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99" name="Equation" r:id="rId22" imgW="2082600" imgH="774360" progId="Equation.DSMT4">
                  <p:embed/>
                </p:oleObj>
              </mc:Choice>
              <mc:Fallback>
                <p:oleObj name="Equation" r:id="rId22" imgW="20826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11560" y="1628800"/>
                        <a:ext cx="4263743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4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3BE8-621F-477A-B25E-4D1ABB34AC02}" type="slidenum">
              <a:rPr lang="en-US" altLang="zh-CN"/>
              <a:t>53</a:t>
            </a:fld>
            <a:endParaRPr lang="en-US" altLang="zh-CN"/>
          </a:p>
        </p:txBody>
      </p:sp>
      <p:sp>
        <p:nvSpPr>
          <p:cNvPr id="3543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有向图的</a:t>
            </a:r>
            <a:r>
              <a:rPr lang="zh-CN" altLang="en-US" dirty="0" smtClean="0">
                <a:latin typeface="Times New Roman" panose="02020603050405020304" pitchFamily="18" charset="0"/>
              </a:rPr>
              <a:t>邻接矩阵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重点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431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558925"/>
            <a:ext cx="8496300" cy="3886200"/>
          </a:xfrm>
        </p:spPr>
        <p:txBody>
          <a:bodyPr/>
          <a:lstStyle/>
          <a:p>
            <a:pPr marL="457200" indent="-4572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14.26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设有向图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&gt;,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</a:p>
          <a:p>
            <a:pPr marL="457200" indent="-457200"/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zh-CN" altLang="en-US">
                <a:latin typeface="Times New Roman" panose="02020603050405020304" pitchFamily="18" charset="0"/>
              </a:rPr>
              <a:t>令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aseline="3000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为顶点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邻接到顶点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 </a:t>
            </a:r>
            <a:r>
              <a:rPr lang="zh-CN" altLang="en-US">
                <a:latin typeface="Times New Roman" panose="02020603050405020304" pitchFamily="18" charset="0"/>
              </a:rPr>
              <a:t>边的条数，称为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邻接矩</a:t>
            </a:r>
          </a:p>
          <a:p>
            <a:pPr marL="457200" indent="-4572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阵</a:t>
            </a:r>
            <a:r>
              <a:rPr lang="zh-CN" altLang="en-US">
                <a:latin typeface="Times New Roman" panose="02020603050405020304" pitchFamily="18" charset="0"/>
              </a:rPr>
              <a:t>，记作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，或简记为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marL="457200" indent="-457200"/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/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3C7C-2B06-49EC-8673-668E77795C25}" type="slidenum">
              <a:rPr lang="en-US" altLang="zh-CN"/>
              <a:t>54</a:t>
            </a:fld>
            <a:endParaRPr lang="en-US" altLang="zh-CN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dirty="0"/>
              <a:t>有向图的</a:t>
            </a:r>
            <a:r>
              <a:rPr lang="zh-CN" altLang="en-US" dirty="0" smtClean="0"/>
              <a:t>邻接矩阵</a:t>
            </a:r>
            <a:r>
              <a:rPr lang="en-US" altLang="zh-CN" dirty="0"/>
              <a:t>(</a:t>
            </a:r>
            <a:r>
              <a:rPr lang="zh-CN" altLang="en-US" dirty="0" smtClean="0"/>
              <a:t>重点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546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42988" y="3429000"/>
            <a:ext cx="1008062" cy="576263"/>
          </a:xfrm>
          <a:noFill/>
        </p:spPr>
        <p:txBody>
          <a:bodyPr/>
          <a:lstStyle/>
          <a:p>
            <a:pPr marL="457200" indent="-457200"/>
            <a:r>
              <a:rPr lang="zh-CN" altLang="en-US"/>
              <a:t>性质</a:t>
            </a:r>
          </a:p>
        </p:txBody>
      </p:sp>
      <p:graphicFrame>
        <p:nvGraphicFramePr>
          <p:cNvPr id="454662" name="Object 6"/>
          <p:cNvGraphicFramePr>
            <a:graphicFrameLocks noChangeAspect="1"/>
          </p:cNvGraphicFramePr>
          <p:nvPr/>
        </p:nvGraphicFramePr>
        <p:xfrm>
          <a:off x="971550" y="4016375"/>
          <a:ext cx="5688013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78" name="公式" r:id="rId3" imgW="2832100" imgH="1320800" progId="Equation.3">
                  <p:embed/>
                </p:oleObj>
              </mc:Choice>
              <mc:Fallback>
                <p:oleObj name="公式" r:id="rId3" imgW="2832100" imgH="1320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16375"/>
                        <a:ext cx="5688013" cy="265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4663" name="Group 7"/>
          <p:cNvGrpSpPr/>
          <p:nvPr/>
        </p:nvGrpSpPr>
        <p:grpSpPr bwMode="auto">
          <a:xfrm>
            <a:off x="4787900" y="981075"/>
            <a:ext cx="3598863" cy="2590800"/>
            <a:chOff x="2971" y="2614"/>
            <a:chExt cx="2267" cy="1632"/>
          </a:xfrm>
        </p:grpSpPr>
        <p:pic>
          <p:nvPicPr>
            <p:cNvPr id="454664" name="Picture 8" descr="图片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2614"/>
              <a:ext cx="2035" cy="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454665" name="Object 9"/>
            <p:cNvGraphicFramePr>
              <a:graphicFrameLocks noChangeAspect="1"/>
            </p:cNvGraphicFramePr>
            <p:nvPr/>
          </p:nvGraphicFramePr>
          <p:xfrm>
            <a:off x="3969" y="3838"/>
            <a:ext cx="34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879" name="Equation" r:id="rId6" imgW="152400" imgH="228600" progId="Equation.DSMT4">
                    <p:embed/>
                  </p:oleObj>
                </mc:Choice>
                <mc:Fallback>
                  <p:oleObj name="Equation" r:id="rId6" imgW="1524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838"/>
                          <a:ext cx="348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666" name="Object 10"/>
            <p:cNvGraphicFramePr>
              <a:graphicFrameLocks noChangeAspect="1"/>
            </p:cNvGraphicFramePr>
            <p:nvPr/>
          </p:nvGraphicFramePr>
          <p:xfrm>
            <a:off x="4059" y="3022"/>
            <a:ext cx="31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880" name="Equation" r:id="rId8" imgW="152400" imgH="228600" progId="Equation.DSMT4">
                    <p:embed/>
                  </p:oleObj>
                </mc:Choice>
                <mc:Fallback>
                  <p:oleObj name="Equation" r:id="rId8" imgW="1524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022"/>
                          <a:ext cx="318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667" name="Object 11"/>
            <p:cNvGraphicFramePr>
              <a:graphicFrameLocks noChangeAspect="1"/>
            </p:cNvGraphicFramePr>
            <p:nvPr/>
          </p:nvGraphicFramePr>
          <p:xfrm>
            <a:off x="4377" y="3203"/>
            <a:ext cx="30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881" name="Equation" r:id="rId10" imgW="152400" imgH="228600" progId="Equation.DSMT4">
                    <p:embed/>
                  </p:oleObj>
                </mc:Choice>
                <mc:Fallback>
                  <p:oleObj name="Equation" r:id="rId10" imgW="1524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3203"/>
                          <a:ext cx="302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668" name="Object 12"/>
            <p:cNvGraphicFramePr>
              <a:graphicFrameLocks noChangeAspect="1"/>
            </p:cNvGraphicFramePr>
            <p:nvPr/>
          </p:nvGraphicFramePr>
          <p:xfrm>
            <a:off x="4876" y="3249"/>
            <a:ext cx="36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882" name="Equation" r:id="rId12" imgW="152400" imgH="228600" progId="Equation.DSMT4">
                    <p:embed/>
                  </p:oleObj>
                </mc:Choice>
                <mc:Fallback>
                  <p:oleObj name="Equation" r:id="rId12" imgW="1524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3249"/>
                          <a:ext cx="362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4671" name="Rectangle 1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4670" name="Object 14"/>
          <p:cNvGraphicFramePr>
            <a:graphicFrameLocks noChangeAspect="1"/>
          </p:cNvGraphicFramePr>
          <p:nvPr/>
        </p:nvGraphicFramePr>
        <p:xfrm>
          <a:off x="1258888" y="1412875"/>
          <a:ext cx="33845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83" name="Equation" r:id="rId14" imgW="1409700" imgH="914400" progId="Equation.DSMT4">
                  <p:embed/>
                </p:oleObj>
              </mc:Choice>
              <mc:Fallback>
                <p:oleObj name="Equation" r:id="rId14" imgW="1409700" imgH="914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12875"/>
                        <a:ext cx="3384550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56176" y="4005064"/>
                <a:ext cx="1616083" cy="599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dirty="0" smtClean="0"/>
                  <a:t>的含义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05064"/>
                <a:ext cx="1616083" cy="599459"/>
              </a:xfrm>
              <a:prstGeom prst="rect">
                <a:avLst/>
              </a:prstGeom>
              <a:blipFill rotWithShape="1">
                <a:blip r:embed="rId16"/>
                <a:stretch>
                  <a:fillRect r="-4906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4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4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26EC-2A02-47CE-BEB0-879BAF2A8B28}" type="slidenum">
              <a:rPr lang="en-US" altLang="zh-CN"/>
              <a:t>55</a:t>
            </a:fld>
            <a:endParaRPr lang="en-US" altLang="zh-CN"/>
          </a:p>
        </p:txBody>
      </p:sp>
      <p:sp>
        <p:nvSpPr>
          <p:cNvPr id="356368" name="Rectangle 16"/>
          <p:cNvSpPr>
            <a:spLocks noChangeArrowheads="1"/>
          </p:cNvSpPr>
          <p:nvPr/>
        </p:nvSpPr>
        <p:spPr bwMode="auto">
          <a:xfrm>
            <a:off x="1906588" y="3068638"/>
            <a:ext cx="7129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中长度为 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的通路总数，</a:t>
            </a:r>
          </a:p>
        </p:txBody>
      </p:sp>
      <p:graphicFrame>
        <p:nvGraphicFramePr>
          <p:cNvPr id="356364" name="Object 12"/>
          <p:cNvGraphicFramePr>
            <a:graphicFrameLocks noChangeAspect="1"/>
          </p:cNvGraphicFramePr>
          <p:nvPr/>
        </p:nvGraphicFramePr>
        <p:xfrm>
          <a:off x="909638" y="2060575"/>
          <a:ext cx="3651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44" name="Equation" r:id="rId4" imgW="228600" imgH="254000" progId="Equation.DSMT4">
                  <p:embed/>
                </p:oleObj>
              </mc:Choice>
              <mc:Fallback>
                <p:oleObj name="Equation" r:id="rId4" imgW="228600" imgH="254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2060575"/>
                        <a:ext cx="365125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3" name="Object 11"/>
          <p:cNvGraphicFramePr>
            <a:graphicFrameLocks noChangeAspect="1"/>
          </p:cNvGraphicFramePr>
          <p:nvPr/>
        </p:nvGraphicFramePr>
        <p:xfrm>
          <a:off x="900113" y="2435225"/>
          <a:ext cx="5334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45" name="公式" r:id="rId6" imgW="241300" imgH="241300" progId="Equation.3">
                  <p:embed/>
                </p:oleObj>
              </mc:Choice>
              <mc:Fallback>
                <p:oleObj name="公式" r:id="rId6" imgW="2413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35225"/>
                        <a:ext cx="5334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2" name="Object 10"/>
          <p:cNvGraphicFramePr>
            <a:graphicFrameLocks noChangeAspect="1"/>
          </p:cNvGraphicFramePr>
          <p:nvPr/>
        </p:nvGraphicFramePr>
        <p:xfrm>
          <a:off x="863600" y="2952750"/>
          <a:ext cx="10445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46" name="公式" r:id="rId8" imgW="609600" imgH="457200" progId="Equation.3">
                  <p:embed/>
                </p:oleObj>
              </mc:Choice>
              <mc:Fallback>
                <p:oleObj name="公式" r:id="rId8" imgW="6096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952750"/>
                        <a:ext cx="1044575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1" name="Object 9"/>
          <p:cNvGraphicFramePr>
            <a:graphicFrameLocks noChangeAspect="1"/>
          </p:cNvGraphicFramePr>
          <p:nvPr/>
        </p:nvGraphicFramePr>
        <p:xfrm>
          <a:off x="850900" y="3608388"/>
          <a:ext cx="8413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47" name="公式" r:id="rId10" imgW="431800" imgH="431800" progId="Equation.3">
                  <p:embed/>
                </p:oleObj>
              </mc:Choice>
              <mc:Fallback>
                <p:oleObj name="公式" r:id="rId10" imgW="4318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608388"/>
                        <a:ext cx="84137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5" name="Rectangle 13"/>
          <p:cNvSpPr>
            <a:spLocks noChangeArrowheads="1"/>
          </p:cNvSpPr>
          <p:nvPr/>
        </p:nvSpPr>
        <p:spPr bwMode="auto">
          <a:xfrm>
            <a:off x="323850" y="1125538"/>
            <a:ext cx="8137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905"/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为有向图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的邻接矩阵，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为顶点集，则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次幂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）中元素</a:t>
            </a:r>
          </a:p>
        </p:txBody>
      </p:sp>
      <p:sp>
        <p:nvSpPr>
          <p:cNvPr id="356366" name="Rectangle 14"/>
          <p:cNvSpPr>
            <a:spLocks noChangeArrowheads="1"/>
          </p:cNvSpPr>
          <p:nvPr/>
        </p:nvSpPr>
        <p:spPr bwMode="auto">
          <a:xfrm>
            <a:off x="1476375" y="2060575"/>
            <a:ext cx="506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长度为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的通路数，其中</a:t>
            </a:r>
            <a:endParaRPr lang="zh-CN" altLang="en-US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6367" name="Rectangle 15"/>
          <p:cNvSpPr>
            <a:spLocks noChangeArrowheads="1"/>
          </p:cNvSpPr>
          <p:nvPr/>
        </p:nvSpPr>
        <p:spPr bwMode="auto">
          <a:xfrm>
            <a:off x="1476375" y="2492375"/>
            <a:ext cx="459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到自身长度为 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的回路数，而</a:t>
            </a:r>
            <a:endParaRPr lang="zh-CN" altLang="en-US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6372" name="Rectangle 2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邻接矩阵的应用</a:t>
            </a:r>
          </a:p>
        </p:txBody>
      </p:sp>
      <p:sp>
        <p:nvSpPr>
          <p:cNvPr id="356374" name="Rectangle 22"/>
          <p:cNvSpPr>
            <a:spLocks noChangeArrowheads="1"/>
          </p:cNvSpPr>
          <p:nvPr/>
        </p:nvSpPr>
        <p:spPr bwMode="auto">
          <a:xfrm>
            <a:off x="1619250" y="36925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D </a:t>
            </a:r>
            <a:r>
              <a:rPr lang="zh-CN" altLang="en-US" b="1">
                <a:latin typeface="Times New Roman" panose="02020603050405020304" pitchFamily="18" charset="0"/>
              </a:rPr>
              <a:t>中长度为 </a:t>
            </a:r>
            <a:r>
              <a:rPr lang="en-US" altLang="zh-CN" b="1" i="1">
                <a:latin typeface="Times New Roman" panose="02020603050405020304" pitchFamily="18" charset="0"/>
              </a:rPr>
              <a:t>l </a:t>
            </a:r>
            <a:r>
              <a:rPr lang="zh-CN" altLang="en-US" b="1">
                <a:latin typeface="Times New Roman" panose="02020603050405020304" pitchFamily="18" charset="0"/>
              </a:rPr>
              <a:t>的回路总数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544" y="4725144"/>
                <a:ext cx="8158387" cy="1515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注：以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中元素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为例说明其含义。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根据矩阵乘法，可得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(2)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𝑖𝑘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𝑘𝑗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dirty="0" smtClean="0"/>
                  <a:t>。从而可知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dirty="0" smtClean="0"/>
                  <a:t>表示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长度为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的通路数目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725144"/>
                <a:ext cx="8158387" cy="1515287"/>
              </a:xfrm>
              <a:prstGeom prst="rect">
                <a:avLst/>
              </a:prstGeom>
              <a:blipFill rotWithShape="1">
                <a:blip r:embed="rId12"/>
                <a:stretch>
                  <a:fillRect l="-1196" r="-224" b="-6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049094"/>
            <a:ext cx="2133600" cy="476250"/>
          </a:xfrm>
        </p:spPr>
        <p:txBody>
          <a:bodyPr/>
          <a:lstStyle/>
          <a:p>
            <a:fld id="{7D21D745-D105-417D-8457-D30F19080548}" type="slidenum">
              <a:rPr lang="en-US" altLang="zh-CN" smtClean="0"/>
              <a:t>56</a:t>
            </a:fld>
            <a:endParaRPr lang="en-US" altLang="zh-CN" dirty="0"/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149475" y="2331963"/>
          <a:ext cx="88423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64" name="公式" r:id="rId3" imgW="609600" imgH="457200" progId="Equation.3">
                  <p:embed/>
                </p:oleObj>
              </mc:Choice>
              <mc:Fallback>
                <p:oleObj name="公式" r:id="rId3" imgW="609600" imgH="457200" progId="Equation.3">
                  <p:embed/>
                  <p:pic>
                    <p:nvPicPr>
                      <p:cNvPr id="0" name="图片 4577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2331963"/>
                        <a:ext cx="884238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863600" y="2909813"/>
          <a:ext cx="7905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65" name="公式" r:id="rId5" imgW="431800" imgH="431800" progId="Equation.3">
                  <p:embed/>
                </p:oleObj>
              </mc:Choice>
              <mc:Fallback>
                <p:oleObj name="公式" r:id="rId5" imgW="431800" imgH="431800" progId="Equation.3">
                  <p:embed/>
                  <p:pic>
                    <p:nvPicPr>
                      <p:cNvPr id="0" name="图片 4577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909813"/>
                        <a:ext cx="7905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619250" y="3016176"/>
            <a:ext cx="460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中长度小于或等于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的回路数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987675" y="2441501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中长度小于或等于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的通路数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250825" y="1936676"/>
            <a:ext cx="81375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），则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中元素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1BCF-718F-494F-87EF-8D479C423DDF}" type="slidenum">
              <a:rPr lang="en-US" altLang="zh-CN"/>
              <a:t>57</a:t>
            </a:fld>
            <a:endParaRPr lang="en-US" altLang="zh-CN"/>
          </a:p>
        </p:txBody>
      </p:sp>
      <p:sp>
        <p:nvSpPr>
          <p:cNvPr id="358408" name="Rectangle 8"/>
          <p:cNvSpPr>
            <a:spLocks noChangeArrowheads="1"/>
          </p:cNvSpPr>
          <p:nvPr/>
        </p:nvSpPr>
        <p:spPr bwMode="auto">
          <a:xfrm>
            <a:off x="468313" y="1085850"/>
            <a:ext cx="84978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有向图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zh-CN" altLang="en-US" b="1">
                <a:latin typeface="Times New Roman" panose="02020603050405020304" pitchFamily="18" charset="0"/>
              </a:rPr>
              <a:t>如图所示，求 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30000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30000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，并回答诸问题：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(1) </a:t>
            </a:r>
            <a:r>
              <a:rPr lang="en-US" altLang="zh-CN" b="1" i="1">
                <a:latin typeface="Times New Roman" panose="02020603050405020304" pitchFamily="18" charset="0"/>
              </a:rPr>
              <a:t>D </a:t>
            </a:r>
            <a:r>
              <a:rPr lang="zh-CN" altLang="en-US" b="1">
                <a:latin typeface="Times New Roman" panose="02020603050405020304" pitchFamily="18" charset="0"/>
              </a:rPr>
              <a:t>中长度为</a:t>
            </a:r>
            <a:r>
              <a:rPr lang="en-US" altLang="zh-CN" b="1">
                <a:latin typeface="Times New Roman" panose="02020603050405020304" pitchFamily="18" charset="0"/>
              </a:rPr>
              <a:t>1, 2, 3, 4</a:t>
            </a:r>
            <a:r>
              <a:rPr lang="zh-CN" altLang="en-US" b="1">
                <a:latin typeface="Times New Roman" panose="02020603050405020304" pitchFamily="18" charset="0"/>
              </a:rPr>
              <a:t>的通路各有多少条？其中回路分别为多少条？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(2) </a:t>
            </a:r>
            <a:r>
              <a:rPr lang="en-US" altLang="zh-CN" b="1" i="1">
                <a:latin typeface="Times New Roman" panose="02020603050405020304" pitchFamily="18" charset="0"/>
              </a:rPr>
              <a:t>D </a:t>
            </a:r>
            <a:r>
              <a:rPr lang="zh-CN" altLang="en-US" b="1">
                <a:latin typeface="Times New Roman" panose="02020603050405020304" pitchFamily="18" charset="0"/>
              </a:rPr>
              <a:t>中长度小于或等于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的通路为多少条？其中有多少条回路？</a:t>
            </a:r>
          </a:p>
        </p:txBody>
      </p:sp>
      <p:pic>
        <p:nvPicPr>
          <p:cNvPr id="358409" name="Picture 9" descr="14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141663"/>
            <a:ext cx="3887787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1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实例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B8E-5153-4CF2-8BF6-DEAAA5F49773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360456" name="Rectangle 8"/>
          <p:cNvSpPr>
            <a:spLocks noChangeArrowheads="1"/>
          </p:cNvSpPr>
          <p:nvPr/>
        </p:nvSpPr>
        <p:spPr bwMode="auto">
          <a:xfrm>
            <a:off x="0" y="2141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0455" name="Object 7"/>
          <p:cNvGraphicFramePr>
            <a:graphicFrameLocks noChangeAspect="1"/>
          </p:cNvGraphicFramePr>
          <p:nvPr/>
        </p:nvGraphicFramePr>
        <p:xfrm>
          <a:off x="1484313" y="927100"/>
          <a:ext cx="4953000" cy="335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94" name="公式" r:id="rId4" imgW="2730500" imgH="1854200" progId="Equation.3">
                  <p:embed/>
                </p:oleObj>
              </mc:Choice>
              <mc:Fallback>
                <p:oleObj name="公式" r:id="rId4" imgW="2730500" imgH="1854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927100"/>
                        <a:ext cx="4953000" cy="335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7" name="Rectangle 9"/>
          <p:cNvSpPr>
            <a:spLocks noChangeArrowheads="1"/>
          </p:cNvSpPr>
          <p:nvPr/>
        </p:nvSpPr>
        <p:spPr bwMode="auto">
          <a:xfrm>
            <a:off x="539750" y="4292600"/>
            <a:ext cx="76184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中长度为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的通路为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条，其中有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条是回路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中长度为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的通路为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条，其中有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条是回路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b="1" i="1">
                <a:latin typeface="Times New Roman" panose="02020603050405020304" pitchFamily="18" charset="0"/>
              </a:rPr>
              <a:t>      D</a:t>
            </a:r>
            <a:r>
              <a:rPr lang="zh-CN" altLang="en-US" b="1">
                <a:latin typeface="Times New Roman" panose="02020603050405020304" pitchFamily="18" charset="0"/>
              </a:rPr>
              <a:t>中长度为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的通路分别为</a:t>
            </a:r>
            <a:r>
              <a:rPr lang="en-US" altLang="zh-CN" b="1">
                <a:latin typeface="Times New Roman" panose="02020603050405020304" pitchFamily="18" charset="0"/>
              </a:rPr>
              <a:t>14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en-US" altLang="zh-CN" b="1">
                <a:latin typeface="Times New Roman" panose="02020603050405020304" pitchFamily="18" charset="0"/>
              </a:rPr>
              <a:t>17</a:t>
            </a:r>
            <a:r>
              <a:rPr lang="zh-CN" altLang="en-US" b="1">
                <a:latin typeface="Times New Roman" panose="02020603050405020304" pitchFamily="18" charset="0"/>
              </a:rPr>
              <a:t>条，回路分别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      为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与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条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(2) 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zh-CN" altLang="en-US" b="1">
                <a:latin typeface="Times New Roman" panose="02020603050405020304" pitchFamily="18" charset="0"/>
              </a:rPr>
              <a:t>中长度小于等于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的通路为</a:t>
            </a:r>
            <a:r>
              <a:rPr lang="en-US" altLang="zh-CN" b="1">
                <a:latin typeface="Times New Roman" panose="02020603050405020304" pitchFamily="18" charset="0"/>
              </a:rPr>
              <a:t>50</a:t>
            </a:r>
            <a:r>
              <a:rPr lang="zh-CN" altLang="en-US" b="1">
                <a:latin typeface="Times New Roman" panose="02020603050405020304" pitchFamily="18" charset="0"/>
              </a:rPr>
              <a:t>条，其中有</a:t>
            </a:r>
            <a:r>
              <a:rPr lang="en-US" altLang="zh-CN" b="1">
                <a:latin typeface="Times New Roman" panose="02020603050405020304" pitchFamily="18" charset="0"/>
              </a:rPr>
              <a:t>8</a:t>
            </a:r>
            <a:r>
              <a:rPr lang="zh-CN" altLang="en-US" b="1">
                <a:latin typeface="Times New Roman" panose="02020603050405020304" pitchFamily="18" charset="0"/>
              </a:rPr>
              <a:t>条是回路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60458" name="Rectangle 1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实例求解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0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0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0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0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0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0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0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D745-D105-417D-8457-D30F19080548}" type="slidenum">
              <a:rPr lang="en-US" altLang="zh-CN" smtClean="0"/>
              <a:t>59</a:t>
            </a:fld>
            <a:endParaRPr lang="en-US" altLang="zh-CN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29" y="4005064"/>
            <a:ext cx="7129463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4321" y="1196752"/>
            <a:ext cx="70375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6</a:t>
            </a:r>
            <a:r>
              <a:rPr lang="zh-CN" altLang="en-US" sz="2800" b="1" dirty="0"/>
              <a:t> </a:t>
            </a:r>
            <a:r>
              <a:rPr lang="zh-CN" altLang="en-US" sz="2800" b="1" dirty="0" smtClean="0"/>
              <a:t>渡河问题</a:t>
            </a:r>
            <a:endParaRPr lang="en-US" altLang="zh-CN" sz="2800" b="1" dirty="0" smtClean="0"/>
          </a:p>
          <a:p>
            <a:r>
              <a:rPr lang="zh-CN" altLang="en-US" sz="2800" b="1" dirty="0"/>
              <a:t>一</a:t>
            </a:r>
            <a:r>
              <a:rPr lang="zh-CN" altLang="en-US" sz="2800" b="1" dirty="0" smtClean="0"/>
              <a:t>个摆渡人要把一只狼、一只羊和一捆菜云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过河去。由于船很小，每次摆渡人至多只能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带一样东西。另外，如果人不在旁边时，狼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要吃羊，羊要吃菜。问这人怎样才能将它们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运过河去</a:t>
            </a:r>
            <a:endParaRPr lang="zh-CN" altLang="en-US" sz="2800" b="1" dirty="0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邻接矩阵的应用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D6B1-D40B-4577-8789-9480776981CF}" type="slidenum">
              <a:rPr lang="en-US" altLang="zh-CN"/>
              <a:t>6</a:t>
            </a:fld>
            <a:endParaRPr lang="en-US" altLang="zh-CN"/>
          </a:p>
        </p:txBody>
      </p:sp>
      <p:graphicFrame>
        <p:nvGraphicFramePr>
          <p:cNvPr id="282633" name="Object 9"/>
          <p:cNvGraphicFramePr>
            <a:graphicFrameLocks noChangeAspect="1"/>
          </p:cNvGraphicFramePr>
          <p:nvPr/>
        </p:nvGraphicFramePr>
        <p:xfrm>
          <a:off x="1116013" y="1916113"/>
          <a:ext cx="72009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47" name="公式" r:id="rId4" imgW="3810000" imgH="482600" progId="Equation.3">
                  <p:embed/>
                </p:oleObj>
              </mc:Choice>
              <mc:Fallback>
                <p:oleObj name="公式" r:id="rId4" imgW="38100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16113"/>
                        <a:ext cx="72009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2" name="Object 8"/>
          <p:cNvGraphicFramePr>
            <a:graphicFrameLocks noChangeAspect="1"/>
          </p:cNvGraphicFramePr>
          <p:nvPr/>
        </p:nvGraphicFramePr>
        <p:xfrm>
          <a:off x="2771775" y="2798763"/>
          <a:ext cx="42243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48" name="公式" r:id="rId6" imgW="2070100" imgH="215900" progId="Equation.3">
                  <p:embed/>
                </p:oleObj>
              </mc:Choice>
              <mc:Fallback>
                <p:oleObj name="公式" r:id="rId6" imgW="20701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798763"/>
                        <a:ext cx="4224338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1" name="Object 7"/>
          <p:cNvGraphicFramePr>
            <a:graphicFrameLocks noChangeAspect="1"/>
          </p:cNvGraphicFramePr>
          <p:nvPr/>
        </p:nvGraphicFramePr>
        <p:xfrm>
          <a:off x="1169988" y="3738563"/>
          <a:ext cx="6926262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49" name="Equation" r:id="rId8" imgW="3810000" imgH="990600" progId="Equation.DSMT4">
                  <p:embed/>
                </p:oleObj>
              </mc:Choice>
              <mc:Fallback>
                <p:oleObj name="Equation" r:id="rId8" imgW="3810000" imgH="990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3738563"/>
                        <a:ext cx="6926262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41" name="Rectangle 17"/>
          <p:cNvSpPr>
            <a:spLocks noChangeArrowheads="1"/>
          </p:cNvSpPr>
          <p:nvPr/>
        </p:nvSpPr>
        <p:spPr bwMode="auto">
          <a:xfrm>
            <a:off x="395288" y="1052513"/>
            <a:ext cx="8064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8. </a:t>
            </a:r>
            <a:r>
              <a:rPr lang="zh-CN" altLang="en-US" b="1">
                <a:latin typeface="Times New Roman" panose="02020603050405020304" pitchFamily="18" charset="0"/>
              </a:rPr>
              <a:t>邻域与关联集</a:t>
            </a:r>
          </a:p>
          <a:p>
            <a:r>
              <a:rPr lang="zh-CN" altLang="en-US" b="1">
                <a:latin typeface="Times New Roman" panose="02020603050405020304" pitchFamily="18" charset="0"/>
              </a:rPr>
              <a:t>    ①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为无向图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  </a:t>
            </a:r>
          </a:p>
        </p:txBody>
      </p:sp>
      <p:sp>
        <p:nvSpPr>
          <p:cNvPr id="282642" name="Rectangle 18"/>
          <p:cNvSpPr>
            <a:spLocks noChangeArrowheads="1"/>
          </p:cNvSpPr>
          <p:nvPr/>
        </p:nvSpPr>
        <p:spPr bwMode="auto">
          <a:xfrm>
            <a:off x="1079500" y="2781300"/>
            <a:ext cx="162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</a:rPr>
              <a:t>v </a:t>
            </a:r>
            <a:r>
              <a:rPr lang="zh-CN" altLang="en-US" b="1">
                <a:latin typeface="Times New Roman" panose="02020603050405020304" pitchFamily="18" charset="0"/>
              </a:rPr>
              <a:t>的关联集</a:t>
            </a:r>
          </a:p>
        </p:txBody>
      </p:sp>
      <p:sp>
        <p:nvSpPr>
          <p:cNvPr id="282643" name="Rectangle 19"/>
          <p:cNvSpPr>
            <a:spLocks noChangeArrowheads="1"/>
          </p:cNvSpPr>
          <p:nvPr/>
        </p:nvSpPr>
        <p:spPr bwMode="auto">
          <a:xfrm>
            <a:off x="684213" y="3213100"/>
            <a:ext cx="327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②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为有向图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82644" name="Rectangle 20"/>
          <p:cNvSpPr>
            <a:spLocks noChangeArrowheads="1"/>
          </p:cNvSpPr>
          <p:nvPr/>
        </p:nvSpPr>
        <p:spPr bwMode="auto">
          <a:xfrm>
            <a:off x="539750" y="5516563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9.   </a:t>
            </a:r>
            <a:r>
              <a:rPr lang="zh-CN" altLang="en-US" b="1">
                <a:latin typeface="Times New Roman" panose="02020603050405020304" pitchFamily="18" charset="0"/>
              </a:rPr>
              <a:t>标定图与非标定图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10. </a:t>
            </a:r>
            <a:r>
              <a:rPr lang="zh-CN" altLang="en-US" b="1">
                <a:latin typeface="Times New Roman" panose="02020603050405020304" pitchFamily="18" charset="0"/>
              </a:rPr>
              <a:t>基图</a:t>
            </a:r>
          </a:p>
        </p:txBody>
      </p:sp>
      <p:sp>
        <p:nvSpPr>
          <p:cNvPr id="282645" name="Rectangle 2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chemeClr val="tx2"/>
                </a:solidFill>
              </a:rPr>
              <a:t>相关概念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4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D745-D105-417D-8457-D30F19080548}" type="slidenum">
              <a:rPr lang="en-US" altLang="zh-CN" smtClean="0"/>
              <a:t>60</a:t>
            </a:fld>
            <a:endParaRPr lang="en-US" altLang="zh-CN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340768"/>
            <a:ext cx="8229600" cy="4525963"/>
          </a:xfrm>
          <a:prstGeom prst="rect">
            <a:avLst/>
          </a:prstGeom>
          <a:noFill/>
        </p:spPr>
      </p:pic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邻接矩阵的应用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D745-D105-417D-8457-D30F19080548}" type="slidenum">
              <a:rPr lang="en-US" altLang="zh-CN" smtClean="0"/>
              <a:t>61</a:t>
            </a:fld>
            <a:endParaRPr lang="en-US" altLang="zh-CN"/>
          </a:p>
        </p:txBody>
      </p:sp>
      <p:pic>
        <p:nvPicPr>
          <p:cNvPr id="455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064896" cy="283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077072"/>
            <a:ext cx="8529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图中给出了两种方案，从</a:t>
            </a:r>
            <a:r>
              <a:rPr lang="en-US" altLang="zh-CN" b="1" dirty="0" smtClean="0"/>
              <a:t>FWSC</a:t>
            </a:r>
            <a:r>
              <a:rPr lang="zh-CN" altLang="en-US" b="1" dirty="0" smtClean="0"/>
              <a:t>到</a:t>
            </a:r>
            <a:r>
              <a:rPr lang="el-GR" altLang="zh-CN" b="1" dirty="0" smtClean="0"/>
              <a:t>Φ</a:t>
            </a:r>
            <a:r>
              <a:rPr lang="zh-CN" altLang="en-US" b="1" dirty="0" smtClean="0"/>
              <a:t>的不同基本通路，它们</a:t>
            </a:r>
            <a:endParaRPr lang="en-US" altLang="zh-CN" b="1" dirty="0" smtClean="0"/>
          </a:p>
          <a:p>
            <a:r>
              <a:rPr lang="zh-CN" altLang="en-US" b="1" dirty="0" smtClean="0"/>
              <a:t>的长度均为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，摆渡人只要摆渡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次就能将它们全部运到对岸，</a:t>
            </a:r>
            <a:endParaRPr lang="en-US" altLang="zh-CN" b="1" dirty="0" smtClean="0"/>
          </a:p>
          <a:p>
            <a:r>
              <a:rPr lang="zh-CN" altLang="en-US" b="1" dirty="0" smtClean="0"/>
              <a:t>并且羊和菜完好无损。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5373216"/>
            <a:ext cx="830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其实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在未找出渡河方案的情况下，可以先写出该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种状态的</a:t>
            </a:r>
            <a:endParaRPr lang="en-US" altLang="zh-CN" b="1" dirty="0" smtClean="0"/>
          </a:p>
          <a:p>
            <a:r>
              <a:rPr lang="zh-CN" altLang="en-US" b="1" dirty="0" smtClean="0"/>
              <a:t>邻接矩阵，利用邻接矩阵确定需要的摆渡次数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邻接矩阵的应用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D745-D105-417D-8457-D30F19080548}" type="slidenum">
              <a:rPr lang="en-US" altLang="zh-CN" smtClean="0"/>
              <a:t>62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1124744"/>
                <a:ext cx="70567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首先：将可能的</a:t>
                </a:r>
                <a:r>
                  <a:rPr lang="en-US" altLang="zh-CN" sz="2800" dirty="0" smtClean="0"/>
                  <a:t>10</a:t>
                </a:r>
                <a:r>
                  <a:rPr lang="zh-CN" altLang="en-US" sz="2800" dirty="0" smtClean="0"/>
                  <a:t>种状态编号</a:t>
                </a:r>
                <a:r>
                  <a:rPr lang="zh-CN" altLang="en-US" sz="2800" dirty="0"/>
                  <a:t>如下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1 FWSC  2 FWS  3 FWC  4 FSC  5  FS</a:t>
                </a:r>
              </a:p>
              <a:p>
                <a:r>
                  <a:rPr lang="en-US" altLang="zh-CN" sz="2800" dirty="0" smtClean="0"/>
                  <a:t>6 WC       7 W      8  S       9 C       10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/>
                      </a:rPr>
                      <m:t>Φ</m:t>
                    </m:r>
                  </m:oMath>
                </a14:m>
                <a:endParaRPr lang="en-US" altLang="zh-CN" sz="2800" dirty="0" smtClean="0"/>
              </a:p>
              <a:p>
                <a:r>
                  <a:rPr lang="zh-CN" altLang="en-US" sz="2800" dirty="0" smtClean="0"/>
                  <a:t>第二：写出该</a:t>
                </a:r>
                <a:r>
                  <a:rPr lang="en-US" altLang="zh-CN" sz="2800" dirty="0" smtClean="0"/>
                  <a:t>10</a:t>
                </a:r>
                <a:r>
                  <a:rPr lang="zh-CN" altLang="en-US" sz="2800" dirty="0" smtClean="0"/>
                  <a:t>种状态的邻接矩阵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24744"/>
                <a:ext cx="7056784" cy="1815882"/>
              </a:xfrm>
              <a:prstGeom prst="rect">
                <a:avLst/>
              </a:prstGeom>
              <a:blipFill rotWithShape="1">
                <a:blip r:embed="rId3"/>
                <a:stretch>
                  <a:fillRect l="-1727" t="-4377" b="-8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5536" y="2996952"/>
          <a:ext cx="3916362" cy="363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33" name="Equation" r:id="rId4" imgW="2463165" imgH="2286000" progId="Equation.DSMT4">
                  <p:embed/>
                </p:oleObj>
              </mc:Choice>
              <mc:Fallback>
                <p:oleObj name="Equation" r:id="rId4" imgW="2463165" imgH="2286000" progId="Equation.DSMT4">
                  <p:embed/>
                  <p:pic>
                    <p:nvPicPr>
                      <p:cNvPr id="0" name="图片 4567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2996952"/>
                        <a:ext cx="3916362" cy="363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50123" y="3068960"/>
                <a:ext cx="3782317" cy="206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第三：求出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,⋯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再</a:t>
                </a:r>
                <a:r>
                  <a:rPr lang="zh-CN" altLang="en-US" dirty="0" smtClean="0"/>
                  <a:t>检查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1,10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是否不等于</a:t>
                </a:r>
                <a:r>
                  <a:rPr lang="en-US" altLang="zh-CN" dirty="0" smtClean="0"/>
                  <a:t>0,</a:t>
                </a:r>
              </a:p>
              <a:p>
                <a:r>
                  <a:rPr lang="zh-CN" altLang="en-US" dirty="0"/>
                  <a:t>即</a:t>
                </a:r>
                <a:r>
                  <a:rPr lang="zh-CN" altLang="en-US" dirty="0" smtClean="0"/>
                  <a:t>可求出成功渡河需要的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最少摆渡次数及</a:t>
                </a:r>
                <a:r>
                  <a:rPr lang="zh-CN" altLang="en-US" dirty="0"/>
                  <a:t>摆渡</a:t>
                </a:r>
                <a:r>
                  <a:rPr lang="zh-CN" altLang="en-US" dirty="0" smtClean="0"/>
                  <a:t>方案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数目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23" y="3068960"/>
                <a:ext cx="3782317" cy="2065758"/>
              </a:xfrm>
              <a:prstGeom prst="rect">
                <a:avLst/>
              </a:prstGeom>
              <a:blipFill rotWithShape="1">
                <a:blip r:embed="rId6"/>
                <a:stretch>
                  <a:fillRect l="-2415" t="-2950" b="-6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邻接矩阵的应用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15999" y="5262299"/>
            <a:ext cx="3472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zh-CN" altLang="en-US" dirty="0"/>
              <a:t>可</a:t>
            </a:r>
            <a:r>
              <a:rPr lang="zh-CN" altLang="en-US" dirty="0" smtClean="0"/>
              <a:t>以用</a:t>
            </a:r>
            <a:r>
              <a:rPr lang="en-US" altLang="zh-CN" b="1" dirty="0" err="1"/>
              <a:t>Dijkstra</a:t>
            </a:r>
            <a:r>
              <a:rPr lang="zh-CN" altLang="en-US" b="1" dirty="0"/>
              <a:t>算</a:t>
            </a:r>
            <a:r>
              <a:rPr lang="zh-CN" altLang="en-US" b="1" dirty="0" smtClean="0"/>
              <a:t>法</a:t>
            </a:r>
            <a:endParaRPr lang="en-US" altLang="zh-CN" b="1" dirty="0" smtClean="0"/>
          </a:p>
          <a:p>
            <a:r>
              <a:rPr lang="zh-CN" altLang="en-US" b="1" dirty="0" smtClean="0"/>
              <a:t>和</a:t>
            </a:r>
            <a:r>
              <a:rPr lang="en-US" altLang="zh-CN" b="1" dirty="0"/>
              <a:t>Floyd</a:t>
            </a:r>
            <a:r>
              <a:rPr lang="zh-CN" altLang="en-US" b="1" dirty="0"/>
              <a:t>算</a:t>
            </a:r>
            <a:r>
              <a:rPr lang="zh-CN" altLang="en-US" b="1" dirty="0" smtClean="0"/>
              <a:t>法</a:t>
            </a:r>
            <a:r>
              <a:rPr lang="zh-CN" altLang="en-US" dirty="0" smtClean="0"/>
              <a:t>求路径及最</a:t>
            </a:r>
            <a:endParaRPr lang="en-US" altLang="zh-CN" dirty="0" smtClean="0"/>
          </a:p>
          <a:p>
            <a:r>
              <a:rPr lang="zh-CN" altLang="en-US" dirty="0" smtClean="0"/>
              <a:t>小摆渡次数。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8C0C-60E7-46B3-B5D7-9C4FDCE4967C}" type="slidenum">
              <a:rPr lang="en-US" altLang="zh-CN"/>
              <a:t>63</a:t>
            </a:fld>
            <a:endParaRPr lang="en-US" altLang="zh-CN"/>
          </a:p>
        </p:txBody>
      </p:sp>
      <p:graphicFrame>
        <p:nvGraphicFramePr>
          <p:cNvPr id="362504" name="Object 8"/>
          <p:cNvGraphicFramePr>
            <a:graphicFrameLocks noChangeAspect="1"/>
          </p:cNvGraphicFramePr>
          <p:nvPr/>
        </p:nvGraphicFramePr>
        <p:xfrm>
          <a:off x="1633538" y="1543050"/>
          <a:ext cx="29876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78" name="公式" r:id="rId4" imgW="1308100" imgH="457200" progId="Equation.3">
                  <p:embed/>
                </p:oleObj>
              </mc:Choice>
              <mc:Fallback>
                <p:oleObj name="公式" r:id="rId4" imgW="13081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1543050"/>
                        <a:ext cx="298767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4859338" y="4437063"/>
          <a:ext cx="257175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79" name="公式" r:id="rId6" imgW="1168400" imgH="914400" progId="Equation.3">
                  <p:embed/>
                </p:oleObj>
              </mc:Choice>
              <mc:Fallback>
                <p:oleObj name="公式" r:id="rId6" imgW="11684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437063"/>
                        <a:ext cx="2571750" cy="200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5" name="Rectangle 9"/>
          <p:cNvSpPr>
            <a:spLocks noChangeArrowheads="1"/>
          </p:cNvSpPr>
          <p:nvPr/>
        </p:nvSpPr>
        <p:spPr bwMode="auto">
          <a:xfrm>
            <a:off x="250825" y="1125538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76225" eaLnBrk="0" hangingPunct="0"/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14.27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为有向图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endParaRPr lang="zh-CN" altLang="en-US"/>
          </a:p>
        </p:txBody>
      </p:sp>
      <p:sp>
        <p:nvSpPr>
          <p:cNvPr id="362507" name="Rectangle 11"/>
          <p:cNvSpPr>
            <a:spLocks noChangeArrowheads="1"/>
          </p:cNvSpPr>
          <p:nvPr/>
        </p:nvSpPr>
        <p:spPr bwMode="auto">
          <a:xfrm>
            <a:off x="2051050" y="188913"/>
            <a:ext cx="619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/>
              <a:t>有向图的可达</a:t>
            </a:r>
            <a:r>
              <a:rPr lang="zh-CN" altLang="en-US" sz="3200" b="1" dirty="0" smtClean="0"/>
              <a:t>矩阵</a:t>
            </a:r>
            <a:endParaRPr lang="zh-CN" altLang="en-US" sz="3200" b="1" dirty="0"/>
          </a:p>
        </p:txBody>
      </p:sp>
      <p:sp>
        <p:nvSpPr>
          <p:cNvPr id="362508" name="Rectangle 12"/>
          <p:cNvSpPr>
            <a:spLocks noChangeArrowheads="1"/>
          </p:cNvSpPr>
          <p:nvPr/>
        </p:nvSpPr>
        <p:spPr bwMode="auto">
          <a:xfrm>
            <a:off x="611188" y="2492375"/>
            <a:ext cx="79390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称 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ij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n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的可达矩阵，记作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，简记为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由于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，所以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主对角线上的元素全为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1. 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由定义不难看出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强连通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当且仅当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为全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矩阵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下图所示有向图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的可达矩阵为</a:t>
            </a:r>
          </a:p>
        </p:txBody>
      </p:sp>
      <p:pic>
        <p:nvPicPr>
          <p:cNvPr id="362509" name="Picture 13" descr="14-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221163"/>
            <a:ext cx="28082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1EB6-F563-4A34-AEEC-DB31B13588DF}" type="slidenum">
              <a:rPr lang="en-US" altLang="zh-CN"/>
              <a:t>64</a:t>
            </a:fld>
            <a:endParaRPr lang="en-US" altLang="zh-CN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第十四章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习题课</a:t>
            </a:r>
          </a:p>
        </p:txBody>
      </p:sp>
      <p:sp>
        <p:nvSpPr>
          <p:cNvPr id="36455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无向图、有向图、关联与相邻、简单图、完全图、正则图、子图、补图；握手定理与推</a:t>
            </a:r>
            <a:r>
              <a:rPr lang="zh-CN" altLang="en-US" dirty="0" smtClean="0"/>
              <a:t>论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重点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zh-CN" altLang="en-US" dirty="0"/>
              <a:t>图的同构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通路与回路及其分类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无向图的连通性与连通度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有向图的连通性及其分类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图的矩阵表</a:t>
            </a:r>
            <a:r>
              <a:rPr lang="zh-CN" altLang="en-US" dirty="0" smtClean="0"/>
              <a:t>示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重点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>
              <a:buClr>
                <a:srgbClr val="FF9900"/>
              </a:buClr>
            </a:pP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F246-EC8D-4AD8-8544-A9480FC88513}" type="slidenum">
              <a:rPr lang="en-US" altLang="zh-CN"/>
              <a:t>65</a:t>
            </a:fld>
            <a:endParaRPr lang="en-US" altLang="zh-CN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基本要求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深刻理解握手定理及推论的内容并能灵活地应用它们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深刻理解图同构、简单图、完全图、正则图、子图、补图、二部图的概念以及它们的性质及相互之间的关系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记住通路与回路的定义、分类及表示法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深刻理解与无向图连通性、连通度有关的诸多概念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会判别有向图连通性的类型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熟练掌握用邻接矩阵及其幂求有向图中通路与回路数的方法，会求可达矩阵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05B7-2427-4710-8398-6108D0BBB90C}" type="slidenum">
              <a:rPr lang="en-US" altLang="zh-CN"/>
              <a:t>66</a:t>
            </a:fld>
            <a:endParaRPr lang="en-US" altLang="zh-CN"/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468313" y="1123950"/>
            <a:ext cx="756126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．</a:t>
            </a:r>
            <a:r>
              <a:rPr lang="en-US" altLang="zh-CN" b="1">
                <a:latin typeface="Times New Roman" panose="02020603050405020304" pitchFamily="18" charset="0"/>
              </a:rPr>
              <a:t>9</a:t>
            </a:r>
            <a:r>
              <a:rPr lang="zh-CN" altLang="en-US" b="1">
                <a:latin typeface="Times New Roman" panose="02020603050405020304" pitchFamily="18" charset="0"/>
              </a:rPr>
              <a:t>阶无向图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中，每个顶点的度数不是</a:t>
            </a:r>
            <a:r>
              <a:rPr lang="en-US" altLang="zh-CN" b="1">
                <a:latin typeface="Times New Roman" panose="02020603050405020304" pitchFamily="18" charset="0"/>
              </a:rPr>
              <a:t>5</a:t>
            </a:r>
            <a:r>
              <a:rPr lang="zh-CN" altLang="en-US" b="1">
                <a:latin typeface="Times New Roman" panose="02020603050405020304" pitchFamily="18" charset="0"/>
              </a:rPr>
              <a:t>就是</a:t>
            </a:r>
            <a:r>
              <a:rPr lang="en-US" altLang="zh-CN" b="1">
                <a:latin typeface="Times New Roman" panose="02020603050405020304" pitchFamily="18" charset="0"/>
              </a:rPr>
              <a:t>6. </a:t>
            </a:r>
            <a:r>
              <a:rPr lang="zh-CN" altLang="en-US" b="1">
                <a:latin typeface="Times New Roman" panose="02020603050405020304" pitchFamily="18" charset="0"/>
              </a:rPr>
              <a:t>证明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中至少有</a:t>
            </a:r>
            <a:r>
              <a:rPr lang="en-US" altLang="zh-CN" b="1">
                <a:latin typeface="Times New Roman" panose="02020603050405020304" pitchFamily="18" charset="0"/>
              </a:rPr>
              <a:t>5</a:t>
            </a:r>
            <a:r>
              <a:rPr lang="zh-CN" altLang="en-US" b="1">
                <a:latin typeface="Times New Roman" panose="02020603050405020304" pitchFamily="18" charset="0"/>
              </a:rPr>
              <a:t>个</a:t>
            </a:r>
            <a:r>
              <a:rPr lang="en-US" altLang="zh-CN" b="1">
                <a:latin typeface="Times New Roman" panose="02020603050405020304" pitchFamily="18" charset="0"/>
              </a:rPr>
              <a:t>6</a:t>
            </a:r>
            <a:r>
              <a:rPr lang="zh-CN" altLang="en-US" b="1">
                <a:latin typeface="Times New Roman" panose="02020603050405020304" pitchFamily="18" charset="0"/>
              </a:rPr>
              <a:t>度顶点或至少有</a:t>
            </a:r>
            <a:r>
              <a:rPr lang="en-US" altLang="zh-CN" b="1">
                <a:latin typeface="Times New Roman" panose="02020603050405020304" pitchFamily="18" charset="0"/>
              </a:rPr>
              <a:t>6</a:t>
            </a:r>
            <a:r>
              <a:rPr lang="zh-CN" altLang="en-US" b="1">
                <a:latin typeface="Times New Roman" panose="02020603050405020304" pitchFamily="18" charset="0"/>
              </a:rPr>
              <a:t>个</a:t>
            </a:r>
            <a:r>
              <a:rPr lang="en-US" altLang="zh-CN" b="1">
                <a:latin typeface="Times New Roman" panose="02020603050405020304" pitchFamily="18" charset="0"/>
              </a:rPr>
              <a:t>5</a:t>
            </a:r>
            <a:r>
              <a:rPr lang="zh-CN" altLang="en-US" b="1">
                <a:latin typeface="Times New Roman" panose="02020603050405020304" pitchFamily="18" charset="0"/>
              </a:rPr>
              <a:t>度顶点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70699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chemeClr val="tx2"/>
                </a:solidFill>
              </a:rPr>
              <a:t>练习</a:t>
            </a:r>
            <a:r>
              <a:rPr lang="en-US" altLang="zh-CN" sz="32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468313" y="2205038"/>
            <a:ext cx="7848600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证   关键是利用握手定理的推论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方法一：穷举法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中有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个</a:t>
            </a:r>
            <a:r>
              <a:rPr lang="en-US" altLang="zh-CN" b="1">
                <a:latin typeface="Times New Roman" panose="02020603050405020304" pitchFamily="18" charset="0"/>
              </a:rPr>
              <a:t>5</a:t>
            </a:r>
            <a:r>
              <a:rPr lang="zh-CN" altLang="en-US" b="1">
                <a:latin typeface="Times New Roman" panose="02020603050405020304" pitchFamily="18" charset="0"/>
              </a:rPr>
              <a:t>度顶点，则必有</a:t>
            </a:r>
            <a:r>
              <a:rPr lang="en-US" altLang="zh-CN" b="1">
                <a:latin typeface="Times New Roman" panose="02020603050405020304" pitchFamily="18" charset="0"/>
              </a:rPr>
              <a:t>(9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度顶点，由握手定理推论可知，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,9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只有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种可能：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(0,9), (2,7), (4,5), (6,3), (8,1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）它们都满足要求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方法二：反证法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否则，由握手定理推论可知，“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至多有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度顶点并且至多有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度顶点”，这与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9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阶图矛盾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0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0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0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0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0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0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0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0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0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0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0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0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0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0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0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723F-F60C-4174-9D6A-C9FF646B9BE8}" type="slidenum">
              <a:rPr lang="en-US" altLang="zh-CN"/>
              <a:t>67</a:t>
            </a:fld>
            <a:endParaRPr lang="en-US" altLang="zh-CN"/>
          </a:p>
        </p:txBody>
      </p:sp>
      <p:sp>
        <p:nvSpPr>
          <p:cNvPr id="372746" name="Rectangle 10"/>
          <p:cNvSpPr>
            <a:spLocks noChangeArrowheads="1"/>
          </p:cNvSpPr>
          <p:nvPr/>
        </p:nvSpPr>
        <p:spPr bwMode="auto">
          <a:xfrm>
            <a:off x="539750" y="1123950"/>
            <a:ext cx="820896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</a:rPr>
              <a:t>．数组</a:t>
            </a:r>
            <a:r>
              <a:rPr lang="en-US" altLang="zh-CN" b="1">
                <a:latin typeface="Times New Roman" panose="02020603050405020304" pitchFamily="18" charset="0"/>
              </a:rPr>
              <a:t>2, 2, 2, 2, 3, 3</a:t>
            </a:r>
            <a:r>
              <a:rPr lang="zh-CN" altLang="en-US" b="1">
                <a:latin typeface="Times New Roman" panose="02020603050405020304" pitchFamily="18" charset="0"/>
              </a:rPr>
              <a:t>能简单图化吗？若能，画出尽可能多的非同构的图来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72748" name="Rectangle 12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chemeClr val="tx2"/>
                </a:solidFill>
              </a:rPr>
              <a:t>练习</a:t>
            </a:r>
            <a:r>
              <a:rPr lang="en-US" altLang="zh-CN" sz="3200">
                <a:solidFill>
                  <a:schemeClr val="tx2"/>
                </a:solidFill>
              </a:rPr>
              <a:t>2</a:t>
            </a:r>
          </a:p>
        </p:txBody>
      </p:sp>
      <p:pic>
        <p:nvPicPr>
          <p:cNvPr id="372749" name="Picture 13" descr="14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4"/>
          <a:stretch>
            <a:fillRect/>
          </a:stretch>
        </p:blipFill>
        <p:spPr bwMode="auto">
          <a:xfrm>
            <a:off x="827088" y="3500438"/>
            <a:ext cx="7345362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2750" name="Rectangle 14"/>
          <p:cNvSpPr>
            <a:spLocks noChangeArrowheads="1"/>
          </p:cNvSpPr>
          <p:nvPr/>
        </p:nvSpPr>
        <p:spPr bwMode="auto">
          <a:xfrm>
            <a:off x="468313" y="2276475"/>
            <a:ext cx="82073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只要能画出</a:t>
            </a:r>
            <a:r>
              <a:rPr lang="en-US" altLang="zh-CN" b="1">
                <a:latin typeface="Times New Roman" panose="02020603050405020304" pitchFamily="18" charset="0"/>
              </a:rPr>
              <a:t>6 </a:t>
            </a:r>
            <a:r>
              <a:rPr lang="zh-CN" altLang="en-US" b="1">
                <a:latin typeface="Times New Roman" panose="02020603050405020304" pitchFamily="18" charset="0"/>
              </a:rPr>
              <a:t>阶无向简单图，就说明它可简单图化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  <a:r>
              <a:rPr lang="zh-CN" altLang="en-US" b="1">
                <a:latin typeface="Times New Roman" panose="02020603050405020304" pitchFamily="18" charset="0"/>
              </a:rPr>
              <a:t>下图的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个图都以此数列为度数列，请证明它们彼此不同构，都是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baseline="-25000">
                <a:latin typeface="Times New Roman" panose="02020603050405020304" pitchFamily="18" charset="0"/>
              </a:rPr>
              <a:t>6</a:t>
            </a:r>
            <a:r>
              <a:rPr lang="zh-CN" altLang="en-US" b="1">
                <a:latin typeface="Times New Roman" panose="02020603050405020304" pitchFamily="18" charset="0"/>
              </a:rPr>
              <a:t>的子图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2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8A1F-FA3A-4BC6-8A55-24C1BF38BAB3}" type="slidenum">
              <a:rPr lang="en-US" altLang="zh-CN"/>
              <a:t>68</a:t>
            </a:fld>
            <a:endParaRPr lang="en-US" altLang="zh-CN"/>
          </a:p>
        </p:txBody>
      </p:sp>
      <p:sp>
        <p:nvSpPr>
          <p:cNvPr id="37684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7848600" cy="467995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中有几种非同构的圈？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(2)</a:t>
            </a:r>
            <a:r>
              <a:rPr lang="en-US" altLang="zh-CN" i="1">
                <a:latin typeface="Times New Roman" panose="02020603050405020304" pitchFamily="18" charset="0"/>
              </a:rPr>
              <a:t> D</a:t>
            </a:r>
            <a:r>
              <a:rPr lang="zh-CN" altLang="en-US">
                <a:latin typeface="Times New Roman" panose="02020603050405020304" pitchFamily="18" charset="0"/>
              </a:rPr>
              <a:t>中有几种非圈非同构的简单回路？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是哪类连通图</a:t>
            </a:r>
            <a:r>
              <a:rPr lang="en-US" altLang="zh-CN">
                <a:latin typeface="Times New Roman" panose="02020603050405020304" pitchFamily="18" charset="0"/>
              </a:rPr>
              <a:t>?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(4)</a:t>
            </a:r>
            <a:r>
              <a:rPr lang="en-US" altLang="zh-CN" i="1">
                <a:latin typeface="Times New Roman" panose="02020603050405020304" pitchFamily="18" charset="0"/>
              </a:rPr>
              <a:t> D</a:t>
            </a:r>
            <a:r>
              <a:rPr lang="zh-CN" altLang="en-US">
                <a:latin typeface="Times New Roman" panose="02020603050405020304" pitchFamily="18" charset="0"/>
              </a:rPr>
              <a:t>中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长度为</a:t>
            </a:r>
            <a:r>
              <a:rPr lang="en-US" altLang="zh-CN">
                <a:latin typeface="Times New Roman" panose="02020603050405020304" pitchFamily="18" charset="0"/>
              </a:rPr>
              <a:t>1,2,3,4</a:t>
            </a:r>
            <a:r>
              <a:rPr lang="zh-CN" altLang="en-US">
                <a:latin typeface="Times New Roman" panose="02020603050405020304" pitchFamily="18" charset="0"/>
              </a:rPr>
              <a:t>的通路各多少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条？其中几条是非初级的简单通路？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(5)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中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长度为</a:t>
            </a:r>
            <a:r>
              <a:rPr lang="en-US" altLang="zh-CN">
                <a:latin typeface="Times New Roman" panose="02020603050405020304" pitchFamily="18" charset="0"/>
              </a:rPr>
              <a:t>1,2,3,4</a:t>
            </a:r>
            <a:r>
              <a:rPr lang="zh-CN" altLang="en-US">
                <a:latin typeface="Times New Roman" panose="02020603050405020304" pitchFamily="18" charset="0"/>
              </a:rPr>
              <a:t>的回路各多少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条？讨论它们的类型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(6)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中长度为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的通路（不含回路）有多少条？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(7)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中长度为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的回路有多少条？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(8)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中长度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的通路有多少条？其中有几条是回路？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(9) </a:t>
            </a:r>
            <a:r>
              <a:rPr lang="zh-CN" altLang="en-US">
                <a:latin typeface="Times New Roman" panose="02020603050405020304" pitchFamily="18" charset="0"/>
              </a:rPr>
              <a:t>写出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的可达矩阵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r>
              <a:rPr lang="en-US" altLang="zh-CN" b="0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376842" name="Picture 10" descr="14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 t="3828"/>
          <a:stretch>
            <a:fillRect/>
          </a:stretch>
        </p:blipFill>
        <p:spPr bwMode="auto">
          <a:xfrm>
            <a:off x="5795963" y="1341438"/>
            <a:ext cx="295116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6843" name="Rectangle 11"/>
          <p:cNvSpPr>
            <a:spLocks noChangeArrowheads="1"/>
          </p:cNvSpPr>
          <p:nvPr/>
        </p:nvSpPr>
        <p:spPr bwMode="auto">
          <a:xfrm>
            <a:off x="395288" y="1125538"/>
            <a:ext cx="6840537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．</a:t>
            </a:r>
            <a:r>
              <a:rPr lang="zh-CN" altLang="en-US" b="1" dirty="0">
                <a:latin typeface="Times New Roman" panose="02020603050405020304" pitchFamily="18" charset="0"/>
              </a:rPr>
              <a:t>有向图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</a:rPr>
              <a:t>如图所示，</a:t>
            </a:r>
            <a:r>
              <a:rPr lang="zh-CN" altLang="en-US" b="1" dirty="0"/>
              <a:t>回答下列诸问：</a:t>
            </a:r>
          </a:p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76845" name="Rectangle 1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dirty="0" smtClean="0"/>
              <a:t>练习</a:t>
            </a:r>
            <a:r>
              <a:rPr lang="en-US" altLang="zh-CN" b="0" dirty="0"/>
              <a:t>3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A661-253B-46D3-B6E5-E688CB9B8945}" type="slidenum">
              <a:rPr lang="en-US" altLang="zh-CN"/>
              <a:t>69</a:t>
            </a:fld>
            <a:endParaRPr lang="en-US" altLang="zh-CN"/>
          </a:p>
        </p:txBody>
      </p:sp>
      <p:sp>
        <p:nvSpPr>
          <p:cNvPr id="3809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38093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525963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中有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种非同构的圈，长度分别为</a:t>
            </a:r>
            <a:r>
              <a:rPr lang="en-US" altLang="zh-CN">
                <a:latin typeface="Times New Roman" panose="02020603050405020304" pitchFamily="18" charset="0"/>
              </a:rPr>
              <a:t>1,2,3</a:t>
            </a:r>
            <a:r>
              <a:rPr lang="zh-CN" altLang="en-US">
                <a:latin typeface="Times New Roman" panose="02020603050405020304" pitchFamily="18" charset="0"/>
              </a:rPr>
              <a:t>，请画出它们的图形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中有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种非圈的非同构的简单回路，它们的长度分别为 </a:t>
            </a:r>
            <a:r>
              <a:rPr lang="en-US" altLang="zh-CN">
                <a:latin typeface="Times New Roman" panose="02020603050405020304" pitchFamily="18" charset="0"/>
              </a:rPr>
              <a:t>4,5,6. </a:t>
            </a:r>
            <a:r>
              <a:rPr lang="zh-CN" altLang="en-US">
                <a:latin typeface="Times New Roman" panose="02020603050405020304" pitchFamily="18" charset="0"/>
              </a:rPr>
              <a:t>请画出它们的图形来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是强连通的（为什么？）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为解</a:t>
            </a:r>
            <a:r>
              <a:rPr lang="en-US" altLang="zh-CN">
                <a:latin typeface="Times New Roman" panose="02020603050405020304" pitchFamily="18" charset="0"/>
              </a:rPr>
              <a:t>(4)—(8)</a:t>
            </a:r>
            <a:r>
              <a:rPr lang="zh-CN" altLang="en-US">
                <a:latin typeface="Times New Roman" panose="02020603050405020304" pitchFamily="18" charset="0"/>
              </a:rPr>
              <a:t>，只需先求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的邻接矩阵的前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次幂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zh-CN"/>
              <a:t> </a:t>
            </a:r>
          </a:p>
        </p:txBody>
      </p:sp>
      <p:graphicFrame>
        <p:nvGraphicFramePr>
          <p:cNvPr id="380939" name="Object 11"/>
          <p:cNvGraphicFramePr>
            <a:graphicFrameLocks noChangeAspect="1"/>
          </p:cNvGraphicFramePr>
          <p:nvPr/>
        </p:nvGraphicFramePr>
        <p:xfrm>
          <a:off x="1773238" y="3573463"/>
          <a:ext cx="4516437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76" name="公式" r:id="rId4" imgW="2781300" imgH="1854200" progId="Equation.3">
                  <p:embed/>
                </p:oleObj>
              </mc:Choice>
              <mc:Fallback>
                <p:oleObj name="公式" r:id="rId4" imgW="2781300" imgH="1854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3573463"/>
                        <a:ext cx="4516437" cy="301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397-4302-4D79-9D8D-EA41ED8B3F0C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28468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多重图与简单图</a:t>
            </a:r>
          </a:p>
        </p:txBody>
      </p:sp>
      <p:sp>
        <p:nvSpPr>
          <p:cNvPr id="2846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14.3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(1) </a:t>
            </a:r>
            <a:r>
              <a:rPr lang="zh-CN" altLang="en-US">
                <a:latin typeface="Times New Roman" panose="02020603050405020304" pitchFamily="18" charset="0"/>
              </a:rPr>
              <a:t>无向图中，若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关联</a:t>
            </a:r>
            <a:r>
              <a:rPr lang="zh-CN" altLang="en-US">
                <a:latin typeface="Times New Roman" panose="02020603050405020304" pitchFamily="18" charset="0"/>
              </a:rPr>
              <a:t>一对顶点的边数多于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条，则称这些边为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平行边</a:t>
            </a:r>
            <a:r>
              <a:rPr lang="zh-CN" altLang="en-US">
                <a:latin typeface="Times New Roman" panose="02020603050405020304" pitchFamily="18" charset="0"/>
              </a:rPr>
              <a:t>，平行边的条数称为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重数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有向图中的平行边及重数（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注意方向性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含平行边的图称为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多重图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latin typeface="Times New Roman" panose="02020603050405020304" pitchFamily="18" charset="0"/>
              </a:rPr>
              <a:t>不含平行边和环的图称为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简单图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在定义</a:t>
            </a:r>
            <a:r>
              <a:rPr lang="en-US" altLang="zh-CN">
                <a:latin typeface="Times New Roman" panose="02020603050405020304" pitchFamily="18" charset="0"/>
              </a:rPr>
              <a:t>14.3</a:t>
            </a:r>
            <a:r>
              <a:rPr lang="zh-CN" altLang="en-US">
                <a:latin typeface="Times New Roman" panose="02020603050405020304" pitchFamily="18" charset="0"/>
              </a:rPr>
              <a:t>中定义的简单图是极其重要的概念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8306-52E7-4C62-9D48-F5FF9B13EA45}" type="slidenum">
              <a:rPr lang="en-US" altLang="zh-CN"/>
              <a:t>70</a:t>
            </a:fld>
            <a:endParaRPr lang="en-US" altLang="zh-CN"/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323850" y="1196975"/>
            <a:ext cx="8351838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b="1">
                <a:latin typeface="Times New Roman" panose="02020603050405020304" pitchFamily="18" charset="0"/>
              </a:rPr>
              <a:t>(4) </a:t>
            </a:r>
            <a:r>
              <a:rPr lang="en-US" altLang="zh-CN" sz="2600" b="1" i="1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600" b="1">
                <a:latin typeface="Times New Roman" panose="02020603050405020304" pitchFamily="18" charset="0"/>
              </a:rPr>
              <a:t>到</a:t>
            </a:r>
            <a:r>
              <a:rPr lang="en-US" altLang="zh-CN" sz="2600" b="1" i="1">
                <a:latin typeface="Times New Roman" panose="02020603050405020304" pitchFamily="18" charset="0"/>
              </a:rPr>
              <a:t>v</a:t>
            </a:r>
            <a:r>
              <a:rPr lang="en-US" altLang="zh-CN" sz="2600" b="1" baseline="-25000">
                <a:latin typeface="Times New Roman" panose="02020603050405020304" pitchFamily="18" charset="0"/>
              </a:rPr>
              <a:t>4</a:t>
            </a:r>
            <a:r>
              <a:rPr lang="zh-CN" altLang="en-US" sz="2600" b="1">
                <a:latin typeface="Times New Roman" panose="02020603050405020304" pitchFamily="18" charset="0"/>
              </a:rPr>
              <a:t>长度为</a:t>
            </a:r>
            <a:r>
              <a:rPr lang="en-US" altLang="zh-CN" sz="2600" b="1">
                <a:latin typeface="Times New Roman" panose="02020603050405020304" pitchFamily="18" charset="0"/>
              </a:rPr>
              <a:t>1,2,3,4</a:t>
            </a:r>
            <a:r>
              <a:rPr lang="zh-CN" altLang="en-US" sz="2600" b="1">
                <a:latin typeface="Times New Roman" panose="02020603050405020304" pitchFamily="18" charset="0"/>
              </a:rPr>
              <a:t>的通路数分别为</a:t>
            </a:r>
            <a:r>
              <a:rPr lang="en-US" altLang="zh-CN" sz="2600" b="1">
                <a:latin typeface="Times New Roman" panose="02020603050405020304" pitchFamily="18" charset="0"/>
              </a:rPr>
              <a:t>0,0,2,2.  </a:t>
            </a:r>
            <a:r>
              <a:rPr lang="zh-CN" altLang="en-US" sz="2600" b="1">
                <a:latin typeface="Times New Roman" panose="02020603050405020304" pitchFamily="18" charset="0"/>
              </a:rPr>
              <a:t>其中只有长度为</a:t>
            </a:r>
            <a:r>
              <a:rPr lang="en-US" altLang="zh-CN" sz="2600" b="1">
                <a:latin typeface="Times New Roman" panose="02020603050405020304" pitchFamily="18" charset="0"/>
              </a:rPr>
              <a:t>4</a:t>
            </a:r>
            <a:r>
              <a:rPr lang="zh-CN" altLang="en-US" sz="2600" b="1">
                <a:latin typeface="Times New Roman" panose="02020603050405020304" pitchFamily="18" charset="0"/>
              </a:rPr>
              <a:t>的两条是非初级的简单通路（定义意义下），见下图所示</a:t>
            </a:r>
            <a:r>
              <a:rPr lang="en-US" altLang="zh-CN" sz="2600" b="1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439301" name="Picture 5" descr="14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2"/>
          <a:stretch>
            <a:fillRect/>
          </a:stretch>
        </p:blipFill>
        <p:spPr bwMode="auto">
          <a:xfrm>
            <a:off x="827088" y="3068638"/>
            <a:ext cx="6840537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chemeClr val="tx2"/>
                </a:solidFill>
              </a:rPr>
              <a:t>解答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0CA7-58DA-4F34-BCF3-A97B830A4C86}" type="slidenum">
              <a:rPr lang="en-US" altLang="zh-CN"/>
              <a:t>71</a:t>
            </a:fld>
            <a:endParaRPr lang="en-US" altLang="zh-CN"/>
          </a:p>
        </p:txBody>
      </p:sp>
      <p:sp>
        <p:nvSpPr>
          <p:cNvPr id="3850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3850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(5)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长度为</a:t>
            </a:r>
            <a:r>
              <a:rPr lang="en-US" altLang="zh-CN">
                <a:latin typeface="Times New Roman" panose="02020603050405020304" pitchFamily="18" charset="0"/>
              </a:rPr>
              <a:t>1,2,3,4</a:t>
            </a:r>
            <a:r>
              <a:rPr lang="zh-CN" altLang="en-US">
                <a:latin typeface="Times New Roman" panose="02020603050405020304" pitchFamily="18" charset="0"/>
              </a:rPr>
              <a:t>的回路数分别为</a:t>
            </a:r>
            <a:r>
              <a:rPr lang="en-US" altLang="zh-CN">
                <a:latin typeface="Times New Roman" panose="02020603050405020304" pitchFamily="18" charset="0"/>
              </a:rPr>
              <a:t>1,1,3,5. </a:t>
            </a:r>
            <a:r>
              <a:rPr lang="zh-CN" altLang="en-US">
                <a:latin typeface="Times New Roman" panose="02020603050405020304" pitchFamily="18" charset="0"/>
              </a:rPr>
              <a:t>其中长度为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的是初级的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环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；长度为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的是复杂的；长度为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的中有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条是复杂的，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条是初级的；长度为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的有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条是复杂的，有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条是非初级的简单回路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请在图中行遍以上各回路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(6) </a:t>
            </a:r>
            <a:r>
              <a:rPr lang="zh-CN" altLang="en-US">
                <a:latin typeface="Times New Roman" panose="02020603050405020304" pitchFamily="18" charset="0"/>
              </a:rPr>
              <a:t>长度为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的通路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不含回路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33</a:t>
            </a:r>
            <a:r>
              <a:rPr lang="zh-CN" altLang="en-US">
                <a:latin typeface="Times New Roman" panose="02020603050405020304" pitchFamily="18" charset="0"/>
              </a:rPr>
              <a:t>条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(7) </a:t>
            </a:r>
            <a:r>
              <a:rPr lang="zh-CN" altLang="en-US">
                <a:latin typeface="Times New Roman" panose="02020603050405020304" pitchFamily="18" charset="0"/>
              </a:rPr>
              <a:t>长度为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的回路为</a:t>
            </a:r>
            <a:r>
              <a:rPr lang="en-US" altLang="zh-CN">
                <a:latin typeface="Times New Roman" panose="02020603050405020304" pitchFamily="18" charset="0"/>
              </a:rPr>
              <a:t>11</a:t>
            </a:r>
            <a:r>
              <a:rPr lang="zh-CN" altLang="en-US">
                <a:latin typeface="Times New Roman" panose="02020603050405020304" pitchFamily="18" charset="0"/>
              </a:rPr>
              <a:t>条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(8) </a:t>
            </a:r>
            <a:r>
              <a:rPr lang="zh-CN" altLang="en-US">
                <a:latin typeface="Times New Roman" panose="02020603050405020304" pitchFamily="18" charset="0"/>
              </a:rPr>
              <a:t>长度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的通路</a:t>
            </a:r>
            <a:r>
              <a:rPr lang="en-US" altLang="zh-CN">
                <a:latin typeface="Times New Roman" panose="02020603050405020304" pitchFamily="18" charset="0"/>
              </a:rPr>
              <a:t>88</a:t>
            </a:r>
            <a:r>
              <a:rPr lang="zh-CN" altLang="en-US">
                <a:latin typeface="Times New Roman" panose="02020603050405020304" pitchFamily="18" charset="0"/>
              </a:rPr>
              <a:t>条，其中</a:t>
            </a:r>
            <a:r>
              <a:rPr lang="en-US" altLang="zh-CN">
                <a:latin typeface="Times New Roman" panose="02020603050405020304" pitchFamily="18" charset="0"/>
              </a:rPr>
              <a:t>22</a:t>
            </a:r>
            <a:r>
              <a:rPr lang="zh-CN" altLang="en-US">
                <a:latin typeface="Times New Roman" panose="02020603050405020304" pitchFamily="18" charset="0"/>
              </a:rPr>
              <a:t>条为回路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(9) 4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的全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矩阵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0196-C92E-4665-B535-1A1801C9E921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顶点的度数</a:t>
            </a:r>
          </a:p>
        </p:txBody>
      </p:sp>
      <p:sp>
        <p:nvSpPr>
          <p:cNvPr id="286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229600" cy="4525962"/>
          </a:xfrm>
        </p:spPr>
        <p:txBody>
          <a:bodyPr/>
          <a:lstStyle/>
          <a:p>
            <a:pPr marL="609600" indent="-6096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14.4</a:t>
            </a:r>
            <a:endParaRPr lang="en-US" altLang="zh-CN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  (1)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为无向图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)——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的度数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作为边的端点的次数之和</a:t>
            </a:r>
            <a:r>
              <a:rPr lang="en-US" altLang="zh-CN">
                <a:latin typeface="Times New Roman" panose="02020603050405020304" pitchFamily="18" charset="0"/>
              </a:rPr>
              <a:t>), </a:t>
            </a:r>
            <a:r>
              <a:rPr lang="zh-CN" altLang="en-US">
                <a:latin typeface="Times New Roman" panose="02020603050405020304" pitchFamily="18" charset="0"/>
              </a:rPr>
              <a:t>简称度</a:t>
            </a: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为有向图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        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)——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的出度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作为边的始点的次数之和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        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)——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的入度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作为边的终点的次数之和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        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)——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的度或度数</a:t>
            </a: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最大度记为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最小度记为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  (4)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  (5) </a:t>
            </a:r>
            <a:r>
              <a:rPr lang="zh-CN" altLang="en-US">
                <a:latin typeface="Times New Roman" panose="02020603050405020304" pitchFamily="18" charset="0"/>
              </a:rPr>
              <a:t>奇顶点度与偶度顶点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6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6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6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6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6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6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67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67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67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67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67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67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67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67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67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2B0F-C0F4-4AA3-933B-57BEFF4DA10F}" type="slidenum">
              <a:rPr lang="en-US" altLang="zh-CN"/>
              <a:t>9</a:t>
            </a:fld>
            <a:endParaRPr lang="en-US" altLang="zh-CN"/>
          </a:p>
        </p:txBody>
      </p:sp>
      <p:graphicFrame>
        <p:nvGraphicFramePr>
          <p:cNvPr id="288776" name="Object 8"/>
          <p:cNvGraphicFramePr>
            <a:graphicFrameLocks noChangeAspect="1"/>
          </p:cNvGraphicFramePr>
          <p:nvPr/>
        </p:nvGraphicFramePr>
        <p:xfrm>
          <a:off x="1812925" y="1773238"/>
          <a:ext cx="16287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50" name="公式" r:id="rId4" imgW="901065" imgH="431800" progId="Equation.3">
                  <p:embed/>
                </p:oleObj>
              </mc:Choice>
              <mc:Fallback>
                <p:oleObj name="公式" r:id="rId4" imgW="901065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1773238"/>
                        <a:ext cx="162877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5" name="Object 7"/>
          <p:cNvGraphicFramePr>
            <a:graphicFrameLocks noChangeAspect="1"/>
          </p:cNvGraphicFramePr>
          <p:nvPr/>
        </p:nvGraphicFramePr>
        <p:xfrm>
          <a:off x="1619250" y="4292600"/>
          <a:ext cx="58912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51" name="公式" r:id="rId6" imgW="2882900" imgH="431800" progId="Equation.3">
                  <p:embed/>
                </p:oleObj>
              </mc:Choice>
              <mc:Fallback>
                <p:oleObj name="公式" r:id="rId6" imgW="28829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92600"/>
                        <a:ext cx="5891213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7" name="Rectangle 9"/>
          <p:cNvSpPr>
            <a:spLocks noChangeArrowheads="1"/>
          </p:cNvSpPr>
          <p:nvPr/>
        </p:nvSpPr>
        <p:spPr bwMode="auto">
          <a:xfrm>
            <a:off x="323850" y="1268413"/>
            <a:ext cx="836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tabLst>
                <a:tab pos="495300" algn="l"/>
              </a:tabLst>
            </a:pPr>
            <a:r>
              <a:rPr lang="zh-CN" altLang="en-US" b="1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14.1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=&lt;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为任意无向图，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>
                <a:latin typeface="Arial" panose="020B0604020202020204"/>
                <a:ea typeface="华文中宋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i="1" baseline="-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}, |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|=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则</a:t>
            </a:r>
            <a:endParaRPr lang="zh-CN" altLang="en-US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8778" name="Rectangle 10"/>
          <p:cNvSpPr>
            <a:spLocks noChangeArrowheads="1"/>
          </p:cNvSpPr>
          <p:nvPr/>
        </p:nvSpPr>
        <p:spPr bwMode="auto">
          <a:xfrm>
            <a:off x="250825" y="2420938"/>
            <a:ext cx="8497888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57150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证 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中每条边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包括环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均有两个端点，所以在计算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中各顶点度数之和时，每条边均提供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度，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条边共提供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度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88779" name="Rectangle 11"/>
          <p:cNvSpPr>
            <a:spLocks noChangeArrowheads="1"/>
          </p:cNvSpPr>
          <p:nvPr/>
        </p:nvSpPr>
        <p:spPr bwMode="auto">
          <a:xfrm>
            <a:off x="395288" y="5084763"/>
            <a:ext cx="4070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本定理的证明类似于定理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14.1</a:t>
            </a:r>
            <a:endParaRPr lang="en-US" altLang="zh-CN" b="1"/>
          </a:p>
        </p:txBody>
      </p:sp>
      <p:sp>
        <p:nvSpPr>
          <p:cNvPr id="288780" name="Rectangle 12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握手定理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重点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88781" name="Rectangle 13"/>
          <p:cNvSpPr>
            <a:spLocks noChangeArrowheads="1"/>
          </p:cNvSpPr>
          <p:nvPr/>
        </p:nvSpPr>
        <p:spPr bwMode="auto">
          <a:xfrm>
            <a:off x="323850" y="3763963"/>
            <a:ext cx="838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14.2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=&lt;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&gt;</a:t>
            </a:r>
            <a:r>
              <a:rPr lang="zh-CN" altLang="en-US" b="1">
                <a:latin typeface="Times New Roman" panose="02020603050405020304" pitchFamily="18" charset="0"/>
              </a:rPr>
              <a:t>为任意有向图，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={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,…,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}, |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|=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</a:rPr>
              <a:t>则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9" grpId="0"/>
      <p:bldP spid="28878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7540</Words>
  <Application>Microsoft Office PowerPoint</Application>
  <PresentationFormat>全屏显示(4:3)</PresentationFormat>
  <Paragraphs>606</Paragraphs>
  <Slides>71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71</vt:i4>
      </vt:variant>
    </vt:vector>
  </HeadingPairs>
  <TitlesOfParts>
    <vt:vector size="83" baseType="lpstr">
      <vt:lpstr>Angsana New</vt:lpstr>
      <vt:lpstr>华文中宋</vt:lpstr>
      <vt:lpstr>宋体</vt:lpstr>
      <vt:lpstr>Arial</vt:lpstr>
      <vt:lpstr>Cambria Math</vt:lpstr>
      <vt:lpstr>Symbol</vt:lpstr>
      <vt:lpstr>Times New Roman</vt:lpstr>
      <vt:lpstr>Wingdings</vt:lpstr>
      <vt:lpstr>默认设计模板</vt:lpstr>
      <vt:lpstr>公式</vt:lpstr>
      <vt:lpstr>Equation</vt:lpstr>
      <vt:lpstr>Microsoft 公式 3.0</vt:lpstr>
      <vt:lpstr>第五部分 图论</vt:lpstr>
      <vt:lpstr>第十四章 图的基本概念</vt:lpstr>
      <vt:lpstr>14.1 图</vt:lpstr>
      <vt:lpstr>有向图</vt:lpstr>
      <vt:lpstr>相关概念</vt:lpstr>
      <vt:lpstr>PowerPoint 演示文稿</vt:lpstr>
      <vt:lpstr>多重图与简单图</vt:lpstr>
      <vt:lpstr>顶点的度数</vt:lpstr>
      <vt:lpstr>PowerPoint 演示文稿</vt:lpstr>
      <vt:lpstr>握手定理推论</vt:lpstr>
      <vt:lpstr>PowerPoint 演示文稿</vt:lpstr>
      <vt:lpstr>图的度数列</vt:lpstr>
      <vt:lpstr>图的同构(略讲)</vt:lpstr>
      <vt:lpstr>图同构的实例</vt:lpstr>
      <vt:lpstr>图同构的实例</vt:lpstr>
      <vt:lpstr>n 阶完全图与竞赛图(略)</vt:lpstr>
      <vt:lpstr>n 阶 k 正则图(略)</vt:lpstr>
      <vt:lpstr>子图</vt:lpstr>
      <vt:lpstr>PowerPoint 演示文稿</vt:lpstr>
      <vt:lpstr>补图</vt:lpstr>
      <vt:lpstr>图的操作(略)</vt:lpstr>
      <vt:lpstr>图的操作</vt:lpstr>
      <vt:lpstr>14.2 通路与回路</vt:lpstr>
      <vt:lpstr>几点说明</vt:lpstr>
      <vt:lpstr>通路与回路的长度</vt:lpstr>
      <vt:lpstr>PowerPoint 演示文稿</vt:lpstr>
      <vt:lpstr>PowerPoint 演示文稿</vt:lpstr>
      <vt:lpstr>通路的应用</vt:lpstr>
      <vt:lpstr>PowerPoint 演示文稿</vt:lpstr>
      <vt:lpstr>PowerPoint 演示文稿</vt:lpstr>
      <vt:lpstr>PowerPoint 演示文稿</vt:lpstr>
      <vt:lpstr>PowerPoint 演示文稿</vt:lpstr>
      <vt:lpstr>14.3 图的连通性</vt:lpstr>
      <vt:lpstr>短程线与距离</vt:lpstr>
      <vt:lpstr>无向图的连通度</vt:lpstr>
      <vt:lpstr>点割集与割点(掌握)</vt:lpstr>
      <vt:lpstr>边割集与割边(掌握)</vt:lpstr>
      <vt:lpstr>点连通度与边连通度(不讲)</vt:lpstr>
      <vt:lpstr>PowerPoint 演示文稿</vt:lpstr>
      <vt:lpstr>几点说明(不讲)</vt:lpstr>
      <vt:lpstr>有向图的连通性(略)</vt:lpstr>
      <vt:lpstr>有向图的连通性及分类</vt:lpstr>
      <vt:lpstr>扩大路径法(不讲)</vt:lpstr>
      <vt:lpstr>实例(不讲)</vt:lpstr>
      <vt:lpstr>扩大路径法的应用(不讲)</vt:lpstr>
      <vt:lpstr>二部图(掌握)</vt:lpstr>
      <vt:lpstr>二部图的判别法</vt:lpstr>
      <vt:lpstr>二部图简单应用</vt:lpstr>
      <vt:lpstr>14.4  图的矩阵表示</vt:lpstr>
      <vt:lpstr>无向图的关联矩阵</vt:lpstr>
      <vt:lpstr>PowerPoint 演示文稿</vt:lpstr>
      <vt:lpstr>PowerPoint 演示文稿</vt:lpstr>
      <vt:lpstr>有向图的邻接矩阵(重点)</vt:lpstr>
      <vt:lpstr>有向图的邻接矩阵(重点)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第十四章 习题课</vt:lpstr>
      <vt:lpstr>基本要求</vt:lpstr>
      <vt:lpstr>PowerPoint 演示文稿</vt:lpstr>
      <vt:lpstr>PowerPoint 演示文稿</vt:lpstr>
      <vt:lpstr>练习3</vt:lpstr>
      <vt:lpstr>解答</vt:lpstr>
      <vt:lpstr>PowerPoint 演示文稿</vt:lpstr>
      <vt:lpstr>解答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DMT</cp:lastModifiedBy>
  <cp:revision>532</cp:revision>
  <dcterms:created xsi:type="dcterms:W3CDTF">2007-11-19T20:33:00Z</dcterms:created>
  <dcterms:modified xsi:type="dcterms:W3CDTF">2020-11-25T03:53:53Z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