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303" r:id="rId14"/>
    <p:sldId id="272" r:id="rId15"/>
    <p:sldId id="273" r:id="rId16"/>
    <p:sldId id="274" r:id="rId17"/>
    <p:sldId id="275" r:id="rId18"/>
    <p:sldId id="276" r:id="rId19"/>
    <p:sldId id="302" r:id="rId20"/>
    <p:sldId id="277" r:id="rId21"/>
    <p:sldId id="278" r:id="rId22"/>
    <p:sldId id="279" r:id="rId23"/>
    <p:sldId id="301" r:id="rId24"/>
    <p:sldId id="280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81" r:id="rId33"/>
    <p:sldId id="283" r:id="rId34"/>
    <p:sldId id="304" r:id="rId35"/>
    <p:sldId id="286" r:id="rId36"/>
    <p:sldId id="287" r:id="rId37"/>
    <p:sldId id="305" r:id="rId38"/>
    <p:sldId id="289" r:id="rId39"/>
    <p:sldId id="290" r:id="rId40"/>
    <p:sldId id="291" r:id="rId41"/>
    <p:sldId id="292" r:id="rId42"/>
    <p:sldId id="294" r:id="rId43"/>
    <p:sldId id="295" r:id="rId44"/>
    <p:sldId id="298" r:id="rId45"/>
    <p:sldId id="300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7" autoAdjust="0"/>
    <p:restoredTop sz="93974" autoAdjust="0"/>
  </p:normalViewPr>
  <p:slideViewPr>
    <p:cSldViewPr>
      <p:cViewPr varScale="1">
        <p:scale>
          <a:sx n="103" d="100"/>
          <a:sy n="103" d="100"/>
        </p:scale>
        <p:origin x="-21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FEAD1F8-0A40-4718-B267-B87AE9B389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931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440" units="cm"/>
        </inkml:traceFormat>
        <inkml:channelProperties>
          <inkml:channelProperty channel="X" name="resolution" value="70.87486" units="1/cm"/>
          <inkml:channelProperty channel="Y" name="resolution" value="28.34646" units="1/cm"/>
        </inkml:channelProperties>
      </inkml:inkSource>
      <inkml:timestamp xml:id="ts0" timeString="2020-12-01T18:03:4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7849,'-17'0,"-1"0,18 0,-18 0,18 18,0-18,-17 18,-1-1,18-17,-18 18,18-18,-17 18,17-18,-18 17,1 1,17-18,0 17,-18-17,18 0,-18 18,18 0,-17-18,17 17,0-17,-18 18,18-18,-18 18,18-1,0-17,0 0,0 18,0-18,-17 18,17-1,0-17,0 18,-18-18,18 0,0 17,0-17,0 18,0 0,0-18,0 17,0-17,0 18,0 0,0-18,0 17,18-17,-18 18,0-18,17 18,-17-1,0-17,18 18,-18-18,0 17,18-17,-1 18,-17-18,0 0,18 18,-18-18,18 0,-1 17,-17-17,18 0,-18 18,35-18,-17 18,-1-18,19 0,-19 0,1 0,0 0,-1 0,1 0,-18 0,18 0,-18 0,17 0,1 0,17-18,-35 18,0-18,18 18,-18-17,17-1,-17 18,18-18,-18 18,0-17,18-1,-18 18,0-17,0 17,0-18,17 0,-17 1,18 17,-18-18,0 18,0-18,18 1,-18 17,0-18,0 18,0-18,0 18,17-17,-17-1,0 18,0-17,0 17,0-18,0 0,0 18,0-17,0 17,0-18,0 18,0-18,0 1,0 17,0-18,0 18,0-18,0 1,0 17,0-18,0 18,0-17,-17 17,17 0,-18-18,0 0,18 18,0 0,-17 0,17 0,-18 0,0 0,18 0,-17 0,17 0,-18 0,18 0,-18 0,1 0,17-17,0 17,-18 0,-17 0,35 0,-18 0,18 0,-53 0,18 0,17 0,18 0,-53 0,36 0,17 0,0 0</inkml:trace>
  <inkml:trace contextRef="#ctx0" brushRef="#br0" timeOffset="3134.1793">20479 9525,'0'0,"0"0,0 0,0 0,-18 0,0 18,18-18,-17 0,17 0,0 17,-18-17,1 18,17 0,-18-18,18 17,-18-17,18 18,-17-1,17-17,-18 0,18 18,0-18,0 0,-18 0,18 18,0-18,0 17,-17-17,17 18,0-18,0 18,0-18,-18 17,18 1,0-18,0 18,0-18,0 17,0-17,0 18,0 0,0-18,18 17,-18-17,0 18,0-18,0 17,0-17,17 0,-17 18,18-18,0 0,-18 18,17-18,1 0,17 0,-17 0,-1 0,19 0,-19 0,-17 0,18 0,-18 0,18 0,-18 0,17 0,1 0,-18 0,18 0,-18 0,17 0,1 0,-18 0,17 0,-17-18,18 18,-18 0,18-18,-1 18,-17-17,0 17,18 0,-18-18,0 18,0 0,0-17,18 17,-18-18,17 18,-17 0,0-18,0 18,0-17,0 17,0-18,0 0,18 18,-18-17,0 17,0-18,0 0,0 18,0-17,0 17,0-18,0 18,0-18,0 1,0 17,0-18,-18 18,1-17,17-1,0 18,-18-18,18 18,0-17,-18 17,1 0,17 0,-18-18,18 18,-18 0,18 0,-17-18,-1 18,18 0,-17 0,17 0,-36 0,36 0,-17 0,17 0,-18 0,0 0</inkml:trace>
  <inkml:trace contextRef="#ctx0" brushRef="#br0" timeOffset="6339.3626">19808 10971,'0'0,"-17"18,17-18,-18 0,1 0,17 18,0-18,-18 0,18 17,0 1,-18-18,1 18,17-18,0 17,0-17,-18 18,18 0,0-18,0 17,0-17,0 18,-18-18,18 17,0 1,0-18,0 18,0-18,0 17,0 1,0-18,0 18,0-18,0 17,0-17,0 18,0-18,0 0,0 0,18 0,-18 0,18 0,-1 0,-17 0,18 0,-18 0,18 0,-1 0,-17 0,18 0,-18 0,17 0,-17 0,18 0,0 0,-18 0,17 0,-17 0,18 0,0 0,-18 0,17 0,-17 0,18 0,-18 0,18 0,-18-18,17 18,-17-17,18 17,-18-18,0 0,0 18,0-17,17 17,-17-18,0 0,18 18,-18-17,0 17,0-18,0 18,0-17,0-1,0 18,0-18,0 18,0-17,0 17,0-18,0 0,0 18,0-17,0 17,0-18,0 0,0 18,0-17,0 17,0-18,-18 18,18-18,-17 18,17 0,-18 0,1 0,17 0,-18 0,0 0,1 0,17 0,-18 0,18 0,-18 0,1 0,17 18,0-18,-18 0,18 0,-18 0,18 0,0 18</inkml:trace>
  <inkml:trace contextRef="#ctx0" brushRef="#br0" timeOffset="9289.5314">18979 12083,'0'0,"-17"0,17 17,-18-17,18 18,-17 0,-1-18,18 17,-18-17,18 18,-17-18,-1 17,18 1,0-18,-18 0,18 18,0-18,-17 17,17 1,-18-18,18 18,-18-18,18 17,0-17,0 18,0 0,0-18,0 17,0-17,0 18,0 0,0-18,0 17,0-17,0 18,0-18,0 17,18 1,-18-18,0 18,18-18,-18 17,17 1,-17-18,0 18,18-18,0 0,-18 17,17-17,-17 0,18 18,0-18,-18 0,17 18,-17-18,18 0,-18 0,17 0,1 0,0 0,-18 0,17 0,1 0,-18-18,18 18,-18 0,17 0,-17-18,18 18,0-17,-18 17,17 0,-17-18,18 0,-18 18,17-17,-17 17,18-18,-18 0,18 18,-18-17,0 17,0-18,17 18,-17-17,18-1,-18 18,0-18,0 18,0-17,0-1,0 18,0-18,0 18,0-17,0 17,0-18,0 0,0 18,0-17,0 17,-18-18,18 0,0 18,-17-17,17 17,0-18,-18 18,18 0,0 0,-18-17,18-1,-17 18,17 0,-18 0,18-18,-17 18,-1 0,18 0,-18 0,18 0,-17 0,17 0,-18-17,0 17,18 0,-17 0,17 0,-36 0,36-18,-17 18,17 0,-18 0,18 0</inkml:trace>
  <inkml:trace contextRef="#ctx0" brushRef="#br0" timeOffset="11611.6642">23019 7938,'0'0,"0"0,0 17,-18 1,18-1,0-17,0 18,0-18,-18 18,18-1,0-17,0 18,0-18,0 18,0-18,0 17,0 1,0-18,0 18,-17-18,17 0,0 17,0 1,0-18,0 17,0-17,0 18,0-18,0 18,-18-1,18-17,0 18,0-18,0 18,0-1,0-17,0 18,0-18,0 18,-17-18,17 17,0 1,0-18,0 17,0-17,0 0,0 18,0 0,0-18,0 17,0-17,0 18,0-18,-18 18,18-1,0-17,0 18,0-18</inkml:trace>
  <inkml:trace contextRef="#ctx0" brushRef="#br0" timeOffset="13880.794">23707 9137,'0'0,"0"0,0 0,0 0,0 18,0-18,0 17,0 1,0-18,0 18,0-18,0 17,0 1,0-18,0 17,0-17,0 18,0-18,0 18,0-1,0-17,0 18,0-18,0 18,0-1,0-17,0 18,0-18,0 18,0-18,0 17,0 1,0-18,0 17,0-17,0 18,0 0,-18-18,18 0,0 17,0-17,0 18,0-18,0 18,-18-1,18-17,0 18,0-18,0 18,0-1,0-17,0 0,0 18,0-18,0 17,0-17,0 18,0 0,0-18,-17 0,17 17,0-17,0 18,0 0,0-18,0 17,0-17,0 18,0-18,0 18</inkml:trace>
  <inkml:trace contextRef="#ctx0" brushRef="#br0" timeOffset="15893.909">21713 9596,'0'-18,"0"18,0 18,0-18,0 17,0-17,0 18,0-18,0 17,0 1,0-18,0 18,0-18,0 17,0 1,0-18,0 18,0-18,0 17,0-17,0 18,0 0,0-18,0 17,0-17,0 18,18 0,-18-18,0 17,0-17,0 18,0-18,0 17,0 1,0-18,0 18,0-18,18 17,-18 1,0-18,0 18,0-18,0 17,0-17,0 18,0-18,0 18,0-18,0 17,0-17,0 18,0-1,0-17,0 18,0-18,17 18,-17-18,0 17</inkml:trace>
  <inkml:trace contextRef="#ctx0" brushRef="#br0" timeOffset="17824.0193">20796 10901,'0'0,"0"17,0-17,-17 18,17 0,0-18,0 17,0-17,0 18,0-18,0 18,0-1,0-17,0 18,0-18,0 18,-18-18,18 17,0-17,0 18,0-18,0 18,0-18,0 17,0 1,0-18,0 17,0-17,0 18,0 0,-18-18,18 17,0-17</inkml:trace>
  <inkml:trace contextRef="#ctx0" brushRef="#br0" timeOffset="20134.1514">20091 12188,'0'0,"0"-17,0 17,0 17,0 1,0-18,0 18,0-18,0 17,0 1,0-18,-18 18,18-18,0 17,0-17,0 18,0 0,0-18,0 17,0-17,0 18,0 0,0-18,0 17,0-17,-18 18,18-18,0 17,0 1,0-18,0 18,0-18,0 17,0-17,0 18,0 0,0-18,0 17,0-17,-17 18,17 0,0-18,-18 0,18 17,0-17,0 18,0-18,0 17,0-17,0 18,0-18,0 18</inkml:trace>
  <inkml:trace contextRef="#ctx0" brushRef="#br0" timeOffset="25017.4308">17709 13406,'-17'0,"17"0,-18 0,18 0,-17 0,17 0,-18 0,0 17,18 1,-17-18,17 17,-18-17,0 18,18-18,-17 18,17-1,-18-17,18 18,-18-18,1 18,17-1,-18-17,18 18,0-18,-18 18,18-18,-17 17,17 1,0-18,0 18,0-18,0 17,0 1,0-18,0 17,0-17,0 18,0-18,0 18,0-1,17-17,-17 0,0 0,18 18,-18-18,18 0,-1 0,-17 0,18 0,-18 0,18 0,-18 0,17 0,1 0,-18 0,18 0,-18 0,17 0,1 0,-18 0,18-18,-18 1,17 17,-17 0,18-18,-1 18,-17-18,18 18,-18-17,0-1,18 18,-1-35,1 35,-18-18,0 18,18-17,-18 17,17-18,-17 0,0 18,0-17,0 17,0-18,18 18,-18-18,0 18,0-17,0 17,0-18,0 18,0-18,0 1</inkml:trace>
  <inkml:trace contextRef="#ctx0" brushRef="#br0" timeOffset="27655.5818">18080 13476,'0'-18,"-18"18,18 0,-17 0,17 18,0-18,0 18,-18-1,18-17,-18 18,18-18,0 18,0-1,-17-17,17 18,0 0,0-1,0 1,0 0,-18-1,18-17,0 18,0-1,0 1,0-18,0 18,0-18,0 17,0 1,0-18,0 18,0-18,0 17,0-17,18 0,-18 18,0-18,17 0,1 0,-18 0,18 0,-18 0,17 0,1 0,-18-18,17 18,-17 0,18-17,-18 17,0-18,18 0,-1 18,-17-17,0 17,0-18,18 18,-18-18,18 18,-18-17,17 17,1-18,-18 18,0-17,18-1,-18 18,0-18,0 18,0-17,0-1,0 18,17-18,-17 18,0-17,0 17,0-18,0 0,0 18,0-17,0 17,0-18,0 18,0 0,0 0,-17 0,17 0,-18 0,0 0,18 0,-17 0,17 0,-18 0</inkml:trace>
  <inkml:trace contextRef="#ctx0" brushRef="#br0" timeOffset="29733.7007">18486 13458,'0'0,"0"18,0-18,-18 18,0-18,18 17,0-17,0 18,0 0,-17-18,17 17,0-17,0 18,-18 0,18-18,0 17,-18-17,18 18,0-18,0 18,0-1,0-17,0 18,0-18,0 17,-17 1,17-18,0 18,0-18,0 17,0-17,0 18,0 0,0-18,0 17,0-17,0 18,0 0,0-18,0 17,17-17,1 18,-18-18,0 17,18 1,-18-18,17 0,-17 18,18-18,-18 0,35 0,-17 0,-18-18,17 0,-17 18,18-17,0 17,-18-18,17 1,-17-1,0 18,18-18,0 1,-18 17,0-18,17 18,-17-18,0 1,0 17,0-18,18 18,-18-18,0 18,0-17,0-1,0 18,0-17,0 17,0-18,0 18,0-18,0 1,0 17,0-18,0 18,0-18,0 1,0 17,0-18,0 18,0-18,-18 18,18-17,0 17,0-18,-17 18,17 0,-18 0,18-18,0 18,-18 0,18 0,-17-17,-1 17,18-18,-18 18,18 0,-17 0</inkml:trace>
  <inkml:trace contextRef="#ctx0" brushRef="#br0" timeOffset="32079.8348">17233 13353,'0'-18,"-17"18,17 0,-18 0,18 18,-18-18,1 17,17-17,-18 0,18 18,-18 0,18-18,-17 17,-1-17,18 18,0-18,-18 0,18 0,0 17,-17-17,-1 18,18-18,-17 18,17-18,-18 17,18 1,0-18,-18 18,18-18,-17 17,17-17,0 18,0 0,0-18,0 0,0 17,0-17,0 18,0 0,0-18,0 17,0-17,0 18,0-18,0 17,0 1,17-18,-17 18,0-18,18 0,-18 17,18-17,-18 18,17-18,1 0,-18 0,17 0,-17 0,18 0,0 0,-18 0,17 0,-17 0,18 0,-18 0,18-18,-1 18,-17-17,18 17,-18-18,18 0,-1 18,-17-17,18 17,-18-18,17 18,-17-17,18 17,0-18,-18 18,0-18,17 18,-17-17,18-1,0 18,-18-18,0 18,0 0,17-17,-17 17,0-18,18 0,-18 18,0-17,0 17,0-18,0 0,0 18,0-17,0 17,0-18,0 18,0-17,0-1,0 18,0-18,0 18,0-17,0-1,0 18,0 0,-18 0,18-18,0 18,-17 0,-1 0,18-17,-18 17,18 0,-17 0,-1 0,18-18,-18 18,18 0,-17 0,17 0,-18 0,1-18,17 18,-18 0,18 0,-18 0</inkml:trace>
  <inkml:trace contextRef="#ctx0" brushRef="#br0" timeOffset="36268.0743">20514 13176,'0'0,"0"0,-18 0,18 0,-17 18,17 0,-18-18,0 0,18 17,0-17,-17 18,17-1,-18-17,1 18,17-18,-18 18,18-18,0 17,-18-17,18 18,0-18,0 0,0 18,-17-18,17 17,0-17,-18 0,18 18,0 0,0-18,0 17,0-17,0 18,0-1,0-17,0 18,0-18,0 18,0-18,0 17,0 1,0-18,18 18,-18-18,17 17,-17 1,0-18,18 18,-18-18,18 0,-1 0,-17 0,18 0,-1 0,1 0,-18 0,18 0,-1 0,1 0,0 0,-1 0,1 0,-18 0,18-18,-18 18,17-18,1 18,-18 0,17-17,-17 17,18-18,-18 0,0 18,18-17,-1 17,-17-18,0 18,0-18,0 1,18 17,-18-18,0 18,0-17,0-1,0 18,0-18,0 18,0-17,0 17,0-18,0 0,0 18,0-17,-18 17,1-18,17 18,-18 0,18-18,0 1,-18 17,18-18,-17 18,-1-17,18-1,-17 18,17-18,-18 18,0 0,18-17,-17 17,17 0,-18 0,18 0,-18-18,1 18,17 0,-18 0,18-18</inkml:trace>
  <inkml:trace contextRef="#ctx0" brushRef="#br0" timeOffset="38190.1843">20973 13335,'0'0,"0"0,0 0,-18 0,18 0,-18 0,1 0,17 18,0-18,-18 17,18-17,-18 18,18-18,-17 18,-1-18,18 17,0 1,-17-18,17 0,-18 17,18-17,-18 18,18-18,0 18,0-1,0-17,0 18,0-18,0 18,0-1,0-17,0 18,0-18,0 18,18-18,-18 17,0 1,18-18,-18 0,17 18,1-18,-18 17,17 1,-17-18,18 0,-18 0,18 17,-1-17,-17 0,18 0,-18 0,18 0,-1 0,-17 0,0-17,18-1,-18 18,18-17,-18 17,17-18,-17 0,18 18,-18-17,0 17,0-18,17 18,-17-18,0 1,0 17,0-18,0 18,0-18,0 1,0 17,0-18,0 18,0-18,0 18,0-17,0-1,0 18,-17-17,-1 17,18-18,-17 18,17-18,-18 1,18 17,-18 0,1-18,17 18,-18 0,18 0,-18 0,1-18,-1 18,18 0,-18 0,1 0,17 0,-18 0,18-17,0 17</inkml:trace>
  <inkml:trace contextRef="#ctx0" brushRef="#br0" timeOffset="40039.2899">21308 13441,'0'-18,"0"18,0 18,0-18,-18 17,18-17,0 0,0 18,-18-18,18 18,0-1,0-17,0 18,0-18,0 18,0-1,0-17,0 18,0-18,0 18,0-18,0 17,0 1,18-18,-18 18,18-18,-18 17,0 1,0-18,17 17,-17-17,0 18,18-18,0 18,-18-18,17 17,-17-17,18 0,-18 0,18 18,-1-18,-17 0,18 0,-18 0,18 0,-1 0,-17 0,18 0,-18 0,17 0,-17 0,18 0,0 0,-18-18,17 1,-17 17,0-18,18 18,0 0,-18-18,0 18,0-17,17-1,-17 18,0-17,0 17,0-18,0 18,0-18,0 18,0-17,0 17,0-18,0 18,0-18,0 1,0 17,0 0,-17-18,17 18,-18-18,18 1,-18 17,18 0,-17-18,-1 18,18-18,-18 18,18 0,-35-17,35 17,-17 0,17 0,-18-18,0 18,1 0,17 0,-18 0,18 0,-18 0</inkml:trace>
  <inkml:trace contextRef="#ctx0" brushRef="#br0" timeOffset="41707.3856">21978 13388,'0'0,"0"0,0 18,0-1,0 1,0-1,0-17,-18 18,18-18,0 18,0-18,0 17,-17 1,17-18,0 18,-18-18,18 17,0 1,0-18,0 18,0-18,0 17,-18-17,18 18,0 0,0-18,0 17,-17-17,17 18,0-18,-18 17,18 1,0-18,0 18,0-18,-17 17,17 1,0-18,0 18,0-18,0 17,-18-17,18 0,0 18,0 0,0-18,0 17,0-17,-18 0,18 18,0-1,0-17,-17 18,17-18,0 18,0-18,0 17,0-17,0 18</inkml:trace>
  <inkml:trace contextRef="#ctx0" brushRef="#br0" timeOffset="47337.7074">21061 11906,'0'0,"0"0,-18 0,18 0,0 0,-17 18,17 0,-18-18,18 17,-18-17,18 18,-17-18,17 17,0 1,-18-18,18 18,0-18,-18 17,18 1,0-18,0 18,0-18,0 17,0-17,0 18,0 0,0-18,0 17,0-17,0 18,18-1,-18-17,18 18,-18-18,17 0,-17 0,18 18,0-18,-18 0,17 0,-17 0,18 0,-1-18,-17 18,18-18,-18 1,0 17,18-18,-18 18,0-17,17-1,-17 18,18-18,-18 18,0-17,0 17,0-18,0 0,0 18,0-17,0 17,0-18,0 0,0 18,0-17,0 17,0 0,0-18,0 18,0 0,-18-17,18 17,-17 0,17 0,-18 0,18-18,0 18,-18 0,1 0,17 0,-18 0,18 0,-17 0,-1 0,18 0</inkml:trace>
  <inkml:trace contextRef="#ctx0" brushRef="#br0" timeOffset="49533.8332">21290 12030,'0'17,"0"-17,0 18,-18-18,18 18,0-1,0-17,0 18,-17-18,17 0,0 18,0-18,-18 17,18 1,0-18,0 17,0-17,0 18,0 0,0-18,0 17,0-17,0 18,0-18,0 18,35-1,-17 1,17 0,-17-18,-18 0,35 17,-35-17,18 0,-18 0,18 0,-1 0,-17 0,0-17,0 17,0-18,0 0,0 18,0-17,0 17,0-18,0 0,0 18,0-17,0 17,0-18,0 18,0-18,0 1,-17 17,17-18,0 18,0-17,-18-1,18 18,0-18,0 18,0 0,0-17,-18 17,18 0,0 0,0 0</inkml:trace>
  <inkml:trace contextRef="#ctx0" brushRef="#br0" timeOffset="51179.9271">21696 12012,'0'0,"0"0,0 18,0-18,0 35,-18-35,18 18,0-18,0 17,-17-17,17 18,0 0,0-18,0 17,-18-17,18 18,0-1,0-17,0 18,0-18,0 53,-18-18,18-17,-17 17,-1 18,18-35,0-1,0-17,0 18,-18-18,18 18,0-18,0 17,0 1,0-18,0 18,0-18,-17 17,17 1,0-18,0 18,-18-18,18 17,0-17,0 18,0-18</inkml:trace>
  <inkml:trace contextRef="#ctx0" brushRef="#br0" timeOffset="55376.1672">21978 11060,'0'-18,"0"18,-35 0,35 0,-18 18,18-18,-18 17,18 1,0-18,-17 18,-1-18,18 17,-17 1,17-18,0 17,-18-17,0 0,18 18,0-18,0 18,0-1,0-17,0 18,-17-18,17 18,0-1,0-17,0 18,0-18,0 18,0-18,0 17,0 1,0-18,17 17,-17-17,18 0,-18 18,0 0,18-18,-18 0,0 17,17-17,1 0,-18 0,17 0,-17-17,18-1,-18 18,18-18,-1 18,-17-17,18-1,-18 18,18-17,-1 17,-17-18,18 18,-18-18,18 1,-18 17,17-18,1 18,-18-18,0 1,18 17,-18 0,0-18,0 18,17-18,-17 18,0-17,0-1,0 18,0-17,0 17,0-18,0 18,0-18,-17 18,-1 0,0 0,1 0,-1 0,0 0,1 0,-1 0,18 0,-18 0,18-17</inkml:trace>
  <inkml:trace contextRef="#ctx0" brushRef="#br0" timeOffset="57107.2662">22225 10901,'0'0,"0"0,0 17,0 1,0-18,0 18,0-1,0-17,0 18,0-18,0 18,0-18,0 17,0 1,0-18,0 18,0-18,0 17,0 1,0-18,0 18,0-18,0 17,0-17,0 18,0-1,0-17,0 18,0-18,0 18,0-1,0-17,0 18,0-18,0 18,0-18,0 17,0 1,-18-18,18 18,0-18,0 17,0 1,0-18,0 17,0-17,-17 18,17-18,0 18,0-1,0-17,0 18,-18-18,18 18,0-1,0-17,0 18,0-18,0 18,0-18,-18 0,18 17,0 1,0-18,0 17,0-17,0 0</inkml:trace>
  <inkml:trace contextRef="#ctx0" brushRef="#br0" timeOffset="61729.5308">22490 9966,'0'0,"-18"0,18 0,-18 0,18 0,-17 0,-1 0,18 0,-18 18,18-18,-17 17,17 1,-18-18,0 0,18 18,-17-18,17 17,0 1,-18-18,18 17,-17-17,17 0,0 18,0-18,0 53,0-18,0 1,0-1,35-18,-18 1,1-18,-18 18,18-18,-1 0,1 17,-18-17,18 0,-18 0,17 0,-17 0,18 0,0 0,-18 0,17 0,-17 0,18 0,-1-17,-17 17,18-18,-18 18,18-18,-18 18,17-17,1-1,-18 18,18-17,-18 17,17-18,1 18,-18-18,0 1,18 17,-18-18,0 18,0-18,0 1,0 17,0-18,0 18,0-18,0 18,0-17,0-1,0 18,0-17,0 17,0-18,0 18,0-18,-18 18,0 0,18-17,0 17,-17 0,17 0,-18-18,0 18,18 0,-17 0,-1 0,0 0,-17 0,0 0,35 0,-18 0,1 0,17 0</inkml:trace>
  <inkml:trace contextRef="#ctx0" brushRef="#br0" timeOffset="63437.6283">23107 10672,'0'0,"-18"17,18-17,0 35,-17-35,17 18,-18-18,18 18,0-1,0 1,-18-18,18 18,0-1,0-17,0 18,0-18,-17 18,17-1,0-17,0 18,-18-18,18 17,0-17,0 18,0 0,0-18,0 17,-18-17,18 18,0 0,0-18,0 17,0-17,0 18,-17-18,17 18,0-1,0-17</inkml:trace>
  <inkml:trace contextRef="#ctx0" brushRef="#br0" timeOffset="65783.7624">23230 10883,'0'-17,"0"17,-17 0,17 0,0 17,0 1,-18-18,18 0,0 17,0-17,0 18,-18-18,18 18,0-1,0-17,0 18,0-18,0 18,0-1,0-17,0 18,0-18,0 18,0-18,0 17,0 1,0-18,0 18,0-18,18 0,-18 17,18-17,-1 0,-17 0,18 0,-18 0,0 18,18-18,-1 0,-17 0,18 0,0 0,-1 0,1 0,-18 0,18 0,-1 0,-17 0,18 0,-18 0,0-18,17 18,-17-17,0 17,18-18,-18 0,0 18,18-17,-18 17,0-18,0 18,0-18,0 1,0 17,0 0,0-18,0 18,0-18,0 1,0 17,0-18,0 18,0-18,0 18,0-17,0-1,0 18,0 0,0-17,0 17,-18 0,18 0,-18 0,18 0,-35 0,18 0,17 0,-18 0,0 0,18 0,-17 0,-1 0,0 0,18 0,-17 0</inkml:trace>
  <inkml:trace contextRef="#ctx0" brushRef="#br0" timeOffset="96871.5406">23954 11748,'0'17,"0"1,-18-1,18 1,0-18,0 18,0-1,0 1,0-18,0 18,-18-18,18 17,0 1,0-18,0 18,0-18,0 17,0-17,0 18,0-1,-17-17,17 0,0 18,0-18,0 18,0-1,-18-17,18 18,0-18,0 18,0-18,0 17,0 1,0-18,0 18,0-18,0 17,0 1,0-18,0 17,-18-17,18 18,0-18,0 18,0-1,0-17,0 18,0-18,-17 18,17-1,0-17,0 18,0-18,0 18,0-18,0 17</inkml:trace>
  <inkml:trace contextRef="#ctx0" brushRef="#br0" timeOffset="99239.6762">24271 11818,'0'-18,"0"18,0 18,0-18,0 18,0-18,0 17,0-17,0 18,0 0,0-18,0 17,0-17,0 18,0-18,0 18,0-1,0-17,0 18,0-18,0 17,0 1,0-18,0 18,0-18,0 17,0-17,0 18,0 0,0-18,-18 0,18 17,0-17,0 18,0 0,0-18,0 17,0-17,0 18,-17-18,17 17,0 1,0-18,0 18,0-18,0 17,0 1,0-18,0 18,0-18,0 17,0-17,-18 0,18 18,0 0,0-18,0 17,0-17,0 18,0-18,0 18,0-18,0 17,0-17,0 18,-17-18,17 0,0 17,0 1,0-18,0 18,0-18,0 0,0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5CCC02-1F95-43F6-A543-CB3882DA6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327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8055B-054D-47A1-ABDA-0353E480753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98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E94F4-43D8-4F7B-908F-9975ABDDB3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70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B3BAC-1E54-48DF-8AA8-DD00217B5D5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077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9F998-E4BE-46E9-9BA0-BA2C6284388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225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CAEDE-DB11-4BF2-B567-37C8B861FCF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59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04B5C-A43E-4D58-BA0E-D1DFA0AE7FF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93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6F921-E2EB-4FF9-BE70-5D1C3EBD4FE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037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90C9C-52F3-4B79-9B00-93822C34789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24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A164-90B1-4FEE-B98C-52FAD8845EF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497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2BFE7-F94E-4B21-8921-24E7A5606CC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825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3BCB5-DC33-4109-83C7-10E9E2B2564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01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434DC-FA10-4F57-A197-C03C029168E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96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EFF78-5832-4217-9A1C-1A85B3E50FA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715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77A8D-ED8C-4076-A219-4ABFDC5432E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4188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426C2-1156-450D-85EA-AA08396EF37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2896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6A6AF-D012-402D-833D-14DB5178DDA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2386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D2D92-4A39-4A8C-B20F-D2AAE3E7CF4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8138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0EC7A-9EEE-4DF7-B49F-47ED170B80E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763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CBB53-BE0A-4B65-BC1F-18CD2E7A669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589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E7CCD-8F1B-4A0E-BD32-932FD5CFB47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851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BCEB3-A422-44EE-8EE3-F8FF11A12CA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3535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510CD-D462-4B6A-89E8-3013DB8AF82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29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DC93D-55BC-40C7-9201-5F18C5F72F8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446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DCDCE-93B2-48ED-8825-A4BC7DC3A12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9637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BBDFD-BFFB-4DF9-86E7-DA9E6331777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264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86087-B8C3-4856-A1F8-4111B68B2DA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9485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BA5BC-5C84-4B85-9C69-B61DED85B51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58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DEA3C-9683-44C2-A6F4-8E36AC108F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50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93157-699F-4493-A6C8-769DFE0BC91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896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E2B11-6955-445E-8027-34059B0D8CF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372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D7D4D-177F-4F25-A394-0254C69F671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89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25EDD-B87D-446D-833F-9E4C2521A98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187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540CC-29CC-4AA4-9C55-E7EDA9404EA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160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7A61A-B629-4FC7-BC3E-31CBD24CA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88238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17B37-E5FE-442F-9F69-2373C4FD2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235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6F78-931D-4A0D-9429-ECC58C2B4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72801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79B35-D845-4ADC-BA74-ABBF4475D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88900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A0A79-26D9-4FE0-A6E2-D77045861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015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98317-7A5A-447E-AF68-86981169A5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1439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1B82F-45B0-4B02-8180-BF591DD79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0220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0E941-7F0D-40C1-A2BF-0BF9629054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6977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61946-8F0F-4E92-944E-6C5CDD969E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06118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5ED64-102C-49CC-BB38-E402C24F5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0738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13248-48BB-4700-9164-FDD7E08E7F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82644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CF0451D-B8B0-46FB-BA2B-614428281E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7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D50-D490-49AD-84A0-31B91C38E84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itchFamily="2" charset="-122"/>
              </a:rPr>
              <a:t>第十六章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itchFamily="2" charset="-122"/>
              </a:rPr>
              <a:t>树</a:t>
            </a:r>
          </a:p>
        </p:txBody>
      </p:sp>
      <p:sp>
        <p:nvSpPr>
          <p:cNvPr id="268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无向树及其性质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生成树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根树及其应用</a:t>
            </a:r>
          </a:p>
          <a:p>
            <a:r>
              <a:rPr lang="zh-CN" altLang="en-US"/>
              <a:t> 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FE40-7B2F-4D07-A351-C7595C1D607E}" type="slidenum">
              <a:rPr lang="en-US" altLang="zh-CN"/>
              <a:pPr/>
              <a:t>10</a:t>
            </a:fld>
            <a:endParaRPr lang="en-US" altLang="zh-CN" dirty="0"/>
          </a:p>
        </p:txBody>
      </p:sp>
      <p:grpSp>
        <p:nvGrpSpPr>
          <p:cNvPr id="288784" name="Group 16"/>
          <p:cNvGrpSpPr>
            <a:grpSpLocks/>
          </p:cNvGrpSpPr>
          <p:nvPr/>
        </p:nvGrpSpPr>
        <p:grpSpPr bwMode="auto">
          <a:xfrm>
            <a:off x="684213" y="3762380"/>
            <a:ext cx="7670800" cy="461963"/>
            <a:chOff x="431" y="2370"/>
            <a:chExt cx="4832" cy="291"/>
          </a:xfrm>
        </p:grpSpPr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431" y="2370"/>
              <a:ext cx="48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809625"/>
              <a:r>
                <a:rPr lang="zh-CN" altLang="en-US" b="0" dirty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不一定连通，也不一定不含回路，如图所</a:t>
              </a:r>
              <a:r>
                <a:rPr lang="zh-CN" altLang="en-US" b="0" dirty="0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示</a:t>
              </a:r>
              <a:r>
                <a:rPr lang="en-US" altLang="zh-CN" b="0" dirty="0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zh-CN" altLang="en-US" b="0" dirty="0" smtClean="0">
                  <a:solidFill>
                    <a:srgbClr val="FF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虚线</a:t>
              </a:r>
              <a:r>
                <a:rPr lang="en-US" altLang="zh-CN" b="0" dirty="0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endParaRPr lang="zh-CN" altLang="en-US" b="0" dirty="0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88778" name="Object 10"/>
            <p:cNvGraphicFramePr>
              <a:graphicFrameLocks noChangeAspect="1"/>
            </p:cNvGraphicFramePr>
            <p:nvPr/>
          </p:nvGraphicFramePr>
          <p:xfrm>
            <a:off x="785" y="2372"/>
            <a:ext cx="18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34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2372"/>
                          <a:ext cx="18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85" name="Group 17"/>
          <p:cNvGrpSpPr>
            <a:grpSpLocks/>
          </p:cNvGrpSpPr>
          <p:nvPr/>
        </p:nvGrpSpPr>
        <p:grpSpPr bwMode="auto">
          <a:xfrm>
            <a:off x="179388" y="1136653"/>
            <a:ext cx="8641084" cy="2530477"/>
            <a:chOff x="113" y="636"/>
            <a:chExt cx="5210" cy="1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7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13" y="636"/>
                  <a:ext cx="5210" cy="15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zh-CN" altLang="en-US" dirty="0" smtClean="0">
                      <a:solidFill>
                        <a:srgbClr val="A50021"/>
                      </a:solidFill>
                      <a:latin typeface="Times New Roman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A50021"/>
                      </a:solidFill>
                      <a:latin typeface="Times New Roman" pitchFamily="18" charset="0"/>
                    </a:rPr>
                    <a:t>16.2</a:t>
                  </a:r>
                  <a:r>
                    <a:rPr lang="en-US" altLang="zh-CN" dirty="0">
                      <a:latin typeface="Times New Roman" pitchFamily="18" charset="0"/>
                    </a:rPr>
                    <a:t>  </a:t>
                  </a:r>
                  <a:r>
                    <a:rPr lang="zh-CN" altLang="en-US" dirty="0">
                      <a:latin typeface="Times New Roman" pitchFamily="18" charset="0"/>
                    </a:rPr>
                    <a:t>设</a:t>
                  </a:r>
                  <a:r>
                    <a:rPr lang="en-US" altLang="zh-CN" i="1" dirty="0" smtClean="0">
                      <a:latin typeface="Times New Roman" pitchFamily="18" charset="0"/>
                    </a:rPr>
                    <a:t>G</a:t>
                  </a:r>
                  <a:r>
                    <a:rPr lang="en-US" altLang="zh-CN" dirty="0" smtClean="0">
                      <a:latin typeface="Times New Roman" pitchFamily="18" charset="0"/>
                    </a:rPr>
                    <a:t>=&lt;</a:t>
                  </a:r>
                  <a:r>
                    <a:rPr lang="en-US" altLang="zh-CN" i="1" dirty="0" smtClean="0">
                      <a:latin typeface="Times New Roman" pitchFamily="18" charset="0"/>
                    </a:rPr>
                    <a:t>V,E</a:t>
                  </a:r>
                  <a:r>
                    <a:rPr lang="en-US" altLang="zh-CN" dirty="0" smtClean="0">
                      <a:latin typeface="Times New Roman" pitchFamily="18" charset="0"/>
                    </a:rPr>
                    <a:t>&gt;</a:t>
                  </a:r>
                  <a:r>
                    <a:rPr lang="zh-CN" altLang="en-US" dirty="0" smtClean="0">
                      <a:latin typeface="Times New Roman" pitchFamily="18" charset="0"/>
                    </a:rPr>
                    <a:t>为</a:t>
                  </a:r>
                  <a:r>
                    <a:rPr lang="zh-CN" altLang="en-US" dirty="0">
                      <a:latin typeface="Times New Roman" pitchFamily="18" charset="0"/>
                    </a:rPr>
                    <a:t>无向图</a:t>
                  </a:r>
                </a:p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en-US" altLang="zh-CN" dirty="0">
                      <a:latin typeface="Times New Roman" pitchFamily="18" charset="0"/>
                    </a:rPr>
                    <a:t>(1) </a:t>
                  </a:r>
                  <a:r>
                    <a:rPr lang="en-US" altLang="zh-CN" i="1" dirty="0">
                      <a:latin typeface="Times New Roman" pitchFamily="18" charset="0"/>
                    </a:rPr>
                    <a:t>G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>
                      <a:solidFill>
                        <a:srgbClr val="A50021"/>
                      </a:solidFill>
                      <a:latin typeface="Times New Roman" pitchFamily="18" charset="0"/>
                    </a:rPr>
                    <a:t>树</a:t>
                  </a:r>
                  <a:r>
                    <a:rPr lang="en-US" altLang="zh-CN" dirty="0">
                      <a:latin typeface="Times New Roman" pitchFamily="18" charset="0"/>
                    </a:rPr>
                    <a:t>——</a:t>
                  </a:r>
                  <a:r>
                    <a:rPr lang="en-US" altLang="zh-CN" i="1" dirty="0">
                      <a:latin typeface="Times New Roman" pitchFamily="18" charset="0"/>
                    </a:rPr>
                    <a:t>T </a:t>
                  </a:r>
                  <a:r>
                    <a:rPr lang="zh-CN" altLang="en-US" dirty="0">
                      <a:latin typeface="Times New Roman" pitchFamily="18" charset="0"/>
                    </a:rPr>
                    <a:t>是</a:t>
                  </a:r>
                  <a:r>
                    <a:rPr lang="en-US" altLang="zh-CN" i="1" dirty="0">
                      <a:latin typeface="Times New Roman" pitchFamily="18" charset="0"/>
                    </a:rPr>
                    <a:t>G </a:t>
                  </a:r>
                  <a:r>
                    <a:rPr lang="zh-CN" altLang="en-US" dirty="0">
                      <a:latin typeface="Times New Roman" pitchFamily="18" charset="0"/>
                    </a:rPr>
                    <a:t>的子图并且是树</a:t>
                  </a:r>
                </a:p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en-US" altLang="zh-CN" dirty="0">
                      <a:latin typeface="Times New Roman" pitchFamily="18" charset="0"/>
                    </a:rPr>
                    <a:t>(2) </a:t>
                  </a:r>
                  <a:r>
                    <a:rPr lang="en-US" altLang="zh-CN" i="1" dirty="0">
                      <a:latin typeface="Times New Roman" pitchFamily="18" charset="0"/>
                    </a:rPr>
                    <a:t>G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>
                      <a:solidFill>
                        <a:srgbClr val="A50021"/>
                      </a:solidFill>
                      <a:latin typeface="Times New Roman" pitchFamily="18" charset="0"/>
                    </a:rPr>
                    <a:t>生成树</a:t>
                  </a:r>
                  <a:r>
                    <a:rPr lang="en-US" altLang="zh-CN" dirty="0">
                      <a:latin typeface="Times New Roman" pitchFamily="18" charset="0"/>
                    </a:rPr>
                    <a:t>——</a:t>
                  </a:r>
                  <a:r>
                    <a:rPr lang="en-US" altLang="zh-CN" i="1" dirty="0">
                      <a:latin typeface="Times New Roman" pitchFamily="18" charset="0"/>
                    </a:rPr>
                    <a:t>T </a:t>
                  </a:r>
                  <a:r>
                    <a:rPr lang="zh-CN" altLang="en-US" dirty="0">
                      <a:latin typeface="Times New Roman" pitchFamily="18" charset="0"/>
                    </a:rPr>
                    <a:t>是</a:t>
                  </a:r>
                  <a:r>
                    <a:rPr lang="en-US" altLang="zh-CN" i="1" dirty="0">
                      <a:latin typeface="Times New Roman" pitchFamily="18" charset="0"/>
                    </a:rPr>
                    <a:t>G 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>
                      <a:solidFill>
                        <a:srgbClr val="FF0000"/>
                      </a:solidFill>
                      <a:latin typeface="Times New Roman" pitchFamily="18" charset="0"/>
                    </a:rPr>
                    <a:t>生成子</a:t>
                  </a:r>
                  <a:r>
                    <a:rPr lang="zh-CN" altLang="en-US" dirty="0" smtClean="0">
                      <a:solidFill>
                        <a:srgbClr val="FF0000"/>
                      </a:solidFill>
                      <a:latin typeface="Times New Roman" pitchFamily="18" charset="0"/>
                    </a:rPr>
                    <a:t>图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𝑮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zh-CN" altLang="en-US" dirty="0" smtClean="0">
                      <a:latin typeface="Times New Roman" pitchFamily="18" charset="0"/>
                    </a:rPr>
                    <a:t>并</a:t>
                  </a:r>
                  <a:r>
                    <a:rPr lang="zh-CN" altLang="en-US" dirty="0">
                      <a:latin typeface="Times New Roman" pitchFamily="18" charset="0"/>
                    </a:rPr>
                    <a:t>且是树</a:t>
                  </a:r>
                </a:p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en-US" altLang="zh-CN" dirty="0">
                      <a:latin typeface="Times New Roman" pitchFamily="18" charset="0"/>
                    </a:rPr>
                    <a:t>(3) </a:t>
                  </a:r>
                  <a:r>
                    <a:rPr lang="zh-CN" altLang="en-US" dirty="0">
                      <a:latin typeface="Times New Roman" pitchFamily="18" charset="0"/>
                    </a:rPr>
                    <a:t>生成树</a:t>
                  </a:r>
                  <a:r>
                    <a:rPr lang="en-US" altLang="zh-CN" i="1" dirty="0">
                      <a:latin typeface="Times New Roman" pitchFamily="18" charset="0"/>
                    </a:rPr>
                    <a:t>T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>
                      <a:solidFill>
                        <a:srgbClr val="A50021"/>
                      </a:solidFill>
                      <a:latin typeface="Times New Roman" pitchFamily="18" charset="0"/>
                    </a:rPr>
                    <a:t>树枝</a:t>
                  </a:r>
                  <a:r>
                    <a:rPr lang="en-US" altLang="zh-CN" dirty="0">
                      <a:latin typeface="Times New Roman" pitchFamily="18" charset="0"/>
                    </a:rPr>
                    <a:t>——</a:t>
                  </a:r>
                  <a:r>
                    <a:rPr lang="en-US" altLang="zh-CN" i="1" dirty="0">
                      <a:latin typeface="Times New Roman" pitchFamily="18" charset="0"/>
                    </a:rPr>
                    <a:t>T </a:t>
                  </a:r>
                  <a:r>
                    <a:rPr lang="zh-CN" altLang="en-US" dirty="0">
                      <a:latin typeface="Times New Roman" pitchFamily="18" charset="0"/>
                    </a:rPr>
                    <a:t>中的边</a:t>
                  </a:r>
                </a:p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en-US" altLang="zh-CN" dirty="0">
                      <a:latin typeface="Times New Roman" pitchFamily="18" charset="0"/>
                    </a:rPr>
                    <a:t>(4) </a:t>
                  </a:r>
                  <a:r>
                    <a:rPr lang="zh-CN" altLang="en-US" dirty="0">
                      <a:latin typeface="Times New Roman" pitchFamily="18" charset="0"/>
                    </a:rPr>
                    <a:t>生成树</a:t>
                  </a:r>
                  <a:r>
                    <a:rPr lang="en-US" altLang="zh-CN" i="1" dirty="0">
                      <a:latin typeface="Times New Roman" pitchFamily="18" charset="0"/>
                    </a:rPr>
                    <a:t>T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>
                      <a:solidFill>
                        <a:srgbClr val="A50021"/>
                      </a:solidFill>
                      <a:latin typeface="Times New Roman" pitchFamily="18" charset="0"/>
                    </a:rPr>
                    <a:t>弦</a:t>
                  </a:r>
                  <a:r>
                    <a:rPr lang="en-US" altLang="zh-CN" dirty="0">
                      <a:latin typeface="Times New Roman" pitchFamily="18" charset="0"/>
                    </a:rPr>
                    <a:t>——</a:t>
                  </a:r>
                  <a:r>
                    <a:rPr lang="zh-CN" altLang="en-US" dirty="0">
                      <a:latin typeface="Times New Roman" pitchFamily="18" charset="0"/>
                    </a:rPr>
                    <a:t>不在</a:t>
                  </a:r>
                  <a:r>
                    <a:rPr lang="en-US" altLang="zh-CN" i="1" dirty="0">
                      <a:latin typeface="Times New Roman" pitchFamily="18" charset="0"/>
                    </a:rPr>
                    <a:t>T </a:t>
                  </a:r>
                  <a:r>
                    <a:rPr lang="zh-CN" altLang="en-US" dirty="0">
                      <a:latin typeface="Times New Roman" pitchFamily="18" charset="0"/>
                    </a:rPr>
                    <a:t>中的边</a:t>
                  </a:r>
                </a:p>
                <a:p>
                  <a:pPr indent="277813" eaLnBrk="0" hangingPunct="0">
                    <a:lnSpc>
                      <a:spcPct val="110000"/>
                    </a:lnSpc>
                    <a:tabLst>
                      <a:tab pos="228600" algn="l"/>
                      <a:tab pos="342900" algn="l"/>
                    </a:tabLst>
                  </a:pPr>
                  <a:r>
                    <a:rPr lang="en-US" altLang="zh-CN" dirty="0">
                      <a:latin typeface="Times New Roman" pitchFamily="18" charset="0"/>
                    </a:rPr>
                    <a:t>(5) </a:t>
                  </a:r>
                  <a:r>
                    <a:rPr lang="zh-CN" altLang="en-US" dirty="0">
                      <a:latin typeface="Times New Roman" pitchFamily="18" charset="0"/>
                    </a:rPr>
                    <a:t>生成树</a:t>
                  </a:r>
                  <a:r>
                    <a:rPr lang="en-US" altLang="zh-CN" i="1" dirty="0">
                      <a:latin typeface="Times New Roman" pitchFamily="18" charset="0"/>
                    </a:rPr>
                    <a:t>T</a:t>
                  </a:r>
                  <a:r>
                    <a:rPr lang="zh-CN" altLang="en-US" dirty="0">
                      <a:latin typeface="Times New Roman" pitchFamily="18" charset="0"/>
                    </a:rPr>
                    <a:t>的</a:t>
                  </a:r>
                  <a:r>
                    <a:rPr lang="zh-CN" altLang="en-US" dirty="0" smtClean="0">
                      <a:solidFill>
                        <a:srgbClr val="A50021"/>
                      </a:solidFill>
                      <a:latin typeface="Times New Roman" pitchFamily="18" charset="0"/>
                    </a:rPr>
                    <a:t>余树    </a:t>
                  </a:r>
                  <a:r>
                    <a:rPr lang="en-US" altLang="zh-CN" dirty="0" smtClean="0">
                      <a:latin typeface="Times New Roman" pitchFamily="18" charset="0"/>
                    </a:rPr>
                    <a:t>——</a:t>
                  </a:r>
                  <a:r>
                    <a:rPr lang="zh-CN" altLang="en-US" dirty="0" smtClean="0"/>
                    <a:t>全</a:t>
                  </a:r>
                  <a:r>
                    <a:rPr lang="zh-CN" altLang="en-US" dirty="0"/>
                    <a:t>体弦组成的集合的导出子</a:t>
                  </a:r>
                  <a:r>
                    <a:rPr lang="zh-CN" altLang="en-US" dirty="0" smtClean="0"/>
                    <a:t>图</a:t>
                  </a:r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𝑮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altLang="zh-CN" sz="2000" dirty="0" smtClean="0"/>
                    <a:t>)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88779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" y="636"/>
                  <a:ext cx="5210" cy="159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683" r="-987" b="-408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8777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6040062"/>
                    </p:ext>
                  </p:extLst>
                </p:nvPr>
              </p:nvGraphicFramePr>
              <p:xfrm>
                <a:off x="1838" y="1919"/>
                <a:ext cx="185" cy="24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835" name="公式" r:id="rId7" imgW="152280" imgH="203040" progId="Equation.3">
                        <p:embed/>
                      </p:oleObj>
                    </mc:Choice>
                    <mc:Fallback>
                      <p:oleObj name="公式" r:id="rId7" imgW="152280" imgH="20304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8" y="1919"/>
                              <a:ext cx="185" cy="24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8777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6040062"/>
                    </p:ext>
                  </p:extLst>
                </p:nvPr>
              </p:nvGraphicFramePr>
              <p:xfrm>
                <a:off x="1838" y="1919"/>
                <a:ext cx="185" cy="24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8815" name="公式" r:id="rId9" imgW="152280" imgH="203040" progId="Equation.3">
                        <p:embed/>
                      </p:oleObj>
                    </mc:Choice>
                    <mc:Fallback>
                      <p:oleObj name="公式" r:id="rId9" imgW="152280" imgH="20304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8" y="1919"/>
                              <a:ext cx="185" cy="24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887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</a:rPr>
              <a:t>16.2 </a:t>
            </a:r>
            <a:r>
              <a:rPr lang="zh-CN" altLang="en-US">
                <a:latin typeface="Times New Roman" pitchFamily="18" charset="0"/>
              </a:rPr>
              <a:t>生成树</a:t>
            </a:r>
          </a:p>
        </p:txBody>
      </p:sp>
      <p:pic>
        <p:nvPicPr>
          <p:cNvPr id="288783" name="Picture 15" descr="16-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8" b="30458"/>
          <a:stretch>
            <a:fillRect/>
          </a:stretch>
        </p:blipFill>
        <p:spPr bwMode="auto">
          <a:xfrm>
            <a:off x="2051050" y="4213225"/>
            <a:ext cx="44656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0C1-0E34-4497-A2C8-A30E4D07A582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290835" name="Group 19"/>
          <p:cNvGrpSpPr>
            <a:grpSpLocks/>
          </p:cNvGrpSpPr>
          <p:nvPr/>
        </p:nvGrpSpPr>
        <p:grpSpPr bwMode="auto">
          <a:xfrm>
            <a:off x="468313" y="3703638"/>
            <a:ext cx="7775575" cy="469900"/>
            <a:chOff x="295" y="2379"/>
            <a:chExt cx="4898" cy="296"/>
          </a:xfrm>
        </p:grpSpPr>
        <p:sp>
          <p:nvSpPr>
            <p:cNvPr id="290834" name="Rectangle 18"/>
            <p:cNvSpPr>
              <a:spLocks noChangeArrowheads="1"/>
            </p:cNvSpPr>
            <p:nvPr/>
          </p:nvSpPr>
          <p:spPr bwMode="auto">
            <a:xfrm>
              <a:off x="295" y="2387"/>
              <a:ext cx="48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推论</a:t>
              </a:r>
              <a:r>
                <a:rPr lang="en-US" altLang="zh-CN" dirty="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       </a:t>
              </a:r>
              <a:r>
                <a:rPr lang="zh-CN" altLang="en-US" dirty="0"/>
                <a:t>的边数为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en-US" altLang="zh-CN" dirty="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i="1" dirty="0" smtClean="0">
                  <a:latin typeface="Times New Roman" pitchFamily="18" charset="0"/>
                </a:rPr>
                <a:t>n</a:t>
              </a:r>
              <a:r>
                <a:rPr lang="en-US" altLang="zh-CN" dirty="0" smtClean="0">
                  <a:latin typeface="Times New Roman" pitchFamily="18" charset="0"/>
                  <a:sym typeface="Symbol" pitchFamily="18" charset="2"/>
                </a:rPr>
                <a:t>+1</a:t>
              </a:r>
              <a:r>
                <a:rPr lang="en-US" altLang="zh-CN" i="1" dirty="0" smtClean="0">
                  <a:latin typeface="Times New Roman" pitchFamily="18" charset="0"/>
                  <a:sym typeface="Symbol" pitchFamily="18" charset="2"/>
                </a:rPr>
                <a:t>=m</a:t>
              </a:r>
              <a:r>
                <a:rPr lang="en-US" altLang="zh-CN" dirty="0" smtClean="0">
                  <a:latin typeface="Times New Roman" pitchFamily="18" charset="0"/>
                  <a:sym typeface="Symbol" pitchFamily="18" charset="2"/>
                </a:rPr>
                <a:t>-(</a:t>
              </a:r>
              <a:r>
                <a:rPr lang="en-US" altLang="zh-CN" i="1" dirty="0" smtClean="0"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dirty="0" smtClean="0">
                  <a:latin typeface="Times New Roman" pitchFamily="18" charset="0"/>
                  <a:sym typeface="Symbol" pitchFamily="18" charset="2"/>
                </a:rPr>
                <a:t> – 1)</a:t>
              </a:r>
              <a:r>
                <a:rPr lang="en-US" altLang="zh-CN" i="1" dirty="0" smtClean="0">
                  <a:latin typeface="Times New Roman" pitchFamily="18" charset="0"/>
                  <a:sym typeface="Symbol" pitchFamily="18" charset="2"/>
                </a:rPr>
                <a:t>.</a:t>
              </a:r>
              <a:r>
                <a:rPr lang="en-US" altLang="zh-CN" dirty="0" smtClean="0">
                  <a:latin typeface="Times New Roman" pitchFamily="18" charset="0"/>
                  <a:sym typeface="Symbol" pitchFamily="18" charset="2"/>
                </a:rPr>
                <a:t>   </a:t>
              </a:r>
              <a:endParaRPr lang="en-US" altLang="zh-CN" dirty="0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967" y="2379"/>
            <a:ext cx="2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05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379"/>
                          <a:ext cx="20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38" name="Group 22"/>
          <p:cNvGrpSpPr>
            <a:grpSpLocks/>
          </p:cNvGrpSpPr>
          <p:nvPr/>
        </p:nvGrpSpPr>
        <p:grpSpPr bwMode="auto">
          <a:xfrm>
            <a:off x="468313" y="4292600"/>
            <a:ext cx="7920037" cy="1443038"/>
            <a:chOff x="295" y="2704"/>
            <a:chExt cx="4989" cy="909"/>
          </a:xfrm>
        </p:grpSpPr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295" y="2704"/>
              <a:ext cx="4989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推论</a:t>
              </a:r>
              <a:r>
                <a:rPr lang="en-US" altLang="zh-CN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   </a:t>
              </a: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zh-CN" altLang="en-US">
                  <a:latin typeface="Times New Roman" pitchFamily="18" charset="0"/>
                </a:rPr>
                <a:t>的生成树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的余树，</a:t>
              </a:r>
              <a:r>
                <a:rPr lang="en-US" altLang="zh-CN" i="1">
                  <a:latin typeface="Times New Roman" pitchFamily="18" charset="0"/>
                </a:rPr>
                <a:t>C</a:t>
              </a: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zh-CN" altLang="en-US">
                  <a:latin typeface="Times New Roman" pitchFamily="18" charset="0"/>
                </a:rPr>
                <a:t>中任意一个圈，则</a:t>
              </a:r>
              <a:r>
                <a:rPr lang="en-US" altLang="zh-CN" i="1">
                  <a:latin typeface="Times New Roman" pitchFamily="18" charset="0"/>
                </a:rPr>
                <a:t>C</a:t>
              </a:r>
              <a:r>
                <a:rPr lang="zh-CN" altLang="en-US">
                  <a:latin typeface="宋体" pitchFamily="2" charset="-122"/>
                </a:rPr>
                <a:t>与  一定有公共边</a:t>
              </a:r>
              <a:r>
                <a:rPr lang="en-US" altLang="zh-CN">
                  <a:latin typeface="宋体" pitchFamily="2" charset="-122"/>
                </a:rPr>
                <a:t>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证  否则，</a:t>
              </a:r>
              <a:r>
                <a:rPr lang="en-US" altLang="zh-CN" i="1">
                  <a:latin typeface="Times New Roman" pitchFamily="18" charset="0"/>
                </a:rPr>
                <a:t>C</a:t>
              </a:r>
              <a:r>
                <a:rPr lang="zh-CN" altLang="en-US">
                  <a:latin typeface="Times New Roman" pitchFamily="18" charset="0"/>
                </a:rPr>
                <a:t>中的边全在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中，这与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为树矛盾</a:t>
              </a:r>
              <a:r>
                <a:rPr lang="en-US" altLang="zh-CN">
                  <a:latin typeface="Times New Roman" pitchFamily="18" charset="0"/>
                </a:rPr>
                <a:t>. </a:t>
              </a:r>
              <a:endPara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90825" name="Object 9"/>
            <p:cNvGraphicFramePr>
              <a:graphicFrameLocks noChangeAspect="1"/>
            </p:cNvGraphicFramePr>
            <p:nvPr/>
          </p:nvGraphicFramePr>
          <p:xfrm>
            <a:off x="568" y="3026"/>
            <a:ext cx="1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06" name="公式" r:id="rId6" imgW="152280" imgH="203040" progId="Equation.3">
                    <p:embed/>
                  </p:oleObj>
                </mc:Choice>
                <mc:Fallback>
                  <p:oleObj name="公式" r:id="rId6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3026"/>
                          <a:ext cx="1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3" name="Object 7"/>
            <p:cNvGraphicFramePr>
              <a:graphicFrameLocks noChangeAspect="1"/>
            </p:cNvGraphicFramePr>
            <p:nvPr/>
          </p:nvGraphicFramePr>
          <p:xfrm>
            <a:off x="874" y="2788"/>
            <a:ext cx="24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07" name="公式" r:id="rId8" imgW="152280" imgH="203040" progId="Equation.3">
                    <p:embed/>
                  </p:oleObj>
                </mc:Choice>
                <mc:Fallback>
                  <p:oleObj name="公式" r:id="rId8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788"/>
                          <a:ext cx="246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79388" y="12684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7813" eaLnBrk="0" hangingPunct="0"/>
            <a:r>
              <a:rPr lang="zh-CN" altLang="en-US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16.3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无向图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具有生成树当且仅当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连通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90830" name="Rectangle 14"/>
          <p:cNvSpPr>
            <a:spLocks noChangeArrowheads="1"/>
          </p:cNvSpPr>
          <p:nvPr/>
        </p:nvSpPr>
        <p:spPr bwMode="auto">
          <a:xfrm>
            <a:off x="1619250" y="188913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生成树存在条件</a:t>
            </a:r>
            <a:r>
              <a:rPr lang="en-US" altLang="zh-CN" sz="3200"/>
              <a:t>(</a:t>
            </a:r>
            <a:r>
              <a:rPr lang="zh-CN" altLang="en-US" sz="3200">
                <a:solidFill>
                  <a:srgbClr val="FF0000"/>
                </a:solidFill>
              </a:rPr>
              <a:t>重点</a:t>
            </a:r>
            <a:r>
              <a:rPr lang="en-US" altLang="zh-CN" sz="3200"/>
              <a:t>)</a:t>
            </a:r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468313" y="3141663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条边的无向连通图，则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 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395288" y="1700213"/>
            <a:ext cx="80645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证  必要性显然</a:t>
            </a:r>
            <a:r>
              <a:rPr lang="en-US" altLang="zh-CN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充分性用破圈法（注意：在圈上删除任何一条边，不破坏连通性）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2" grpId="0"/>
      <p:bldP spid="2908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CAD7-D5D9-40B8-B3A4-521F5045C48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2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基本回路系统</a:t>
            </a:r>
          </a:p>
        </p:txBody>
      </p:sp>
      <p:sp>
        <p:nvSpPr>
          <p:cNvPr id="2928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08962" cy="1871662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16.4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的生成树，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的任意一条弦，则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中</a:t>
            </a:r>
          </a:p>
          <a:p>
            <a:pPr marL="609600" indent="-609600"/>
            <a:r>
              <a:rPr lang="zh-CN" altLang="en-US">
                <a:latin typeface="Times New Roman" pitchFamily="18" charset="0"/>
              </a:rPr>
              <a:t>含一个只有一条弦其余边均为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的树枝的圈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不同的弦对应的</a:t>
            </a:r>
          </a:p>
          <a:p>
            <a:pPr marL="609600" indent="-609600"/>
            <a:r>
              <a:rPr lang="zh-CN" altLang="en-US">
                <a:latin typeface="Times New Roman" pitchFamily="18" charset="0"/>
              </a:rPr>
              <a:t>圈也不同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 marL="609600" indent="-609600"/>
            <a:r>
              <a:rPr lang="zh-CN" altLang="en-US">
                <a:latin typeface="Times New Roman" pitchFamily="18" charset="0"/>
              </a:rPr>
              <a:t>证  设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=(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，在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中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有惟一路径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</a:t>
            </a:r>
            <a:r>
              <a:rPr lang="zh-CN" altLang="en-US">
                <a:latin typeface="Times New Roman" pitchFamily="18" charset="0"/>
              </a:rPr>
              <a:t>，则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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为所求的圈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468313" y="3068638"/>
            <a:ext cx="828015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16.3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阶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</a:rPr>
              <a:t>条边的无向连通图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的一棵生成树，设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 …, 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 dirty="0">
                <a:latin typeface="Times New Roman" pitchFamily="18" charset="0"/>
              </a:rPr>
              <a:t>m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baseline="-25000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+1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的弦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添加弦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 dirty="0" err="1">
                <a:latin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产生的只含弦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 dirty="0" err="1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、其余边均为树枝的圈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</a:rPr>
              <a:t>称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的对应树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的弦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 dirty="0" err="1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基本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回路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基本圈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</a:rPr>
              <a:t>=1, 2, …, 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+1. </a:t>
            </a:r>
            <a:r>
              <a:rPr lang="zh-CN" altLang="en-US" dirty="0">
                <a:latin typeface="Times New Roman" pitchFamily="18" charset="0"/>
              </a:rPr>
              <a:t>并称</a:t>
            </a:r>
            <a:r>
              <a:rPr lang="en-US" altLang="zh-CN" dirty="0">
                <a:latin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 …,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m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baseline="-25000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+1</a:t>
            </a:r>
            <a:r>
              <a:rPr lang="en-US" altLang="zh-CN" dirty="0">
                <a:latin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</a:rPr>
              <a:t>为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对应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基本回路系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统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</a:rPr>
              <a:t>称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(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-</a:t>
            </a:r>
            <a:r>
              <a:rPr lang="en-US" altLang="zh-CN" dirty="0" smtClean="0">
                <a:latin typeface="Times New Roman" pitchFamily="18" charset="0"/>
              </a:rPr>
              <a:t>1)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圈秩</a:t>
            </a:r>
            <a:r>
              <a:rPr lang="zh-CN" altLang="en-US" dirty="0">
                <a:latin typeface="Times New Roman" pitchFamily="18" charset="0"/>
              </a:rPr>
              <a:t>，记作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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). 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468313" y="5516563"/>
            <a:ext cx="813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求基本回路的算法：设弦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=(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，先求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中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的路径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i="1" baseline="-25000">
                <a:latin typeface="Times New Roman" pitchFamily="18" charset="0"/>
              </a:rPr>
              <a:t>uv</a:t>
            </a:r>
            <a:r>
              <a:rPr lang="zh-CN" altLang="en-US">
                <a:latin typeface="Times New Roman" pitchFamily="18" charset="0"/>
              </a:rPr>
              <a:t>，再并上弦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，即得对应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的基本回路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pic>
        <p:nvPicPr>
          <p:cNvPr id="292875" name="Picture 11" descr="1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2124075" y="981075"/>
            <a:ext cx="360045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EEC828EE-B979-49AE-A104-3EEDA2097AC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6725" y="4934376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解  弦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对应的基本回路分别为</a:t>
            </a:r>
          </a:p>
          <a:p>
            <a:r>
              <a:rPr lang="zh-CN" altLang="en-US" dirty="0">
                <a:latin typeface="Times New Roman" pitchFamily="18" charset="0"/>
              </a:rPr>
              <a:t>           </a:t>
            </a:r>
            <a:r>
              <a:rPr lang="en-US" altLang="zh-CN" i="1" dirty="0" err="1">
                <a:latin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baseline="-25000" dirty="0">
                <a:latin typeface="Times New Roman" pitchFamily="18" charset="0"/>
              </a:rPr>
              <a:t>基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 err="1">
                <a:latin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}.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1127125"/>
            <a:ext cx="6524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图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实线边所示为生成树，求基本回路</a:t>
            </a:r>
            <a:r>
              <a:rPr lang="zh-CN" altLang="en-US" dirty="0" smtClean="0">
                <a:latin typeface="Times New Roman" pitchFamily="18" charset="0"/>
              </a:rPr>
              <a:t>系统</a:t>
            </a:r>
            <a:endParaRPr lang="zh-CN" altLang="en-US" dirty="0"/>
          </a:p>
        </p:txBody>
      </p:sp>
      <p:pic>
        <p:nvPicPr>
          <p:cNvPr id="8" name="Picture 10" descr="16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2411413" y="1628775"/>
            <a:ext cx="3600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Times New Roman" pitchFamily="18" charset="0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1284070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A7F-FCA0-4131-B6DE-50AE90DAEC3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基本割集的存在</a:t>
            </a:r>
          </a:p>
        </p:txBody>
      </p:sp>
      <p:sp>
        <p:nvSpPr>
          <p:cNvPr id="2969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35988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16.5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是连通图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的一棵生成树，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的树枝，则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  <a:p>
            <a:r>
              <a:rPr lang="zh-CN" altLang="en-US" dirty="0">
                <a:latin typeface="Times New Roman" pitchFamily="18" charset="0"/>
              </a:rPr>
              <a:t>中存在只含树枝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，其余边都是</a:t>
            </a:r>
            <a:r>
              <a:rPr lang="zh-CN" altLang="en-US" dirty="0" smtClean="0">
                <a:latin typeface="Times New Roman" pitchFamily="18" charset="0"/>
              </a:rPr>
              <a:t>弦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</a:rPr>
              <a:t>割集，且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不同的树枝对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应的割集也不同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latin typeface="Times New Roman" pitchFamily="18" charset="0"/>
              </a:rPr>
              <a:t>证  由定理</a:t>
            </a:r>
            <a:r>
              <a:rPr lang="en-US" altLang="zh-CN" dirty="0">
                <a:latin typeface="Times New Roman" pitchFamily="18" charset="0"/>
              </a:rPr>
              <a:t>16.1</a:t>
            </a:r>
            <a:r>
              <a:rPr lang="zh-CN" altLang="en-US" dirty="0">
                <a:latin typeface="Times New Roman" pitchFamily="18" charset="0"/>
              </a:rPr>
              <a:t>可知，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的桥，因而</a:t>
            </a:r>
            <a:r>
              <a:rPr lang="en-US" altLang="zh-CN" i="1" dirty="0" err="1">
                <a:latin typeface="Times New Roman" pitchFamily="18" charset="0"/>
              </a:rPr>
              <a:t>T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有两个连通分支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</a:p>
          <a:p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，令</a:t>
            </a:r>
          </a:p>
          <a:p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 | 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且 </a:t>
            </a:r>
            <a:r>
              <a:rPr lang="en-US" altLang="zh-CN" i="1" dirty="0">
                <a:latin typeface="Times New Roman" pitchFamily="18" charset="0"/>
              </a:rPr>
              <a:t>e </a:t>
            </a:r>
            <a:r>
              <a:rPr lang="zh-CN" altLang="en-US" dirty="0">
                <a:latin typeface="Times New Roman" pitchFamily="18" charset="0"/>
              </a:rPr>
              <a:t>的两个端点分别属于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)}</a:t>
            </a:r>
            <a:r>
              <a:rPr lang="zh-CN" altLang="en-US" dirty="0">
                <a:latin typeface="Times New Roman" pitchFamily="18" charset="0"/>
              </a:rPr>
              <a:t>，</a:t>
            </a:r>
          </a:p>
          <a:p>
            <a:r>
              <a:rPr lang="zh-CN" altLang="en-US" dirty="0">
                <a:latin typeface="Times New Roman" pitchFamily="18" charset="0"/>
              </a:rPr>
              <a:t>由构造显然可知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的割集，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中除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外都是弦，</a:t>
            </a:r>
          </a:p>
          <a:p>
            <a:r>
              <a:rPr lang="zh-CN" altLang="en-US" dirty="0">
                <a:latin typeface="Times New Roman" pitchFamily="18" charset="0"/>
              </a:rPr>
              <a:t>所以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为所求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</a:rPr>
              <a:t>显然不同的树枝对应的割集不同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</p:txBody>
      </p:sp>
      <p:pic>
        <p:nvPicPr>
          <p:cNvPr id="296969" name="Picture 9" descr="1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2124075" y="4652963"/>
            <a:ext cx="360045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AB2D-E99D-4B1B-BF86-89E085A4E4D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90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23050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16.4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阶连通图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的一棵生成树，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…,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  <a:p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的树枝，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的只含树枝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的割集，则称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的对应</a:t>
            </a:r>
          </a:p>
          <a:p>
            <a:r>
              <a:rPr lang="zh-CN" altLang="en-US">
                <a:latin typeface="Times New Roman" pitchFamily="18" charset="0"/>
              </a:rPr>
              <a:t>于生成树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由树枝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生成的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基本割集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=1, 2, …,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 </a:t>
            </a:r>
            <a:r>
              <a:rPr lang="zh-CN" altLang="en-US">
                <a:latin typeface="Times New Roman" pitchFamily="18" charset="0"/>
              </a:rPr>
              <a:t>并称</a:t>
            </a:r>
          </a:p>
          <a:p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…,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对应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基本割集系统</a:t>
            </a:r>
            <a:r>
              <a:rPr lang="zh-CN" altLang="en-US">
                <a:latin typeface="Times New Roman" pitchFamily="18" charset="0"/>
              </a:rPr>
              <a:t>，称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割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集秩</a:t>
            </a:r>
            <a:r>
              <a:rPr lang="zh-CN" altLang="en-US">
                <a:latin typeface="Times New Roman" pitchFamily="18" charset="0"/>
              </a:rPr>
              <a:t>，记作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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).  </a:t>
            </a:r>
          </a:p>
        </p:txBody>
      </p:sp>
      <p:sp>
        <p:nvSpPr>
          <p:cNvPr id="29901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基本割集与基本割集系统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95288" y="3771900"/>
            <a:ext cx="8207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求基本割集的算法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>
                <a:latin typeface="Times New Roman" pitchFamily="18" charset="0"/>
              </a:rPr>
              <a:t>为生成树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的树枝，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>
                <a:latin typeface="Times New Roman" pitchFamily="18" charset="0"/>
              </a:rPr>
              <a:t>为两棵小树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，令</a:t>
            </a:r>
            <a:endParaRPr lang="zh-CN" altLang="en-US" i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i="1">
                <a:latin typeface="Times New Roman" pitchFamily="18" charset="0"/>
              </a:rPr>
              <a:t>         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i="1" baseline="-25000">
                <a:latin typeface="Times New Roman" pitchFamily="18" charset="0"/>
              </a:rPr>
              <a:t>e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>
                <a:latin typeface="Times New Roman" pitchFamily="18" charset="0"/>
              </a:rPr>
              <a:t> ={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 |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且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的两个端点分别属于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 i="1" baseline="-25000">
                <a:latin typeface="Times New Roman" pitchFamily="18" charset="0"/>
              </a:rPr>
              <a:t>e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>
                <a:latin typeface="Times New Roman" pitchFamily="18" charset="0"/>
              </a:rPr>
              <a:t>对应的基本割集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8EE-B979-49AE-A104-3EEDA2097AC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466725" y="4749710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解 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</a:rPr>
              <a:t>树枝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对应的基本割集分别为</a:t>
            </a:r>
          </a:p>
          <a:p>
            <a:r>
              <a:rPr lang="zh-CN" altLang="en-US" i="1" dirty="0">
                <a:latin typeface="Times New Roman" pitchFamily="18" charset="0"/>
              </a:rPr>
              <a:t>         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},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},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},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}, </a:t>
            </a:r>
          </a:p>
          <a:p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zh-CN" altLang="en-US" baseline="-25000" dirty="0">
                <a:latin typeface="Times New Roman" pitchFamily="18" charset="0"/>
              </a:rPr>
              <a:t>基</a:t>
            </a:r>
            <a:r>
              <a:rPr lang="en-US" altLang="zh-CN" dirty="0">
                <a:latin typeface="Times New Roman" pitchFamily="18" charset="0"/>
              </a:rPr>
              <a:t>={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i="1" baseline="-25000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}.</a:t>
            </a:r>
            <a:r>
              <a:rPr lang="en-US" altLang="zh-CN" b="0" dirty="0">
                <a:latin typeface="Times New Roman" pitchFamily="18" charset="0"/>
              </a:rPr>
              <a:t> 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50825" y="1127125"/>
            <a:ext cx="6524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图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实线边所示为生成树，</a:t>
            </a:r>
            <a:r>
              <a:rPr lang="zh-CN" altLang="en-US" dirty="0" smtClean="0">
                <a:latin typeface="Times New Roman" pitchFamily="18" charset="0"/>
              </a:rPr>
              <a:t>求</a:t>
            </a:r>
            <a:r>
              <a:rPr lang="zh-CN" altLang="en-US" dirty="0" smtClean="0"/>
              <a:t>基本</a:t>
            </a:r>
            <a:r>
              <a:rPr lang="zh-CN" altLang="en-US" dirty="0"/>
              <a:t>割集系统</a:t>
            </a:r>
          </a:p>
        </p:txBody>
      </p:sp>
      <p:pic>
        <p:nvPicPr>
          <p:cNvPr id="301066" name="Picture 10" descr="1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2411413" y="1628775"/>
            <a:ext cx="3600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Times New Roman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6A2B-7476-41AF-81AC-DF136B2EDA6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3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最小生成树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重点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03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08962" cy="158432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16.5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=&lt;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zh-CN" altLang="en-US">
                <a:latin typeface="Times New Roman" pitchFamily="18" charset="0"/>
              </a:rPr>
              <a:t>的生成树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)——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各边权之和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最小生成树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的所有生成树中权最小的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68313" y="3068638"/>
            <a:ext cx="813593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求最小生成树的一个算法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避圈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法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Kruskal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，将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中非环边按权从小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到大排序：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, …, 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-25000" dirty="0" err="1">
                <a:latin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zh-CN" altLang="en-US" dirty="0">
                <a:latin typeface="Times New Roman" pitchFamily="18" charset="0"/>
              </a:rPr>
              <a:t>取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在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中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</a:rPr>
              <a:t>查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，若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不构成回路，取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也在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中，否则弃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(3) </a:t>
            </a:r>
            <a:r>
              <a:rPr lang="zh-CN" altLang="en-US" dirty="0">
                <a:latin typeface="Times New Roman" pitchFamily="18" charset="0"/>
              </a:rPr>
              <a:t>再查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,…, </a:t>
            </a:r>
            <a:r>
              <a:rPr lang="zh-CN" altLang="en-US" dirty="0">
                <a:latin typeface="Times New Roman" pitchFamily="18" charset="0"/>
              </a:rPr>
              <a:t>直到得到生成树为止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3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3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A68C-798E-4C9C-B83F-8A31320ACB3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395288" y="12684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</a:rPr>
              <a:t>求图的一棵最小生成树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5148263" y="4868863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所求最小生成树如</a:t>
            </a:r>
          </a:p>
          <a:p>
            <a:r>
              <a:rPr lang="zh-CN" altLang="en-US" dirty="0">
                <a:latin typeface="Times New Roman" pitchFamily="18" charset="0"/>
              </a:rPr>
              <a:t>图所示，</a:t>
            </a:r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)=38.</a:t>
            </a:r>
          </a:p>
        </p:txBody>
      </p:sp>
      <p:pic>
        <p:nvPicPr>
          <p:cNvPr id="305164" name="Picture 12" descr="16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4"/>
          <a:stretch>
            <a:fillRect/>
          </a:stretch>
        </p:blipFill>
        <p:spPr bwMode="auto">
          <a:xfrm>
            <a:off x="1116013" y="1989138"/>
            <a:ext cx="33131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Times New Roman" pitchFamily="18" charset="0"/>
              </a:rPr>
              <a:t>实例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2780209" y="3022613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6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231158" y="4074418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4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579093" y="3720964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8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71302" y="3000147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7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619671" y="2420888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2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19672" y="4077072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3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237409" y="2420888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198640" y="3248819"/>
            <a:ext cx="351631" cy="3561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5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87900" y="2020888"/>
            <a:ext cx="3456508" cy="2455862"/>
            <a:chOff x="4787900" y="2020888"/>
            <a:chExt cx="3456508" cy="2455862"/>
          </a:xfrm>
        </p:grpSpPr>
        <p:pic>
          <p:nvPicPr>
            <p:cNvPr id="305165" name="Picture 13" descr="16-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55"/>
            <a:stretch>
              <a:fillRect/>
            </a:stretch>
          </p:blipFill>
          <p:spPr bwMode="auto">
            <a:xfrm>
              <a:off x="4787900" y="2020888"/>
              <a:ext cx="3384550" cy="245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椭圆 24"/>
            <p:cNvSpPr/>
            <p:nvPr/>
          </p:nvSpPr>
          <p:spPr bwMode="auto">
            <a:xfrm>
              <a:off x="6474346" y="3022613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6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6925295" y="4074418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4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273230" y="3720964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8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65439" y="3000147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7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313808" y="2420888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2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313809" y="4077072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3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6931546" y="2420888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1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7892777" y="3248819"/>
              <a:ext cx="351631" cy="356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/>
                <a:t>5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00B4-3328-4180-8177-9E2C7BFBAFC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课堂练习</a:t>
            </a:r>
            <a:r>
              <a:rPr lang="en-US" altLang="zh-CN" sz="2800"/>
              <a:t>1</a:t>
            </a:r>
          </a:p>
        </p:txBody>
      </p:sp>
      <p:pic>
        <p:nvPicPr>
          <p:cNvPr id="3840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238" y="2115835"/>
            <a:ext cx="8548755" cy="39054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76238" y="1217613"/>
            <a:ext cx="761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课堂练习：求下列带权图的一棵最小生成树及其权</a:t>
            </a:r>
            <a:r>
              <a:rPr lang="en-US" altLang="zh-CN">
                <a:latin typeface="Times New Roman" pitchFamily="18" charset="0"/>
              </a:rPr>
              <a:t>W(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8E65-CB4F-444B-A6F2-E11AA45FC41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16.1 </a:t>
            </a:r>
            <a:r>
              <a:rPr lang="zh-CN" altLang="en-US">
                <a:solidFill>
                  <a:schemeClr val="tx1"/>
                </a:solidFill>
                <a:latin typeface="华文中宋" pitchFamily="2" charset="-122"/>
              </a:rPr>
              <a:t>无向树及其性质</a:t>
            </a:r>
          </a:p>
        </p:txBody>
      </p:sp>
      <p:sp>
        <p:nvSpPr>
          <p:cNvPr id="2703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921625" cy="2736850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16.1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无向树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连通无回路的无向图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平凡树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平凡图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只有一个顶点的图称为平凡图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森林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至少由两个连通分支（每个都是树）组成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树叶</a:t>
            </a:r>
            <a:r>
              <a:rPr lang="en-US" altLang="zh-CN">
                <a:latin typeface="Times New Roman" pitchFamily="18" charset="0"/>
              </a:rPr>
              <a:t>——1</a:t>
            </a:r>
            <a:r>
              <a:rPr lang="zh-CN" altLang="en-US">
                <a:latin typeface="Times New Roman" pitchFamily="18" charset="0"/>
              </a:rPr>
              <a:t>度顶点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(5)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分支点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度数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的顶点</a:t>
            </a:r>
          </a:p>
          <a:p>
            <a:pPr marL="609600" indent="-609600"/>
            <a:r>
              <a:rPr lang="zh-CN" altLang="en-US">
                <a:latin typeface="Times New Roman" pitchFamily="18" charset="0"/>
              </a:rPr>
              <a:t>  </a:t>
            </a:r>
          </a:p>
          <a:p>
            <a:pPr marL="609600" indent="-609600"/>
            <a:endParaRPr lang="zh-CN" altLang="en-US">
              <a:latin typeface="Times New Roman" pitchFamily="18" charset="0"/>
            </a:endParaRPr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/>
            <a:r>
              <a:rPr lang="zh-CN" altLang="en-US"/>
              <a:t>                                           </a:t>
            </a:r>
          </a:p>
        </p:txBody>
      </p:sp>
      <p:pic>
        <p:nvPicPr>
          <p:cNvPr id="270346" name="Picture 10" descr="1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6"/>
          <a:stretch>
            <a:fillRect/>
          </a:stretch>
        </p:blipFill>
        <p:spPr bwMode="auto">
          <a:xfrm>
            <a:off x="2411413" y="4149725"/>
            <a:ext cx="396081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493-51E7-4FC0-9375-AE0CF32EFA2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16.3 </a:t>
            </a:r>
            <a:r>
              <a:rPr lang="en-US" altLang="zh-CN">
                <a:solidFill>
                  <a:schemeClr val="tx1"/>
                </a:solidFill>
                <a:latin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根</a:t>
            </a:r>
            <a:r>
              <a:rPr lang="zh-CN" altLang="en-US">
                <a:solidFill>
                  <a:schemeClr val="tx1"/>
                </a:solidFill>
                <a:latin typeface="华文中宋" pitchFamily="2" charset="-122"/>
              </a:rPr>
              <a:t>树及其应用</a:t>
            </a:r>
          </a:p>
        </p:txBody>
      </p:sp>
      <p:sp>
        <p:nvSpPr>
          <p:cNvPr id="3072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16.6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是有向树（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基图为无向树的有向图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根树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中一个顶点入度为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，其余的入度均为</a:t>
            </a:r>
            <a:r>
              <a:rPr lang="en-US" altLang="zh-CN">
                <a:latin typeface="Times New Roman" pitchFamily="18" charset="0"/>
              </a:rPr>
              <a:t>1.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树根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入度为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树叶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入度为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，出度为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内点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入度为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，出度不为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的顶点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(5)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分支点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树根与内点的总称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(6) </a:t>
            </a:r>
            <a:r>
              <a:rPr lang="zh-CN" altLang="en-US">
                <a:latin typeface="Times New Roman" pitchFamily="18" charset="0"/>
              </a:rPr>
              <a:t>顶点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层数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从树根到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的通路长度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(7)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树高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中层数最大顶点的层数</a:t>
            </a:r>
          </a:p>
          <a:p>
            <a:pPr marL="609600" indent="-609600"/>
            <a:r>
              <a:rPr lang="en-US" altLang="zh-CN">
                <a:latin typeface="Times New Roman" pitchFamily="18" charset="0"/>
              </a:rPr>
              <a:t>(8)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平凡根树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平凡图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只有一个顶点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85C3-3B56-4376-8747-CD0633AD7B8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latin typeface="宋体" pitchFamily="2" charset="-122"/>
              </a:rPr>
              <a:t>根</a:t>
            </a:r>
            <a:r>
              <a:rPr lang="zh-CN" altLang="en-US" sz="3200">
                <a:latin typeface="华文中宋" pitchFamily="2" charset="-122"/>
              </a:rPr>
              <a:t>树实例</a:t>
            </a: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84213" y="1196975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根树的画法</a:t>
            </a:r>
            <a:r>
              <a:rPr lang="en-US" altLang="zh-CN"/>
              <a:t>——</a:t>
            </a:r>
            <a:r>
              <a:rPr lang="zh-CN" altLang="en-US"/>
              <a:t>树根放上方，</a:t>
            </a:r>
            <a:r>
              <a:rPr lang="zh-CN" altLang="en-US">
                <a:solidFill>
                  <a:srgbClr val="FF0000"/>
                </a:solidFill>
              </a:rPr>
              <a:t>省去所有有向边上的箭头</a:t>
            </a:r>
          </a:p>
        </p:txBody>
      </p:sp>
      <p:pic>
        <p:nvPicPr>
          <p:cNvPr id="309259" name="Picture 11" descr="16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3"/>
          <a:stretch>
            <a:fillRect/>
          </a:stretch>
        </p:blipFill>
        <p:spPr bwMode="auto">
          <a:xfrm>
            <a:off x="755650" y="1844675"/>
            <a:ext cx="777716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DA1B-B731-49DA-8D88-957EF6BAB15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3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家族树与根子树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873250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16.7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为非平凡根树</a:t>
            </a:r>
          </a:p>
          <a:p>
            <a:pPr marL="457200" indent="-457200"/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祖先与后代</a:t>
            </a:r>
          </a:p>
          <a:p>
            <a:pPr marL="457200" indent="-457200"/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父亲与儿子</a:t>
            </a:r>
          </a:p>
          <a:p>
            <a:pPr marL="457200" indent="-457200"/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兄弟</a:t>
            </a:r>
          </a:p>
        </p:txBody>
      </p:sp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87137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E04A-4090-4155-B973-630E531580C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家族树与根子树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081087"/>
          </a:xfrm>
          <a:noFill/>
          <a:ln/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16.8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v</a:t>
            </a:r>
            <a:r>
              <a:rPr lang="zh-CN" altLang="en-US"/>
              <a:t>为根树</a:t>
            </a:r>
            <a:r>
              <a:rPr lang="en-US" altLang="zh-CN" i="1"/>
              <a:t>T</a:t>
            </a:r>
            <a:r>
              <a:rPr lang="zh-CN" altLang="en-US"/>
              <a:t>中任意一顶点，称</a:t>
            </a:r>
            <a:r>
              <a:rPr lang="en-US" altLang="zh-CN" i="1"/>
              <a:t>v</a:t>
            </a:r>
            <a:r>
              <a:rPr lang="zh-CN" altLang="en-US"/>
              <a:t>及其后代的导出子</a:t>
            </a:r>
          </a:p>
          <a:p>
            <a:pPr marL="457200" indent="-457200"/>
            <a:r>
              <a:rPr lang="zh-CN" altLang="en-US"/>
              <a:t>图为以</a:t>
            </a:r>
            <a:r>
              <a:rPr lang="en-US" altLang="zh-CN" i="1"/>
              <a:t>v</a:t>
            </a:r>
            <a:r>
              <a:rPr lang="zh-CN" altLang="en-US"/>
              <a:t>为根的根子树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2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2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C3B-D89D-4146-BAEA-B5544E86CC0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13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根树的分类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有序根树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同层上顶点标定次序的根树</a:t>
            </a:r>
          </a:p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分类</a:t>
            </a:r>
          </a:p>
          <a:p>
            <a:r>
              <a:rPr lang="zh-CN" altLang="en-US">
                <a:latin typeface="Times New Roman" pitchFamily="18" charset="0"/>
              </a:rPr>
              <a:t>     ①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每个分支点至多有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zh-CN" altLang="en-US">
                <a:latin typeface="Times New Roman" pitchFamily="18" charset="0"/>
              </a:rPr>
              <a:t>个儿子</a:t>
            </a:r>
          </a:p>
          <a:p>
            <a:r>
              <a:rPr lang="zh-CN" altLang="en-US">
                <a:latin typeface="Times New Roman" pitchFamily="18" charset="0"/>
              </a:rPr>
              <a:t>     ②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叉有序树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zh-CN" altLang="en-US">
                <a:latin typeface="Times New Roman" pitchFamily="18" charset="0"/>
              </a:rPr>
              <a:t>树是有序的</a:t>
            </a:r>
          </a:p>
          <a:p>
            <a:r>
              <a:rPr lang="zh-CN" altLang="en-US">
                <a:latin typeface="Times New Roman" pitchFamily="18" charset="0"/>
              </a:rPr>
              <a:t>     ③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叉正则树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每个分支点恰有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zh-CN" altLang="en-US">
                <a:latin typeface="Times New Roman" pitchFamily="18" charset="0"/>
              </a:rPr>
              <a:t>个儿子</a:t>
            </a:r>
          </a:p>
          <a:p>
            <a:r>
              <a:rPr lang="zh-CN" altLang="en-US">
                <a:latin typeface="Times New Roman" pitchFamily="18" charset="0"/>
              </a:rPr>
              <a:t>     ④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叉正则有序树</a:t>
            </a:r>
          </a:p>
          <a:p>
            <a:r>
              <a:rPr lang="zh-CN" altLang="en-US">
                <a:latin typeface="Times New Roman" pitchFamily="18" charset="0"/>
              </a:rPr>
              <a:t>     ⑤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叉完全正则树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树叶层数相同的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叉正则树</a:t>
            </a:r>
          </a:p>
          <a:p>
            <a:r>
              <a:rPr lang="zh-CN" altLang="en-US">
                <a:latin typeface="Times New Roman" pitchFamily="18" charset="0"/>
              </a:rPr>
              <a:t>     ⑥ </a:t>
            </a:r>
            <a:r>
              <a:rPr lang="en-US" altLang="zh-CN" i="1">
                <a:solidFill>
                  <a:srgbClr val="A50021"/>
                </a:solidFill>
                <a:latin typeface="Times New Roman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叉完全正则有序树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Times New Roman" pitchFamily="18" charset="0"/>
              </a:rPr>
              <a:t>前</a:t>
            </a:r>
            <a:r>
              <a:rPr lang="zh-CN" altLang="en-US" dirty="0">
                <a:latin typeface="Times New Roman" pitchFamily="18" charset="0"/>
              </a:rPr>
              <a:t>缀码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3471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在通信中，常用二进制编码表示符号。例如，可以用长度为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的二进制编码</a:t>
            </a:r>
            <a:r>
              <a:rPr lang="en-US" altLang="zh-CN" dirty="0" smtClean="0"/>
              <a:t>00,01,10,11</a:t>
            </a:r>
            <a:r>
              <a:rPr lang="zh-CN" altLang="en-US" dirty="0" smtClean="0"/>
              <a:t>分别表示</a:t>
            </a:r>
            <a:r>
              <a:rPr lang="en-US" altLang="zh-CN" dirty="0" smtClean="0"/>
              <a:t>A,B,C,D.</a:t>
            </a:r>
            <a:r>
              <a:rPr lang="zh-CN" altLang="en-US" dirty="0" smtClean="0"/>
              <a:t>称这种编码为</a:t>
            </a:r>
            <a:endParaRPr lang="en-US" altLang="zh-CN" dirty="0" smtClean="0"/>
          </a:p>
          <a:p>
            <a:r>
              <a:rPr lang="zh-CN" altLang="en-US" dirty="0"/>
              <a:t>等</a:t>
            </a:r>
            <a:r>
              <a:rPr lang="zh-CN" altLang="en-US" dirty="0" smtClean="0"/>
              <a:t>长编码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若在传输中</a:t>
            </a:r>
            <a:r>
              <a:rPr lang="en-US" altLang="zh-CN" dirty="0" smtClean="0"/>
              <a:t>,A,B,C,D</a:t>
            </a:r>
            <a:r>
              <a:rPr lang="zh-CN" altLang="en-US" dirty="0" smtClean="0"/>
              <a:t>出现的概率大体相同，用等长码表示是</a:t>
            </a:r>
            <a:endParaRPr lang="en-US" altLang="zh-CN" dirty="0" smtClean="0"/>
          </a:p>
          <a:p>
            <a:r>
              <a:rPr lang="zh-CN" altLang="en-US" dirty="0" smtClean="0"/>
              <a:t>很好的方法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但当它们出现的频率相差悬殊时，为了节省二进制位数，以</a:t>
            </a:r>
            <a:endParaRPr lang="en-US" altLang="zh-CN" dirty="0" smtClean="0"/>
          </a:p>
          <a:p>
            <a:r>
              <a:rPr lang="zh-CN" altLang="en-US" dirty="0" smtClean="0"/>
              <a:t>达到提高效率的目的，就要采用非等长的编码。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如：哈夫曼编码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香农编码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费诺编码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游程编码</a:t>
            </a:r>
            <a:r>
              <a:rPr lang="zh-CN" altLang="en-US" dirty="0"/>
              <a:t>等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当用非等长码对符号进行编码时，为了能进行即时译码，</a:t>
            </a:r>
            <a:endParaRPr lang="en-US" altLang="zh-CN" dirty="0" smtClean="0"/>
          </a:p>
          <a:p>
            <a:r>
              <a:rPr lang="zh-CN" altLang="en-US" dirty="0" smtClean="0"/>
              <a:t>需要非等长码是前缀码。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902259"/>
            <a:ext cx="547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码：    是指一个由符号串构成的集合。</a:t>
            </a:r>
            <a:endParaRPr lang="en-US" altLang="zh-CN" dirty="0" smtClean="0"/>
          </a:p>
          <a:p>
            <a:r>
              <a:rPr lang="zh-CN" altLang="en-US" dirty="0" smtClean="0"/>
              <a:t>码</a:t>
            </a:r>
            <a:r>
              <a:rPr lang="zh-CN" altLang="en-US" dirty="0"/>
              <a:t>字</a:t>
            </a:r>
            <a:r>
              <a:rPr lang="zh-CN" altLang="en-US" dirty="0" smtClean="0"/>
              <a:t>：码中的一个符号串</a:t>
            </a:r>
            <a:r>
              <a:rPr lang="zh-CN" altLang="en-US" dirty="0"/>
              <a:t>称</a:t>
            </a:r>
            <a:r>
              <a:rPr lang="zh-CN" altLang="en-US" dirty="0" smtClean="0"/>
              <a:t>为码字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919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467544" y="1124744"/>
            <a:ext cx="822960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457200" indent="-457200"/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16.10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 …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</a:rPr>
              <a:t>-1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是长度为 </a:t>
            </a:r>
            <a:r>
              <a:rPr lang="en-US" altLang="zh-CN" i="1" dirty="0" smtClean="0">
                <a:latin typeface="Times New Roman" pitchFamily="18" charset="0"/>
              </a:rPr>
              <a:t>n 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符号串</a:t>
            </a:r>
          </a:p>
          <a:p>
            <a:pPr marL="457200" indent="-457200"/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前缀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…,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…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i="1" baseline="-25000" dirty="0" smtClean="0">
                <a:latin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</a:p>
          <a:p>
            <a:pPr marL="457200" indent="-457200"/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前缀码</a:t>
            </a:r>
            <a:r>
              <a:rPr lang="en-US" altLang="zh-CN" dirty="0" smtClean="0">
                <a:latin typeface="Times New Roman" pitchFamily="18" charset="0"/>
              </a:rPr>
              <a:t>——{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…,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i="1" baseline="-25000" dirty="0" smtClean="0">
                <a:latin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</a:rPr>
              <a:t>中任何两个元素互不为前缀</a:t>
            </a:r>
          </a:p>
          <a:p>
            <a:pPr marL="457200" indent="-457200"/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二元前缀码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i="1" baseline="-25000" dirty="0" smtClean="0">
                <a:latin typeface="Times New Roman" pitchFamily="18" charset="0"/>
              </a:rPr>
              <a:t>i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=1, 2, …, </a:t>
            </a:r>
            <a:r>
              <a:rPr lang="en-US" altLang="zh-CN" i="1" dirty="0" smtClean="0">
                <a:latin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</a:rPr>
              <a:t>中只出现两个符号，如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</a:rPr>
              <a:t>1. 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Times New Roman" pitchFamily="18" charset="0"/>
              </a:rPr>
              <a:t>前</a:t>
            </a:r>
            <a:r>
              <a:rPr lang="zh-CN" altLang="en-US" dirty="0">
                <a:latin typeface="Times New Roman" pitchFamily="18" charset="0"/>
              </a:rPr>
              <a:t>缀码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5500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smtClean="0"/>
              <a:t>{1,00,011,0101,01001,01000}</a:t>
            </a:r>
            <a:r>
              <a:rPr lang="zh-CN" altLang="en-US" dirty="0" smtClean="0"/>
              <a:t>是前缀码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263479"/>
            <a:ext cx="658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{1,00,011,0101,0100,01001,01000}</a:t>
            </a:r>
            <a:r>
              <a:rPr lang="zh-CN" altLang="en-US" dirty="0" smtClean="0"/>
              <a:t>不是前缀码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78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/>
              <a:t>课</a:t>
            </a:r>
            <a:r>
              <a:rPr lang="zh-CN" altLang="en-US" dirty="0" smtClean="0"/>
              <a:t>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下面给出的各符号串集合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哪些是前缀码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={0, 10, 110, 1111};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={1, 01, 001, 000};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={1, 11, 101, 001, 0011};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={b, c,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, dc, aba, </a:t>
            </a:r>
            <a:r>
              <a:rPr lang="en-US" altLang="zh-CN" dirty="0" err="1" smtClean="0"/>
              <a:t>abb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={b, c, a,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, ac, 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abb</a:t>
            </a:r>
            <a:r>
              <a:rPr lang="en-US" altLang="zh-CN" dirty="0" smtClean="0"/>
              <a:t>, aba}</a:t>
            </a:r>
          </a:p>
          <a:p>
            <a:endParaRPr lang="en-US" altLang="zh-CN" dirty="0" smtClean="0"/>
          </a:p>
          <a:p>
            <a:r>
              <a:rPr lang="zh-CN" altLang="en-US" dirty="0"/>
              <a:t>答</a:t>
            </a:r>
            <a:r>
              <a:rPr lang="zh-CN" altLang="en-US" dirty="0" smtClean="0"/>
              <a:t>案</a:t>
            </a:r>
            <a:r>
              <a:rPr lang="en-US" altLang="zh-CN" dirty="0" smtClean="0"/>
              <a:t>: 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4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B35-D845-4ADC-BA74-ABBF4475D8D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098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前缀码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zh-CN" altLang="en-US" dirty="0" smtClean="0"/>
              <a:t>如何产生二元前缀码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用二叉树的方法可以产生前缀码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但不是产生前缀码的唯一方法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16.6</a:t>
            </a: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一棵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叉树产生一个二元前缀码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推论  </a:t>
            </a:r>
            <a:r>
              <a:rPr lang="zh-CN" altLang="en-US" dirty="0">
                <a:latin typeface="Times New Roman" pitchFamily="18" charset="0"/>
              </a:rPr>
              <a:t>一棵正则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叉树产生惟一的前缀码（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按左子树标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，右子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树标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B35-D845-4ADC-BA74-ABBF4475D8D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574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B35-D845-4ADC-BA74-ABBF4475D8D3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ED4D2886-A558-4382-AC47-B6731F7C0C3F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0647" y="1052736"/>
            <a:ext cx="785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图所示二叉树产生的前缀码为</a:t>
            </a:r>
          </a:p>
          <a:p>
            <a:r>
              <a:rPr lang="zh-CN" altLang="en-US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{ 00, 10, 11, 011, 0100, 0101 }</a:t>
            </a:r>
          </a:p>
        </p:txBody>
      </p:sp>
      <p:pic>
        <p:nvPicPr>
          <p:cNvPr id="7" name="Picture 9" descr="1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2204864"/>
            <a:ext cx="27511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1396" y="400508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051621" y="400508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895997" y="400508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43558" y="5732289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0101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496" y="5732289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548383" y="4868689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9872" y="2507412"/>
            <a:ext cx="5529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该前缀码可以用来传送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A,</a:t>
            </a:r>
          </a:p>
          <a:p>
            <a:r>
              <a:rPr lang="en-US" altLang="zh-CN" dirty="0" smtClean="0"/>
              <a:t>B,C,D,E,F.</a:t>
            </a:r>
            <a:r>
              <a:rPr lang="zh-CN" altLang="en-US" dirty="0" smtClean="0"/>
              <a:t>但当在文本中这些字母出现</a:t>
            </a:r>
            <a:endParaRPr lang="en-US" altLang="zh-CN" dirty="0" smtClean="0"/>
          </a:p>
          <a:p>
            <a:r>
              <a:rPr lang="zh-CN" altLang="en-US" dirty="0" smtClean="0"/>
              <a:t>的频率不同时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传输这个文本所用的二进</a:t>
            </a:r>
            <a:endParaRPr lang="en-US" altLang="zh-CN" dirty="0" smtClean="0"/>
          </a:p>
          <a:p>
            <a:r>
              <a:rPr lang="zh-CN" altLang="en-US" dirty="0" smtClean="0"/>
              <a:t>制位数是不同的</a:t>
            </a:r>
            <a:r>
              <a:rPr lang="en-US" altLang="zh-CN" dirty="0" smtClean="0"/>
              <a:t>.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前缀码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437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A776-A83C-46BE-AAE1-43009989F2A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无向树的等价定义</a:t>
            </a:r>
          </a:p>
        </p:txBody>
      </p:sp>
      <p:sp>
        <p:nvSpPr>
          <p:cNvPr id="272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itchFamily="18" charset="0"/>
              </a:rPr>
              <a:t>16.1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</a:rPr>
              <a:t>=&lt;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阶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</a:rPr>
              <a:t>条边的无向图，则下面各命题</a:t>
            </a:r>
          </a:p>
          <a:p>
            <a:r>
              <a:rPr lang="zh-CN" altLang="en-US" dirty="0">
                <a:latin typeface="Times New Roman" pitchFamily="18" charset="0"/>
              </a:rPr>
              <a:t>是等价的：</a:t>
            </a:r>
          </a:p>
          <a:p>
            <a:r>
              <a:rPr lang="en-US" altLang="zh-CN" dirty="0">
                <a:latin typeface="Times New Roman" pitchFamily="18" charset="0"/>
              </a:rPr>
              <a:t>(1) </a:t>
            </a:r>
            <a:r>
              <a:rPr lang="en-US" altLang="zh-CN" i="1" dirty="0">
                <a:latin typeface="Times New Roman" pitchFamily="18" charset="0"/>
              </a:rPr>
              <a:t>G </a:t>
            </a:r>
            <a:r>
              <a:rPr lang="zh-CN" altLang="en-US" dirty="0">
                <a:latin typeface="Times New Roman" pitchFamily="18" charset="0"/>
              </a:rPr>
              <a:t>是树</a:t>
            </a:r>
          </a:p>
          <a:p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en-US" altLang="zh-CN" i="1" dirty="0">
                <a:latin typeface="Times New Roman" pitchFamily="18" charset="0"/>
              </a:rPr>
              <a:t>G </a:t>
            </a:r>
            <a:r>
              <a:rPr lang="zh-CN" altLang="en-US" dirty="0">
                <a:latin typeface="Times New Roman" pitchFamily="18" charset="0"/>
              </a:rPr>
              <a:t>中任意两个顶点之间存在惟一的路径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</a:rPr>
              <a:t>(3)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中无回路且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</a:rPr>
              <a:t>m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  <a:p>
            <a:r>
              <a:rPr lang="en-US" altLang="zh-CN" dirty="0">
                <a:latin typeface="Times New Roman" pitchFamily="18" charset="0"/>
              </a:rPr>
              <a:t>(4)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是连通的且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</a:rPr>
              <a:t>m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</a:rPr>
              <a:t>(5)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是连通的且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中任何边均为桥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</a:rPr>
              <a:t>(6) </a:t>
            </a:r>
            <a:r>
              <a:rPr lang="en-US" altLang="zh-CN" i="1" dirty="0">
                <a:latin typeface="Times New Roman" pitchFamily="18" charset="0"/>
              </a:rPr>
              <a:t>G </a:t>
            </a:r>
            <a:r>
              <a:rPr lang="zh-CN" altLang="en-US" dirty="0">
                <a:latin typeface="Times New Roman" pitchFamily="18" charset="0"/>
              </a:rPr>
              <a:t>中没有回路，但在任何两个不同的顶点之间加一条新边，在所得图中得到惟一的一个含新边的圈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B35-D845-4ADC-BA74-ABBF4475D8D3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" name="灯片编号占位符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B5761946-8F0F-4E92-944E-6C5CDD969EF2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ED4D2886-A558-4382-AC47-B6731F7C0C3F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0647" y="1233066"/>
            <a:ext cx="7858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什</a:t>
            </a:r>
            <a:r>
              <a:rPr lang="zh-CN" altLang="en-US" dirty="0" smtClean="0">
                <a:latin typeface="Times New Roman" pitchFamily="18" charset="0"/>
              </a:rPr>
              <a:t>么是最佳前缀码</a:t>
            </a:r>
            <a:r>
              <a:rPr lang="en-US" altLang="zh-CN" dirty="0" smtClean="0">
                <a:latin typeface="Times New Roman" pitchFamily="18" charset="0"/>
              </a:rPr>
              <a:t>?</a:t>
            </a:r>
            <a:endParaRPr lang="en-US" altLang="zh-CN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0396" y="1793776"/>
                <a:ext cx="8146404" cy="342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设共有</a:t>
                </a:r>
                <a:r>
                  <a:rPr lang="en-US" altLang="zh-CN" i="1" dirty="0" smtClean="0"/>
                  <a:t>t</a:t>
                </a:r>
                <a:r>
                  <a:rPr lang="zh-CN" altLang="en-US" dirty="0" smtClean="0"/>
                  <a:t>个符号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出现的频率为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用非等长二进制码对这些符号进行编码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假设符号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对应的码字长度为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𝒍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在信息论中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称加</a:t>
                </a:r>
                <a:r>
                  <a:rPr lang="zh-CN" altLang="en-US" dirty="0"/>
                  <a:t>权平</a:t>
                </a:r>
                <a:r>
                  <a:rPr lang="zh-CN" altLang="en-US" dirty="0" smtClean="0"/>
                  <a:t>均值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𝒍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平均码长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平均码长越短越好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使</a:t>
                </a:r>
                <a:r>
                  <a:rPr lang="zh-CN" altLang="en-US" dirty="0" smtClean="0"/>
                  <a:t>得平均码字长度最小的编码称为最佳前缀码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注</a:t>
                </a:r>
                <a:r>
                  <a:rPr lang="zh-CN" altLang="en-US" dirty="0" smtClean="0"/>
                  <a:t>释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根据信息论的知识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平均码字长度</a:t>
                </a:r>
                <a:r>
                  <a:rPr lang="zh-CN" altLang="en-US" dirty="0"/>
                  <a:t>大于</a:t>
                </a:r>
                <a:r>
                  <a:rPr lang="zh-CN" altLang="en-US" dirty="0" smtClean="0"/>
                  <a:t>等于符号的信息熵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6" y="1793776"/>
                <a:ext cx="8146404" cy="3429465"/>
              </a:xfrm>
              <a:prstGeom prst="rect">
                <a:avLst/>
              </a:prstGeom>
              <a:blipFill rotWithShape="1">
                <a:blip r:embed="rId2"/>
                <a:stretch>
                  <a:fillRect l="-1198" t="-1954" b="-3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最佳前缀码</a:t>
            </a:r>
          </a:p>
        </p:txBody>
      </p:sp>
    </p:spTree>
    <p:extLst>
      <p:ext uri="{BB962C8B-B14F-4D97-AF65-F5344CB8AC3E}">
        <p14:creationId xmlns:p14="http://schemas.microsoft.com/office/powerpoint/2010/main" val="1753546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怎样构造最佳前缀码？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哈夫</a:t>
            </a:r>
            <a:r>
              <a:rPr lang="zh-CN" altLang="en-US" dirty="0" smtClean="0">
                <a:solidFill>
                  <a:srgbClr val="FF0000"/>
                </a:solidFill>
              </a:rPr>
              <a:t>曼编码是一种最佳前缀码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注释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哈夫曼编码是用二叉树的方法产生的前缀码中最佳的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B35-D845-4ADC-BA74-ABBF4475D8D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最佳前缀码</a:t>
            </a:r>
          </a:p>
        </p:txBody>
      </p:sp>
    </p:spTree>
    <p:extLst>
      <p:ext uri="{BB962C8B-B14F-4D97-AF65-F5344CB8AC3E}">
        <p14:creationId xmlns:p14="http://schemas.microsoft.com/office/powerpoint/2010/main" val="17948826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379B-1A33-4110-AC1C-C3D0FFDAB2A9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315404" name="Group 12"/>
          <p:cNvGrpSpPr>
            <a:grpSpLocks/>
          </p:cNvGrpSpPr>
          <p:nvPr/>
        </p:nvGrpSpPr>
        <p:grpSpPr bwMode="auto">
          <a:xfrm>
            <a:off x="323850" y="1006475"/>
            <a:ext cx="8280400" cy="1990725"/>
            <a:chOff x="204" y="634"/>
            <a:chExt cx="5216" cy="1254"/>
          </a:xfrm>
        </p:grpSpPr>
        <p:sp>
          <p:nvSpPr>
            <p:cNvPr id="315400" name="Rectangle 8"/>
            <p:cNvSpPr>
              <a:spLocks noChangeArrowheads="1"/>
            </p:cNvSpPr>
            <p:nvPr/>
          </p:nvSpPr>
          <p:spPr bwMode="auto">
            <a:xfrm>
              <a:off x="204" y="634"/>
              <a:ext cx="5216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30000"/>
                </a:spcBef>
                <a:tabLst>
                  <a:tab pos="342900" algn="l"/>
                </a:tabLst>
              </a:pPr>
              <a:r>
                <a:rPr lang="zh-CN" altLang="en-US">
                  <a:solidFill>
                    <a:srgbClr val="A50021"/>
                  </a:solidFill>
                  <a:latin typeface="Times New Roman" pitchFamily="18" charset="0"/>
                  <a:ea typeface="华文中宋" pitchFamily="2" charset="-122"/>
                </a:rPr>
                <a:t>定义</a:t>
              </a:r>
              <a:r>
                <a:rPr lang="en-US" altLang="zh-CN">
                  <a:solidFill>
                    <a:srgbClr val="A50021"/>
                  </a:solidFill>
                  <a:latin typeface="Times New Roman" pitchFamily="18" charset="0"/>
                  <a:ea typeface="华文中宋" pitchFamily="2" charset="-122"/>
                </a:rPr>
                <a:t>16.9</a:t>
              </a:r>
              <a:r>
                <a:rPr lang="en-US" altLang="zh-CN" b="0">
                  <a:latin typeface="Times New Roman" pitchFamily="18" charset="0"/>
                  <a:ea typeface="华文中宋" pitchFamily="2" charset="-122"/>
                </a:rPr>
                <a:t>  </a:t>
              </a:r>
              <a:r>
                <a:rPr lang="zh-CN" altLang="en-US">
                  <a:latin typeface="Times New Roman" pitchFamily="18" charset="0"/>
                </a:rPr>
                <a:t>设</a:t>
              </a:r>
              <a:r>
                <a:rPr lang="en-US" altLang="zh-CN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叉树</a:t>
              </a:r>
              <a:r>
                <a:rPr lang="en-US" altLang="zh-CN" i="1">
                  <a:latin typeface="Times New Roman" pitchFamily="18" charset="0"/>
                </a:rPr>
                <a:t>T </a:t>
              </a:r>
              <a:r>
                <a:rPr lang="zh-CN" altLang="en-US">
                  <a:latin typeface="Times New Roman" pitchFamily="18" charset="0"/>
                </a:rPr>
                <a:t>有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片树叶</a:t>
              </a:r>
              <a:r>
                <a:rPr lang="en-US" altLang="zh-CN" i="1">
                  <a:latin typeface="Times New Roman" pitchFamily="18" charset="0"/>
                </a:rPr>
                <a:t>v</a:t>
              </a:r>
              <a:r>
                <a:rPr lang="en-US" altLang="zh-CN" baseline="-30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 i="1">
                  <a:latin typeface="Times New Roman" pitchFamily="18" charset="0"/>
                </a:rPr>
                <a:t>v</a:t>
              </a:r>
              <a:r>
                <a:rPr lang="en-US" altLang="zh-CN" baseline="-30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, …, </a:t>
              </a:r>
              <a:r>
                <a:rPr lang="en-US" altLang="zh-CN" i="1"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，权分别为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baseline="-30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baseline="-30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, …, 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i="1" baseline="-30000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，称                               为</a:t>
              </a:r>
              <a:r>
                <a:rPr lang="en-US" altLang="zh-CN" i="1">
                  <a:latin typeface="Times New Roman" pitchFamily="18" charset="0"/>
                </a:rPr>
                <a:t>T </a:t>
              </a:r>
              <a:r>
                <a:rPr lang="zh-CN" altLang="en-US">
                  <a:latin typeface="Times New Roman" pitchFamily="18" charset="0"/>
                </a:rPr>
                <a:t>的权，其中</a:t>
              </a:r>
              <a:r>
                <a:rPr lang="en-US" altLang="zh-CN" i="1">
                  <a:latin typeface="Times New Roman" pitchFamily="18" charset="0"/>
                </a:rPr>
                <a:t>l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v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  <a:r>
                <a:rPr lang="en-US" altLang="zh-CN">
                  <a:latin typeface="Times New Roman" pitchFamily="18" charset="0"/>
                </a:rPr>
                <a:t>)</a:t>
              </a:r>
              <a:r>
                <a:rPr lang="zh-CN" altLang="en-US">
                  <a:latin typeface="Times New Roman" pitchFamily="18" charset="0"/>
                </a:rPr>
                <a:t>是</a:t>
              </a:r>
              <a:r>
                <a:rPr lang="en-US" altLang="zh-CN" i="1">
                  <a:latin typeface="Times New Roman" pitchFamily="18" charset="0"/>
                </a:rPr>
                <a:t>v</a:t>
              </a:r>
              <a:r>
                <a:rPr lang="en-US" altLang="zh-CN" i="1" baseline="-25000">
                  <a:latin typeface="Times New Roman" pitchFamily="18" charset="0"/>
                </a:rPr>
                <a:t>i </a:t>
              </a:r>
              <a:r>
                <a:rPr lang="zh-CN" altLang="en-US">
                  <a:latin typeface="Times New Roman" pitchFamily="18" charset="0"/>
                </a:rPr>
                <a:t>的层数</a:t>
              </a:r>
              <a:r>
                <a:rPr lang="en-US" altLang="zh-CN">
                  <a:latin typeface="Times New Roman" pitchFamily="18" charset="0"/>
                </a:rPr>
                <a:t>. </a:t>
              </a:r>
              <a:r>
                <a:rPr lang="zh-CN" altLang="en-US">
                  <a:latin typeface="Times New Roman" pitchFamily="18" charset="0"/>
                </a:rPr>
                <a:t>在所有有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片树叶，带权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, …, </a:t>
              </a:r>
              <a:r>
                <a:rPr lang="en-US" altLang="zh-CN" i="1">
                  <a:latin typeface="Times New Roman" pitchFamily="18" charset="0"/>
                </a:rPr>
                <a:t>w</a:t>
              </a:r>
              <a:r>
                <a:rPr lang="en-US" altLang="zh-CN" i="1" baseline="-25000">
                  <a:latin typeface="Times New Roman" pitchFamily="18" charset="0"/>
                </a:rPr>
                <a:t>t </a:t>
              </a:r>
              <a:r>
                <a:rPr lang="zh-CN" altLang="en-US">
                  <a:latin typeface="Times New Roman" pitchFamily="18" charset="0"/>
                </a:rPr>
                <a:t>的</a:t>
              </a:r>
              <a:r>
                <a:rPr lang="en-US" altLang="zh-CN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叉树中，权最小的</a:t>
              </a:r>
              <a:r>
                <a:rPr lang="en-US" altLang="zh-CN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叉树称为</a:t>
              </a:r>
              <a:r>
                <a:rPr lang="zh-CN" altLang="en-US">
                  <a:solidFill>
                    <a:srgbClr val="A50021"/>
                  </a:solidFill>
                  <a:latin typeface="Times New Roman" pitchFamily="18" charset="0"/>
                </a:rPr>
                <a:t>最优</a:t>
              </a:r>
              <a:r>
                <a:rPr lang="en-US" altLang="zh-CN">
                  <a:solidFill>
                    <a:srgbClr val="A50021"/>
                  </a:solidFill>
                  <a:latin typeface="Times New Roman" pitchFamily="18" charset="0"/>
                </a:rPr>
                <a:t>2</a:t>
              </a:r>
              <a:r>
                <a:rPr lang="zh-CN" altLang="en-US">
                  <a:solidFill>
                    <a:srgbClr val="A50021"/>
                  </a:solidFill>
                  <a:latin typeface="Times New Roman" pitchFamily="18" charset="0"/>
                </a:rPr>
                <a:t>叉树</a:t>
              </a:r>
              <a:r>
                <a:rPr lang="en-US" altLang="zh-CN">
                  <a:latin typeface="Times New Roman" pitchFamily="18" charset="0"/>
                </a:rPr>
                <a:t>. </a:t>
              </a:r>
            </a:p>
          </p:txBody>
        </p:sp>
        <p:graphicFrame>
          <p:nvGraphicFramePr>
            <p:cNvPr id="315399" name="Object 7"/>
            <p:cNvGraphicFramePr>
              <a:graphicFrameLocks noChangeAspect="1"/>
            </p:cNvGraphicFramePr>
            <p:nvPr/>
          </p:nvGraphicFramePr>
          <p:xfrm>
            <a:off x="1177" y="877"/>
            <a:ext cx="13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27" name="Microsoft 公式 3.0" r:id="rId4" imgW="990170" imgH="393529" progId="Equation.3">
                    <p:embed/>
                  </p:oleObj>
                </mc:Choice>
                <mc:Fallback>
                  <p:oleObj name="Microsoft 公式 3.0" r:id="rId4" imgW="990170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877"/>
                          <a:ext cx="134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最优二叉树</a:t>
            </a:r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323850" y="3114675"/>
            <a:ext cx="84248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求最优树的算法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Huffman</a:t>
            </a:r>
            <a:r>
              <a:rPr lang="zh-CN" altLang="en-US">
                <a:solidFill>
                  <a:srgbClr val="A50021"/>
                </a:solidFill>
              </a:rPr>
              <a:t>算法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给定实数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…,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i="1" baseline="-25000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，且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>
                <a:latin typeface="Times New Roman" pitchFamily="18" charset="0"/>
              </a:rPr>
              <a:t>…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i="1" baseline="-25000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(1)  </a:t>
            </a:r>
            <a:r>
              <a:rPr lang="zh-CN" altLang="en-US">
                <a:latin typeface="Times New Roman" pitchFamily="18" charset="0"/>
              </a:rPr>
              <a:t>连接权为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的两片树叶，得一个分支点，其权为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(2)  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, …,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i="1" baseline="-25000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中选出两个最小的权，连接它们对应的顶点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不一定是树叶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，得新分支点及所带的权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(3)  </a:t>
            </a:r>
            <a:r>
              <a:rPr lang="zh-CN" altLang="en-US">
                <a:latin typeface="Times New Roman" pitchFamily="18" charset="0"/>
              </a:rPr>
              <a:t>重复</a:t>
            </a: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</a:rPr>
              <a:t>，直到形成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个分支点，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片树叶为止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5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5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1E2-2F05-4BDB-90CC-8D408234F97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95288" y="1007974"/>
            <a:ext cx="7820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6225"/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例 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</a:rPr>
              <a:t>求带权为</a:t>
            </a:r>
            <a:r>
              <a:rPr lang="en-US" altLang="zh-CN" dirty="0">
                <a:latin typeface="Times New Roman" pitchFamily="18" charset="0"/>
              </a:rPr>
              <a:t>1, 1, 2, 3, 4, 5</a:t>
            </a:r>
            <a:r>
              <a:rPr lang="zh-CN" altLang="en-US" dirty="0">
                <a:latin typeface="Times New Roman" pitchFamily="18" charset="0"/>
              </a:rPr>
              <a:t>的最优树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  <a:p>
            <a:pPr indent="276225"/>
            <a:r>
              <a:rPr lang="zh-CN" altLang="en-US" dirty="0">
                <a:latin typeface="Times New Roman" pitchFamily="18" charset="0"/>
              </a:rPr>
              <a:t>解题过程由图</a:t>
            </a:r>
            <a:r>
              <a:rPr lang="en-US" altLang="zh-CN" dirty="0">
                <a:latin typeface="Times New Roman" pitchFamily="18" charset="0"/>
              </a:rPr>
              <a:t>9</a:t>
            </a:r>
            <a:r>
              <a:rPr lang="zh-CN" altLang="en-US" dirty="0">
                <a:latin typeface="Times New Roman" pitchFamily="18" charset="0"/>
              </a:rPr>
              <a:t>给出，</a:t>
            </a:r>
          </a:p>
          <a:p>
            <a:pPr indent="276225"/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)=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38=1</a:t>
            </a:r>
            <a:r>
              <a:rPr lang="en-US" altLang="zh-CN" dirty="0">
                <a:solidFill>
                  <a:srgbClr val="FF0000"/>
                </a:solidFill>
              </a:rPr>
              <a:t>×4+1×4+2×3+3×2+4×2+5×2</a:t>
            </a:r>
          </a:p>
        </p:txBody>
      </p:sp>
      <p:pic>
        <p:nvPicPr>
          <p:cNvPr id="319497" name="Picture 9" descr="16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81724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6108840" y="2825640"/>
              <a:ext cx="2629080" cy="2203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9480" y="2816280"/>
                <a:ext cx="2647800" cy="222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946-8F0F-4E92-944E-6C5CDD969EF2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灯片编号占位符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ED4D2886-A558-4382-AC47-B6731F7C0C3F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30647" y="1052736"/>
            <a:ext cx="785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图所示二叉树产生的前缀码为</a:t>
            </a:r>
          </a:p>
          <a:p>
            <a:r>
              <a:rPr lang="zh-CN" altLang="en-US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{ 00, 10, 11, 011, 0100, 0101 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496" y="2204864"/>
            <a:ext cx="3384376" cy="3984625"/>
            <a:chOff x="35496" y="2204864"/>
            <a:chExt cx="3384376" cy="3984625"/>
          </a:xfrm>
        </p:grpSpPr>
        <p:pic>
          <p:nvPicPr>
            <p:cNvPr id="5" name="Picture 9" descr="16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67" y="2204864"/>
              <a:ext cx="2751137" cy="345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51396" y="4005089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051621" y="4005089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895997" y="4005089"/>
              <a:ext cx="523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043558" y="5732289"/>
              <a:ext cx="863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0101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5496" y="5732289"/>
              <a:ext cx="863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0100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1548383" y="4868689"/>
              <a:ext cx="693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011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75856" y="1916832"/>
                <a:ext cx="5631670" cy="379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设共有</a:t>
                </a:r>
                <a:r>
                  <a:rPr lang="en-US" altLang="zh-CN" i="1" dirty="0" smtClean="0"/>
                  <a:t>t</a:t>
                </a:r>
                <a:r>
                  <a:rPr lang="zh-CN" altLang="en-US" dirty="0" smtClean="0"/>
                  <a:t>个符号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用树叶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处的二进制串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表示的符号出现的频率为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处的二进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制串的长度等于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的层数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</a:t>
                </a:r>
                <a:r>
                  <a:rPr lang="zh-CN" altLang="en-US" dirty="0" smtClean="0"/>
                  <a:t>因而传输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个符号使用的二进制位数为</a:t>
                </a:r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sup>
                    </m:sSubSup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用以各个符号出现的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频率为权的最优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叉树产生的前缀码所用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的二进制位数是最好的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这个由最优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树产生的前缀码为最佳前缀码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树的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方法产生的前缀码中最佳的</a:t>
                </a:r>
                <a:r>
                  <a:rPr lang="en-US" altLang="zh-CN" dirty="0" smtClean="0"/>
                  <a:t>).</a:t>
                </a:r>
                <a:r>
                  <a:rPr lang="zh-CN" altLang="en-US" dirty="0" smtClean="0"/>
                  <a:t>用</a:t>
                </a:r>
                <a:r>
                  <a:rPr lang="zh-CN" altLang="en-US" dirty="0" smtClean="0"/>
                  <a:t>最佳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前缀码</a:t>
                </a:r>
                <a:r>
                  <a:rPr lang="zh-CN" altLang="en-US" dirty="0" smtClean="0"/>
                  <a:t>传输的二进制位数最省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5631670" cy="3798797"/>
              </a:xfrm>
              <a:prstGeom prst="rect">
                <a:avLst/>
              </a:prstGeom>
              <a:blipFill rotWithShape="1">
                <a:blip r:embed="rId3"/>
                <a:stretch>
                  <a:fillRect l="-1623" t="-1763" r="-1082" b="-2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6841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C93-3A0B-4775-B13F-476180BAF45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56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用</a:t>
            </a:r>
            <a:r>
              <a:rPr lang="en-US" altLang="zh-CN">
                <a:latin typeface="Times New Roman" pitchFamily="18" charset="0"/>
              </a:rPr>
              <a:t>Huffman</a:t>
            </a:r>
            <a:r>
              <a:rPr lang="zh-CN" altLang="en-US">
                <a:latin typeface="Times New Roman" pitchFamily="18" charset="0"/>
              </a:rPr>
              <a:t>算法产生最佳前缀码</a:t>
            </a:r>
          </a:p>
        </p:txBody>
      </p:sp>
      <p:sp>
        <p:nvSpPr>
          <p:cNvPr id="3256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7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在通信中，八进制数字出现的频率如下：</a:t>
            </a:r>
          </a:p>
          <a:p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25%          1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20%</a:t>
            </a:r>
          </a:p>
          <a:p>
            <a:r>
              <a:rPr lang="en-US" altLang="zh-CN" dirty="0">
                <a:latin typeface="Times New Roman" pitchFamily="18" charset="0"/>
              </a:rPr>
              <a:t>     2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15%          3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10%</a:t>
            </a:r>
          </a:p>
          <a:p>
            <a:r>
              <a:rPr lang="en-US" altLang="zh-CN" dirty="0">
                <a:latin typeface="Times New Roman" pitchFamily="18" charset="0"/>
              </a:rPr>
              <a:t>     4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10%          5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10%</a:t>
            </a:r>
          </a:p>
          <a:p>
            <a:r>
              <a:rPr lang="en-US" altLang="zh-CN" dirty="0">
                <a:latin typeface="Times New Roman" pitchFamily="18" charset="0"/>
              </a:rPr>
              <a:t>     6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5%           7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5%</a:t>
            </a:r>
          </a:p>
          <a:p>
            <a:r>
              <a:rPr lang="zh-CN" altLang="en-US" dirty="0">
                <a:latin typeface="Times New Roman" pitchFamily="18" charset="0"/>
              </a:rPr>
              <a:t>求传输它们的最佳前缀码，并求传输</a:t>
            </a:r>
            <a:r>
              <a:rPr lang="en-US" altLang="zh-CN" dirty="0">
                <a:latin typeface="Times New Roman" pitchFamily="18" charset="0"/>
              </a:rPr>
              <a:t>10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）个按上述比</a:t>
            </a:r>
          </a:p>
          <a:p>
            <a:r>
              <a:rPr lang="zh-CN" altLang="en-US" dirty="0">
                <a:latin typeface="Times New Roman" pitchFamily="18" charset="0"/>
              </a:rPr>
              <a:t>例出现的八进制数字需要多少个二进制数字？若用等长的</a:t>
            </a:r>
          </a:p>
          <a:p>
            <a:r>
              <a:rPr lang="zh-CN" altLang="en-US" dirty="0">
                <a:latin typeface="Times New Roman" pitchFamily="18" charset="0"/>
              </a:rPr>
              <a:t>（长为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）的码字传输需要多少个二进制数字？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57C-D1BD-4A71-82BC-6FAD507F4BF7}" type="slidenum">
              <a:rPr lang="en-US" altLang="zh-CN"/>
              <a:pPr/>
              <a:t>36</a:t>
            </a:fld>
            <a:endParaRPr lang="en-US" altLang="zh-CN" dirty="0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395288" y="1052513"/>
            <a:ext cx="8491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  用</a:t>
            </a:r>
            <a:r>
              <a:rPr lang="en-US" altLang="zh-CN">
                <a:latin typeface="Times New Roman" pitchFamily="18" charset="0"/>
              </a:rPr>
              <a:t>100</a:t>
            </a:r>
            <a:r>
              <a:rPr lang="zh-CN" altLang="en-US">
                <a:latin typeface="Times New Roman" pitchFamily="18" charset="0"/>
              </a:rPr>
              <a:t>个八进制数字中各数字出现的个数，即以</a:t>
            </a:r>
            <a:r>
              <a:rPr lang="en-US" altLang="zh-CN">
                <a:latin typeface="Times New Roman" pitchFamily="18" charset="0"/>
              </a:rPr>
              <a:t>100</a:t>
            </a:r>
            <a:r>
              <a:rPr lang="zh-CN" altLang="en-US">
                <a:latin typeface="Times New Roman" pitchFamily="18" charset="0"/>
              </a:rPr>
              <a:t>乘各频率为权，并将各权由小到大排列，得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=5,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=5,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=10,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4</a:t>
            </a:r>
            <a:r>
              <a:rPr lang="en-US" altLang="zh-CN">
                <a:latin typeface="Times New Roman" pitchFamily="18" charset="0"/>
              </a:rPr>
              <a:t>=10,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5</a:t>
            </a:r>
            <a:r>
              <a:rPr lang="en-US" altLang="zh-CN">
                <a:latin typeface="Times New Roman" pitchFamily="18" charset="0"/>
              </a:rPr>
              <a:t>=10,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6</a:t>
            </a:r>
            <a:r>
              <a:rPr lang="en-US" altLang="zh-CN">
                <a:latin typeface="Times New Roman" pitchFamily="18" charset="0"/>
              </a:rPr>
              <a:t>=15,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7</a:t>
            </a:r>
            <a:r>
              <a:rPr lang="en-US" altLang="zh-CN">
                <a:latin typeface="Times New Roman" pitchFamily="18" charset="0"/>
              </a:rPr>
              <a:t>=20, </a:t>
            </a:r>
            <a:r>
              <a:rPr lang="en-US" altLang="zh-CN" i="1">
                <a:latin typeface="Times New Roman" pitchFamily="18" charset="0"/>
              </a:rPr>
              <a:t>w</a:t>
            </a:r>
            <a:r>
              <a:rPr lang="en-US" altLang="zh-CN" baseline="-25000">
                <a:latin typeface="Times New Roman" pitchFamily="18" charset="0"/>
              </a:rPr>
              <a:t>8</a:t>
            </a:r>
            <a:r>
              <a:rPr lang="en-US" altLang="zh-CN">
                <a:latin typeface="Times New Roman" pitchFamily="18" charset="0"/>
              </a:rPr>
              <a:t>=25. </a:t>
            </a:r>
            <a:r>
              <a:rPr lang="zh-CN" altLang="en-US">
                <a:latin typeface="Times New Roman" pitchFamily="18" charset="0"/>
              </a:rPr>
              <a:t>用此权产生的最优树如图所示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pic>
        <p:nvPicPr>
          <p:cNvPr id="327690" name="Picture 10" descr="16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13" y="2348880"/>
            <a:ext cx="54006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</a:rPr>
              <a:t>根树的应用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例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</a:rPr>
              <a:t>求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最佳前缀码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66725" y="2349500"/>
            <a:ext cx="3889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      01-----0           11-----1 </a:t>
            </a:r>
          </a:p>
          <a:p>
            <a:r>
              <a:rPr lang="en-US" altLang="zh-CN">
                <a:latin typeface="Times New Roman" pitchFamily="18" charset="0"/>
              </a:rPr>
              <a:t>    001-----2         100-----3</a:t>
            </a:r>
          </a:p>
          <a:p>
            <a:r>
              <a:rPr lang="en-US" altLang="zh-CN">
                <a:latin typeface="Times New Roman" pitchFamily="18" charset="0"/>
              </a:rPr>
              <a:t>    101-----4       0001-----5</a:t>
            </a:r>
          </a:p>
          <a:p>
            <a:r>
              <a:rPr lang="en-US" altLang="zh-CN">
                <a:latin typeface="Times New Roman" pitchFamily="18" charset="0"/>
              </a:rPr>
              <a:t>00000-----6     00001-----7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468313" y="3949700"/>
            <a:ext cx="295116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)=285</a:t>
            </a:r>
            <a:r>
              <a:rPr lang="zh-CN" altLang="en-US" dirty="0">
                <a:latin typeface="Times New Roman" pitchFamily="18" charset="0"/>
              </a:rPr>
              <a:t>，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传</a:t>
            </a:r>
            <a:r>
              <a:rPr lang="en-US" altLang="zh-CN" dirty="0">
                <a:latin typeface="Times New Roman" pitchFamily="18" charset="0"/>
              </a:rPr>
              <a:t>10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dirty="0">
                <a:latin typeface="Times New Roman" pitchFamily="18" charset="0"/>
              </a:rPr>
              <a:t>2)</a:t>
            </a:r>
            <a:r>
              <a:rPr lang="zh-CN" altLang="en-US" dirty="0" smtClean="0">
                <a:latin typeface="Times New Roman" pitchFamily="18" charset="0"/>
              </a:rPr>
              <a:t>个八进制数字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zh-CN" altLang="en-US" dirty="0">
                <a:latin typeface="Times New Roman" pitchFamily="18" charset="0"/>
              </a:rPr>
              <a:t>二进制数字</a:t>
            </a:r>
            <a:r>
              <a:rPr lang="zh-CN" altLang="en-US" dirty="0" smtClean="0">
                <a:latin typeface="Times New Roman" pitchFamily="18" charset="0"/>
              </a:rPr>
              <a:t>需</a:t>
            </a:r>
            <a:r>
              <a:rPr lang="en-US" altLang="zh-CN" dirty="0" smtClean="0">
                <a:latin typeface="Times New Roman" pitchFamily="18" charset="0"/>
              </a:rPr>
              <a:t>2.85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10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zh-CN" altLang="en-US" b="0" dirty="0">
                <a:latin typeface="Times New Roman" pitchFamily="18" charset="0"/>
              </a:rPr>
              <a:t>， 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用等长码需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10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个二进制数</a:t>
            </a:r>
            <a:r>
              <a:rPr lang="zh-CN" altLang="en-US" dirty="0">
                <a:latin typeface="Times New Roman" pitchFamily="18" charset="0"/>
              </a:rPr>
              <a:t>字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13" y="6021288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最佳前缀码一般不唯一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81369" y="2342635"/>
                <a:ext cx="21178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信息熵为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𝟖𝟎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69" y="2342635"/>
                <a:ext cx="211788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4310" t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/>
      <p:bldP spid="2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946-8F0F-4E92-944E-6C5CDD969EF2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885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补充例：设有消息</a:t>
            </a:r>
            <a:r>
              <a:rPr lang="en-US" altLang="zh-CN" dirty="0" smtClean="0"/>
              <a:t>ABRA CADABRA,</a:t>
            </a:r>
            <a:r>
              <a:rPr lang="zh-CN" altLang="en-US" dirty="0" smtClean="0"/>
              <a:t>请用霍夫曼编码方法</a:t>
            </a:r>
            <a:endParaRPr lang="en-US" altLang="zh-CN" dirty="0" smtClean="0"/>
          </a:p>
          <a:p>
            <a:r>
              <a:rPr lang="zh-CN" altLang="en-US" dirty="0" smtClean="0"/>
              <a:t>写出消息中各字符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包括空格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对应的二进制串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并求出平均码长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提示：将空格也看作字符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解</a:t>
            </a:r>
            <a:r>
              <a:rPr lang="en-US" altLang="zh-CN" dirty="0" smtClean="0">
                <a:sym typeface="Wingdings" pitchFamily="2" charset="2"/>
              </a:rPr>
              <a:t>:1 </a:t>
            </a:r>
            <a:r>
              <a:rPr lang="zh-CN" altLang="en-US" dirty="0" smtClean="0">
                <a:sym typeface="Wingdings" pitchFamily="2" charset="2"/>
              </a:rPr>
              <a:t>求出各字符出现的频率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并从大到小排序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30556"/>
              </p:ext>
            </p:extLst>
          </p:nvPr>
        </p:nvGraphicFramePr>
        <p:xfrm>
          <a:off x="1187624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2/12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1/12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9608" y="3933056"/>
                <a:ext cx="8156848" cy="227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按照霍夫曼编码算法进行编码</a:t>
                </a: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3 </a:t>
                </a:r>
                <a:r>
                  <a:rPr lang="zh-CN" altLang="en-US" dirty="0" smtClean="0"/>
                  <a:t>编码的结果为：</a:t>
                </a:r>
                <a:r>
                  <a:rPr lang="en-US" altLang="zh-CN" dirty="0" smtClean="0"/>
                  <a:t>A-0,B-100,R-101,C-110,D-1110,_-1111</a:t>
                </a:r>
              </a:p>
              <a:p>
                <a:r>
                  <a:rPr lang="en-US" altLang="zh-CN" dirty="0" smtClean="0"/>
                  <a:t>4 </a:t>
                </a:r>
                <a:r>
                  <a:rPr lang="zh-CN" altLang="en-US" dirty="0" smtClean="0"/>
                  <a:t>平均码长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𝟑𝟑</m:t>
                    </m:r>
                    <m:r>
                      <a:rPr lang="zh-CN" altLang="en-US" i="1">
                        <a:latin typeface="Cambria Math"/>
                      </a:rPr>
                      <m:t>比特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zh-CN" altLang="en-US" i="1">
                        <a:latin typeface="Cambria Math"/>
                      </a:rPr>
                      <m:t>符号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即传送</a:t>
                </a:r>
                <a:r>
                  <a:rPr lang="zh-CN" altLang="en-US" dirty="0"/>
                  <a:t>此</a:t>
                </a:r>
                <a:r>
                  <a:rPr lang="zh-CN" altLang="en-US" dirty="0" smtClean="0"/>
                  <a:t>消息需要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𝟐𝟖</m:t>
                    </m:r>
                  </m:oMath>
                </a14:m>
                <a:r>
                  <a:rPr lang="zh-CN" altLang="en-US" b="1" dirty="0" smtClean="0"/>
                  <a:t>个二进制数字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5 </a:t>
                </a:r>
                <a:r>
                  <a:rPr lang="zh-CN" altLang="en-US" dirty="0" smtClean="0"/>
                  <a:t>用等长码传送此消息需要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𝟑𝟔</m:t>
                    </m:r>
                  </m:oMath>
                </a14:m>
                <a:r>
                  <a:rPr lang="zh-CN" altLang="en-US" dirty="0" smtClean="0"/>
                  <a:t>个二进制数字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8" y="3933056"/>
                <a:ext cx="8156848" cy="2270943"/>
              </a:xfrm>
              <a:prstGeom prst="rect">
                <a:avLst/>
              </a:prstGeom>
              <a:blipFill rotWithShape="1">
                <a:blip r:embed="rId2"/>
                <a:stretch>
                  <a:fillRect l="-1121" t="-2949" b="-5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8264" y="2022232"/>
                <a:ext cx="21178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信息熵为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𝟐𝟖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022232"/>
                <a:ext cx="211788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611" t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65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E284-8402-4AA8-9601-11436B7AA49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317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波兰符号法与逆波兰符号法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不讲</a:t>
            </a:r>
            <a:r>
              <a:rPr lang="en-US" altLang="zh-CN"/>
              <a:t>)</a:t>
            </a:r>
          </a:p>
        </p:txBody>
      </p:sp>
      <p:sp>
        <p:nvSpPr>
          <p:cNvPr id="3317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2519362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itchFamily="18" charset="0"/>
              </a:rPr>
              <a:t>行遍或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周游根树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对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的每个顶点访问且仅访问一次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对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叉有序正则树的周游方式：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①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中序行遍法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次序为：左子树、根、右子树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②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前序行遍法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次序为：根、左子树、右子树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③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后序行遍法</a:t>
            </a:r>
            <a:r>
              <a:rPr lang="en-US" altLang="zh-CN">
                <a:latin typeface="Times New Roman" pitchFamily="18" charset="0"/>
              </a:rPr>
              <a:t>——</a:t>
            </a:r>
            <a:r>
              <a:rPr lang="zh-CN" altLang="en-US">
                <a:latin typeface="Times New Roman" pitchFamily="18" charset="0"/>
              </a:rPr>
              <a:t>次序为：左子树、右子树、根</a:t>
            </a:r>
          </a:p>
        </p:txBody>
      </p:sp>
      <p:pic>
        <p:nvPicPr>
          <p:cNvPr id="331786" name="Picture 10" descr="16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5940425" y="3573463"/>
            <a:ext cx="18732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539750" y="3860800"/>
            <a:ext cx="457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对图所示根树按中序、前序、</a:t>
            </a:r>
          </a:p>
          <a:p>
            <a:r>
              <a:rPr lang="zh-CN" altLang="en-US">
                <a:latin typeface="Times New Roman" pitchFamily="18" charset="0"/>
              </a:rPr>
              <a:t>后序行遍法访问结果分别为：</a:t>
            </a:r>
          </a:p>
          <a:p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 u="sng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 u="sng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en-US" altLang="zh-CN" i="1" u="sng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zh-CN" altLang="en-US" i="1">
                <a:latin typeface="Times New Roman" pitchFamily="18" charset="0"/>
              </a:rPr>
              <a:t> </a:t>
            </a:r>
          </a:p>
          <a:p>
            <a:r>
              <a:rPr lang="zh-CN" altLang="en-US" i="1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 i="1" u="sng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 i="1" u="sng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 i="1" u="sng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      </a:t>
            </a:r>
          </a:p>
          <a:p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((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 u="sng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 u="sng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en-US" altLang="zh-CN" i="1" u="sng"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A747-3FB5-4A83-B4E7-D315DDA0105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338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用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叉有序正则树存放算式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不讲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338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3887787" cy="33861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存放规则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最高层次运算放在树根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后依次将运算符放在根子树的根上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数放在树叶上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规定：被除数、被减数放在左子树树叶上 </a:t>
            </a: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611188" y="5373688"/>
            <a:ext cx="70564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算式 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+(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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存放在图所示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叉树上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pic>
        <p:nvPicPr>
          <p:cNvPr id="333835" name="Picture 11" descr="16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b="24918"/>
          <a:stretch>
            <a:fillRect/>
          </a:stretch>
        </p:blipFill>
        <p:spPr bwMode="auto">
          <a:xfrm>
            <a:off x="4211638" y="1557338"/>
            <a:ext cx="43926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6F8-D1C9-4C4C-9AB8-164B43EFEC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539750" y="4005263"/>
            <a:ext cx="79930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4). </a:t>
            </a:r>
            <a:r>
              <a:rPr lang="zh-CN" altLang="en-US">
                <a:latin typeface="Times New Roman" pitchFamily="18" charset="0"/>
              </a:rPr>
              <a:t>只需证明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连通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用反证法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否则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）个连通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分支都是小树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于是有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1, 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这与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矛盾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2744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证明思路</a:t>
            </a:r>
            <a:r>
              <a:rPr lang="en-US" altLang="zh-CN"/>
              <a:t>(</a:t>
            </a:r>
            <a:r>
              <a:rPr lang="zh-CN" altLang="en-US"/>
              <a:t>略</a:t>
            </a:r>
            <a:r>
              <a:rPr lang="en-US" altLang="zh-CN"/>
              <a:t>)</a:t>
            </a:r>
          </a:p>
        </p:txBody>
      </p:sp>
      <p:sp>
        <p:nvSpPr>
          <p:cNvPr id="2744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20038" cy="230505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(2)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3).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中有回路，则回路上任意两点之间的路径不</a:t>
            </a:r>
          </a:p>
          <a:p>
            <a:r>
              <a:rPr lang="zh-CN" altLang="en-US">
                <a:latin typeface="Times New Roman" pitchFamily="18" charset="0"/>
              </a:rPr>
              <a:t>惟一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对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用归纳法证明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 </a:t>
            </a:r>
            <a:endParaRPr lang="en-US" altLang="zh-CN" i="1">
              <a:latin typeface="Times New Roman" pitchFamily="18" charset="0"/>
            </a:endParaRPr>
          </a:p>
          <a:p>
            <a:r>
              <a:rPr lang="en-US" altLang="zh-CN" i="1">
                <a:latin typeface="Times New Roman" pitchFamily="18" charset="0"/>
              </a:rPr>
              <a:t>      n</a:t>
            </a:r>
            <a:r>
              <a:rPr lang="en-US" altLang="zh-CN">
                <a:latin typeface="Times New Roman" pitchFamily="18" charset="0"/>
              </a:rPr>
              <a:t>=1</a:t>
            </a:r>
            <a:r>
              <a:rPr lang="zh-CN" altLang="en-US">
                <a:latin typeface="Times New Roman" pitchFamily="18" charset="0"/>
              </a:rPr>
              <a:t>正确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时对，证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+1</a:t>
            </a:r>
            <a:r>
              <a:rPr lang="zh-CN" altLang="en-US">
                <a:latin typeface="Times New Roman" pitchFamily="18" charset="0"/>
              </a:rPr>
              <a:t>时也对：取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中边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有且仅有两个连通分支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为什么</a:t>
            </a:r>
            <a:r>
              <a:rPr lang="en-US" altLang="zh-CN">
                <a:latin typeface="Times New Roman" pitchFamily="18" charset="0"/>
              </a:rPr>
              <a:t>?) . 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，由归纳</a:t>
            </a:r>
          </a:p>
          <a:p>
            <a:r>
              <a:rPr lang="zh-CN" altLang="en-US">
                <a:latin typeface="Times New Roman" pitchFamily="18" charset="0"/>
              </a:rPr>
              <a:t>假设得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1,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=1,2. </a:t>
            </a:r>
            <a:r>
              <a:rPr lang="zh-CN" altLang="en-US">
                <a:latin typeface="Times New Roman" pitchFamily="18" charset="0"/>
              </a:rPr>
              <a:t>于是，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+1=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2+1=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0" y="303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1619250" y="5013325"/>
          <a:ext cx="47926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7" name="公式" r:id="rId4" imgW="2234880" imgH="431640" progId="Equation.3">
                  <p:embed/>
                </p:oleObj>
              </mc:Choice>
              <mc:Fallback>
                <p:oleObj name="公式" r:id="rId4" imgW="2234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47926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539750" y="1052513"/>
            <a:ext cx="62658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(1)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2).</a:t>
            </a:r>
            <a:r>
              <a:rPr lang="en-US" altLang="zh-CN"/>
              <a:t> </a:t>
            </a:r>
            <a:r>
              <a:rPr lang="zh-CN" altLang="en-US"/>
              <a:t>关键一步是</a:t>
            </a:r>
            <a:r>
              <a:rPr lang="en-US" altLang="zh-CN"/>
              <a:t>, </a:t>
            </a:r>
            <a:r>
              <a:rPr lang="zh-CN" altLang="en-US">
                <a:solidFill>
                  <a:srgbClr val="FF0000"/>
                </a:solidFill>
              </a:rPr>
              <a:t>若路径不惟一必有回路</a:t>
            </a:r>
            <a:r>
              <a:rPr lang="en-US" altLang="zh-CN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539750" y="4005263"/>
            <a:ext cx="79930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4). </a:t>
            </a:r>
            <a:r>
              <a:rPr lang="zh-CN" altLang="en-US">
                <a:latin typeface="Times New Roman" pitchFamily="18" charset="0"/>
              </a:rPr>
              <a:t>只需证明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连通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用反证法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否则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）个连通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分支都是小树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于是有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1, 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这与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矛盾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graphicFrame>
        <p:nvGraphicFramePr>
          <p:cNvPr id="274449" name="Object 17"/>
          <p:cNvGraphicFramePr>
            <a:graphicFrameLocks noChangeAspect="1"/>
          </p:cNvGraphicFramePr>
          <p:nvPr/>
        </p:nvGraphicFramePr>
        <p:xfrm>
          <a:off x="1619250" y="5013325"/>
          <a:ext cx="47926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8" name="公式" r:id="rId6" imgW="2234880" imgH="431640" progId="Equation.3">
                  <p:embed/>
                </p:oleObj>
              </mc:Choice>
              <mc:Fallback>
                <p:oleObj name="公式" r:id="rId6" imgW="22348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47926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4453" name="Group 21"/>
          <p:cNvGrpSpPr>
            <a:grpSpLocks/>
          </p:cNvGrpSpPr>
          <p:nvPr/>
        </p:nvGrpSpPr>
        <p:grpSpPr bwMode="auto">
          <a:xfrm>
            <a:off x="539750" y="4005263"/>
            <a:ext cx="7993063" cy="2232025"/>
            <a:chOff x="340" y="2523"/>
            <a:chExt cx="5035" cy="1406"/>
          </a:xfrm>
        </p:grpSpPr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340" y="2523"/>
              <a:ext cx="5035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(3)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(</a:t>
              </a:r>
              <a:r>
                <a:rPr lang="en-US" altLang="zh-CN">
                  <a:latin typeface="Times New Roman" pitchFamily="18" charset="0"/>
                </a:rPr>
                <a:t>4). </a:t>
              </a:r>
              <a:r>
                <a:rPr lang="zh-CN" altLang="en-US">
                  <a:latin typeface="Times New Roman" pitchFamily="18" charset="0"/>
                </a:rPr>
                <a:t>只需证明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zh-CN" altLang="en-US">
                  <a:latin typeface="Times New Roman" pitchFamily="18" charset="0"/>
                </a:rPr>
                <a:t>连通</a:t>
              </a:r>
              <a:r>
                <a:rPr lang="en-US" altLang="zh-CN">
                  <a:latin typeface="Times New Roman" pitchFamily="18" charset="0"/>
                </a:rPr>
                <a:t>. </a:t>
              </a:r>
              <a:r>
                <a:rPr lang="zh-CN" altLang="en-US">
                  <a:latin typeface="Times New Roman" pitchFamily="18" charset="0"/>
                </a:rPr>
                <a:t>用反证法</a:t>
              </a:r>
              <a:r>
                <a:rPr lang="en-US" altLang="zh-CN">
                  <a:latin typeface="Times New Roman" pitchFamily="18" charset="0"/>
                </a:rPr>
                <a:t>. </a:t>
              </a:r>
              <a:r>
                <a:rPr lang="zh-CN" altLang="en-US">
                  <a:latin typeface="Times New Roman" pitchFamily="18" charset="0"/>
                </a:rPr>
                <a:t>否则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zh-CN" altLang="en-US">
                  <a:latin typeface="Times New Roman" pitchFamily="18" charset="0"/>
                </a:rPr>
                <a:t>有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zh-CN" altLang="en-US">
                  <a:latin typeface="Times New Roman" pitchFamily="18" charset="0"/>
                </a:rPr>
                <a:t>（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CN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）个连通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zh-CN" altLang="en-US">
                  <a:latin typeface="Times New Roman" pitchFamily="18" charset="0"/>
                </a:rPr>
                <a:t>分支都是小树</a:t>
              </a:r>
              <a:r>
                <a:rPr lang="en-US" altLang="zh-CN">
                  <a:latin typeface="Times New Roman" pitchFamily="18" charset="0"/>
                </a:rPr>
                <a:t>. </a:t>
              </a:r>
              <a:r>
                <a:rPr lang="zh-CN" altLang="en-US">
                  <a:latin typeface="Times New Roman" pitchFamily="18" charset="0"/>
                </a:rPr>
                <a:t>于是有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  <a:r>
                <a:rPr lang="en-US" altLang="zh-CN">
                  <a:latin typeface="Times New Roman" pitchFamily="18" charset="0"/>
                </a:rPr>
                <a:t>=</a:t>
              </a:r>
              <a:r>
                <a:rPr lang="en-US" altLang="zh-CN" i="1">
                  <a:latin typeface="Times New Roman" pitchFamily="18" charset="0"/>
                </a:rPr>
                <a:t>n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>
                  <a:latin typeface="Times New Roman" pitchFamily="18" charset="0"/>
                </a:rPr>
                <a:t>1, </a:t>
              </a:r>
              <a:r>
                <a:rPr lang="zh-CN" altLang="en-US">
                  <a:latin typeface="Times New Roman" pitchFamily="18" charset="0"/>
                </a:rPr>
                <a:t>，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endParaRPr lang="zh-CN" altLang="en-US">
                <a:latin typeface="Times New Roman" pitchFamily="18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endParaRPr lang="zh-CN" altLang="en-US">
                <a:latin typeface="Times New Roman" pitchFamily="18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zh-CN" altLang="en-US">
                  <a:latin typeface="Times New Roman" pitchFamily="18" charset="0"/>
                </a:rPr>
                <a:t>这与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en-US" altLang="zh-CN">
                  <a:latin typeface="Times New Roman" pitchFamily="18" charset="0"/>
                </a:rPr>
                <a:t>=</a:t>
              </a:r>
              <a:r>
                <a:rPr lang="en-US" altLang="zh-CN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矛盾</a:t>
              </a:r>
              <a:r>
                <a:rPr lang="en-US" altLang="zh-CN">
                  <a:latin typeface="Times New Roman" pitchFamily="18" charset="0"/>
                </a:rPr>
                <a:t>. </a:t>
              </a:r>
            </a:p>
          </p:txBody>
        </p:sp>
        <p:graphicFrame>
          <p:nvGraphicFramePr>
            <p:cNvPr id="274452" name="Object 20"/>
            <p:cNvGraphicFramePr>
              <a:graphicFrameLocks noChangeAspect="1"/>
            </p:cNvGraphicFramePr>
            <p:nvPr/>
          </p:nvGraphicFramePr>
          <p:xfrm>
            <a:off x="1020" y="3158"/>
            <a:ext cx="3019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9" name="公式" r:id="rId7" imgW="2234880" imgH="431640" progId="Equation.3">
                    <p:embed/>
                  </p:oleObj>
                </mc:Choice>
                <mc:Fallback>
                  <p:oleObj name="公式" r:id="rId7" imgW="2234880" imgH="431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158"/>
                          <a:ext cx="3019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build="p"/>
      <p:bldP spid="2744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81A6-86B6-4D76-A73D-EE27D1FF995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35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itchFamily="18" charset="0"/>
              </a:rPr>
              <a:t>波兰符号法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波兰符号法</a:t>
            </a:r>
          </a:p>
          <a:p>
            <a:r>
              <a:rPr lang="zh-CN" altLang="en-US">
                <a:latin typeface="Times New Roman" pitchFamily="18" charset="0"/>
              </a:rPr>
              <a:t>按前序行遍法访问存放算式的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叉有序正则树，其结果不加</a:t>
            </a:r>
          </a:p>
          <a:p>
            <a:r>
              <a:rPr lang="zh-CN" altLang="en-US">
                <a:latin typeface="Times New Roman" pitchFamily="18" charset="0"/>
              </a:rPr>
              <a:t>括号，规定每个运算符号与其后面紧邻两个数进行运算，运</a:t>
            </a:r>
          </a:p>
          <a:p>
            <a:r>
              <a:rPr lang="zh-CN" altLang="en-US">
                <a:latin typeface="Times New Roman" pitchFamily="18" charset="0"/>
              </a:rPr>
              <a:t>算结果正确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称此算法为波兰符号法或前缀符号法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对上图的</a:t>
            </a:r>
          </a:p>
          <a:p>
            <a:r>
              <a:rPr lang="zh-CN" altLang="en-US">
                <a:latin typeface="Times New Roman" pitchFamily="18" charset="0"/>
              </a:rPr>
              <a:t>访问结果为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                     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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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+ 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+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    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逆波兰符号法</a:t>
            </a:r>
          </a:p>
          <a:p>
            <a:r>
              <a:rPr lang="zh-CN" altLang="en-US">
                <a:latin typeface="Times New Roman" pitchFamily="18" charset="0"/>
              </a:rPr>
              <a:t>按后序行遍法访问，规定每个运算符与前面紧邻两数运算，</a:t>
            </a:r>
          </a:p>
          <a:p>
            <a:r>
              <a:rPr lang="zh-CN" altLang="en-US">
                <a:latin typeface="Times New Roman" pitchFamily="18" charset="0"/>
              </a:rPr>
              <a:t>称为逆波兰符号法或后缀符号法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对上图的访问结果为</a:t>
            </a:r>
            <a:endParaRPr lang="zh-CN" altLang="en-US" i="1">
              <a:latin typeface="Times New Roman" pitchFamily="18" charset="0"/>
            </a:endParaRPr>
          </a:p>
          <a:p>
            <a:r>
              <a:rPr lang="zh-CN" altLang="en-US" i="1">
                <a:latin typeface="Times New Roman" pitchFamily="18" charset="0"/>
              </a:rPr>
              <a:t>                    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+ +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 +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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849B-4B28-45FA-8916-5D55858E86F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itchFamily="2" charset="-122"/>
              </a:rPr>
              <a:t>第十六章 习题课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547211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无向树及其性质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生成树、最小生成树、基本回路系统、基本割集系统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根树及其分类、最优树、最佳前缀码、波兰符号法、逆波兰符号法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基本要求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深刻理解无向树的定义及性质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熟练地求解无向树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准确地求出给定带权连通图的最小生成树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深刻理解基本回路、基本割集的概念，并会计算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理解根树及其分类等概念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会画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阶（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较小）非同构的无向树及根树（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>
                <a:latin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熟练掌握求最优树及最佳前缀码的方法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>
                <a:latin typeface="Times New Roman" pitchFamily="18" charset="0"/>
              </a:rPr>
              <a:t>掌握波兰符号法与逆波兰符号法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7788-6362-4053-B9B3-9A488E6EEC4E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342028" name="Object 12"/>
          <p:cNvGraphicFramePr>
            <a:graphicFrameLocks noChangeAspect="1"/>
          </p:cNvGraphicFramePr>
          <p:nvPr/>
        </p:nvGraphicFramePr>
        <p:xfrm>
          <a:off x="1547813" y="2636838"/>
          <a:ext cx="42179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2" name="公式" r:id="rId4" imgW="1739880" imgH="431640" progId="Equation.3">
                  <p:embed/>
                </p:oleObj>
              </mc:Choice>
              <mc:Fallback>
                <p:oleObj name="公式" r:id="rId4" imgW="17398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421798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1720850" y="3602038"/>
          <a:ext cx="2317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3" name="公式" r:id="rId6" imgW="1028520" imgH="431640" progId="Equation.3">
                  <p:embed/>
                </p:oleObj>
              </mc:Choice>
              <mc:Fallback>
                <p:oleObj name="公式" r:id="rId6" imgW="10285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02038"/>
                        <a:ext cx="23177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1438275" y="4462463"/>
          <a:ext cx="65579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4" name="公式" r:id="rId8" imgW="2679480" imgH="431640" progId="Equation.3">
                  <p:embed/>
                </p:oleObj>
              </mc:Choice>
              <mc:Fallback>
                <p:oleObj name="公式" r:id="rId8" imgW="26794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462463"/>
                        <a:ext cx="6557963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2020888" y="5407025"/>
          <a:ext cx="2366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5" name="公式" r:id="rId10" imgW="1155600" imgH="431640" progId="Equation.3">
                  <p:embed/>
                </p:oleObj>
              </mc:Choice>
              <mc:Fallback>
                <p:oleObj name="公式" r:id="rId10" imgW="11556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407025"/>
                        <a:ext cx="236696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85763" y="3860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zh-CN" altLang="en-US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）</a:t>
            </a:r>
            <a:endParaRPr lang="zh-CN" altLang="en-US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85763" y="47974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</a:t>
            </a:r>
            <a:r>
              <a:rPr lang="zh-CN" altLang="en-US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）</a:t>
            </a:r>
            <a:endParaRPr lang="zh-CN" altLang="en-US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569913" y="55895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itchFamily="2" charset="-122"/>
                <a:cs typeface="Times New Roman" pitchFamily="18" charset="0"/>
              </a:rPr>
              <a:t>从而解出</a:t>
            </a:r>
            <a:endParaRPr lang="zh-CN" altLang="en-US">
              <a:cs typeface="Times New Roman" pitchFamily="18" charset="0"/>
            </a:endParaRP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itchFamily="18" charset="0"/>
              </a:rPr>
              <a:t>1</a:t>
            </a:r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395288" y="1196975"/>
            <a:ext cx="82819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zh-CN" altLang="en-US">
                <a:latin typeface="Times New Roman" pitchFamily="18" charset="0"/>
              </a:rPr>
              <a:t>无向树 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i="1" baseline="-25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en-US" altLang="zh-CN" i="1">
                <a:latin typeface="Times New Roman" pitchFamily="18" charset="0"/>
              </a:rPr>
              <a:t>i </a:t>
            </a:r>
            <a:r>
              <a:rPr lang="zh-CN" altLang="en-US">
                <a:latin typeface="Times New Roman" pitchFamily="18" charset="0"/>
              </a:rPr>
              <a:t>度顶点，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=2, 3, …,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，其余顶点全是树叶，求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的树叶数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395288" y="2133600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  用树的性质：边数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为阶数），及握手定理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 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  (1)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82-AD51-435F-81C3-8D86E668ABD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95288" y="1125538"/>
            <a:ext cx="8280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6225">
              <a:lnSpc>
                <a:spcPct val="110000"/>
              </a:lnSpc>
            </a:pP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．设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阶非平凡的无向树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中，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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</a:rPr>
              <a:t> 1.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证明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至少 </a:t>
            </a:r>
          </a:p>
          <a:p>
            <a:pPr indent="276225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有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片树叶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395288" y="2130425"/>
            <a:ext cx="8280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00025">
              <a:lnSpc>
                <a:spcPct val="120000"/>
              </a:lnSpc>
            </a:pPr>
            <a:r>
              <a:rPr lang="zh-CN" altLang="en-US"/>
              <a:t>证   </a:t>
            </a:r>
            <a:r>
              <a:rPr lang="zh-CN" altLang="en-US">
                <a:latin typeface="Times New Roman" pitchFamily="18" charset="0"/>
              </a:rPr>
              <a:t>反证法</a:t>
            </a:r>
            <a:r>
              <a:rPr lang="en-US" altLang="zh-CN">
                <a:latin typeface="Times New Roman" pitchFamily="18" charset="0"/>
              </a:rPr>
              <a:t>.  </a:t>
            </a:r>
          </a:p>
          <a:p>
            <a:pPr indent="200025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否则，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至多有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片树叶，</a:t>
            </a:r>
            <a:r>
              <a:rPr lang="en-US" altLang="zh-CN" i="1">
                <a:latin typeface="Times New Roman" pitchFamily="18" charset="0"/>
              </a:rPr>
              <a:t>s </a:t>
            </a:r>
            <a:r>
              <a:rPr lang="en-US" altLang="zh-CN">
                <a:latin typeface="Times New Roman" pitchFamily="18" charset="0"/>
              </a:rPr>
              <a:t>&lt; 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，下面利用握手定理及树的</a:t>
            </a:r>
          </a:p>
          <a:p>
            <a:pPr indent="200025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性质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推出矛盾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indent="200025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由于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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，故存在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0) 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于是，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0" y="27765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90500"/>
            <a:endParaRPr lang="zh-CN" altLang="zh-CN" sz="1800" b="0"/>
          </a:p>
        </p:txBody>
      </p:sp>
      <p:graphicFrame>
        <p:nvGraphicFramePr>
          <p:cNvPr id="344075" name="Object 11"/>
          <p:cNvGraphicFramePr>
            <a:graphicFrameLocks noChangeAspect="1"/>
          </p:cNvGraphicFramePr>
          <p:nvPr/>
        </p:nvGraphicFramePr>
        <p:xfrm>
          <a:off x="1479550" y="4035425"/>
          <a:ext cx="60388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01" name="公式" r:id="rId4" imgW="2717640" imgH="431640" progId="Equation.3">
                  <p:embed/>
                </p:oleObj>
              </mc:Choice>
              <mc:Fallback>
                <p:oleObj name="公式" r:id="rId4" imgW="2717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035425"/>
                        <a:ext cx="60388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468313" y="5013325"/>
            <a:ext cx="79930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00025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由此解出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，这与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矛盾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  <a:p>
            <a:pPr indent="200025" eaLnBrk="0" hangingPunct="0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证本题的方法有多种，请用分支点都是割点来证明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indent="200025" eaLnBrk="0" hangingPunct="0">
              <a:lnSpc>
                <a:spcPct val="120000"/>
              </a:lnSpc>
            </a:pPr>
            <a:endParaRPr lang="en-US" altLang="zh-CN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0EA-9EFD-4C5A-B5D5-D0D01A385D6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684213" y="1052513"/>
            <a:ext cx="685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．画出基图为图所示无向树的所有非同构的根树</a:t>
            </a:r>
            <a:r>
              <a:rPr lang="zh-CN" altLang="en-US"/>
              <a:t> 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itchFamily="18" charset="0"/>
              </a:rPr>
              <a:t>4</a:t>
            </a: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682625" y="1700213"/>
            <a:ext cx="63373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latin typeface="Times New Roman" pitchFamily="18" charset="0"/>
              </a:rPr>
              <a:t>以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 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为根的根树同构，选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为根，则根树如图</a:t>
            </a:r>
            <a:r>
              <a:rPr lang="en-US" altLang="zh-CN">
                <a:latin typeface="Times New Roman" pitchFamily="18" charset="0"/>
              </a:rPr>
              <a:t>(1);  </a:t>
            </a:r>
            <a:r>
              <a:rPr lang="zh-CN" altLang="en-US">
                <a:latin typeface="Times New Roman" pitchFamily="18" charset="0"/>
              </a:rPr>
              <a:t>以 </a:t>
            </a:r>
            <a:r>
              <a:rPr lang="en-US" altLang="zh-CN" i="1">
                <a:latin typeface="Times New Roman" pitchFamily="18" charset="0"/>
              </a:rPr>
              <a:t>e </a:t>
            </a:r>
            <a:r>
              <a:rPr lang="zh-CN" altLang="en-US">
                <a:latin typeface="Times New Roman" pitchFamily="18" charset="0"/>
              </a:rPr>
              <a:t>与 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为根的根树同构，取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为根，则根树如图</a:t>
            </a: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</a:rPr>
              <a:t>； 以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zh-CN" altLang="en-US">
                <a:latin typeface="Times New Roman" pitchFamily="18" charset="0"/>
              </a:rPr>
              <a:t>为根，如图</a:t>
            </a:r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所示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pic>
        <p:nvPicPr>
          <p:cNvPr id="350218" name="Picture 10" descr="16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/>
          <a:stretch>
            <a:fillRect/>
          </a:stretch>
        </p:blipFill>
        <p:spPr bwMode="auto">
          <a:xfrm>
            <a:off x="7308850" y="1628775"/>
            <a:ext cx="14049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0225" name="Group 17"/>
          <p:cNvGrpSpPr>
            <a:grpSpLocks/>
          </p:cNvGrpSpPr>
          <p:nvPr/>
        </p:nvGrpSpPr>
        <p:grpSpPr bwMode="auto">
          <a:xfrm>
            <a:off x="755650" y="3260725"/>
            <a:ext cx="6264275" cy="2905125"/>
            <a:chOff x="340" y="1979"/>
            <a:chExt cx="3946" cy="1830"/>
          </a:xfrm>
        </p:grpSpPr>
        <p:pic>
          <p:nvPicPr>
            <p:cNvPr id="350219" name="Picture 11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/>
            <a:stretch>
              <a:fillRect/>
            </a:stretch>
          </p:blipFill>
          <p:spPr bwMode="auto">
            <a:xfrm>
              <a:off x="3016" y="1979"/>
              <a:ext cx="1180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221" name="Text Box 13"/>
            <p:cNvSpPr txBox="1">
              <a:spLocks noChangeArrowheads="1"/>
            </p:cNvSpPr>
            <p:nvPr/>
          </p:nvSpPr>
          <p:spPr bwMode="auto">
            <a:xfrm>
              <a:off x="431" y="3521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   (1)                           (2)                           (3) </a:t>
              </a:r>
            </a:p>
          </p:txBody>
        </p:sp>
        <p:pic>
          <p:nvPicPr>
            <p:cNvPr id="350223" name="Picture 15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82"/>
            <a:stretch>
              <a:fillRect/>
            </a:stretch>
          </p:blipFill>
          <p:spPr bwMode="auto">
            <a:xfrm>
              <a:off x="340" y="1979"/>
              <a:ext cx="1224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0224" name="Picture 16" descr="16-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6" r="38159"/>
            <a:stretch>
              <a:fillRect/>
            </a:stretch>
          </p:blipFill>
          <p:spPr bwMode="auto">
            <a:xfrm>
              <a:off x="1791" y="1979"/>
              <a:ext cx="1043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6C4B-FA35-4CE4-BA77-C6403A1AC88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395288" y="1019175"/>
            <a:ext cx="80089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．设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是正则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叉树，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片树叶，证明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的阶数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=2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</a:t>
            </a:r>
            <a:r>
              <a:rPr lang="en-US" altLang="zh-CN" b="0"/>
              <a:t> </a:t>
            </a:r>
            <a:endParaRPr lang="en-US" altLang="zh-CN" b="0">
              <a:sym typeface="Symbol" pitchFamily="18" charset="2"/>
            </a:endParaRPr>
          </a:p>
          <a:p>
            <a:pPr eaLnBrk="0" hangingPunct="0"/>
            <a:endParaRPr lang="en-US" altLang="zh-CN" sz="1000" b="0">
              <a:latin typeface="Times New Roman" pitchFamily="18" charset="0"/>
              <a:ea typeface="华文中宋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250825" y="1700213"/>
            <a:ext cx="7991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28600" eaLnBrk="0" hangingPunct="0"/>
            <a:r>
              <a:rPr lang="zh-CN" altLang="en-US">
                <a:latin typeface="Times New Roman" pitchFamily="18" charset="0"/>
                <a:cs typeface="Times New Roman" pitchFamily="18" charset="0"/>
              </a:rPr>
              <a:t>方法一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利用正则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叉树的定义及树的性质直接证明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>
              <a:latin typeface="Times New Roman" pitchFamily="18" charset="0"/>
            </a:endParaRPr>
          </a:p>
          <a:p>
            <a:pPr indent="228600" eaLnBrk="0" hangingPunct="0"/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 i="1">
                <a:latin typeface="Times New Roman" pitchFamily="18" charset="0"/>
              </a:rPr>
              <a:t>n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    (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为分支点数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indent="228600" eaLnBrk="0" hangingPunct="0"/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 i="1">
                <a:latin typeface="Times New Roman" pitchFamily="18" charset="0"/>
              </a:rPr>
              <a:t>n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+1  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的边数）</a:t>
            </a:r>
          </a:p>
          <a:p>
            <a:pPr indent="228600" eaLnBrk="0" hangingPunct="0"/>
            <a:r>
              <a:rPr lang="en-US" altLang="zh-CN">
                <a:latin typeface="Times New Roman" pitchFamily="18" charset="0"/>
              </a:rPr>
              <a:t>(3) </a:t>
            </a:r>
            <a:r>
              <a:rPr lang="en-US" altLang="zh-CN" i="1">
                <a:latin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</a:rPr>
              <a:t>= 2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   </a:t>
            </a:r>
            <a:r>
              <a:rPr lang="zh-CN" altLang="en-US">
                <a:latin typeface="Times New Roman" pitchFamily="18" charset="0"/>
              </a:rPr>
              <a:t>（正则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叉树定义）</a:t>
            </a:r>
          </a:p>
          <a:p>
            <a:pPr indent="228600" eaLnBrk="0" hangingPunct="0"/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(3)</a:t>
            </a:r>
            <a:r>
              <a:rPr lang="zh-CN" altLang="en-US">
                <a:latin typeface="Times New Roman" pitchFamily="18" charset="0"/>
              </a:rPr>
              <a:t>得               </a:t>
            </a:r>
            <a:r>
              <a:rPr lang="zh-CN" altLang="en-US"/>
              <a:t>，代入（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）得</a:t>
            </a:r>
            <a:r>
              <a:rPr lang="en-US" altLang="zh-CN" i="1">
                <a:latin typeface="Times New Roman" pitchFamily="18" charset="0"/>
              </a:rPr>
              <a:t>n </a:t>
            </a:r>
            <a:r>
              <a:rPr lang="en-US" altLang="zh-CN">
                <a:latin typeface="Times New Roman" pitchFamily="18" charset="0"/>
              </a:rPr>
              <a:t>= 2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 </a:t>
            </a:r>
          </a:p>
        </p:txBody>
      </p:sp>
      <p:graphicFrame>
        <p:nvGraphicFramePr>
          <p:cNvPr id="354314" name="Object 10"/>
          <p:cNvGraphicFramePr>
            <a:graphicFrameLocks noChangeAspect="1"/>
          </p:cNvGraphicFramePr>
          <p:nvPr/>
        </p:nvGraphicFramePr>
        <p:xfrm>
          <a:off x="2195513" y="3141663"/>
          <a:ext cx="10779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0" name="公式" r:id="rId4" imgW="571320" imgH="393480" progId="Equation.3">
                  <p:embed/>
                </p:oleObj>
              </mc:Choice>
              <mc:Fallback>
                <p:oleObj name="公式" r:id="rId4" imgW="571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1077912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练习</a:t>
            </a:r>
            <a:r>
              <a:rPr lang="en-US" altLang="zh-CN" sz="3200">
                <a:latin typeface="Times New Roman" pitchFamily="18" charset="0"/>
              </a:rPr>
              <a:t>5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539750" y="4025900"/>
            <a:ext cx="7739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方法二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利用握手定理及树的性质证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.</a:t>
            </a:r>
          </a:p>
          <a:p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的树根为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度顶点，所有内点为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度顶点，当然叶为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度顶点，有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(1) 2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2+3(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1)+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+1 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由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(1)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(2)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可解出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2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1.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CD1-7545-40F4-B83B-1428BDBEFFB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1800225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(4)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5). </a:t>
            </a:r>
            <a:r>
              <a:rPr lang="zh-CN" altLang="en-US">
                <a:latin typeface="Times New Roman" pitchFamily="18" charset="0"/>
              </a:rPr>
              <a:t>只需证明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zh-CN" altLang="en-US">
                <a:latin typeface="Times New Roman" pitchFamily="18" charset="0"/>
              </a:rPr>
              <a:t>中每条边都是桥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为此只需证明命题</a:t>
            </a:r>
          </a:p>
          <a:p>
            <a:r>
              <a:rPr lang="zh-CN" altLang="en-US">
                <a:latin typeface="Times New Roman" pitchFamily="18" charset="0"/>
              </a:rPr>
              <a:t>            “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G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是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阶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m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条边的无向连通图，则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”. </a:t>
            </a:r>
          </a:p>
          <a:p>
            <a:r>
              <a:rPr lang="zh-CN" altLang="en-US">
                <a:latin typeface="Times New Roman" pitchFamily="18" charset="0"/>
              </a:rPr>
              <a:t>命题的证明</a:t>
            </a:r>
            <a:r>
              <a:rPr lang="en-US" altLang="zh-CN">
                <a:latin typeface="Times New Roman" pitchFamily="18" charset="0"/>
              </a:rPr>
              <a:t>: </a:t>
            </a:r>
            <a:r>
              <a:rPr lang="zh-CN" altLang="en-US">
                <a:latin typeface="Times New Roman" pitchFamily="18" charset="0"/>
              </a:rPr>
              <a:t>对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归纳</a:t>
            </a:r>
            <a:r>
              <a:rPr lang="en-US" altLang="zh-CN">
                <a:latin typeface="Times New Roman" pitchFamily="18" charset="0"/>
              </a:rPr>
              <a:t>. 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只有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条边，由命题可知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不连通，故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zh-CN" altLang="en-US">
                <a:latin typeface="Times New Roman" pitchFamily="18" charset="0"/>
              </a:rPr>
              <a:t>为桥</a:t>
            </a:r>
            <a:r>
              <a:rPr lang="en-US" altLang="zh-CN">
                <a:latin typeface="Times New Roman" pitchFamily="18" charset="0"/>
              </a:rPr>
              <a:t>.  </a:t>
            </a:r>
          </a:p>
        </p:txBody>
      </p:sp>
      <p:sp>
        <p:nvSpPr>
          <p:cNvPr id="27648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证明思路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468313" y="3141663"/>
            <a:ext cx="7848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(5)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6). </a:t>
            </a: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>
                <a:latin typeface="Times New Roman" pitchFamily="18" charset="0"/>
              </a:rPr>
              <a:t>(5)</a:t>
            </a:r>
            <a:r>
              <a:rPr lang="zh-CN" altLang="en-US">
                <a:latin typeface="Times New Roman" pitchFamily="18" charset="0"/>
              </a:rPr>
              <a:t>易知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为树，由</a:t>
            </a:r>
            <a:r>
              <a:rPr lang="en-US" altLang="zh-CN">
                <a:latin typeface="Times New Roman" pitchFamily="18" charset="0"/>
              </a:rPr>
              <a:t>(1)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2)</a:t>
            </a:r>
            <a:r>
              <a:rPr lang="zh-CN" altLang="en-US">
                <a:latin typeface="Times New Roman" pitchFamily="18" charset="0"/>
              </a:rPr>
              <a:t>知，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,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i="1">
                <a:latin typeface="Times New Roman" pitchFamily="18" charset="0"/>
              </a:rPr>
              <a:t>u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有惟一路径，加新边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得惟一的一个圈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468313" y="44370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(6)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</a:t>
            </a:r>
            <a:r>
              <a:rPr lang="en-US" altLang="zh-CN">
                <a:latin typeface="Times New Roman" pitchFamily="18" charset="0"/>
              </a:rPr>
              <a:t>1). </a:t>
            </a:r>
            <a:r>
              <a:rPr lang="zh-CN" altLang="en-US">
                <a:latin typeface="Times New Roman" pitchFamily="18" charset="0"/>
              </a:rPr>
              <a:t>只需证明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连通，这是显然的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8226-FC94-459E-90CA-5C3AA8C70ED2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36950"/>
              </p:ext>
            </p:extLst>
          </p:nvPr>
        </p:nvGraphicFramePr>
        <p:xfrm>
          <a:off x="1763713" y="2852936"/>
          <a:ext cx="52308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7" name="公式" r:id="rId4" imgW="2082600" imgH="253800" progId="Equation.3">
                  <p:embed/>
                </p:oleObj>
              </mc:Choice>
              <mc:Fallback>
                <p:oleObj name="公式" r:id="rId4" imgW="20826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936"/>
                        <a:ext cx="5230812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539750" y="3724275"/>
            <a:ext cx="6911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由上式解出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非树叶顶点的最小度为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</a:t>
            </a:r>
          </a:p>
          <a:p>
            <a:endParaRPr lang="en-US" altLang="zh-CN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395288" y="1198563"/>
            <a:ext cx="838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16.2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阶非平凡的无向树，则</a:t>
            </a: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中至少有两片树叶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Times New Roman" pitchFamily="18" charset="0"/>
              </a:rPr>
              <a:t>无向树的性质</a:t>
            </a:r>
            <a:r>
              <a:rPr lang="en-US" altLang="zh-CN" sz="32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重点</a:t>
            </a:r>
            <a:r>
              <a:rPr lang="en-US" altLang="zh-CN" sz="32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468313" y="1844675"/>
            <a:ext cx="79201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>
                <a:latin typeface="Times New Roman" pitchFamily="18" charset="0"/>
              </a:rPr>
              <a:t>证  设 </a:t>
            </a:r>
            <a:r>
              <a:rPr lang="en-US" altLang="zh-CN" i="1" dirty="0">
                <a:latin typeface="Times New Roman" pitchFamily="18" charset="0"/>
              </a:rPr>
              <a:t>T </a:t>
            </a:r>
            <a:r>
              <a:rPr lang="zh-CN" altLang="en-US" dirty="0">
                <a:latin typeface="Times New Roman" pitchFamily="18" charset="0"/>
              </a:rPr>
              <a:t>有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</a:rPr>
              <a:t>片树叶</a:t>
            </a:r>
            <a:r>
              <a:rPr lang="zh-CN" altLang="en-US" dirty="0" smtClean="0">
                <a:latin typeface="Times New Roman" pitchFamily="18" charset="0"/>
              </a:rPr>
              <a:t>，则其它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-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个顶点都至少是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度</a:t>
            </a:r>
            <a:r>
              <a:rPr lang="zh-CN" altLang="en-US" dirty="0">
                <a:latin typeface="Times New Roman" pitchFamily="18" charset="0"/>
              </a:rPr>
              <a:t>顶</a:t>
            </a:r>
            <a:r>
              <a:rPr lang="zh-CN" altLang="en-US" dirty="0" smtClean="0">
                <a:latin typeface="Times New Roman" pitchFamily="18" charset="0"/>
              </a:rPr>
              <a:t>点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</a:p>
          <a:p>
            <a:pPr eaLnBrk="0" hangingPunct="0"/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zh-CN" altLang="en-US" dirty="0">
                <a:latin typeface="Times New Roman" pitchFamily="18" charset="0"/>
              </a:rPr>
              <a:t>握手定理及定理</a:t>
            </a:r>
            <a:r>
              <a:rPr lang="en-US" altLang="zh-CN" dirty="0" smtClean="0">
                <a:latin typeface="Times New Roman" pitchFamily="18" charset="0"/>
              </a:rPr>
              <a:t>16.1(</a:t>
            </a:r>
            <a:r>
              <a:rPr lang="zh-CN" altLang="en-US" dirty="0" smtClean="0">
                <a:latin typeface="Times New Roman" pitchFamily="18" charset="0"/>
              </a:rPr>
              <a:t>无向树的边数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</a:rPr>
              <a:t>顶点数</a:t>
            </a:r>
            <a:r>
              <a:rPr lang="en-US" altLang="zh-CN" dirty="0" smtClean="0">
                <a:latin typeface="Times New Roman" pitchFamily="18" charset="0"/>
              </a:rPr>
              <a:t>-1)</a:t>
            </a:r>
            <a:r>
              <a:rPr lang="zh-CN" altLang="en-US" dirty="0" smtClean="0">
                <a:latin typeface="Times New Roman" pitchFamily="18" charset="0"/>
              </a:rPr>
              <a:t>可</a:t>
            </a:r>
            <a:r>
              <a:rPr lang="zh-CN" altLang="en-US" dirty="0">
                <a:latin typeface="Times New Roman" pitchFamily="18" charset="0"/>
              </a:rPr>
              <a:t>知，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684213" y="4868863"/>
            <a:ext cx="2341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性质：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m = n - 1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8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9" grpId="0" build="allAtOnce"/>
      <p:bldP spid="278542" grpId="0"/>
      <p:bldP spid="2785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E512-DD74-47DF-855D-F1A75FFF13F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93662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latin typeface="Times New Roman" pitchFamily="18" charset="0"/>
              </a:rPr>
              <a:t>已知无向树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中有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度顶点，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度顶点，其余顶点</a:t>
            </a:r>
          </a:p>
          <a:p>
            <a:pPr marL="609600" indent="-609600"/>
            <a:r>
              <a:rPr lang="zh-CN" altLang="en-US">
                <a:latin typeface="Times New Roman" pitchFamily="18" charset="0"/>
              </a:rPr>
              <a:t>全是树叶，试求树叶数，并画出满足要求的非同构的无向树</a:t>
            </a:r>
            <a:r>
              <a:rPr lang="en-US" altLang="zh-CN">
                <a:latin typeface="Times New Roman" pitchFamily="18" charset="0"/>
              </a:rPr>
              <a:t>. 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468313" y="2060575"/>
            <a:ext cx="83740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1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解  解本题用树的性质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，握手定理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  <a:p>
            <a:pPr marL="609600" indent="-609600">
              <a:spcBef>
                <a:spcPct val="1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设有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片树叶，于是 </a:t>
            </a:r>
            <a:r>
              <a:rPr lang="zh-CN" altLang="en-US" dirty="0" smtClean="0">
                <a:latin typeface="Times New Roman" pitchFamily="18" charset="0"/>
              </a:rPr>
              <a:t>顶点数</a:t>
            </a:r>
            <a:r>
              <a:rPr lang="en-US" altLang="zh-CN" i="1" dirty="0" smtClean="0">
                <a:latin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</a:rPr>
              <a:t>= 1+2+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3+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</a:rPr>
              <a:t>再根据握手定理</a:t>
            </a:r>
            <a:endParaRPr lang="en-US" altLang="zh-CN" dirty="0">
              <a:latin typeface="Times New Roman" pitchFamily="18" charset="0"/>
            </a:endParaRPr>
          </a:p>
          <a:p>
            <a:pPr marL="609600" indent="-609600">
              <a:spcBef>
                <a:spcPct val="1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2</a:t>
            </a:r>
            <a:r>
              <a:rPr lang="en-US" altLang="zh-CN" i="1" dirty="0">
                <a:latin typeface="Times New Roman" pitchFamily="18" charset="0"/>
              </a:rPr>
              <a:t>m </a:t>
            </a:r>
            <a:r>
              <a:rPr lang="en-US" altLang="zh-CN" dirty="0">
                <a:latin typeface="Times New Roman" pitchFamily="18" charset="0"/>
              </a:rPr>
              <a:t>= 2(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1) = 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(2+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= 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3+2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2+</a:t>
            </a:r>
            <a:r>
              <a:rPr lang="en-US" altLang="zh-CN" i="1" dirty="0">
                <a:latin typeface="Times New Roman" pitchFamily="18" charset="0"/>
              </a:rPr>
              <a:t>x</a:t>
            </a:r>
            <a:endParaRPr lang="en-US" altLang="zh-CN" dirty="0">
              <a:latin typeface="Times New Roman" pitchFamily="18" charset="0"/>
            </a:endParaRPr>
          </a:p>
          <a:p>
            <a:pPr marL="609600" indent="-609600">
              <a:spcBef>
                <a:spcPct val="1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解出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= 3</a:t>
            </a:r>
            <a:r>
              <a:rPr lang="zh-CN" altLang="en-US" dirty="0">
                <a:latin typeface="Times New Roman" pitchFamily="18" charset="0"/>
              </a:rPr>
              <a:t>，故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片树叶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468313" y="4005263"/>
            <a:ext cx="439261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latin typeface="Times New Roman" pitchFamily="18" charset="0"/>
              </a:rPr>
              <a:t>T </a:t>
            </a:r>
            <a:r>
              <a:rPr lang="zh-CN" altLang="en-US">
                <a:latin typeface="Times New Roman" pitchFamily="18" charset="0"/>
              </a:rPr>
              <a:t>的度数列应为 </a:t>
            </a:r>
            <a:r>
              <a:rPr lang="en-US" altLang="zh-CN">
                <a:latin typeface="Times New Roman" pitchFamily="18" charset="0"/>
              </a:rPr>
              <a:t>1, 1, 1, 2, 2, 3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易知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度顶点与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度顶点相邻与和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度顶点均相邻是非同构的，因而有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棵非同构的无向树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，如图所示</a:t>
            </a:r>
            <a:r>
              <a:rPr lang="en-US" altLang="zh-CN">
                <a:latin typeface="Times New Roman" pitchFamily="18" charset="0"/>
              </a:rPr>
              <a:t>.  </a:t>
            </a:r>
          </a:p>
        </p:txBody>
      </p:sp>
      <p:pic>
        <p:nvPicPr>
          <p:cNvPr id="280588" name="Picture 12" descr="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>
            <a:fillRect/>
          </a:stretch>
        </p:blipFill>
        <p:spPr bwMode="auto">
          <a:xfrm>
            <a:off x="5292725" y="3860800"/>
            <a:ext cx="3167063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648C-CCDE-4C68-9F0F-876EE418BB3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35937" cy="1223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latin typeface="Times New Roman" pitchFamily="18" charset="0"/>
              </a:rPr>
              <a:t>已知无向树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有</a:t>
            </a:r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片树叶，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度与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度顶点各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个，其余顶</a:t>
            </a:r>
          </a:p>
          <a:p>
            <a:r>
              <a:rPr lang="zh-CN" altLang="en-US">
                <a:latin typeface="Times New Roman" pitchFamily="18" charset="0"/>
              </a:rPr>
              <a:t>点的度数均为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，求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的阶数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，并画出满足要求的所有非同</a:t>
            </a:r>
          </a:p>
          <a:p>
            <a:r>
              <a:rPr lang="zh-CN" altLang="en-US">
                <a:latin typeface="Times New Roman" pitchFamily="18" charset="0"/>
              </a:rPr>
              <a:t>构的无向树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539750" y="2708275"/>
            <a:ext cx="75612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解  设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的阶数为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则边数为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度顶点的个数为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7.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由握手定理得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      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</a:rPr>
              <a:t>m </a:t>
            </a:r>
            <a:r>
              <a:rPr lang="en-US" altLang="zh-CN" dirty="0">
                <a:latin typeface="Times New Roman" pitchFamily="18" charset="0"/>
              </a:rPr>
              <a:t>= 2(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1) = 5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1+2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1+3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itchFamily="18" charset="0"/>
              </a:rPr>
              <a:t>1+4(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>
                <a:latin typeface="Times New Roman" pitchFamily="18" charset="0"/>
              </a:rPr>
              <a:t>7)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解出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</a:rPr>
              <a:t>。因此</a:t>
            </a:r>
            <a:r>
              <a:rPr lang="en-US" altLang="zh-CN" dirty="0" smtClean="0">
                <a:latin typeface="Times New Roman" pitchFamily="18" charset="0"/>
              </a:rPr>
              <a:t>,4</a:t>
            </a:r>
            <a:r>
              <a:rPr lang="zh-CN" altLang="en-US" dirty="0">
                <a:latin typeface="Times New Roman" pitchFamily="18" charset="0"/>
              </a:rPr>
              <a:t>度顶点为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. 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832" y="4725144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的度数列为</a:t>
            </a:r>
            <a:r>
              <a:rPr lang="en-US" altLang="zh-CN" dirty="0">
                <a:latin typeface="Times New Roman" pitchFamily="18" charset="0"/>
              </a:rPr>
              <a:t>1, 1, 1, 1, 1, 2, 3, 4</a:t>
            </a:r>
            <a:r>
              <a:rPr lang="zh-CN" altLang="en-US" dirty="0">
                <a:latin typeface="Times New Roman" pitchFamily="18" charset="0"/>
              </a:rPr>
              <a:t>，共有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棵非同构的无向树，如图所示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E18-74A0-41AF-BB2C-2C95A3396C3D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286729" name="Picture 9" descr="16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"/>
          <a:stretch>
            <a:fillRect/>
          </a:stretch>
        </p:blipFill>
        <p:spPr bwMode="auto">
          <a:xfrm>
            <a:off x="1258888" y="2636838"/>
            <a:ext cx="6119812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684213" y="1268413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</a:rPr>
              <a:t>的度数列为</a:t>
            </a:r>
            <a:r>
              <a:rPr lang="en-US" altLang="zh-CN" dirty="0">
                <a:latin typeface="Times New Roman" pitchFamily="18" charset="0"/>
              </a:rPr>
              <a:t>1, 1, 1, 1, 1, 2, 3, 4</a:t>
            </a:r>
            <a:r>
              <a:rPr lang="zh-CN" altLang="en-US" dirty="0">
                <a:latin typeface="Times New Roman" pitchFamily="18" charset="0"/>
              </a:rPr>
              <a:t>，共有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棵非同构的无向树，如图所示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例题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5022</Words>
  <Application>Microsoft Office PowerPoint</Application>
  <PresentationFormat>全屏显示(4:3)</PresentationFormat>
  <Paragraphs>499</Paragraphs>
  <Slides>45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默认设计模板</vt:lpstr>
      <vt:lpstr>公式</vt:lpstr>
      <vt:lpstr>Microsoft 公式 3.0</vt:lpstr>
      <vt:lpstr>第十六章 树</vt:lpstr>
      <vt:lpstr>16.1 无向树及其性质</vt:lpstr>
      <vt:lpstr>无向树的等价定义</vt:lpstr>
      <vt:lpstr>证明思路(略)</vt:lpstr>
      <vt:lpstr>证明思路</vt:lpstr>
      <vt:lpstr>PowerPoint 演示文稿</vt:lpstr>
      <vt:lpstr>例题</vt:lpstr>
      <vt:lpstr>例题</vt:lpstr>
      <vt:lpstr>PowerPoint 演示文稿</vt:lpstr>
      <vt:lpstr>16.2 生成树</vt:lpstr>
      <vt:lpstr>PowerPoint 演示文稿</vt:lpstr>
      <vt:lpstr>基本回路系统</vt:lpstr>
      <vt:lpstr>PowerPoint 演示文稿</vt:lpstr>
      <vt:lpstr>基本割集的存在</vt:lpstr>
      <vt:lpstr>基本割集与基本割集系统</vt:lpstr>
      <vt:lpstr>PowerPoint 演示文稿</vt:lpstr>
      <vt:lpstr>最小生成树(重点)</vt:lpstr>
      <vt:lpstr>PowerPoint 演示文稿</vt:lpstr>
      <vt:lpstr>课堂练习1</vt:lpstr>
      <vt:lpstr>16.3  根树及其应用</vt:lpstr>
      <vt:lpstr>PowerPoint 演示文稿</vt:lpstr>
      <vt:lpstr>家族树与根子树</vt:lpstr>
      <vt:lpstr>家族树与根子树</vt:lpstr>
      <vt:lpstr>根树的分类</vt:lpstr>
      <vt:lpstr>前缀码</vt:lpstr>
      <vt:lpstr>前缀码</vt:lpstr>
      <vt:lpstr>课堂练习</vt:lpstr>
      <vt:lpstr>前缀码</vt:lpstr>
      <vt:lpstr>前缀码</vt:lpstr>
      <vt:lpstr>最佳前缀码</vt:lpstr>
      <vt:lpstr>最佳前缀码</vt:lpstr>
      <vt:lpstr>PowerPoint 演示文稿</vt:lpstr>
      <vt:lpstr>PowerPoint 演示文稿</vt:lpstr>
      <vt:lpstr>PowerPoint 演示文稿</vt:lpstr>
      <vt:lpstr>用Huffman算法产生最佳前缀码</vt:lpstr>
      <vt:lpstr>PowerPoint 演示文稿</vt:lpstr>
      <vt:lpstr>PowerPoint 演示文稿</vt:lpstr>
      <vt:lpstr>波兰符号法与逆波兰符号法(不讲)</vt:lpstr>
      <vt:lpstr>用2叉有序正则树存放算式(不讲)</vt:lpstr>
      <vt:lpstr>波兰符号法</vt:lpstr>
      <vt:lpstr>第十六章 习题课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china</cp:lastModifiedBy>
  <cp:revision>449</cp:revision>
  <dcterms:created xsi:type="dcterms:W3CDTF">2007-11-19T20:33:53Z</dcterms:created>
  <dcterms:modified xsi:type="dcterms:W3CDTF">2020-12-03T02:58:31Z</dcterms:modified>
</cp:coreProperties>
</file>