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14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A126B-8A30-9940-9AB2-FCA6C44DDB89}" type="datetimeFigureOut">
              <a:rPr kumimoji="1" lang="zh-TW" altLang="en-US" smtClean="0"/>
              <a:t>2021/8/2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C2B0E-6DDB-544E-A96A-60933114D1C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2867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C2B0E-6DDB-544E-A96A-60933114D1C0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479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2AD4A-9D0F-1046-A82F-36CD25883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549865-321F-954A-A3BE-CC93BD541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F5A648-2771-6F49-B113-E8B236E3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7630-6D6F-E549-BDD5-06CBD9D5C5A0}" type="datetime1">
              <a:rPr kumimoji="1" lang="zh-TW" altLang="en-US" smtClean="0"/>
              <a:t>2021/8/2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DC7858-DD60-5D43-9A14-C258B2AD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7D4B3E-F6E4-454D-92C0-93FF318A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380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7082A-55C4-3A4D-AAE8-2ADBBC5C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89F73A-8815-4B4E-94BB-C573A97F6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DED36D-415B-BE46-8C3F-2FB0BD58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050-90D5-5843-8ADA-B3111DCA8FEC}" type="datetime1">
              <a:rPr kumimoji="1" lang="zh-TW" altLang="en-US" smtClean="0"/>
              <a:t>2021/8/2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AF60EF-D0BF-A549-AC0D-B9F57905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CC4BDA-1310-3C44-B450-9F1F205A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040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E89C4AE-0E51-A04D-A125-F957351A8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CEEE19-E65C-4646-8508-1798219FE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F363D6-1DF9-F241-95AF-61EE85A4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D85A-172B-084A-863B-CB1BC38880FD}" type="datetime1">
              <a:rPr kumimoji="1" lang="zh-TW" altLang="en-US" smtClean="0"/>
              <a:t>2021/8/2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384A32-A6FD-4642-BE32-EE064228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9C5F51-BA60-2046-93C2-00E2E532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149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F49E7C-0FD5-2A4F-9415-F13C7642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53C957-A792-314E-ABEF-B499FBB8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AE5833-FE5E-EE42-96C1-47DB21DC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9508-5D1E-C745-A6EB-35EAF45CE404}" type="datetime1">
              <a:rPr kumimoji="1" lang="zh-TW" altLang="en-US" smtClean="0"/>
              <a:t>2021/8/2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049DAA-EF25-5343-B73B-078349F2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633919-EA29-734C-B5A3-9695C1C2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624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70338-1543-214B-9E21-E5497365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432953-C23E-844C-BB5E-C085AE14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F648F8-F14F-2C4B-B4BE-66FF423D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0345-C76E-9149-9E15-A13A0E571640}" type="datetime1">
              <a:rPr kumimoji="1" lang="zh-TW" altLang="en-US" smtClean="0"/>
              <a:t>2021/8/2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246710-7BEC-8B4E-8AD3-042936A6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E9D41E-78C5-5B43-82EC-0C270F19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032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7D875-D5CD-C74C-BD6E-11793BB4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ECF25-0990-E44B-8918-B6EE803FE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891359-A46B-E045-B695-31F5FAFC2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AEDE7A-38C5-2345-9D7B-62A1BF87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8D1E-E3D9-0740-9DBF-E42E9C5699F1}" type="datetime1">
              <a:rPr kumimoji="1" lang="zh-TW" altLang="en-US" smtClean="0"/>
              <a:t>2021/8/2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907DA5-51DC-1C4D-83CB-470209C1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E9C9A6-6E3A-2649-B50D-BD5908DA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050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9EA36-C03A-494B-9B64-0A0F0766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68986C-17FC-154C-B006-C3627155C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0673EDA-44A3-F146-AA0F-A01B9EE12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0A8FA1-1ED1-2241-BFDE-282776A17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1F94E8-985F-9845-A8F6-5EBDE5CC2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EBD5C26-D33A-BA4A-A02D-C4927AE6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D405-1DDD-3A41-B44B-5A5245050DDC}" type="datetime1">
              <a:rPr kumimoji="1" lang="zh-TW" altLang="en-US" smtClean="0"/>
              <a:t>2021/8/2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9994283-B018-EC42-A558-95F6C300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9D5C36-2544-D141-8C48-8E45CD62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136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B97AD7-2942-1B42-9C29-A7BDE021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36DCA0-9C18-BE44-8BEC-F369678B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0627-E3B5-E94E-84DA-CC811210266D}" type="datetime1">
              <a:rPr kumimoji="1" lang="zh-TW" altLang="en-US" smtClean="0"/>
              <a:t>2021/8/2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CA6AD4-73F6-CB44-85DC-4A102E16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AF1019-5395-6641-940E-2A300752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24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97C8EF5-4A1D-0144-830A-CE65C926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3B98-BBE0-5248-ADD8-4A6EC459EBB4}" type="datetime1">
              <a:rPr kumimoji="1" lang="zh-TW" altLang="en-US" smtClean="0"/>
              <a:t>2021/8/2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470711-AA01-B840-8A27-14B66C45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74D365-7A35-8A4A-B983-FA64EDD1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491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F8E1F1-80C8-D749-8987-624504D5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04F3AC-B76C-7041-8F67-DE6C73282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F4AE62-06FC-2E46-ADDE-9662BB0DE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793888-04AA-CB49-B9AE-FDCB9EA1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DFBB-BEC8-DA4A-B840-E4BAA6139A38}" type="datetime1">
              <a:rPr kumimoji="1" lang="zh-TW" altLang="en-US" smtClean="0"/>
              <a:t>2021/8/2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EACF35-F0C7-5C45-8254-D78D3A4A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3CF2FE-7D01-954C-A10A-EA47EA07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910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F9B8B-F84D-204C-8C99-EBFC0F25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41D518-2B21-A248-9297-19583F957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FAEEC3-E03F-8147-B2D2-18EEF0285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3EA8B7-1F34-664C-9E28-4106FFA1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0359-8563-D84E-B2DE-1C0CFB8A7894}" type="datetime1">
              <a:rPr kumimoji="1" lang="zh-TW" altLang="en-US" smtClean="0"/>
              <a:t>2021/8/2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84ECC2-A553-034D-A95D-BFDA4845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DABAEC-62F5-B648-A6A4-190BDEC6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442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A24E66B-4FE4-504A-9063-AD244194C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D19F6C-2CF3-9142-AF7A-BEE9A70E7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0FE54E-97D2-B944-9A9B-381544ADF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E6B06-D2E0-604C-ACFB-F17F1614FB9E}" type="datetime1">
              <a:rPr kumimoji="1" lang="zh-TW" altLang="en-US" smtClean="0"/>
              <a:t>2021/8/2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CFD760-F209-8748-B778-6ECE90D0B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E318E4-52F9-EF40-94C3-94731FCA3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BE80A-BC3D-CF4B-B1C8-9CF300F4A34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6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2647C-5929-3E49-A0E4-ED44878A7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Blockchain Hands-on-Lab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812EE4-68D2-3B4B-BF52-63A3ED986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Edited by Aaron C.-W. Liang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931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205B05-8557-ED47-ADA1-2F3089EE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CC1160-4B4C-1240-9A1C-4B5F8AF3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9</a:t>
            </a:fld>
            <a:endParaRPr kumimoji="1" lang="zh-TW" altLang="en-US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9BFC7B96-CE6E-5E4B-88BD-BA0288FBD197}"/>
              </a:ext>
            </a:extLst>
          </p:cNvPr>
          <p:cNvSpPr/>
          <p:nvPr/>
        </p:nvSpPr>
        <p:spPr>
          <a:xfrm>
            <a:off x="1172095" y="2177935"/>
            <a:ext cx="2585258" cy="1346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stage1</a:t>
            </a:r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7DC95B33-6ED4-0A4F-B5AE-CFE2CA2D4148}"/>
              </a:ext>
            </a:extLst>
          </p:cNvPr>
          <p:cNvSpPr/>
          <p:nvPr/>
        </p:nvSpPr>
        <p:spPr>
          <a:xfrm>
            <a:off x="1172095" y="4142509"/>
            <a:ext cx="2585258" cy="1346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stage2</a:t>
            </a:r>
            <a:endParaRPr kumimoji="1" lang="zh-TW" altLang="en-US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118AA3C0-D132-DC42-939B-D462F92BD5D8}"/>
              </a:ext>
            </a:extLst>
          </p:cNvPr>
          <p:cNvSpPr/>
          <p:nvPr/>
        </p:nvSpPr>
        <p:spPr>
          <a:xfrm>
            <a:off x="7692044" y="3211484"/>
            <a:ext cx="2585258" cy="13466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stage3</a:t>
            </a:r>
            <a:endParaRPr kumimoji="1" lang="zh-TW" altLang="en-US" dirty="0"/>
          </a:p>
        </p:txBody>
      </p:sp>
      <p:graphicFrame>
        <p:nvGraphicFramePr>
          <p:cNvPr id="3" name="表格 7">
            <a:extLst>
              <a:ext uri="{FF2B5EF4-FFF2-40B4-BE49-F238E27FC236}">
                <a16:creationId xmlns:a16="http://schemas.microsoft.com/office/drawing/2014/main" id="{EF101546-D67D-9C42-BC6E-9CBCFF876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79974"/>
              </p:ext>
            </p:extLst>
          </p:nvPr>
        </p:nvGraphicFramePr>
        <p:xfrm>
          <a:off x="3225800" y="216962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286007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86014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41551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37621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28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43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9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88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00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圓角矩形 54">
            <a:extLst>
              <a:ext uri="{FF2B5EF4-FFF2-40B4-BE49-F238E27FC236}">
                <a16:creationId xmlns:a16="http://schemas.microsoft.com/office/drawing/2014/main" id="{69BC3F3B-1F88-8746-807B-7314818CEAF7}"/>
              </a:ext>
            </a:extLst>
          </p:cNvPr>
          <p:cNvSpPr/>
          <p:nvPr/>
        </p:nvSpPr>
        <p:spPr>
          <a:xfrm>
            <a:off x="2979836" y="3063128"/>
            <a:ext cx="8782764" cy="10516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5132C1-A9A5-8744-BE72-8F5A8977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Architecture of Hands-on-Lab</a:t>
            </a:r>
            <a:endParaRPr kumimoji="1" lang="zh-TW" altLang="en-US" dirty="0"/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F6C54908-725F-D24E-9B8D-89E5FE847B92}"/>
              </a:ext>
            </a:extLst>
          </p:cNvPr>
          <p:cNvSpPr/>
          <p:nvPr/>
        </p:nvSpPr>
        <p:spPr>
          <a:xfrm>
            <a:off x="455136" y="3063128"/>
            <a:ext cx="2161309" cy="5818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BlueGearToken.sol</a:t>
            </a:r>
            <a:endParaRPr kumimoji="1" lang="zh-TW" alt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D656F01F-666A-4B47-9B34-33C76A315FA8}"/>
              </a:ext>
            </a:extLst>
          </p:cNvPr>
          <p:cNvSpPr/>
          <p:nvPr/>
        </p:nvSpPr>
        <p:spPr>
          <a:xfrm>
            <a:off x="5533208" y="1821976"/>
            <a:ext cx="2161309" cy="581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HandsOnLab.sol</a:t>
            </a:r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8B72B178-5474-C445-BAB2-AC65DC621190}"/>
              </a:ext>
            </a:extLst>
          </p:cNvPr>
          <p:cNvSpPr/>
          <p:nvPr/>
        </p:nvSpPr>
        <p:spPr>
          <a:xfrm>
            <a:off x="3750126" y="3297910"/>
            <a:ext cx="1080654" cy="5818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ILab0.sol</a:t>
            </a:r>
            <a:endParaRPr kumimoji="1" lang="zh-TW" altLang="en-US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562822A6-FAA5-DA4E-90C3-5796F9D56200}"/>
              </a:ext>
            </a:extLst>
          </p:cNvPr>
          <p:cNvSpPr/>
          <p:nvPr/>
        </p:nvSpPr>
        <p:spPr>
          <a:xfrm>
            <a:off x="5573384" y="3297910"/>
            <a:ext cx="1080654" cy="5818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ILab1.sol</a:t>
            </a:r>
            <a:endParaRPr kumimoji="1" lang="zh-TW" altLang="en-US" dirty="0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0D1235D4-56DA-8941-9608-D0C4EDD9A895}"/>
              </a:ext>
            </a:extLst>
          </p:cNvPr>
          <p:cNvSpPr/>
          <p:nvPr/>
        </p:nvSpPr>
        <p:spPr>
          <a:xfrm>
            <a:off x="7445132" y="3297910"/>
            <a:ext cx="1080654" cy="5818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ILab2.sol</a:t>
            </a:r>
            <a:endParaRPr kumimoji="1" lang="zh-TW" altLang="en-US" dirty="0"/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14415EB9-6DE8-DC4E-85F0-0B431BF9981A}"/>
              </a:ext>
            </a:extLst>
          </p:cNvPr>
          <p:cNvSpPr/>
          <p:nvPr/>
        </p:nvSpPr>
        <p:spPr>
          <a:xfrm>
            <a:off x="10116289" y="3297910"/>
            <a:ext cx="1149933" cy="5818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ILabN.sol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D637897-BA66-834F-9D19-B18DDDF06A31}"/>
              </a:ext>
            </a:extLst>
          </p:cNvPr>
          <p:cNvSpPr txBox="1"/>
          <p:nvPr/>
        </p:nvSpPr>
        <p:spPr>
          <a:xfrm>
            <a:off x="8901271" y="3297910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800" dirty="0"/>
              <a:t>……</a:t>
            </a:r>
            <a:endParaRPr kumimoji="1" lang="zh-TW" altLang="en-US" sz="2800" dirty="0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A64699D1-6496-1945-ADA8-00E82F40E781}"/>
              </a:ext>
            </a:extLst>
          </p:cNvPr>
          <p:cNvSpPr/>
          <p:nvPr/>
        </p:nvSpPr>
        <p:spPr>
          <a:xfrm>
            <a:off x="3750126" y="4346291"/>
            <a:ext cx="1080654" cy="581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</a:rPr>
              <a:t>Lab0.sol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9C24EBB3-BC2A-A04C-8D17-08D3F0BD835F}"/>
              </a:ext>
            </a:extLst>
          </p:cNvPr>
          <p:cNvSpPr/>
          <p:nvPr/>
        </p:nvSpPr>
        <p:spPr>
          <a:xfrm>
            <a:off x="3750126" y="5196960"/>
            <a:ext cx="1080654" cy="581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</a:rPr>
              <a:t>Lab0.sol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DC2E2EC2-3267-B543-9ADC-9210C8CF00EA}"/>
              </a:ext>
            </a:extLst>
          </p:cNvPr>
          <p:cNvSpPr/>
          <p:nvPr/>
        </p:nvSpPr>
        <p:spPr>
          <a:xfrm>
            <a:off x="5573384" y="4346291"/>
            <a:ext cx="1080654" cy="581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</a:rPr>
              <a:t>Lab1.sol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ADDCBF0E-986F-D34C-87CA-AE2DA90F292D}"/>
              </a:ext>
            </a:extLst>
          </p:cNvPr>
          <p:cNvSpPr/>
          <p:nvPr/>
        </p:nvSpPr>
        <p:spPr>
          <a:xfrm>
            <a:off x="5573384" y="5196960"/>
            <a:ext cx="1080654" cy="581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</a:rPr>
              <a:t>Lab1.sol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AA1D2930-DCDB-CC42-86C8-9D242D0A72C4}"/>
              </a:ext>
            </a:extLst>
          </p:cNvPr>
          <p:cNvSpPr/>
          <p:nvPr/>
        </p:nvSpPr>
        <p:spPr>
          <a:xfrm>
            <a:off x="5573384" y="6047629"/>
            <a:ext cx="1080654" cy="581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</a:rPr>
              <a:t>Lab1.sol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CE24F5B3-6C5C-7146-81EF-3EA052CBADDF}"/>
              </a:ext>
            </a:extLst>
          </p:cNvPr>
          <p:cNvSpPr/>
          <p:nvPr/>
        </p:nvSpPr>
        <p:spPr>
          <a:xfrm>
            <a:off x="7445132" y="4346291"/>
            <a:ext cx="1080654" cy="581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ysClr val="windowText" lastClr="000000"/>
                </a:solidFill>
              </a:rPr>
              <a:t>Lab2.sol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5F827FBA-087E-F64C-85D2-30E401F19B6B}"/>
              </a:ext>
            </a:extLst>
          </p:cNvPr>
          <p:cNvSpPr/>
          <p:nvPr/>
        </p:nvSpPr>
        <p:spPr>
          <a:xfrm>
            <a:off x="10116289" y="4346291"/>
            <a:ext cx="1080654" cy="581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solidFill>
                  <a:sysClr val="windowText" lastClr="000000"/>
                </a:solidFill>
              </a:rPr>
              <a:t>LabN.sol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圓角矩形 17">
            <a:extLst>
              <a:ext uri="{FF2B5EF4-FFF2-40B4-BE49-F238E27FC236}">
                <a16:creationId xmlns:a16="http://schemas.microsoft.com/office/drawing/2014/main" id="{5F42F592-7B96-4D43-85BC-F55076F2B95A}"/>
              </a:ext>
            </a:extLst>
          </p:cNvPr>
          <p:cNvSpPr/>
          <p:nvPr/>
        </p:nvSpPr>
        <p:spPr>
          <a:xfrm>
            <a:off x="10116289" y="5196960"/>
            <a:ext cx="1080654" cy="581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>
                <a:solidFill>
                  <a:sysClr val="windowText" lastClr="000000"/>
                </a:solidFill>
              </a:rPr>
              <a:t>LabN.sol</a:t>
            </a:r>
            <a:endParaRPr kumimoji="1"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DE8CDA9C-15A7-AF4A-8A73-1B2D85BDD9FA}"/>
              </a:ext>
            </a:extLst>
          </p:cNvPr>
          <p:cNvCxnSpPr>
            <a:stCxn id="4" idx="0"/>
            <a:endCxn id="5" idx="1"/>
          </p:cNvCxnSpPr>
          <p:nvPr/>
        </p:nvCxnSpPr>
        <p:spPr>
          <a:xfrm rot="5400000" flipH="1" flipV="1">
            <a:off x="3059396" y="589317"/>
            <a:ext cx="950206" cy="399741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>
            <a:extLst>
              <a:ext uri="{FF2B5EF4-FFF2-40B4-BE49-F238E27FC236}">
                <a16:creationId xmlns:a16="http://schemas.microsoft.com/office/drawing/2014/main" id="{6B000B38-6579-0D4E-B358-26C76B717CD4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005137" y="1689183"/>
            <a:ext cx="894043" cy="2323410"/>
          </a:xfrm>
          <a:prstGeom prst="bentConnector3">
            <a:avLst>
              <a:gd name="adj1" fmla="val 3341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>
            <a:extLst>
              <a:ext uri="{FF2B5EF4-FFF2-40B4-BE49-F238E27FC236}">
                <a16:creationId xmlns:a16="http://schemas.microsoft.com/office/drawing/2014/main" id="{D943A26B-E519-9E46-9C6F-83CCE27F3DDA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5916766" y="2600812"/>
            <a:ext cx="894043" cy="500152"/>
          </a:xfrm>
          <a:prstGeom prst="bentConnector3">
            <a:avLst>
              <a:gd name="adj1" fmla="val 3341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>
            <a:extLst>
              <a:ext uri="{FF2B5EF4-FFF2-40B4-BE49-F238E27FC236}">
                <a16:creationId xmlns:a16="http://schemas.microsoft.com/office/drawing/2014/main" id="{19C03936-89FA-9243-A586-986F67A57788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6852640" y="2165090"/>
            <a:ext cx="894043" cy="1371596"/>
          </a:xfrm>
          <a:prstGeom prst="bentConnector3">
            <a:avLst>
              <a:gd name="adj1" fmla="val 320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接點 31">
            <a:extLst>
              <a:ext uri="{FF2B5EF4-FFF2-40B4-BE49-F238E27FC236}">
                <a16:creationId xmlns:a16="http://schemas.microsoft.com/office/drawing/2014/main" id="{843E4905-41AE-9843-BF02-B1DB05D2FB55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8205538" y="812191"/>
            <a:ext cx="894043" cy="4077393"/>
          </a:xfrm>
          <a:prstGeom prst="bentConnector3">
            <a:avLst>
              <a:gd name="adj1" fmla="val 320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33">
            <a:extLst>
              <a:ext uri="{FF2B5EF4-FFF2-40B4-BE49-F238E27FC236}">
                <a16:creationId xmlns:a16="http://schemas.microsoft.com/office/drawing/2014/main" id="{9F18EAAD-C743-4C44-9B22-2158CB7792C6}"/>
              </a:ext>
            </a:extLst>
          </p:cNvPr>
          <p:cNvCxnSpPr>
            <a:stCxn id="6" idx="1"/>
            <a:endCxn id="11" idx="1"/>
          </p:cNvCxnSpPr>
          <p:nvPr/>
        </p:nvCxnSpPr>
        <p:spPr>
          <a:xfrm rot="10800000" flipV="1">
            <a:off x="3750126" y="3588855"/>
            <a:ext cx="12700" cy="1048381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>
            <a:extLst>
              <a:ext uri="{FF2B5EF4-FFF2-40B4-BE49-F238E27FC236}">
                <a16:creationId xmlns:a16="http://schemas.microsoft.com/office/drawing/2014/main" id="{8D36E30B-8FB8-D048-9A79-8C0CB0380354}"/>
              </a:ext>
            </a:extLst>
          </p:cNvPr>
          <p:cNvCxnSpPr>
            <a:stCxn id="6" idx="1"/>
            <a:endCxn id="12" idx="1"/>
          </p:cNvCxnSpPr>
          <p:nvPr/>
        </p:nvCxnSpPr>
        <p:spPr>
          <a:xfrm rot="10800000" flipV="1">
            <a:off x="3750126" y="3588856"/>
            <a:ext cx="12700" cy="189905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>
            <a:extLst>
              <a:ext uri="{FF2B5EF4-FFF2-40B4-BE49-F238E27FC236}">
                <a16:creationId xmlns:a16="http://schemas.microsoft.com/office/drawing/2014/main" id="{CF2F4D57-472E-864D-BF8F-27F02DDF46F2}"/>
              </a:ext>
            </a:extLst>
          </p:cNvPr>
          <p:cNvCxnSpPr>
            <a:stCxn id="7" idx="1"/>
            <a:endCxn id="13" idx="1"/>
          </p:cNvCxnSpPr>
          <p:nvPr/>
        </p:nvCxnSpPr>
        <p:spPr>
          <a:xfrm rot="10800000" flipV="1">
            <a:off x="5573384" y="3588855"/>
            <a:ext cx="12700" cy="1048381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>
            <a:extLst>
              <a:ext uri="{FF2B5EF4-FFF2-40B4-BE49-F238E27FC236}">
                <a16:creationId xmlns:a16="http://schemas.microsoft.com/office/drawing/2014/main" id="{5322F7DC-635E-0D44-BBF3-3A59CB632F70}"/>
              </a:ext>
            </a:extLst>
          </p:cNvPr>
          <p:cNvCxnSpPr>
            <a:stCxn id="7" idx="1"/>
            <a:endCxn id="14" idx="1"/>
          </p:cNvCxnSpPr>
          <p:nvPr/>
        </p:nvCxnSpPr>
        <p:spPr>
          <a:xfrm rot="10800000" flipV="1">
            <a:off x="5573384" y="3588856"/>
            <a:ext cx="12700" cy="189905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>
            <a:extLst>
              <a:ext uri="{FF2B5EF4-FFF2-40B4-BE49-F238E27FC236}">
                <a16:creationId xmlns:a16="http://schemas.microsoft.com/office/drawing/2014/main" id="{79AA8279-D2FB-0741-81DF-E89E1E575723}"/>
              </a:ext>
            </a:extLst>
          </p:cNvPr>
          <p:cNvCxnSpPr>
            <a:stCxn id="7" idx="1"/>
            <a:endCxn id="15" idx="1"/>
          </p:cNvCxnSpPr>
          <p:nvPr/>
        </p:nvCxnSpPr>
        <p:spPr>
          <a:xfrm rot="10800000" flipV="1">
            <a:off x="5573384" y="3588855"/>
            <a:ext cx="12700" cy="2749719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>
            <a:extLst>
              <a:ext uri="{FF2B5EF4-FFF2-40B4-BE49-F238E27FC236}">
                <a16:creationId xmlns:a16="http://schemas.microsoft.com/office/drawing/2014/main" id="{8C691D76-1C49-CF4C-99AB-98E0DEF0A1DB}"/>
              </a:ext>
            </a:extLst>
          </p:cNvPr>
          <p:cNvCxnSpPr>
            <a:stCxn id="8" idx="1"/>
            <a:endCxn id="16" idx="1"/>
          </p:cNvCxnSpPr>
          <p:nvPr/>
        </p:nvCxnSpPr>
        <p:spPr>
          <a:xfrm rot="10800000" flipV="1">
            <a:off x="7445132" y="3588855"/>
            <a:ext cx="12700" cy="1048381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>
            <a:extLst>
              <a:ext uri="{FF2B5EF4-FFF2-40B4-BE49-F238E27FC236}">
                <a16:creationId xmlns:a16="http://schemas.microsoft.com/office/drawing/2014/main" id="{1D749FE7-55AC-1841-A513-BF285A6B3700}"/>
              </a:ext>
            </a:extLst>
          </p:cNvPr>
          <p:cNvCxnSpPr>
            <a:stCxn id="9" idx="1"/>
            <a:endCxn id="17" idx="1"/>
          </p:cNvCxnSpPr>
          <p:nvPr/>
        </p:nvCxnSpPr>
        <p:spPr>
          <a:xfrm rot="10800000" flipV="1">
            <a:off x="10116289" y="3588855"/>
            <a:ext cx="12700" cy="1048381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接點 47">
            <a:extLst>
              <a:ext uri="{FF2B5EF4-FFF2-40B4-BE49-F238E27FC236}">
                <a16:creationId xmlns:a16="http://schemas.microsoft.com/office/drawing/2014/main" id="{A9F1123E-1D4B-E344-8EAB-B9A0704FBEAF}"/>
              </a:ext>
            </a:extLst>
          </p:cNvPr>
          <p:cNvCxnSpPr>
            <a:stCxn id="9" idx="1"/>
            <a:endCxn id="18" idx="1"/>
          </p:cNvCxnSpPr>
          <p:nvPr/>
        </p:nvCxnSpPr>
        <p:spPr>
          <a:xfrm rot="10800000" flipV="1">
            <a:off x="10116289" y="3588856"/>
            <a:ext cx="12700" cy="189905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投影片編號版面配置區 48">
            <a:extLst>
              <a:ext uri="{FF2B5EF4-FFF2-40B4-BE49-F238E27FC236}">
                <a16:creationId xmlns:a16="http://schemas.microsoft.com/office/drawing/2014/main" id="{7C7F5D8E-EEBB-4B46-BBFC-F85FA0D5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314" y="6356350"/>
            <a:ext cx="2743200" cy="365125"/>
          </a:xfrm>
        </p:spPr>
        <p:txBody>
          <a:bodyPr/>
          <a:lstStyle/>
          <a:p>
            <a:fld id="{783BE80A-BC3D-CF4B-B1C8-9CF300F4A34D}" type="slidenum">
              <a:rPr kumimoji="1" lang="zh-TW" altLang="en-US" smtClean="0"/>
              <a:t>1</a:t>
            </a:fld>
            <a:endParaRPr kumimoji="1"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774163E5-4EB5-424C-8BEC-BEF998D62C26}"/>
              </a:ext>
            </a:extLst>
          </p:cNvPr>
          <p:cNvSpPr txBox="1"/>
          <p:nvPr/>
        </p:nvSpPr>
        <p:spPr>
          <a:xfrm>
            <a:off x="8435307" y="2246401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/>
              <a:t>lab interface</a:t>
            </a:r>
            <a:endParaRPr kumimoji="1"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5645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672FE3-D341-4448-9DF9-EF0C3BD9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Tutor Guide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4832C8-28FF-3E47-BFCF-033F19268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Set the reward token (</a:t>
            </a:r>
            <a:r>
              <a:rPr kumimoji="1" lang="en-US" altLang="zh-TW" dirty="0" err="1"/>
              <a:t>BlueGearToken</a:t>
            </a:r>
            <a:r>
              <a:rPr kumimoji="1" lang="en-US" altLang="zh-TW" dirty="0"/>
              <a:t>: BGC) at </a:t>
            </a:r>
            <a:r>
              <a:rPr kumimoji="1" lang="en-US" altLang="zh-TW" dirty="0" err="1"/>
              <a:t>HandsOnLab.sol</a:t>
            </a: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Set the rewarder (</a:t>
            </a:r>
            <a:r>
              <a:rPr kumimoji="1" lang="en-US" altLang="zh-TW" dirty="0" err="1"/>
              <a:t>HandsOnLab.sol</a:t>
            </a:r>
            <a:r>
              <a:rPr kumimoji="1" lang="en-US" altLang="zh-TW" dirty="0"/>
              <a:t>) at </a:t>
            </a:r>
            <a:r>
              <a:rPr kumimoji="1" lang="en-US" altLang="zh-TW" dirty="0" err="1"/>
              <a:t>BlueGearToken.sol</a:t>
            </a: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Deploy the lab interface contract (ILab0.sol)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Add the deployed lab interface to </a:t>
            </a:r>
            <a:r>
              <a:rPr kumimoji="1" lang="en-US" altLang="zh-TW" dirty="0" err="1"/>
              <a:t>HandsOnLab.sol</a:t>
            </a: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Repeat 3 and 4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DCC412-C978-0B49-B8D6-585EB85A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594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672FE3-D341-4448-9DF9-EF0C3BD9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Student Guide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4832C8-28FF-3E47-BFCF-033F19268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Register your name at </a:t>
            </a:r>
            <a:r>
              <a:rPr kumimoji="1" lang="en-US" altLang="zh-TW" dirty="0" err="1"/>
              <a:t>HandsOnLab.sol</a:t>
            </a: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Get the lab contract by index at </a:t>
            </a:r>
            <a:r>
              <a:rPr kumimoji="1" lang="en-US" altLang="zh-TW" dirty="0" err="1"/>
              <a:t>HandsOnLab.sol</a:t>
            </a: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Complete the lab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Check the lab at </a:t>
            </a:r>
            <a:r>
              <a:rPr kumimoji="1" lang="en-US" altLang="zh-TW" dirty="0" err="1"/>
              <a:t>HandsOnLab.sol</a:t>
            </a:r>
            <a:r>
              <a:rPr kumimoji="1" lang="en-US" altLang="zh-TW" dirty="0"/>
              <a:t> and get the reward from </a:t>
            </a:r>
            <a:r>
              <a:rPr kumimoji="1" lang="en-US" altLang="zh-TW" dirty="0" err="1"/>
              <a:t>BlueGearToken.sol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EB0644-05A4-D94E-9B33-E0487243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672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44E99-FAB6-E14F-BD3C-47375188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Lecture Arrangement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D85FDA-8F43-2A4B-A013-9D77752BB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1539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TW" dirty="0"/>
              <a:t>Get your </a:t>
            </a:r>
            <a:r>
              <a:rPr kumimoji="1" lang="en-US" altLang="zh-TW" dirty="0" err="1"/>
              <a:t>Metamask</a:t>
            </a:r>
            <a:r>
              <a:rPr kumimoji="1" lang="en-US" altLang="zh-TW" dirty="0"/>
              <a:t> Wallet</a:t>
            </a:r>
          </a:p>
          <a:p>
            <a:r>
              <a:rPr kumimoji="1" lang="en-US" altLang="zh-TW" dirty="0"/>
              <a:t>Lab 0 – Register </a:t>
            </a:r>
            <a:r>
              <a:rPr kumimoji="1" lang="en-US" altLang="zh-TW" dirty="0" err="1"/>
              <a:t>HandsOnLab</a:t>
            </a:r>
            <a:r>
              <a:rPr kumimoji="1" lang="en-US" altLang="zh-TW" dirty="0"/>
              <a:t> with Remix</a:t>
            </a:r>
          </a:p>
          <a:p>
            <a:r>
              <a:rPr kumimoji="1" lang="en-US" altLang="zh-TW" dirty="0"/>
              <a:t>Lab 1 – Solidity &amp; Smart Contract</a:t>
            </a:r>
          </a:p>
          <a:p>
            <a:r>
              <a:rPr kumimoji="1" lang="en-US" altLang="zh-TW" dirty="0"/>
              <a:t>Lab 2 – ERC20 with Remix</a:t>
            </a:r>
          </a:p>
          <a:p>
            <a:r>
              <a:rPr kumimoji="1" lang="en-US" altLang="zh-TW" dirty="0"/>
              <a:t>Lab 3 – Hardhat Development Environment</a:t>
            </a:r>
          </a:p>
          <a:p>
            <a:r>
              <a:rPr kumimoji="1" lang="en-US" altLang="zh-TW" dirty="0"/>
              <a:t>Lab 4 – Development &amp; Test Smart Contract with Hardhat</a:t>
            </a:r>
          </a:p>
          <a:p>
            <a:pPr lvl="1"/>
            <a:r>
              <a:rPr kumimoji="1" lang="en-US" altLang="zh-TW" dirty="0"/>
              <a:t>Lab 4-1 – ERC20 with Hardhat</a:t>
            </a:r>
          </a:p>
          <a:p>
            <a:pPr lvl="1"/>
            <a:r>
              <a:rPr kumimoji="1" lang="en-US" altLang="zh-TW" dirty="0"/>
              <a:t>Lab 4-2 – ERC721 with Hardhat</a:t>
            </a:r>
          </a:p>
          <a:p>
            <a:r>
              <a:rPr kumimoji="1" lang="en-US" altLang="zh-TW" dirty="0"/>
              <a:t>Lab 5 – using to </a:t>
            </a:r>
            <a:r>
              <a:rPr kumimoji="1" lang="en-US" altLang="zh-TW" dirty="0" err="1"/>
              <a:t>openzepplin</a:t>
            </a:r>
            <a:r>
              <a:rPr kumimoji="1" lang="en-US" altLang="zh-TW" dirty="0"/>
              <a:t> to create ERC20 and ERC721 </a:t>
            </a:r>
          </a:p>
          <a:p>
            <a:r>
              <a:rPr kumimoji="1" lang="en-US" altLang="zh-TW" dirty="0"/>
              <a:t>Lab 6 – Deploy and verify</a:t>
            </a:r>
          </a:p>
          <a:p>
            <a:r>
              <a:rPr kumimoji="1" lang="en-US" altLang="zh-TW" dirty="0"/>
              <a:t>Lab 7 – Interact with </a:t>
            </a:r>
            <a:r>
              <a:rPr kumimoji="1" lang="en-US" altLang="zh-TW" dirty="0" err="1"/>
              <a:t>Uniswap</a:t>
            </a:r>
            <a:endParaRPr kumimoji="1" lang="en-US" altLang="zh-TW" dirty="0"/>
          </a:p>
          <a:p>
            <a:r>
              <a:rPr kumimoji="1" lang="en-US" altLang="zh-TW" dirty="0"/>
              <a:t>Lab K – Other interaction with other project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DD8B89-B2BD-8E42-B390-AFC2012C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231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C64CA6-9156-A045-978C-30EEECDE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02CF12-5D9B-1449-8230-65E33537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5</a:t>
            </a:fld>
            <a:endParaRPr kumimoji="1" lang="zh-TW" altLang="en-US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13C218DC-F5FF-3741-917C-77FFC18B2D36}"/>
              </a:ext>
            </a:extLst>
          </p:cNvPr>
          <p:cNvSpPr/>
          <p:nvPr/>
        </p:nvSpPr>
        <p:spPr>
          <a:xfrm>
            <a:off x="1097280" y="2186247"/>
            <a:ext cx="1512916" cy="648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難點</a:t>
            </a:r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092AE9FD-AE14-3842-9233-AC425B3D1A7E}"/>
              </a:ext>
            </a:extLst>
          </p:cNvPr>
          <p:cNvSpPr/>
          <p:nvPr/>
        </p:nvSpPr>
        <p:spPr>
          <a:xfrm>
            <a:off x="3477491" y="2186246"/>
            <a:ext cx="1512916" cy="6483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技術創新</a:t>
            </a:r>
            <a:r>
              <a:rPr kumimoji="1" lang="en-US" altLang="zh-TW" dirty="0"/>
              <a:t>1</a:t>
            </a:r>
          </a:p>
        </p:txBody>
      </p:sp>
      <p:sp>
        <p:nvSpPr>
          <p:cNvPr id="7" name="向右箭號 6">
            <a:extLst>
              <a:ext uri="{FF2B5EF4-FFF2-40B4-BE49-F238E27FC236}">
                <a16:creationId xmlns:a16="http://schemas.microsoft.com/office/drawing/2014/main" id="{1F6C2968-94B7-484C-AEF9-32D75215BF57}"/>
              </a:ext>
            </a:extLst>
          </p:cNvPr>
          <p:cNvSpPr/>
          <p:nvPr/>
        </p:nvSpPr>
        <p:spPr>
          <a:xfrm>
            <a:off x="2748741" y="2419001"/>
            <a:ext cx="590204" cy="182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7171102B-FE03-C74A-86C9-07D5C301EF33}"/>
              </a:ext>
            </a:extLst>
          </p:cNvPr>
          <p:cNvSpPr/>
          <p:nvPr/>
        </p:nvSpPr>
        <p:spPr>
          <a:xfrm>
            <a:off x="1097280" y="3050930"/>
            <a:ext cx="1512916" cy="648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難點</a:t>
            </a:r>
            <a:r>
              <a:rPr kumimoji="1" lang="en-US" altLang="zh-TW" dirty="0"/>
              <a:t>2</a:t>
            </a:r>
            <a:endParaRPr kumimoji="1" lang="zh-TW" altLang="en-US" dirty="0"/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860B9F4C-8696-814B-BBDD-40AAF6E968AD}"/>
              </a:ext>
            </a:extLst>
          </p:cNvPr>
          <p:cNvSpPr/>
          <p:nvPr/>
        </p:nvSpPr>
        <p:spPr>
          <a:xfrm>
            <a:off x="3477491" y="3050929"/>
            <a:ext cx="1512916" cy="6483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技術創新</a:t>
            </a:r>
            <a:r>
              <a:rPr kumimoji="1" lang="en-US" altLang="zh-TW" dirty="0"/>
              <a:t>2</a:t>
            </a:r>
          </a:p>
        </p:txBody>
      </p:sp>
      <p:sp>
        <p:nvSpPr>
          <p:cNvPr id="10" name="向右箭號 9">
            <a:extLst>
              <a:ext uri="{FF2B5EF4-FFF2-40B4-BE49-F238E27FC236}">
                <a16:creationId xmlns:a16="http://schemas.microsoft.com/office/drawing/2014/main" id="{27C78089-967C-2449-9BA2-31F4701379E3}"/>
              </a:ext>
            </a:extLst>
          </p:cNvPr>
          <p:cNvSpPr/>
          <p:nvPr/>
        </p:nvSpPr>
        <p:spPr>
          <a:xfrm>
            <a:off x="2748741" y="3283684"/>
            <a:ext cx="590204" cy="182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0F4E66C3-71E4-2341-A9DE-BCF903989131}"/>
              </a:ext>
            </a:extLst>
          </p:cNvPr>
          <p:cNvSpPr/>
          <p:nvPr/>
        </p:nvSpPr>
        <p:spPr>
          <a:xfrm>
            <a:off x="1097280" y="3915613"/>
            <a:ext cx="1512916" cy="648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難點</a:t>
            </a:r>
            <a:r>
              <a:rPr kumimoji="1" lang="en-US" altLang="zh-TW" dirty="0"/>
              <a:t>3</a:t>
            </a:r>
            <a:endParaRPr kumimoji="1" lang="zh-TW" altLang="en-US" dirty="0"/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6BE35A6C-CBDE-FF4C-9784-43133608E773}"/>
              </a:ext>
            </a:extLst>
          </p:cNvPr>
          <p:cNvSpPr/>
          <p:nvPr/>
        </p:nvSpPr>
        <p:spPr>
          <a:xfrm>
            <a:off x="3477491" y="3915612"/>
            <a:ext cx="1512916" cy="6483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技術創新</a:t>
            </a:r>
            <a:r>
              <a:rPr kumimoji="1" lang="en-US" altLang="zh-TW" dirty="0"/>
              <a:t>3</a:t>
            </a:r>
          </a:p>
        </p:txBody>
      </p:sp>
      <p:sp>
        <p:nvSpPr>
          <p:cNvPr id="13" name="向右箭號 12">
            <a:extLst>
              <a:ext uri="{FF2B5EF4-FFF2-40B4-BE49-F238E27FC236}">
                <a16:creationId xmlns:a16="http://schemas.microsoft.com/office/drawing/2014/main" id="{ED6907E0-333E-5744-847E-C6D824588ECC}"/>
              </a:ext>
            </a:extLst>
          </p:cNvPr>
          <p:cNvSpPr/>
          <p:nvPr/>
        </p:nvSpPr>
        <p:spPr>
          <a:xfrm>
            <a:off x="2748741" y="4148367"/>
            <a:ext cx="590204" cy="182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DC2D8CC2-B171-B647-B070-6CE7E043DEE7}"/>
              </a:ext>
            </a:extLst>
          </p:cNvPr>
          <p:cNvSpPr/>
          <p:nvPr/>
        </p:nvSpPr>
        <p:spPr>
          <a:xfrm>
            <a:off x="1097280" y="4780296"/>
            <a:ext cx="1512916" cy="648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難點</a:t>
            </a:r>
            <a:r>
              <a:rPr kumimoji="1" lang="en-US" altLang="zh-TW" dirty="0"/>
              <a:t>4</a:t>
            </a:r>
            <a:endParaRPr kumimoji="1" lang="zh-TW" altLang="en-US" dirty="0"/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CE40DAE2-2D8A-0547-8DF4-FCB5624BE3BD}"/>
              </a:ext>
            </a:extLst>
          </p:cNvPr>
          <p:cNvSpPr/>
          <p:nvPr/>
        </p:nvSpPr>
        <p:spPr>
          <a:xfrm>
            <a:off x="3477491" y="4780295"/>
            <a:ext cx="1512916" cy="6483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技術創新</a:t>
            </a:r>
            <a:r>
              <a:rPr kumimoji="1" lang="en-US" altLang="zh-TW" dirty="0"/>
              <a:t>4</a:t>
            </a:r>
          </a:p>
        </p:txBody>
      </p:sp>
      <p:sp>
        <p:nvSpPr>
          <p:cNvPr id="16" name="向右箭號 15">
            <a:extLst>
              <a:ext uri="{FF2B5EF4-FFF2-40B4-BE49-F238E27FC236}">
                <a16:creationId xmlns:a16="http://schemas.microsoft.com/office/drawing/2014/main" id="{37C15979-E3B9-3A41-A0A3-FB0EEF12A692}"/>
              </a:ext>
            </a:extLst>
          </p:cNvPr>
          <p:cNvSpPr/>
          <p:nvPr/>
        </p:nvSpPr>
        <p:spPr>
          <a:xfrm>
            <a:off x="2748741" y="5013050"/>
            <a:ext cx="590204" cy="182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7ECFDCD7-D610-584C-9451-12622DD75EF0}"/>
              </a:ext>
            </a:extLst>
          </p:cNvPr>
          <p:cNvSpPr/>
          <p:nvPr/>
        </p:nvSpPr>
        <p:spPr>
          <a:xfrm>
            <a:off x="6669578" y="2959487"/>
            <a:ext cx="2947880" cy="1263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難點</a:t>
            </a:r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21" name="圓角矩形 20">
            <a:extLst>
              <a:ext uri="{FF2B5EF4-FFF2-40B4-BE49-F238E27FC236}">
                <a16:creationId xmlns:a16="http://schemas.microsoft.com/office/drawing/2014/main" id="{68D91C8A-7EA6-8148-AA48-A397BCB94E6C}"/>
              </a:ext>
            </a:extLst>
          </p:cNvPr>
          <p:cNvSpPr/>
          <p:nvPr/>
        </p:nvSpPr>
        <p:spPr>
          <a:xfrm>
            <a:off x="7572619" y="4399017"/>
            <a:ext cx="1141798" cy="4893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技術創新</a:t>
            </a:r>
            <a:r>
              <a:rPr kumimoji="1" lang="en-US" altLang="zh-TW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628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205B05-8557-ED47-ADA1-2F3089EE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CC1160-4B4C-1240-9A1C-4B5F8AF3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6</a:t>
            </a:fld>
            <a:endParaRPr kumimoji="1" lang="zh-TW" altLang="en-US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9BFC7B96-CE6E-5E4B-88BD-BA0288FBD197}"/>
              </a:ext>
            </a:extLst>
          </p:cNvPr>
          <p:cNvSpPr/>
          <p:nvPr/>
        </p:nvSpPr>
        <p:spPr>
          <a:xfrm>
            <a:off x="1172095" y="2169622"/>
            <a:ext cx="2585258" cy="1346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stage1</a:t>
            </a:r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7DC95B33-6ED4-0A4F-B5AE-CFE2CA2D4148}"/>
              </a:ext>
            </a:extLst>
          </p:cNvPr>
          <p:cNvSpPr/>
          <p:nvPr/>
        </p:nvSpPr>
        <p:spPr>
          <a:xfrm>
            <a:off x="1172095" y="4142509"/>
            <a:ext cx="2585258" cy="1346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stage2</a:t>
            </a:r>
            <a:endParaRPr kumimoji="1" lang="zh-TW" altLang="en-US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118AA3C0-D132-DC42-939B-D462F92BD5D8}"/>
              </a:ext>
            </a:extLst>
          </p:cNvPr>
          <p:cNvSpPr/>
          <p:nvPr/>
        </p:nvSpPr>
        <p:spPr>
          <a:xfrm>
            <a:off x="7692044" y="3211484"/>
            <a:ext cx="2585258" cy="1346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stage3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026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205B05-8557-ED47-ADA1-2F3089EE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CC1160-4B4C-1240-9A1C-4B5F8AF3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7</a:t>
            </a:fld>
            <a:endParaRPr kumimoji="1" lang="zh-TW" altLang="en-US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9BFC7B96-CE6E-5E4B-88BD-BA0288FBD197}"/>
              </a:ext>
            </a:extLst>
          </p:cNvPr>
          <p:cNvSpPr/>
          <p:nvPr/>
        </p:nvSpPr>
        <p:spPr>
          <a:xfrm>
            <a:off x="1172095" y="2169622"/>
            <a:ext cx="2585258" cy="13466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stage1</a:t>
            </a:r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7DC95B33-6ED4-0A4F-B5AE-CFE2CA2D4148}"/>
              </a:ext>
            </a:extLst>
          </p:cNvPr>
          <p:cNvSpPr/>
          <p:nvPr/>
        </p:nvSpPr>
        <p:spPr>
          <a:xfrm>
            <a:off x="1172095" y="4142509"/>
            <a:ext cx="2585258" cy="1346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stage2</a:t>
            </a:r>
            <a:endParaRPr kumimoji="1" lang="zh-TW" altLang="en-US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118AA3C0-D132-DC42-939B-D462F92BD5D8}"/>
              </a:ext>
            </a:extLst>
          </p:cNvPr>
          <p:cNvSpPr/>
          <p:nvPr/>
        </p:nvSpPr>
        <p:spPr>
          <a:xfrm>
            <a:off x="7692044" y="3211484"/>
            <a:ext cx="2585258" cy="1346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stage3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925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205B05-8557-ED47-ADA1-2F3089EE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CC1160-4B4C-1240-9A1C-4B5F8AF3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E80A-BC3D-CF4B-B1C8-9CF300F4A34D}" type="slidenum">
              <a:rPr kumimoji="1" lang="zh-TW" altLang="en-US" smtClean="0"/>
              <a:t>8</a:t>
            </a:fld>
            <a:endParaRPr kumimoji="1" lang="zh-TW" altLang="en-US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9BFC7B96-CE6E-5E4B-88BD-BA0288FBD197}"/>
              </a:ext>
            </a:extLst>
          </p:cNvPr>
          <p:cNvSpPr/>
          <p:nvPr/>
        </p:nvSpPr>
        <p:spPr>
          <a:xfrm>
            <a:off x="1172095" y="2169622"/>
            <a:ext cx="2585258" cy="1346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stage1</a:t>
            </a:r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7DC95B33-6ED4-0A4F-B5AE-CFE2CA2D4148}"/>
              </a:ext>
            </a:extLst>
          </p:cNvPr>
          <p:cNvSpPr/>
          <p:nvPr/>
        </p:nvSpPr>
        <p:spPr>
          <a:xfrm>
            <a:off x="1172095" y="4142509"/>
            <a:ext cx="2585258" cy="13466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stage2</a:t>
            </a:r>
            <a:endParaRPr kumimoji="1" lang="zh-TW" altLang="en-US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118AA3C0-D132-DC42-939B-D462F92BD5D8}"/>
              </a:ext>
            </a:extLst>
          </p:cNvPr>
          <p:cNvSpPr/>
          <p:nvPr/>
        </p:nvSpPr>
        <p:spPr>
          <a:xfrm>
            <a:off x="7692044" y="3211484"/>
            <a:ext cx="2585258" cy="1346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stage3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626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5524</TotalTime>
  <Words>282</Words>
  <Application>Microsoft Macintosh PowerPoint</Application>
  <PresentationFormat>寬螢幕</PresentationFormat>
  <Paragraphs>75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Blockchain Hands-on-Lab</vt:lpstr>
      <vt:lpstr>Architecture of Hands-on-Lab</vt:lpstr>
      <vt:lpstr>Tutor Guide</vt:lpstr>
      <vt:lpstr>Student Guide</vt:lpstr>
      <vt:lpstr>Lecture Arrangement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Hands-on-Lab</dc:title>
  <dc:creator>Microsoft Office 使用者</dc:creator>
  <cp:lastModifiedBy>Microsoft Office 使用者</cp:lastModifiedBy>
  <cp:revision>13</cp:revision>
  <dcterms:created xsi:type="dcterms:W3CDTF">2021-07-24T02:09:19Z</dcterms:created>
  <dcterms:modified xsi:type="dcterms:W3CDTF">2021-08-05T10:37:30Z</dcterms:modified>
</cp:coreProperties>
</file>