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70" r:id="rId4"/>
    <p:sldId id="269" r:id="rId5"/>
    <p:sldId id="267" r:id="rId6"/>
    <p:sldId id="263" r:id="rId7"/>
    <p:sldId id="268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68"/>
    <a:srgbClr val="00567E"/>
    <a:srgbClr val="002332"/>
    <a:srgbClr val="0FA3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5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50AA1-0A13-494E-BD57-EF27E9A4589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2A3AA-71C5-4FE1-800B-03409A3AF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17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21A00-58B4-4D77-9CE7-FBE288287E2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93868-2E1D-468C-B1A9-AF89E5C12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1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0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47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97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78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65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58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96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40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67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82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B56B-31A6-4DFF-B40F-0B094C4A4983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28558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D9D2-BE1D-45AE-830E-B45658CFEF1D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75500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2C1A-AE6D-4794-82DD-82DD22A68FB5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54406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7BDC-25A4-4F79-AC93-5BA763C6F6FA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88741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253E-4B06-42F3-AF62-81984EE0FDC5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90200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2DC4-8C2E-40A5-9A5C-58188655EBB5}" type="datetime1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52232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E6B8-8FD0-4565-923E-EFF2AE4E6BD5}" type="datetime1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4347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FC96-B582-437B-B398-24084CF34CDD}" type="datetime1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53791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9673-CC01-4A93-ACFD-0E28265BE9BA}" type="datetime1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73635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77A3-6219-4C0B-8783-7C7ACD51E2D4}" type="datetime1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1985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5847-0761-468E-910C-ACA93E4783D2}" type="datetime1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06831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CB0B2-EB66-4350-827A-37AB2734360B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@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ans.org/cyber-security-skills-roadma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3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Mohammed Hassan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2583" y="2325532"/>
            <a:ext cx="9144000" cy="676147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00567E"/>
                </a:solidFill>
              </a:rPr>
              <a:t>Digital Forensics</a:t>
            </a:r>
            <a:endParaRPr lang="en-US" sz="4400" b="1" dirty="0">
              <a:solidFill>
                <a:srgbClr val="00567E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615440" y="2959307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rgbClr val="00567E"/>
                </a:solidFill>
              </a:rPr>
              <a:t>Intro &amp; Essentials</a:t>
            </a:r>
            <a:endParaRPr lang="en-US" dirty="0">
              <a:solidFill>
                <a:srgbClr val="00567E"/>
              </a:soli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3F80-1065-4E7E-8DCF-EBD836AB7E65}" type="datetime1">
              <a:rPr lang="en-US" sz="2400" smtClean="0">
                <a:solidFill>
                  <a:schemeClr val="bg1"/>
                </a:solidFill>
              </a:rPr>
              <a:t>12/16/2021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fld id="{218B5E2C-44D5-45C5-969C-237F7F359AEF}" type="slidenum">
              <a:rPr lang="en-US" sz="2400" smtClean="0">
                <a:solidFill>
                  <a:schemeClr val="bg1"/>
                </a:solidFill>
              </a:rPr>
              <a:t>1</a:t>
            </a:fld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0598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2583" y="2325532"/>
            <a:ext cx="9144000" cy="676147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00567E"/>
                </a:solidFill>
              </a:rPr>
              <a:t>Thanks for Watching</a:t>
            </a:r>
            <a:endParaRPr lang="en-US" sz="4400" b="1" dirty="0">
              <a:solidFill>
                <a:srgbClr val="00567E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52152" y="3001679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rgbClr val="00567E"/>
                </a:solidFill>
              </a:rPr>
              <a:t>Contact: 0xMohamedHasan </a:t>
            </a:r>
            <a:endParaRPr lang="en-US" dirty="0">
              <a:solidFill>
                <a:srgbClr val="00567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7470675-7A47-4B71-8483-630FB94916F1}" type="datetime1">
              <a:rPr lang="en-US" sz="2400" smtClean="0">
                <a:solidFill>
                  <a:schemeClr val="bg1"/>
                </a:solidFill>
              </a:rPr>
              <a:t>12/16/2021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10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883" y="3113227"/>
            <a:ext cx="203175" cy="2031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443" y="3113227"/>
            <a:ext cx="203175" cy="2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247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638" y="193183"/>
            <a:ext cx="11281893" cy="709787"/>
          </a:xfrm>
        </p:spPr>
        <p:txBody>
          <a:bodyPr>
            <a:normAutofit/>
          </a:bodyPr>
          <a:lstStyle/>
          <a:p>
            <a:r>
              <a:rPr lang="en-US" sz="4300" b="1" dirty="0">
                <a:solidFill>
                  <a:srgbClr val="004868"/>
                </a:solidFill>
                <a:cs typeface="(A) Arslan Wessam A" panose="03020402040406030203" pitchFamily="66" charset="-78"/>
              </a:rPr>
              <a:t>Table of Content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638" y="1204645"/>
            <a:ext cx="11281893" cy="4998374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What is Digital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forensics?</a:t>
            </a:r>
          </a:p>
          <a:p>
            <a:pPr lvl="0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Why do we need it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?</a:t>
            </a:r>
            <a:endParaRPr lang="en-US" sz="3600" dirty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>
              <a:buChar char="•"/>
            </a:pP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When can someone start learning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it?</a:t>
            </a:r>
          </a:p>
          <a:p>
            <a:pPr lvl="0">
              <a:buChar char="•"/>
            </a:pP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Demo</a:t>
            </a:r>
          </a:p>
          <a:p>
            <a:pPr>
              <a:buFontTx/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Where DFIR analysts work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?</a:t>
            </a:r>
            <a:endParaRPr lang="en-US" sz="36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How </a:t>
            </a: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to learn it (resources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)?</a:t>
            </a:r>
          </a:p>
          <a:p>
            <a:pPr lvl="0">
              <a:buChar char="•"/>
            </a:pP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Q </a:t>
            </a: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&amp; A</a:t>
            </a: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37D9445-FE1F-4C31-8DAB-30713F6C4372}" type="datetime1">
              <a:rPr lang="en-US" sz="2400" smtClean="0">
                <a:solidFill>
                  <a:schemeClr val="bg1"/>
                </a:solidFill>
              </a:rPr>
              <a:t>12/16/2021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2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397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638" y="193183"/>
            <a:ext cx="11281893" cy="709787"/>
          </a:xfrm>
        </p:spPr>
        <p:txBody>
          <a:bodyPr>
            <a:normAutofit/>
          </a:bodyPr>
          <a:lstStyle/>
          <a:p>
            <a:r>
              <a:rPr lang="en-US" sz="4300" b="1" dirty="0">
                <a:solidFill>
                  <a:srgbClr val="004868"/>
                </a:solidFill>
                <a:cs typeface="(A) Arslan Wessam A" panose="03020402040406030203" pitchFamily="66" charset="-78"/>
              </a:rPr>
              <a:t>What is Digital forensics?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37D9445-FE1F-4C31-8DAB-30713F6C4372}" type="datetime1">
              <a:rPr lang="en-US" sz="2400" smtClean="0">
                <a:solidFill>
                  <a:schemeClr val="bg1"/>
                </a:solidFill>
              </a:rPr>
              <a:t>12/16/2021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3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15265" t="8441" r="9640" b="24211"/>
          <a:stretch/>
        </p:blipFill>
        <p:spPr>
          <a:xfrm>
            <a:off x="1306239" y="1030860"/>
            <a:ext cx="9596690" cy="483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59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638" y="193183"/>
            <a:ext cx="11281893" cy="721217"/>
          </a:xfrm>
        </p:spPr>
        <p:txBody>
          <a:bodyPr>
            <a:normAutofit fontScale="90000"/>
          </a:bodyPr>
          <a:lstStyle/>
          <a:p>
            <a:pPr lvl="0"/>
            <a:r>
              <a:rPr lang="en-US" sz="4800" b="1" dirty="0">
                <a:solidFill>
                  <a:srgbClr val="004868"/>
                </a:solidFill>
                <a:cs typeface="(A) Arslan Wessam A" panose="03020402040406030203" pitchFamily="66" charset="-78"/>
              </a:rPr>
              <a:t>Why do we need it?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638" y="991065"/>
            <a:ext cx="11281893" cy="4998374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Identifying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the cause and possible intent of a </a:t>
            </a:r>
            <a:r>
              <a:rPr lang="en-US" sz="3600" dirty="0" err="1" smtClean="0">
                <a:solidFill>
                  <a:srgbClr val="004868"/>
                </a:solidFill>
                <a:cs typeface="(A) Arslan Wessam A" panose="03020402040406030203" pitchFamily="66" charset="-78"/>
              </a:rPr>
              <a:t>cyberattack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/>
            </a:r>
            <a:b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</a:br>
            <a:endParaRPr lang="en-US" sz="36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37D9445-FE1F-4C31-8DAB-30713F6C4372}" type="datetime1">
              <a:rPr lang="en-US" sz="2400" smtClean="0">
                <a:solidFill>
                  <a:schemeClr val="bg1"/>
                </a:solidFill>
              </a:rPr>
              <a:t>12/16/2021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4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0107" y="1281311"/>
            <a:ext cx="11281893" cy="4998374"/>
          </a:xfrm>
          <a:prstGeom prst="rect">
            <a:avLst/>
          </a:prstGeom>
        </p:spPr>
        <p:txBody>
          <a:bodyPr/>
          <a:lstStyle/>
          <a:p>
            <a:pPr lvl="0"/>
            <a:endParaRPr lang="en-US" sz="3600" dirty="0">
              <a:solidFill>
                <a:srgbClr val="004868"/>
              </a:solidFill>
              <a:latin typeface="(A) Arslan Wessam A" panose="03020402040406030203" pitchFamily="66" charset="-78"/>
              <a:cs typeface="(A) Arslan Wessam A" panose="03020402040406030203" pitchFamily="66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6" b="8375"/>
          <a:stretch/>
        </p:blipFill>
        <p:spPr>
          <a:xfrm>
            <a:off x="3253138" y="1681914"/>
            <a:ext cx="5702892" cy="418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469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638" y="1204645"/>
            <a:ext cx="11281893" cy="4998374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Increasing </a:t>
            </a: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security hygiene, retracing hacker steps, and finding hacker tools</a:t>
            </a:r>
          </a:p>
          <a:p>
            <a:pPr lvl="0"/>
            <a:endParaRPr lang="en-US" sz="3600" dirty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Searching for data access/exfiltration</a:t>
            </a:r>
          </a:p>
          <a:p>
            <a:pPr lvl="0"/>
            <a:endParaRPr lang="en-US" sz="3600" dirty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Identifying Areas of Weakness and Vulnerabilities</a:t>
            </a:r>
            <a:endParaRPr lang="en-US" sz="36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37D9445-FE1F-4C31-8DAB-30713F6C4372}" type="datetime1">
              <a:rPr lang="en-US" sz="2400" smtClean="0">
                <a:solidFill>
                  <a:schemeClr val="bg1"/>
                </a:solidFill>
              </a:rPr>
              <a:t>12/16/2021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5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0107" y="1281311"/>
            <a:ext cx="11281893" cy="4998374"/>
          </a:xfrm>
          <a:prstGeom prst="rect">
            <a:avLst/>
          </a:prstGeom>
        </p:spPr>
        <p:txBody>
          <a:bodyPr/>
          <a:lstStyle/>
          <a:p>
            <a:pPr lvl="0"/>
            <a:endParaRPr lang="en-US" sz="3600" dirty="0">
              <a:solidFill>
                <a:srgbClr val="004868"/>
              </a:solidFill>
              <a:latin typeface="(A) Arslan Wessam A" panose="03020402040406030203" pitchFamily="66" charset="-78"/>
              <a:cs typeface="(A) Arslan Wessam A" panose="03020402040406030203" pitchFamily="66" charset="-78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63638" y="186765"/>
            <a:ext cx="11281893" cy="721217"/>
          </a:xfrm>
        </p:spPr>
        <p:txBody>
          <a:bodyPr>
            <a:normAutofit fontScale="90000"/>
          </a:bodyPr>
          <a:lstStyle/>
          <a:p>
            <a:pPr lvl="0"/>
            <a:r>
              <a:rPr lang="en-US" sz="4800" b="1" dirty="0">
                <a:solidFill>
                  <a:srgbClr val="004868"/>
                </a:solidFill>
                <a:cs typeface="(A) Arslan Wessam A" panose="03020402040406030203" pitchFamily="66" charset="-78"/>
              </a:rPr>
              <a:t>Why do we need it?</a:t>
            </a:r>
          </a:p>
        </p:txBody>
      </p:sp>
    </p:spTree>
    <p:extLst>
      <p:ext uri="{BB962C8B-B14F-4D97-AF65-F5344CB8AC3E}">
        <p14:creationId xmlns:p14="http://schemas.microsoft.com/office/powerpoint/2010/main" val="40365617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638" y="193183"/>
            <a:ext cx="11281893" cy="652637"/>
          </a:xfrm>
        </p:spPr>
        <p:txBody>
          <a:bodyPr>
            <a:normAutofit fontScale="90000"/>
          </a:bodyPr>
          <a:lstStyle/>
          <a:p>
            <a:r>
              <a:rPr lang="en-US" sz="4300" b="1" dirty="0">
                <a:solidFill>
                  <a:srgbClr val="004868"/>
                </a:solidFill>
                <a:cs typeface="(A) Arslan Wessam A" panose="03020402040406030203" pitchFamily="66" charset="-78"/>
              </a:rPr>
              <a:t>When can someone start learning it?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638" y="1204645"/>
            <a:ext cx="11281893" cy="4998374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Soft Skills</a:t>
            </a:r>
          </a:p>
          <a:p>
            <a:pPr lvl="1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Cognitive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mindset</a:t>
            </a:r>
            <a:endParaRPr lang="en-US" sz="36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>
              <a:buChar char="•"/>
            </a:pP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Technical Skills</a:t>
            </a:r>
          </a:p>
          <a:p>
            <a:pPr lvl="1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Network</a:t>
            </a:r>
          </a:p>
          <a:p>
            <a:pPr lvl="1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 err="1" smtClean="0">
                <a:solidFill>
                  <a:srgbClr val="004868"/>
                </a:solidFill>
                <a:cs typeface="(A) Arslan Wessam A" panose="03020402040406030203" pitchFamily="66" charset="-78"/>
              </a:rPr>
              <a:t>Oses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internals and structure</a:t>
            </a:r>
          </a:p>
          <a:p>
            <a:pPr lvl="1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Documents (PDF, DOC, XLS) structure</a:t>
            </a:r>
          </a:p>
          <a:p>
            <a:pPr lvl="1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Scripting</a:t>
            </a:r>
            <a:endParaRPr lang="en-US" sz="3600" dirty="0">
              <a:solidFill>
                <a:srgbClr val="004868"/>
              </a:solidFill>
              <a:cs typeface="(A) Arslan Wessam A" panose="03020402040406030203" pitchFamily="66" charset="-78"/>
            </a:endParaRP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37D9445-FE1F-4C31-8DAB-30713F6C4372}" type="datetime1">
              <a:rPr lang="en-US" sz="2400" smtClean="0">
                <a:solidFill>
                  <a:schemeClr val="bg1"/>
                </a:solidFill>
              </a:rPr>
              <a:t>12/16/2021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6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3893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638" y="193183"/>
            <a:ext cx="11281893" cy="686927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Demo</a:t>
            </a:r>
            <a:endParaRPr lang="en-US" sz="4400" b="1" dirty="0">
              <a:solidFill>
                <a:srgbClr val="00567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638" y="1204645"/>
            <a:ext cx="11281893" cy="4998374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Network -&gt; </a:t>
            </a:r>
            <a:r>
              <a:rPr lang="en-US" sz="3600" dirty="0" err="1" smtClean="0">
                <a:solidFill>
                  <a:srgbClr val="004868"/>
                </a:solidFill>
                <a:cs typeface="(A) Arslan Wessam A" panose="03020402040406030203" pitchFamily="66" charset="-78"/>
              </a:rPr>
              <a:t>Wireshark</a:t>
            </a:r>
            <a:endParaRPr lang="en-US" sz="36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/>
            <a:endParaRPr lang="en-US" sz="36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Disk image -&gt; </a:t>
            </a:r>
            <a:r>
              <a:rPr lang="en-US" sz="3600" dirty="0" err="1" smtClean="0">
                <a:solidFill>
                  <a:srgbClr val="004868"/>
                </a:solidFill>
                <a:cs typeface="(A) Arslan Wessam A" panose="03020402040406030203" pitchFamily="66" charset="-78"/>
              </a:rPr>
              <a:t>arsenalimagemounter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&amp; FTK</a:t>
            </a:r>
            <a:endParaRPr lang="en-US" sz="36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/>
            <a:endParaRPr lang="en-US" sz="36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Memory -&gt;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volatility &amp; </a:t>
            </a:r>
            <a:r>
              <a:rPr lang="en-US" sz="3600" dirty="0" err="1" smtClean="0">
                <a:solidFill>
                  <a:srgbClr val="004868"/>
                </a:solidFill>
                <a:cs typeface="(A) Arslan Wessam A" panose="03020402040406030203" pitchFamily="66" charset="-78"/>
              </a:rPr>
              <a:t>BelkaSoft</a:t>
            </a:r>
            <a:endParaRPr lang="en-US" sz="36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/>
            <a:endParaRPr lang="en-US" sz="36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Malicious document -&gt; </a:t>
            </a:r>
            <a:r>
              <a:rPr lang="en-US" sz="3600" dirty="0" err="1" smtClean="0">
                <a:solidFill>
                  <a:srgbClr val="004868"/>
                </a:solidFill>
                <a:cs typeface="(A) Arslan Wessam A" panose="03020402040406030203" pitchFamily="66" charset="-78"/>
              </a:rPr>
              <a:t>PDFStreamDumper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&amp; </a:t>
            </a:r>
            <a:r>
              <a:rPr lang="en-US" sz="3600" dirty="0" err="1" smtClean="0">
                <a:solidFill>
                  <a:srgbClr val="004868"/>
                </a:solidFill>
                <a:cs typeface="(A) Arslan Wessam A" panose="03020402040406030203" pitchFamily="66" charset="-78"/>
              </a:rPr>
              <a:t>OLEtools</a:t>
            </a:r>
            <a:endParaRPr lang="en-US" sz="3600" dirty="0">
              <a:solidFill>
                <a:srgbClr val="004868"/>
              </a:solidFill>
              <a:cs typeface="(A) Arslan Wessam A" panose="03020402040406030203" pitchFamily="66" charset="-78"/>
            </a:endParaRP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37D9445-FE1F-4C31-8DAB-30713F6C4372}" type="datetime1">
              <a:rPr lang="en-US" sz="2400" smtClean="0">
                <a:solidFill>
                  <a:schemeClr val="bg1"/>
                </a:solidFill>
              </a:rPr>
              <a:t>12/16/2021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7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9953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638" y="193183"/>
            <a:ext cx="11281893" cy="686927"/>
          </a:xfrm>
        </p:spPr>
        <p:txBody>
          <a:bodyPr>
            <a:normAutofit fontScale="90000"/>
          </a:bodyPr>
          <a:lstStyle/>
          <a:p>
            <a:pPr lvl="0"/>
            <a:r>
              <a:rPr lang="en-US" sz="4400" b="1" dirty="0">
                <a:solidFill>
                  <a:srgbClr val="004868"/>
                </a:solidFill>
                <a:cs typeface="(A) Arslan Wessam A" panose="03020402040406030203" pitchFamily="66" charset="-78"/>
              </a:rPr>
              <a:t>Where DFIR analysts work?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638" y="1204645"/>
            <a:ext cx="11281893" cy="3881705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 sz="28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Financial </a:t>
            </a:r>
            <a:r>
              <a:rPr lang="en-US" sz="2800" dirty="0">
                <a:solidFill>
                  <a:srgbClr val="004868"/>
                </a:solidFill>
                <a:cs typeface="(A) Arslan Wessam A" panose="03020402040406030203" pitchFamily="66" charset="-78"/>
              </a:rPr>
              <a:t>service organizations – such as banks and accountancy firms.</a:t>
            </a:r>
          </a:p>
          <a:p>
            <a:pPr lvl="0">
              <a:buChar char="•"/>
            </a:pPr>
            <a:r>
              <a:rPr lang="en-US" sz="28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Forensic </a:t>
            </a:r>
            <a:r>
              <a:rPr lang="en-US" sz="2800" dirty="0">
                <a:solidFill>
                  <a:srgbClr val="004868"/>
                </a:solidFill>
                <a:cs typeface="(A) Arslan Wessam A" panose="03020402040406030203" pitchFamily="66" charset="-78"/>
              </a:rPr>
              <a:t>computing companies and consultancies.</a:t>
            </a:r>
          </a:p>
          <a:p>
            <a:pPr lvl="0">
              <a:buChar char="•"/>
            </a:pPr>
            <a:r>
              <a:rPr lang="en-US" sz="28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28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Government </a:t>
            </a:r>
            <a:r>
              <a:rPr lang="en-US" sz="2800" dirty="0">
                <a:solidFill>
                  <a:srgbClr val="004868"/>
                </a:solidFill>
                <a:cs typeface="(A) Arslan Wessam A" panose="03020402040406030203" pitchFamily="66" charset="-78"/>
              </a:rPr>
              <a:t>agencies and departments – both national and regional.</a:t>
            </a:r>
          </a:p>
          <a:p>
            <a:pPr lvl="0">
              <a:buChar char="•"/>
            </a:pPr>
            <a:r>
              <a:rPr lang="en-US" sz="28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28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Government </a:t>
            </a:r>
            <a:r>
              <a:rPr lang="en-US" sz="2800" dirty="0">
                <a:solidFill>
                  <a:srgbClr val="004868"/>
                </a:solidFill>
                <a:cs typeface="(A) Arslan Wessam A" panose="03020402040406030203" pitchFamily="66" charset="-78"/>
              </a:rPr>
              <a:t>intelligence services – for instance, Government Communications Headquarters (GCHQ) in the </a:t>
            </a:r>
            <a:r>
              <a:rPr lang="en-US" sz="2800" dirty="0" err="1">
                <a:solidFill>
                  <a:srgbClr val="004868"/>
                </a:solidFill>
                <a:cs typeface="(A) Arslan Wessam A" panose="03020402040406030203" pitchFamily="66" charset="-78"/>
              </a:rPr>
              <a:t>Uk</a:t>
            </a:r>
            <a:r>
              <a:rPr lang="en-US" sz="2800" dirty="0">
                <a:solidFill>
                  <a:srgbClr val="004868"/>
                </a:solidFill>
                <a:cs typeface="(A) Arslan Wessam A" panose="03020402040406030203" pitchFamily="66" charset="-78"/>
              </a:rPr>
              <a:t>.</a:t>
            </a:r>
          </a:p>
          <a:p>
            <a:pPr lvl="0">
              <a:buChar char="•"/>
            </a:pPr>
            <a:r>
              <a:rPr lang="en-US" sz="28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28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IT </a:t>
            </a:r>
            <a:r>
              <a:rPr lang="en-US" sz="2800" dirty="0">
                <a:solidFill>
                  <a:srgbClr val="004868"/>
                </a:solidFill>
                <a:cs typeface="(A) Arslan Wessam A" panose="03020402040406030203" pitchFamily="66" charset="-78"/>
              </a:rPr>
              <a:t>and telecommunications companies.</a:t>
            </a:r>
          </a:p>
          <a:p>
            <a:pPr lvl="0">
              <a:buChar char="•"/>
            </a:pPr>
            <a:r>
              <a:rPr lang="en-US" sz="28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28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Police </a:t>
            </a:r>
            <a:r>
              <a:rPr lang="en-US" sz="2800" dirty="0">
                <a:solidFill>
                  <a:srgbClr val="004868"/>
                </a:solidFill>
                <a:cs typeface="(A) Arslan Wessam A" panose="03020402040406030203" pitchFamily="66" charset="-78"/>
              </a:rPr>
              <a:t>forces and law enforcement agencies – such as the National Crime Agency (NCA).</a:t>
            </a:r>
          </a:p>
          <a:p>
            <a:pPr lvl="0">
              <a:buChar char="•"/>
            </a:pPr>
            <a:r>
              <a:rPr lang="en-US" sz="28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28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The </a:t>
            </a:r>
            <a:r>
              <a:rPr lang="en-US" sz="2800" dirty="0">
                <a:solidFill>
                  <a:srgbClr val="004868"/>
                </a:solidFill>
                <a:cs typeface="(A) Arslan Wessam A" panose="03020402040406030203" pitchFamily="66" charset="-78"/>
              </a:rPr>
              <a:t>public sector – including the health sector. </a:t>
            </a: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37D9445-FE1F-4C31-8DAB-30713F6C4372}" type="datetime1">
              <a:rPr lang="en-US" sz="2400" smtClean="0">
                <a:solidFill>
                  <a:schemeClr val="bg1"/>
                </a:solidFill>
              </a:rPr>
              <a:t>12/16/2021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8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687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638" y="193183"/>
            <a:ext cx="11281893" cy="686927"/>
          </a:xfrm>
        </p:spPr>
        <p:txBody>
          <a:bodyPr>
            <a:normAutofit fontScale="90000"/>
          </a:bodyPr>
          <a:lstStyle/>
          <a:p>
            <a:pPr lvl="0"/>
            <a:r>
              <a:rPr lang="en-US" sz="4400" b="1" dirty="0">
                <a:solidFill>
                  <a:srgbClr val="004868"/>
                </a:solidFill>
                <a:cs typeface="(A) Arslan Wessam A" panose="03020402040406030203" pitchFamily="66" charset="-78"/>
              </a:rPr>
              <a:t>How to learn it (resources)?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638" y="880110"/>
            <a:ext cx="11281893" cy="4998374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Practicing (</a:t>
            </a:r>
            <a:r>
              <a:rPr lang="en-US" sz="2400" dirty="0">
                <a:solidFill>
                  <a:srgbClr val="004868"/>
                </a:solidFill>
                <a:cs typeface="(A) Arslan Wessam A" panose="03020402040406030203" pitchFamily="66" charset="-78"/>
              </a:rPr>
              <a:t>https://training.dfirdiva.com/listing-category/dfir-blue-team-ctfs</a:t>
            </a: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)</a:t>
            </a:r>
            <a:endParaRPr lang="en-US" sz="36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1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28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99</a:t>
            </a:r>
            <a:r>
              <a:rPr lang="en-US" sz="3600" dirty="0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% of CTFs != What DFIR analyst really do.</a:t>
            </a:r>
          </a:p>
          <a:p>
            <a:pPr lvl="0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Books &amp; Courses</a:t>
            </a:r>
          </a:p>
          <a:p>
            <a:pPr lvl="1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4400" dirty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SANS roadmap: </a:t>
            </a:r>
            <a:r>
              <a:rPr lang="en-US" sz="2800" dirty="0" smtClean="0">
                <a:solidFill>
                  <a:srgbClr val="004868"/>
                </a:solidFill>
                <a:cs typeface="(A) Arslan Wessam A" panose="03020402040406030203" pitchFamily="66" charset="-78"/>
                <a:hlinkClick r:id="rId4"/>
              </a:rPr>
              <a:t>www.sans.org/cyber-security-skills-roadmap/</a:t>
            </a:r>
            <a:endParaRPr lang="en-US" sz="36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1">
              <a:buChar char="•"/>
            </a:pPr>
            <a:r>
              <a:rPr lang="en-US" sz="3600" dirty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 </a:t>
            </a:r>
            <a:r>
              <a:rPr lang="en-US" sz="3600" dirty="0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Incident response and digital forensics book</a:t>
            </a:r>
          </a:p>
          <a:p>
            <a:pPr lvl="1">
              <a:buChar char="•"/>
            </a:pPr>
            <a:r>
              <a:rPr lang="en-US" sz="3600" dirty="0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 Introductory computer forensics: a hands on practical approach book</a:t>
            </a:r>
            <a:endParaRPr lang="en-US" sz="4400" dirty="0" smtClean="0">
              <a:solidFill>
                <a:srgbClr val="004868"/>
              </a:solidFill>
              <a:latin typeface="(A) Arslan Wessam A" panose="03020402040406030203" pitchFamily="66" charset="-78"/>
              <a:cs typeface="(A) Arslan Wessam A" panose="03020402040406030203" pitchFamily="66" charset="-78"/>
            </a:endParaRPr>
          </a:p>
          <a:p>
            <a:pPr lvl="0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Experts to follow</a:t>
            </a:r>
            <a:endParaRPr lang="en-US" sz="3600" dirty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1">
              <a:buChar char="•"/>
            </a:pPr>
            <a:r>
              <a:rPr lang="en-US" sz="3600" dirty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 @</a:t>
            </a:r>
            <a:r>
              <a:rPr lang="en-US" sz="3600" dirty="0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binaryz0ne</a:t>
            </a:r>
            <a:r>
              <a:rPr lang="en-US" sz="3600" dirty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, </a:t>
            </a:r>
            <a:r>
              <a:rPr lang="en-US" sz="3600" dirty="0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@</a:t>
            </a:r>
            <a:r>
              <a:rPr lang="en-US" sz="3600" dirty="0" err="1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phillmoore</a:t>
            </a:r>
            <a:r>
              <a:rPr lang="en-US" sz="3600" dirty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, </a:t>
            </a:r>
            <a:r>
              <a:rPr lang="en-US" sz="3600" dirty="0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@</a:t>
            </a:r>
            <a:r>
              <a:rPr lang="en-US" sz="3600" dirty="0" err="1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attrc</a:t>
            </a:r>
            <a:r>
              <a:rPr lang="en-US" sz="3600" dirty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, </a:t>
            </a:r>
            <a:r>
              <a:rPr lang="en-US" sz="3600" dirty="0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@</a:t>
            </a:r>
            <a:r>
              <a:rPr lang="en-US" sz="3600" dirty="0" err="1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DFIRScience</a:t>
            </a:r>
            <a:r>
              <a:rPr lang="en-US" sz="3600" dirty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, </a:t>
            </a:r>
            <a:r>
              <a:rPr lang="en-US" sz="3600" dirty="0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@</a:t>
            </a:r>
            <a:r>
              <a:rPr lang="en-US" sz="3600" dirty="0" err="1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DidierStevens</a:t>
            </a:r>
            <a:endParaRPr lang="en-US" sz="3600" dirty="0" smtClean="0">
              <a:solidFill>
                <a:srgbClr val="004868"/>
              </a:solidFill>
              <a:latin typeface="(A) Arslan Wessam A" panose="03020402040406030203" pitchFamily="66" charset="-78"/>
              <a:cs typeface="(A) Arslan Wessam A" panose="03020402040406030203" pitchFamily="66" charset="-78"/>
            </a:endParaRP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37D9445-FE1F-4C31-8DAB-30713F6C4372}" type="datetime1">
              <a:rPr lang="en-US" sz="2400" smtClean="0">
                <a:solidFill>
                  <a:schemeClr val="bg1"/>
                </a:solidFill>
              </a:rPr>
              <a:t>12/16/2021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9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303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</TotalTime>
  <Words>376</Words>
  <Application>Microsoft Office PowerPoint</Application>
  <PresentationFormat>Widescreen</PresentationFormat>
  <Paragraphs>94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(A) Arslan Wessam A</vt:lpstr>
      <vt:lpstr>Arial</vt:lpstr>
      <vt:lpstr>Calibri</vt:lpstr>
      <vt:lpstr>Calibri Light</vt:lpstr>
      <vt:lpstr>Office Theme</vt:lpstr>
      <vt:lpstr>Digital Forensics</vt:lpstr>
      <vt:lpstr>Table of Content</vt:lpstr>
      <vt:lpstr>What is Digital forensics?</vt:lpstr>
      <vt:lpstr>Why do we need it?</vt:lpstr>
      <vt:lpstr>Why do we need it?</vt:lpstr>
      <vt:lpstr>When can someone start learning it?</vt:lpstr>
      <vt:lpstr>Demo</vt:lpstr>
      <vt:lpstr>Where DFIR analysts work?</vt:lpstr>
      <vt:lpstr>How to learn it (resources)?</vt:lpstr>
      <vt:lpstr>Thanks for Watching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IEUser</cp:lastModifiedBy>
  <cp:revision>38</cp:revision>
  <dcterms:created xsi:type="dcterms:W3CDTF">2020-08-08T11:01:43Z</dcterms:created>
  <dcterms:modified xsi:type="dcterms:W3CDTF">2021-12-16T20:35:01Z</dcterms:modified>
</cp:coreProperties>
</file>