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405"/>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1/29/22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1/29/22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1/29/22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1/29/22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1/29/22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1/29/22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1/29/22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1/29/22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BC5B6-1142-EB48-8B3C-158168B376F9}"/>
              </a:ext>
            </a:extLst>
          </p:cNvPr>
          <p:cNvSpPr>
            <a:spLocks noGrp="1"/>
          </p:cNvSpPr>
          <p:nvPr>
            <p:ph type="ctrTitle"/>
          </p:nvPr>
        </p:nvSpPr>
        <p:spPr/>
        <p:txBody>
          <a:bodyPr/>
          <a:lstStyle/>
          <a:p>
            <a:r>
              <a:rPr lang="en-US" dirty="0"/>
              <a:t>Maximal Extractable Value</a:t>
            </a:r>
          </a:p>
        </p:txBody>
      </p:sp>
      <p:sp>
        <p:nvSpPr>
          <p:cNvPr id="3" name="Subtitle 2">
            <a:extLst>
              <a:ext uri="{FF2B5EF4-FFF2-40B4-BE49-F238E27FC236}">
                <a16:creationId xmlns:a16="http://schemas.microsoft.com/office/drawing/2014/main" id="{3142F0E5-1954-0B4C-927E-04675C0B550A}"/>
              </a:ext>
            </a:extLst>
          </p:cNvPr>
          <p:cNvSpPr>
            <a:spLocks noGrp="1"/>
          </p:cNvSpPr>
          <p:nvPr>
            <p:ph type="subTitle" idx="1"/>
          </p:nvPr>
        </p:nvSpPr>
        <p:spPr/>
        <p:txBody>
          <a:bodyPr/>
          <a:lstStyle/>
          <a:p>
            <a:r>
              <a:rPr lang="en-US" dirty="0"/>
              <a:t>By Waylon Jepsen</a:t>
            </a:r>
          </a:p>
        </p:txBody>
      </p:sp>
    </p:spTree>
    <p:extLst>
      <p:ext uri="{BB962C8B-B14F-4D97-AF65-F5344CB8AC3E}">
        <p14:creationId xmlns:p14="http://schemas.microsoft.com/office/powerpoint/2010/main" val="2415385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297C3-1560-3C47-B255-AE8794CC7CB6}"/>
              </a:ext>
            </a:extLst>
          </p:cNvPr>
          <p:cNvSpPr>
            <a:spLocks noGrp="1"/>
          </p:cNvSpPr>
          <p:nvPr>
            <p:ph type="title"/>
          </p:nvPr>
        </p:nvSpPr>
        <p:spPr/>
        <p:txBody>
          <a:bodyPr/>
          <a:lstStyle/>
          <a:p>
            <a:r>
              <a:rPr lang="en-US" dirty="0"/>
              <a:t>MEV in ETH 2</a:t>
            </a:r>
          </a:p>
        </p:txBody>
      </p:sp>
      <p:sp>
        <p:nvSpPr>
          <p:cNvPr id="3" name="Content Placeholder 2">
            <a:extLst>
              <a:ext uri="{FF2B5EF4-FFF2-40B4-BE49-F238E27FC236}">
                <a16:creationId xmlns:a16="http://schemas.microsoft.com/office/drawing/2014/main" id="{5875442D-58BE-D144-878C-2B2658CF4B6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344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4EAF5-2DB0-2A48-9D01-DBB4735B958A}"/>
              </a:ext>
            </a:extLst>
          </p:cNvPr>
          <p:cNvSpPr>
            <a:spLocks noGrp="1"/>
          </p:cNvSpPr>
          <p:nvPr>
            <p:ph type="title"/>
          </p:nvPr>
        </p:nvSpPr>
        <p:spPr/>
        <p:txBody>
          <a:bodyPr/>
          <a:lstStyle/>
          <a:p>
            <a:r>
              <a:rPr lang="en-US" dirty="0"/>
              <a:t>MEV in L2</a:t>
            </a:r>
          </a:p>
        </p:txBody>
      </p:sp>
      <p:sp>
        <p:nvSpPr>
          <p:cNvPr id="3" name="Content Placeholder 2">
            <a:extLst>
              <a:ext uri="{FF2B5EF4-FFF2-40B4-BE49-F238E27FC236}">
                <a16:creationId xmlns:a16="http://schemas.microsoft.com/office/drawing/2014/main" id="{FB33B6ED-DEB3-D74D-AFF2-64DD819C550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92872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3297D-F95E-014A-82D1-B1D40E5E11B9}"/>
              </a:ext>
            </a:extLst>
          </p:cNvPr>
          <p:cNvSpPr>
            <a:spLocks noGrp="1"/>
          </p:cNvSpPr>
          <p:nvPr>
            <p:ph type="title"/>
          </p:nvPr>
        </p:nvSpPr>
        <p:spPr/>
        <p:txBody>
          <a:bodyPr/>
          <a:lstStyle/>
          <a:p>
            <a:r>
              <a:rPr lang="en-US" dirty="0"/>
              <a:t>MEV Taxonomy</a:t>
            </a:r>
          </a:p>
        </p:txBody>
      </p:sp>
      <p:sp>
        <p:nvSpPr>
          <p:cNvPr id="3" name="Content Placeholder 2">
            <a:extLst>
              <a:ext uri="{FF2B5EF4-FFF2-40B4-BE49-F238E27FC236}">
                <a16:creationId xmlns:a16="http://schemas.microsoft.com/office/drawing/2014/main" id="{670010F5-16B2-0641-9E06-A02F1BFB28A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4638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677A2-9DE0-394A-9666-943FCFDC4135}"/>
              </a:ext>
            </a:extLst>
          </p:cNvPr>
          <p:cNvSpPr>
            <a:spLocks noGrp="1"/>
          </p:cNvSpPr>
          <p:nvPr>
            <p:ph type="title"/>
          </p:nvPr>
        </p:nvSpPr>
        <p:spPr/>
        <p:txBody>
          <a:bodyPr/>
          <a:lstStyle/>
          <a:p>
            <a:r>
              <a:rPr lang="en-US" dirty="0"/>
              <a:t>Account Abstraction</a:t>
            </a:r>
          </a:p>
        </p:txBody>
      </p:sp>
      <p:sp>
        <p:nvSpPr>
          <p:cNvPr id="3" name="Content Placeholder 2">
            <a:extLst>
              <a:ext uri="{FF2B5EF4-FFF2-40B4-BE49-F238E27FC236}">
                <a16:creationId xmlns:a16="http://schemas.microsoft.com/office/drawing/2014/main" id="{035D4BDD-8782-6442-AA1B-FCC3ED53B51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618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CFA73-239B-2F49-A9E2-08B62D3E6FDC}"/>
              </a:ext>
            </a:extLst>
          </p:cNvPr>
          <p:cNvSpPr>
            <a:spLocks noGrp="1"/>
          </p:cNvSpPr>
          <p:nvPr>
            <p:ph type="title"/>
          </p:nvPr>
        </p:nvSpPr>
        <p:spPr/>
        <p:txBody>
          <a:bodyPr/>
          <a:lstStyle/>
          <a:p>
            <a:r>
              <a:rPr lang="en-US" dirty="0"/>
              <a:t>Protocol Design</a:t>
            </a:r>
          </a:p>
        </p:txBody>
      </p:sp>
      <p:sp>
        <p:nvSpPr>
          <p:cNvPr id="3" name="Content Placeholder 2">
            <a:extLst>
              <a:ext uri="{FF2B5EF4-FFF2-40B4-BE49-F238E27FC236}">
                <a16:creationId xmlns:a16="http://schemas.microsoft.com/office/drawing/2014/main" id="{7B8F2B56-474A-8B42-A832-D9E5D154508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4404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430BA-A8BF-9944-A83C-C3C26A38A814}"/>
              </a:ext>
            </a:extLst>
          </p:cNvPr>
          <p:cNvSpPr>
            <a:spLocks noGrp="1"/>
          </p:cNvSpPr>
          <p:nvPr>
            <p:ph type="title"/>
          </p:nvPr>
        </p:nvSpPr>
        <p:spPr/>
        <p:txBody>
          <a:bodyPr/>
          <a:lstStyle/>
          <a:p>
            <a:r>
              <a:rPr lang="en-US" dirty="0"/>
              <a:t>Search Optimization</a:t>
            </a:r>
          </a:p>
        </p:txBody>
      </p:sp>
      <p:sp>
        <p:nvSpPr>
          <p:cNvPr id="3" name="Content Placeholder 2">
            <a:extLst>
              <a:ext uri="{FF2B5EF4-FFF2-40B4-BE49-F238E27FC236}">
                <a16:creationId xmlns:a16="http://schemas.microsoft.com/office/drawing/2014/main" id="{EDC995B4-A9F5-9F41-A35A-0FDABA20BD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37174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7024F-027F-4441-8BA4-138761291667}"/>
              </a:ext>
            </a:extLst>
          </p:cNvPr>
          <p:cNvSpPr>
            <a:spLocks noGrp="1"/>
          </p:cNvSpPr>
          <p:nvPr>
            <p:ph type="title"/>
          </p:nvPr>
        </p:nvSpPr>
        <p:spPr/>
        <p:txBody>
          <a:bodyPr>
            <a:normAutofit/>
          </a:bodyPr>
          <a:lstStyle/>
          <a:p>
            <a:r>
              <a:rPr lang="en-US" dirty="0" err="1"/>
              <a:t>Flashbots</a:t>
            </a:r>
            <a:r>
              <a:rPr lang="en-US" dirty="0"/>
              <a:t> as Critical Infrastructure</a:t>
            </a:r>
          </a:p>
        </p:txBody>
      </p:sp>
      <p:sp>
        <p:nvSpPr>
          <p:cNvPr id="3" name="Content Placeholder 2">
            <a:extLst>
              <a:ext uri="{FF2B5EF4-FFF2-40B4-BE49-F238E27FC236}">
                <a16:creationId xmlns:a16="http://schemas.microsoft.com/office/drawing/2014/main" id="{EEBF3218-EBC7-5D43-9105-E632E5B1D6D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807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85B3-5CBC-3E44-80DE-D992A5EAF45D}"/>
              </a:ext>
            </a:extLst>
          </p:cNvPr>
          <p:cNvSpPr>
            <a:spLocks noGrp="1"/>
          </p:cNvSpPr>
          <p:nvPr>
            <p:ph type="title"/>
          </p:nvPr>
        </p:nvSpPr>
        <p:spPr/>
        <p:txBody>
          <a:bodyPr/>
          <a:lstStyle/>
          <a:p>
            <a:r>
              <a:rPr lang="en-US" dirty="0"/>
              <a:t>MEV in other protocols</a:t>
            </a:r>
          </a:p>
        </p:txBody>
      </p:sp>
      <p:sp>
        <p:nvSpPr>
          <p:cNvPr id="3" name="Content Placeholder 2">
            <a:extLst>
              <a:ext uri="{FF2B5EF4-FFF2-40B4-BE49-F238E27FC236}">
                <a16:creationId xmlns:a16="http://schemas.microsoft.com/office/drawing/2014/main" id="{F1CF9129-7B6E-764D-A323-4F4B2E1C8D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223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3C0B5-F725-E54C-82F7-7269314ADDC3}"/>
              </a:ext>
            </a:extLst>
          </p:cNvPr>
          <p:cNvSpPr>
            <a:spLocks noGrp="1"/>
          </p:cNvSpPr>
          <p:nvPr>
            <p:ph type="title"/>
          </p:nvPr>
        </p:nvSpPr>
        <p:spPr/>
        <p:txBody>
          <a:bodyPr/>
          <a:lstStyle/>
          <a:p>
            <a:r>
              <a:rPr lang="en-US" dirty="0"/>
              <a:t>What is MEV	</a:t>
            </a:r>
          </a:p>
        </p:txBody>
      </p:sp>
      <p:sp>
        <p:nvSpPr>
          <p:cNvPr id="3" name="Content Placeholder 2">
            <a:extLst>
              <a:ext uri="{FF2B5EF4-FFF2-40B4-BE49-F238E27FC236}">
                <a16:creationId xmlns:a16="http://schemas.microsoft.com/office/drawing/2014/main" id="{E354E94A-0B54-8C4B-9C4E-1106ED240F3B}"/>
              </a:ext>
            </a:extLst>
          </p:cNvPr>
          <p:cNvSpPr>
            <a:spLocks noGrp="1"/>
          </p:cNvSpPr>
          <p:nvPr>
            <p:ph idx="1"/>
          </p:nvPr>
        </p:nvSpPr>
        <p:spPr/>
        <p:txBody>
          <a:bodyPr/>
          <a:lstStyle/>
          <a:p>
            <a:r>
              <a:rPr lang="en-US" dirty="0"/>
              <a:t>MEV is described as any value that can be extracted by transaction ordering mechanisms</a:t>
            </a:r>
          </a:p>
          <a:p>
            <a:r>
              <a:rPr lang="en-US" dirty="0"/>
              <a:t>In the Ethereum network there has been around $800M USD extracted in the past two years</a:t>
            </a:r>
          </a:p>
          <a:p>
            <a:r>
              <a:rPr lang="en-US" dirty="0"/>
              <a:t>Serves as a large financial honeypot for those technical and or those inclined to learn</a:t>
            </a:r>
          </a:p>
        </p:txBody>
      </p:sp>
    </p:spTree>
    <p:extLst>
      <p:ext uri="{BB962C8B-B14F-4D97-AF65-F5344CB8AC3E}">
        <p14:creationId xmlns:p14="http://schemas.microsoft.com/office/powerpoint/2010/main" val="870295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7B93D-1116-8B45-A748-E0E8087D3182}"/>
              </a:ext>
            </a:extLst>
          </p:cNvPr>
          <p:cNvSpPr>
            <a:spLocks noGrp="1"/>
          </p:cNvSpPr>
          <p:nvPr>
            <p:ph type="title"/>
          </p:nvPr>
        </p:nvSpPr>
        <p:spPr/>
        <p:txBody>
          <a:bodyPr/>
          <a:lstStyle/>
          <a:p>
            <a:r>
              <a:rPr lang="en-US" dirty="0"/>
              <a:t>Game Theoretic Model </a:t>
            </a:r>
          </a:p>
        </p:txBody>
      </p:sp>
      <p:sp>
        <p:nvSpPr>
          <p:cNvPr id="3" name="Content Placeholder 2">
            <a:extLst>
              <a:ext uri="{FF2B5EF4-FFF2-40B4-BE49-F238E27FC236}">
                <a16:creationId xmlns:a16="http://schemas.microsoft.com/office/drawing/2014/main" id="{0056BDA5-FBAE-784A-AAF4-A57D3BF8B166}"/>
              </a:ext>
            </a:extLst>
          </p:cNvPr>
          <p:cNvSpPr>
            <a:spLocks noGrp="1"/>
          </p:cNvSpPr>
          <p:nvPr>
            <p:ph idx="1"/>
          </p:nvPr>
        </p:nvSpPr>
        <p:spPr/>
        <p:txBody>
          <a:bodyPr>
            <a:normAutofit lnSpcReduction="10000"/>
          </a:bodyPr>
          <a:lstStyle/>
          <a:p>
            <a:r>
              <a:rPr lang="en-US" dirty="0"/>
              <a:t>Game played by two parties described as searchers and validators</a:t>
            </a:r>
          </a:p>
          <a:p>
            <a:r>
              <a:rPr lang="en-US" dirty="0"/>
              <a:t>Searchers: individuals looking to extract and capture MEV through automation</a:t>
            </a:r>
          </a:p>
          <a:p>
            <a:r>
              <a:rPr lang="en-US" dirty="0"/>
              <a:t>Validators (sometimes also searchers): Who are responsible for the ordering and sequencing of transactions</a:t>
            </a:r>
          </a:p>
          <a:p>
            <a:r>
              <a:rPr lang="en-US" dirty="0"/>
              <a:t>Searchers express ordering preferences in the Ethereum network to Validators with the transaction fees they are willing to pay to prioritize their transactions </a:t>
            </a:r>
          </a:p>
          <a:p>
            <a:r>
              <a:rPr lang="en-US" dirty="0"/>
              <a:t>This resulted in what is now called Priority Gas Auctions (PGAs) where searchers would compete out bidding each other until the auction is either won or is not longer profitable (A Nash equilibrium exists and was describes in the </a:t>
            </a:r>
            <a:r>
              <a:rPr lang="en-US" dirty="0" err="1"/>
              <a:t>flashboys</a:t>
            </a:r>
            <a:r>
              <a:rPr lang="en-US" dirty="0"/>
              <a:t> paper)</a:t>
            </a:r>
          </a:p>
        </p:txBody>
      </p:sp>
    </p:spTree>
    <p:extLst>
      <p:ext uri="{BB962C8B-B14F-4D97-AF65-F5344CB8AC3E}">
        <p14:creationId xmlns:p14="http://schemas.microsoft.com/office/powerpoint/2010/main" val="1306544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65D9-D7B3-8444-ADD0-EC5954D47AA9}"/>
              </a:ext>
            </a:extLst>
          </p:cNvPr>
          <p:cNvSpPr>
            <a:spLocks noGrp="1"/>
          </p:cNvSpPr>
          <p:nvPr>
            <p:ph type="title"/>
          </p:nvPr>
        </p:nvSpPr>
        <p:spPr/>
        <p:txBody>
          <a:bodyPr/>
          <a:lstStyle/>
          <a:p>
            <a:r>
              <a:rPr lang="en-US" dirty="0"/>
              <a:t>Why is it important</a:t>
            </a:r>
          </a:p>
        </p:txBody>
      </p:sp>
      <p:sp>
        <p:nvSpPr>
          <p:cNvPr id="3" name="Content Placeholder 2">
            <a:extLst>
              <a:ext uri="{FF2B5EF4-FFF2-40B4-BE49-F238E27FC236}">
                <a16:creationId xmlns:a16="http://schemas.microsoft.com/office/drawing/2014/main" id="{E7E0AB7C-F000-0849-9C14-3D0F256AAC16}"/>
              </a:ext>
            </a:extLst>
          </p:cNvPr>
          <p:cNvSpPr>
            <a:spLocks noGrp="1"/>
          </p:cNvSpPr>
          <p:nvPr>
            <p:ph idx="1"/>
          </p:nvPr>
        </p:nvSpPr>
        <p:spPr/>
        <p:txBody>
          <a:bodyPr/>
          <a:lstStyle/>
          <a:p>
            <a:r>
              <a:rPr lang="en-US" dirty="0"/>
              <a:t>The probabilistic consensus in the Ethereum network is vulnerable to reorg attacks.</a:t>
            </a:r>
          </a:p>
          <a:p>
            <a:r>
              <a:rPr lang="en-US" dirty="0"/>
              <a:t>If an individual or group of individuals identifies MEV to be captured in previous blocks that is worth more then the computational resources to reorg the blocks back to the block with MEV This has been shown to be a realistic concern in Flash Boys 2.0 </a:t>
            </a:r>
          </a:p>
          <a:p>
            <a:r>
              <a:rPr lang="en-US" dirty="0"/>
              <a:t>Censorship and collusion are additional negative extraneities that violate the ethos of the space and are desirable to avoid to promote an open public network.</a:t>
            </a:r>
          </a:p>
        </p:txBody>
      </p:sp>
    </p:spTree>
    <p:extLst>
      <p:ext uri="{BB962C8B-B14F-4D97-AF65-F5344CB8AC3E}">
        <p14:creationId xmlns:p14="http://schemas.microsoft.com/office/powerpoint/2010/main" val="3481381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60E7-1948-9C46-B27C-D14F3B1B1B8D}"/>
              </a:ext>
            </a:extLst>
          </p:cNvPr>
          <p:cNvSpPr>
            <a:spLocks noGrp="1"/>
          </p:cNvSpPr>
          <p:nvPr>
            <p:ph type="title"/>
          </p:nvPr>
        </p:nvSpPr>
        <p:spPr/>
        <p:txBody>
          <a:bodyPr/>
          <a:lstStyle/>
          <a:p>
            <a:r>
              <a:rPr lang="en-US" dirty="0" err="1"/>
              <a:t>Flashbots</a:t>
            </a:r>
            <a:r>
              <a:rPr lang="en-US" dirty="0"/>
              <a:t> </a:t>
            </a:r>
          </a:p>
        </p:txBody>
      </p:sp>
      <p:sp>
        <p:nvSpPr>
          <p:cNvPr id="3" name="Content Placeholder 2">
            <a:extLst>
              <a:ext uri="{FF2B5EF4-FFF2-40B4-BE49-F238E27FC236}">
                <a16:creationId xmlns:a16="http://schemas.microsoft.com/office/drawing/2014/main" id="{7F68630C-ECD3-A942-AAA2-6B0E4275522F}"/>
              </a:ext>
            </a:extLst>
          </p:cNvPr>
          <p:cNvSpPr>
            <a:spLocks noGrp="1"/>
          </p:cNvSpPr>
          <p:nvPr>
            <p:ph idx="1"/>
          </p:nvPr>
        </p:nvSpPr>
        <p:spPr/>
        <p:txBody>
          <a:bodyPr/>
          <a:lstStyle/>
          <a:p>
            <a:r>
              <a:rPr lang="en-US" dirty="0"/>
              <a:t>Flash bots is a research organization aiming to mitigate the negative </a:t>
            </a:r>
            <a:r>
              <a:rPr lang="en-US" dirty="0" err="1"/>
              <a:t>extrenalities</a:t>
            </a:r>
            <a:r>
              <a:rPr lang="en-US" dirty="0"/>
              <a:t> of MEV</a:t>
            </a:r>
          </a:p>
          <a:p>
            <a:r>
              <a:rPr lang="en-US" dirty="0"/>
              <a:t>They aim to bring transparency to MEV activity, democratize access to MEV revenue and enable fair redistribution of MEV Revenue</a:t>
            </a:r>
          </a:p>
          <a:p>
            <a:r>
              <a:rPr lang="en-US" dirty="0" err="1"/>
              <a:t>Flashbot</a:t>
            </a:r>
            <a:r>
              <a:rPr lang="en-US" dirty="0"/>
              <a:t> bundles is a product that allows searchers to submit a group of transactions (bundles) to the transaction pool where the bundle is treated as a black box of transactions and executed completely or not at all. </a:t>
            </a:r>
          </a:p>
        </p:txBody>
      </p:sp>
    </p:spTree>
    <p:extLst>
      <p:ext uri="{BB962C8B-B14F-4D97-AF65-F5344CB8AC3E}">
        <p14:creationId xmlns:p14="http://schemas.microsoft.com/office/powerpoint/2010/main" val="230015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3B64-2093-ED4F-AB59-A64286D31AF4}"/>
              </a:ext>
            </a:extLst>
          </p:cNvPr>
          <p:cNvSpPr>
            <a:spLocks noGrp="1"/>
          </p:cNvSpPr>
          <p:nvPr>
            <p:ph type="title"/>
          </p:nvPr>
        </p:nvSpPr>
        <p:spPr/>
        <p:txBody>
          <a:bodyPr/>
          <a:lstStyle/>
          <a:p>
            <a:r>
              <a:rPr lang="en-US" dirty="0"/>
              <a:t>Open Research Questions</a:t>
            </a:r>
          </a:p>
        </p:txBody>
      </p:sp>
      <p:sp>
        <p:nvSpPr>
          <p:cNvPr id="3" name="Content Placeholder 2">
            <a:extLst>
              <a:ext uri="{FF2B5EF4-FFF2-40B4-BE49-F238E27FC236}">
                <a16:creationId xmlns:a16="http://schemas.microsoft.com/office/drawing/2014/main" id="{D8F2BD17-8736-884A-9238-6608BB559AAA}"/>
              </a:ext>
            </a:extLst>
          </p:cNvPr>
          <p:cNvSpPr>
            <a:spLocks noGrp="1"/>
          </p:cNvSpPr>
          <p:nvPr>
            <p:ph idx="1"/>
          </p:nvPr>
        </p:nvSpPr>
        <p:spPr>
          <a:xfrm>
            <a:off x="2231136" y="2638044"/>
            <a:ext cx="7729728" cy="3812452"/>
          </a:xfrm>
        </p:spPr>
        <p:txBody>
          <a:bodyPr>
            <a:normAutofit/>
          </a:bodyPr>
          <a:lstStyle/>
          <a:p>
            <a:r>
              <a:rPr lang="en-US" dirty="0"/>
              <a:t>The initial work on MEV has been </a:t>
            </a:r>
            <a:br>
              <a:rPr lang="en-US" dirty="0"/>
            </a:br>
            <a:endParaRPr lang="en-US" dirty="0"/>
          </a:p>
        </p:txBody>
      </p:sp>
    </p:spTree>
    <p:extLst>
      <p:ext uri="{BB962C8B-B14F-4D97-AF65-F5344CB8AC3E}">
        <p14:creationId xmlns:p14="http://schemas.microsoft.com/office/powerpoint/2010/main" val="963954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07994-2F50-114E-84F1-8697CBADE4E9}"/>
              </a:ext>
            </a:extLst>
          </p:cNvPr>
          <p:cNvSpPr>
            <a:spLocks noGrp="1"/>
          </p:cNvSpPr>
          <p:nvPr>
            <p:ph type="title"/>
          </p:nvPr>
        </p:nvSpPr>
        <p:spPr/>
        <p:txBody>
          <a:bodyPr/>
          <a:lstStyle/>
          <a:p>
            <a:r>
              <a:rPr lang="en-US" dirty="0"/>
              <a:t>Auction Design</a:t>
            </a:r>
            <a:br>
              <a:rPr lang="en-US" dirty="0"/>
            </a:br>
            <a:endParaRPr lang="en-US" dirty="0"/>
          </a:p>
        </p:txBody>
      </p:sp>
      <p:sp>
        <p:nvSpPr>
          <p:cNvPr id="3" name="Content Placeholder 2">
            <a:extLst>
              <a:ext uri="{FF2B5EF4-FFF2-40B4-BE49-F238E27FC236}">
                <a16:creationId xmlns:a16="http://schemas.microsoft.com/office/drawing/2014/main" id="{972422D3-5A35-1243-A8BA-CFB96E4A3A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744919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8980-3F05-5D4A-B95B-EBE46D49DD5E}"/>
              </a:ext>
            </a:extLst>
          </p:cNvPr>
          <p:cNvSpPr>
            <a:spLocks noGrp="1"/>
          </p:cNvSpPr>
          <p:nvPr>
            <p:ph type="title"/>
          </p:nvPr>
        </p:nvSpPr>
        <p:spPr/>
        <p:txBody>
          <a:bodyPr/>
          <a:lstStyle/>
          <a:p>
            <a:r>
              <a:rPr lang="en-US" dirty="0"/>
              <a:t>Cryptographic Privacy</a:t>
            </a:r>
            <a:br>
              <a:rPr lang="en-US" dirty="0"/>
            </a:br>
            <a:endParaRPr lang="en-US" dirty="0"/>
          </a:p>
        </p:txBody>
      </p:sp>
      <p:sp>
        <p:nvSpPr>
          <p:cNvPr id="3" name="Content Placeholder 2">
            <a:extLst>
              <a:ext uri="{FF2B5EF4-FFF2-40B4-BE49-F238E27FC236}">
                <a16:creationId xmlns:a16="http://schemas.microsoft.com/office/drawing/2014/main" id="{4F851B7B-1406-9744-A072-BCEE1B7FE6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0310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056F-3B18-6341-BC34-E3DBE22D3AE6}"/>
              </a:ext>
            </a:extLst>
          </p:cNvPr>
          <p:cNvSpPr>
            <a:spLocks noGrp="1"/>
          </p:cNvSpPr>
          <p:nvPr>
            <p:ph type="title"/>
          </p:nvPr>
        </p:nvSpPr>
        <p:spPr/>
        <p:txBody>
          <a:bodyPr/>
          <a:lstStyle/>
          <a:p>
            <a:r>
              <a:rPr lang="en-US" dirty="0" err="1"/>
              <a:t>Cryptoeconomic</a:t>
            </a:r>
            <a:r>
              <a:rPr lang="en-US" dirty="0"/>
              <a:t> Privacy</a:t>
            </a:r>
            <a:br>
              <a:rPr lang="en-US" dirty="0"/>
            </a:br>
            <a:endParaRPr lang="en-US" dirty="0"/>
          </a:p>
        </p:txBody>
      </p:sp>
      <p:sp>
        <p:nvSpPr>
          <p:cNvPr id="3" name="Content Placeholder 2">
            <a:extLst>
              <a:ext uri="{FF2B5EF4-FFF2-40B4-BE49-F238E27FC236}">
                <a16:creationId xmlns:a16="http://schemas.microsoft.com/office/drawing/2014/main" id="{A08C8248-C309-BC49-B5D8-2E5B6FC4649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7953182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65</TotalTime>
  <Words>372</Words>
  <Application>Microsoft Macintosh PowerPoint</Application>
  <PresentationFormat>Widescreen</PresentationFormat>
  <Paragraphs>33</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Parcel</vt:lpstr>
      <vt:lpstr>Maximal Extractable Value</vt:lpstr>
      <vt:lpstr>What is MEV </vt:lpstr>
      <vt:lpstr>Game Theoretic Model </vt:lpstr>
      <vt:lpstr>Why is it important</vt:lpstr>
      <vt:lpstr>Flashbots </vt:lpstr>
      <vt:lpstr>Open Research Questions</vt:lpstr>
      <vt:lpstr>Auction Design </vt:lpstr>
      <vt:lpstr>Cryptographic Privacy </vt:lpstr>
      <vt:lpstr>Cryptoeconomic Privacy </vt:lpstr>
      <vt:lpstr>MEV in ETH 2</vt:lpstr>
      <vt:lpstr>MEV in L2</vt:lpstr>
      <vt:lpstr>MEV Taxonomy</vt:lpstr>
      <vt:lpstr>Account Abstraction</vt:lpstr>
      <vt:lpstr>Protocol Design</vt:lpstr>
      <vt:lpstr>Search Optimization</vt:lpstr>
      <vt:lpstr>Flashbots as Critical Infrastructure</vt:lpstr>
      <vt:lpstr>MEV in other protocols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Maximal Extractable Value</dc:title>
  <dc:creator>Jepsen,Waylon (EID)</dc:creator>
  <cp:lastModifiedBy>Jepsen,Waylon (EID)</cp:lastModifiedBy>
  <cp:revision>1</cp:revision>
  <dcterms:created xsi:type="dcterms:W3CDTF">2022-01-29T22:06:21Z</dcterms:created>
  <dcterms:modified xsi:type="dcterms:W3CDTF">2022-01-29T23:11:54Z</dcterms:modified>
</cp:coreProperties>
</file>