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8" r:id="rId2"/>
    <p:sldId id="256" r:id="rId3"/>
    <p:sldId id="258" r:id="rId4"/>
    <p:sldId id="259" r:id="rId5"/>
    <p:sldId id="260" r:id="rId6"/>
    <p:sldId id="257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85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882-AB7A-0949-8FBD-BCEE6A61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8422"/>
            <a:ext cx="7729728" cy="1188720"/>
          </a:xfrm>
        </p:spPr>
        <p:txBody>
          <a:bodyPr/>
          <a:lstStyle/>
          <a:p>
            <a:r>
              <a:rPr lang="en-US" dirty="0"/>
              <a:t>Network Simulation With Max plus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A8CD-0BB3-A542-AF23-4A5CC88D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099097"/>
            <a:ext cx="7729728" cy="4430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113554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represents the transmission delay of ACKs from the destination to the source (Kth router is destination, 0</a:t>
                </a:r>
                <a:r>
                  <a:rPr lang="en-US" baseline="30000" dirty="0"/>
                  <a:t>th</a:t>
                </a:r>
                <a:r>
                  <a:rPr lang="en-US" dirty="0"/>
                  <a:t> router is source) </a:t>
                </a:r>
              </a:p>
              <a:p>
                <a:r>
                  <a:rPr lang="en-US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experienced by packet n) is known,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packet n leaves router </a:t>
                </a:r>
                <a:r>
                  <a:rPr lang="en-US" dirty="0" err="1"/>
                  <a:t>i</a:t>
                </a:r>
                <a:r>
                  <a:rPr lang="en-US" dirty="0"/>
                  <a:t>) satisfies the following conditions (reminder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plus)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the same as the ACK</a:t>
                </a:r>
              </a:p>
              <a:p>
                <a:r>
                  <a:rPr lang="en-US" dirty="0"/>
                  <a:t>Takeaways: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Representing the route backwards as a sequence of routers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 sequence of times packet n leaves each router</a:t>
                </a:r>
              </a:p>
              <a:p>
                <a:pPr lvl="1"/>
                <a:r>
                  <a:rPr lang="en-US" dirty="0"/>
                  <a:t>This is a 1x K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32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Max Plus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r>
                  <a:rPr lang="en-US" dirty="0"/>
                  <a:t>Reminder:    The route of the ACK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&lt;&lt; vector of times packet n leaves routers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&lt; this is referred to as the dater vectors &lt;&lt;  vector of vectors representing all packet paths and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the maximum window size element of the finite set {W(n)}</a:t>
                </a:r>
              </a:p>
              <a:p>
                <a:r>
                  <a:rPr lang="en-US" dirty="0"/>
                  <a:t>Lemma 1[Max plus representation] if the system is initially empty and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, then the dater vectors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satisfy 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F59-3070-DB4E-B1A5-D99DCCC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and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 is the square matrix of dimension K</a:t>
                </a:r>
                <a:r>
                  <a:rPr lang="en-US" i="1" dirty="0">
                    <a:latin typeface="Cambria Math" panose="02040503050406030204" pitchFamily="18" charset="0"/>
                  </a:rPr>
                  <a:t>w*  </a:t>
                </a:r>
                <a:r>
                  <a:rPr lang="en-US" dirty="0"/>
                  <a:t>with all its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w*  - 1), </a:t>
                </a:r>
                <a:r>
                  <a:rPr lang="en-US" dirty="0"/>
                  <a:t>which are all equal to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K x K matrix with all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0813" b="-27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90FC-3B98-054F-9957-CC127C8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r>
                  <a:rPr lang="en-US" dirty="0"/>
                  <a:t>M(n)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M’(n)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The concatenation that is maxed with D is dimension </a:t>
                </a:r>
                <a:r>
                  <a:rPr lang="en-US" dirty="0" err="1"/>
                  <a:t>K.w</a:t>
                </a:r>
                <a:r>
                  <a:rPr lang="en-US" dirty="0"/>
                  <a:t>* x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D is a square matrix of dimension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Z(n-1) is a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  <a:p>
                <a:r>
                  <a:rPr lang="en-US" dirty="0"/>
                  <a:t>Operations will produce a column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92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3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FAF-ABD2-7943-B728-33E3EEB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C461-F116-0940-924F-E11CCB68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Each event happens at a particular time</a:t>
            </a:r>
          </a:p>
          <a:p>
            <a:pPr>
              <a:lnSpc>
                <a:spcPct val="200000"/>
              </a:lnSpc>
            </a:pPr>
            <a:r>
              <a:rPr lang="en-US" dirty="0"/>
              <a:t>Events mark a change in state of the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Used to model real world processes, like customer experiences, </a:t>
            </a:r>
            <a:r>
              <a:rPr lang="en-US" dirty="0" err="1"/>
              <a:t>NoC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8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37E8-4A52-AB4F-8095-F1079D4D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EE12-982B-744E-B226-B5A0DE62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4"/>
          </a:xfrm>
        </p:spPr>
        <p:txBody>
          <a:bodyPr/>
          <a:lstStyle/>
          <a:p>
            <a:r>
              <a:rPr lang="en-US" dirty="0"/>
              <a:t>Discrete event simulator library</a:t>
            </a:r>
          </a:p>
          <a:p>
            <a:endParaRPr lang="en-US" dirty="0"/>
          </a:p>
          <a:p>
            <a:r>
              <a:rPr lang="en-US" dirty="0"/>
              <a:t>Modified </a:t>
            </a:r>
            <a:r>
              <a:rPr lang="en-US" dirty="0" err="1"/>
              <a:t>Groto</a:t>
            </a:r>
            <a:r>
              <a:rPr lang="en-US" dirty="0"/>
              <a:t> Networking Components </a:t>
            </a:r>
          </a:p>
          <a:p>
            <a:endParaRPr lang="en-US" dirty="0"/>
          </a:p>
          <a:p>
            <a:r>
              <a:rPr lang="en-US" dirty="0"/>
              <a:t>Mac plus algebra class</a:t>
            </a:r>
          </a:p>
        </p:txBody>
      </p:sp>
    </p:spTree>
    <p:extLst>
      <p:ext uri="{BB962C8B-B14F-4D97-AF65-F5344CB8AC3E}">
        <p14:creationId xmlns:p14="http://schemas.microsoft.com/office/powerpoint/2010/main" val="28564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AD-8B1C-B540-A90D-033846304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53E7F-1F26-F44D-8189-5E722BEC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31790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FFA-7321-EC4B-A27B-46F2E8EA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Algebra is a Semi-ring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semi ring is a set R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called addition and multiplication such that</a:t>
                </a:r>
              </a:p>
              <a:p>
                <a:pPr lvl="1"/>
                <a:r>
                  <a:rPr lang="en-US" dirty="0"/>
                  <a:t>(R, +) is commutive and associative with an identity element 0:</a:t>
                </a:r>
              </a:p>
              <a:p>
                <a:pPr lvl="2"/>
                <a:r>
                  <a:rPr lang="en-US" dirty="0"/>
                  <a:t>(A + B) + C = A + (B + C)</a:t>
                </a:r>
              </a:p>
              <a:p>
                <a:pPr lvl="2"/>
                <a:r>
                  <a:rPr lang="en-US" dirty="0"/>
                  <a:t>0 + A = A = A + 0</a:t>
                </a:r>
              </a:p>
              <a:p>
                <a:pPr lvl="2"/>
                <a:r>
                  <a:rPr lang="en-US" dirty="0"/>
                  <a:t>A + B = B + A</a:t>
                </a:r>
              </a:p>
              <a:p>
                <a:pPr lvl="1"/>
                <a:r>
                  <a:rPr lang="en-US" dirty="0"/>
                  <a:t>(R,*) is associative with identity element 1 </a:t>
                </a:r>
              </a:p>
              <a:p>
                <a:pPr lvl="2"/>
                <a:r>
                  <a:rPr lang="en-US" dirty="0"/>
                  <a:t>(A * B) * C = A * (B * C)</a:t>
                </a:r>
              </a:p>
              <a:p>
                <a:pPr lvl="2"/>
                <a:r>
                  <a:rPr lang="en-US" dirty="0"/>
                  <a:t>1 * A = A = A * 1</a:t>
                </a:r>
              </a:p>
              <a:p>
                <a:pPr lvl="1"/>
                <a:r>
                  <a:rPr lang="en-US" dirty="0"/>
                  <a:t>Multiplication distributes over addition</a:t>
                </a:r>
              </a:p>
              <a:p>
                <a:pPr lvl="1"/>
                <a:r>
                  <a:rPr lang="en-US" dirty="0"/>
                  <a:t>The Zero Element Annihilates R over multiplication: 0 * A = 0 = A * 0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AAF-27D8-3147-8298-58B6D88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vs Semi-Ring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88F-F6A4-4F47-BCF8-5785006A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Semi ring omits the requirement of an additive inverse</a:t>
            </a:r>
          </a:p>
          <a:p>
            <a:r>
              <a:rPr lang="en-US" dirty="0"/>
              <a:t>In a ring an additive inverse implies a multiplicative zero which is why it needs to be explicitly specified here. </a:t>
            </a:r>
          </a:p>
          <a:p>
            <a:r>
              <a:rPr lang="en-US" dirty="0"/>
              <a:t>(Max, +) and (Min, +) are classified as tropical semi-rings (where Min/Max and addition is used to replace the traditional multiplication and addition. </a:t>
            </a:r>
          </a:p>
          <a:p>
            <a:r>
              <a:rPr lang="en-US" dirty="0"/>
              <a:t>These tropical semi-rings have applications in evaluating the performance of discrete event systems.</a:t>
            </a:r>
          </a:p>
          <a:p>
            <a:pPr lvl="1"/>
            <a:r>
              <a:rPr lang="en-US" dirty="0"/>
              <a:t>Real numbers are arrival times</a:t>
            </a:r>
          </a:p>
          <a:p>
            <a:pPr lvl="1"/>
            <a:r>
              <a:rPr lang="en-US" dirty="0"/>
              <a:t>Max can be used to refer to waiting for a completion of all prior events</a:t>
            </a:r>
          </a:p>
          <a:p>
            <a:pPr lvl="1"/>
            <a:r>
              <a:rPr lang="en-US" dirty="0"/>
              <a:t>Min can be used to select the best least costly choice</a:t>
            </a:r>
          </a:p>
          <a:p>
            <a:pPr lvl="1"/>
            <a:r>
              <a:rPr lang="en-US" dirty="0"/>
              <a:t>+ is an accumulation along 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9C9F-7F98-9042-9054-3C0520C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99C-1154-B445-B027-613FF3A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is an algorithm for finding shortest paths in a directed weighted graph. </a:t>
            </a:r>
          </a:p>
          <a:p>
            <a:pPr lvl="1"/>
            <a:r>
              <a:rPr lang="en-US" dirty="0"/>
              <a:t>Described by the (min, +) tropical semi-ring. </a:t>
            </a:r>
          </a:p>
          <a:p>
            <a:pPr lvl="1"/>
            <a:r>
              <a:rPr lang="en-US" dirty="0"/>
              <a:t> + accumulates the weight along a path</a:t>
            </a:r>
          </a:p>
          <a:p>
            <a:pPr lvl="1"/>
            <a:r>
              <a:rPr lang="en-US" dirty="0"/>
              <a:t> min chooses the shortest one.</a:t>
            </a:r>
          </a:p>
          <a:p>
            <a:r>
              <a:rPr lang="en-US" dirty="0"/>
              <a:t>The Viterbi algorithm for dynamic programing applies a similar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14F-00DA-E142-AE74-1A2194C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</p:spPr>
            <p:txBody>
              <a:bodyPr/>
              <a:lstStyle/>
              <a:p>
                <a:r>
                  <a:rPr lang="en-US" dirty="0"/>
                  <a:t>Multiplication is replaced by plus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is replaced by max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distributive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allows the extension linear algebra to this tropical framework</a:t>
                </a:r>
              </a:p>
              <a:p>
                <a:r>
                  <a:rPr lang="en-US" dirty="0"/>
                  <a:t>The paper denotes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the set of all square matrices of dimension </a:t>
                </a:r>
                <a:r>
                  <a:rPr lang="en-US" i="1" dirty="0"/>
                  <a:t>d</a:t>
                </a:r>
                <a:r>
                  <a:rPr lang="en-US" dirty="0"/>
                  <a:t> in the max plus linear algebra</a:t>
                </a:r>
              </a:p>
              <a:p>
                <a:r>
                  <a:rPr lang="en-US" dirty="0"/>
                  <a:t>For two matrices A and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  <a:blipFill>
                <a:blip r:embed="rId2"/>
                <a:stretch>
                  <a:fillRect l="-492" t="-6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77D-71E8-1E4F-ACB7-9205E1A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following consider the matrices 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2) = max(3,4) =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A6-0EE4-7D49-AD10-F16BCDC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8"/>
            <a:ext cx="7729728" cy="11887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560C9E7-F94A-0840-9465-02306E84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2510444"/>
            <a:ext cx="5392042" cy="2992581"/>
          </a:xfrm>
          <a:prstGeom prst="rect">
            <a:avLst/>
          </a:prstGeom>
        </p:spPr>
      </p:pic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F82DB0D6-74E5-AD42-87BE-211D9212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709"/>
            <a:ext cx="5633149" cy="226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2E9E-BF48-ED4F-A2B1-7EB602827EA7}"/>
              </a:ext>
            </a:extLst>
          </p:cNvPr>
          <p:cNvSpPr txBox="1"/>
          <p:nvPr/>
        </p:nvSpPr>
        <p:spPr>
          <a:xfrm>
            <a:off x="8015686" y="2510444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Algebra</a:t>
            </a:r>
          </a:p>
        </p:txBody>
      </p:sp>
    </p:spTree>
    <p:extLst>
      <p:ext uri="{BB962C8B-B14F-4D97-AF65-F5344CB8AC3E}">
        <p14:creationId xmlns:p14="http://schemas.microsoft.com/office/powerpoint/2010/main" val="251466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 = nth packet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K = number of routers (FIFO Que),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router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𝑎𝑔𝑟𝑒𝑔𝑎𝑡𝑒𝑑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𝑎𝑟𝑟𝑖𝑣𝑖𝑛𝑔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Includes both processing time and backlog of cross traffic packets interleaved between arrival time of packet n-1 and packet n in que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w* = the maximum window size element of the finite set {W(n)}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time when packet n leaves router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𝑢𝑠𝑢𝑎𝑙𝑙𝑦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𝑐𝑜𝑖𝑛𝑐𝑖𝑑𝑒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492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2048</TotalTime>
  <Words>1225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Network Simulation With Max plus Algebra</vt:lpstr>
      <vt:lpstr>MAX Plus Algebra</vt:lpstr>
      <vt:lpstr>Max Plus Algebra is a Semi-ring</vt:lpstr>
      <vt:lpstr>Ring vs Semi-Ring</vt:lpstr>
      <vt:lpstr>Examples in Computer Science</vt:lpstr>
      <vt:lpstr>Max plus</vt:lpstr>
      <vt:lpstr>Examples</vt:lpstr>
      <vt:lpstr>Examples</vt:lpstr>
      <vt:lpstr>Definitions </vt:lpstr>
      <vt:lpstr>Continued</vt:lpstr>
      <vt:lpstr>Making Max Plus Matrices</vt:lpstr>
      <vt:lpstr>M and M’</vt:lpstr>
      <vt:lpstr>Dimensionalities</vt:lpstr>
      <vt:lpstr>Discrete event simulators</vt:lpstr>
      <vt:lpstr>Simpy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Plus Algebra</dc:title>
  <dc:creator>Jepsen,Waylon (EID)</dc:creator>
  <cp:lastModifiedBy>Jepsen,Waylon (EID)</cp:lastModifiedBy>
  <cp:revision>6</cp:revision>
  <dcterms:created xsi:type="dcterms:W3CDTF">2021-08-25T15:55:28Z</dcterms:created>
  <dcterms:modified xsi:type="dcterms:W3CDTF">2021-12-09T00:18:04Z</dcterms:modified>
</cp:coreProperties>
</file>