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8" r:id="rId3"/>
    <p:sldId id="259" r:id="rId4"/>
    <p:sldId id="260" r:id="rId5"/>
    <p:sldId id="257" r:id="rId6"/>
    <p:sldId id="261" r:id="rId7"/>
    <p:sldId id="267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652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9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12/6/21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12/6/21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12/6/21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12/6/21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12/6/21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12/6/21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12/6/21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12/6/21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12/6/21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12/6/21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12/6/21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12/6/21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81DAD-8B1C-B540-A90D-033846304F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MAX Plus Algebra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453E7F-1F26-F44D-8189-5E722BEC04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Waylon Jepsen</a:t>
            </a:r>
          </a:p>
        </p:txBody>
      </p:sp>
    </p:spTree>
    <p:extLst>
      <p:ext uri="{BB962C8B-B14F-4D97-AF65-F5344CB8AC3E}">
        <p14:creationId xmlns:p14="http://schemas.microsoft.com/office/powerpoint/2010/main" val="31790230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66592-D256-A649-B483-9AE20F93E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Max Plus Matrices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5007ED-0B27-F14F-B0F0-D1FD499DD28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31136" y="2638044"/>
                <a:ext cx="7729728" cy="4060930"/>
              </a:xfrm>
            </p:spPr>
            <p:txBody>
              <a:bodyPr/>
              <a:lstStyle/>
              <a:p>
                <a:r>
                  <a:rPr lang="en-US" dirty="0"/>
                  <a:t>Reminder:    The route of the ACK is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𝑚𝑎𝑥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sup>
                    </m:sSubSup>
                  </m:oMath>
                </a14:m>
                <a:r>
                  <a:rPr lang="en-US" dirty="0"/>
                  <a:t> &lt;&lt; vector of times packet n leaves routers</a:t>
                </a:r>
              </a:p>
              <a:p>
                <a:pPr lvl="1"/>
                <a:r>
                  <a:rPr lang="en-US" dirty="0"/>
                  <a:t>Z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,…,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𝑚𝑎𝑥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&lt; this is referred to as the dater vectors &lt;&lt;  vector of vectors representing all packet paths and times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:r>
                  <a:rPr lang="en-US" i="1" dirty="0">
                    <a:latin typeface="Cambria Math" panose="02040503050406030204" pitchFamily="18" charset="0"/>
                  </a:rPr>
                  <a:t>the maximum window size element of the finite set {W(n)}</a:t>
                </a:r>
              </a:p>
              <a:p>
                <a:r>
                  <a:rPr lang="en-US" dirty="0"/>
                  <a:t>Lemma 1[Max plus representation] if the system is initially empty and the sequence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{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ℕ</m:t>
                        </m:r>
                      </m:sub>
                    </m:sSub>
                  </m:oMath>
                </a14:m>
                <a:r>
                  <a:rPr lang="en-US" dirty="0"/>
                  <a:t>, then the dater vectors Z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 satisfy </a:t>
                </a:r>
              </a:p>
              <a:p>
                <a:pPr lvl="1"/>
                <a:r>
                  <a:rPr lang="en-US" dirty="0"/>
                  <a:t>Z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⊗</m:t>
                    </m:r>
                  </m:oMath>
                </a14:m>
                <a:r>
                  <a:rPr lang="en-US" dirty="0"/>
                  <a:t> Z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≥1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where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dirty="0"/>
                      <m:t>Z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{0,…,0}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dirty="0"/>
                  <a:t>,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…|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dirty="0"/>
                  <a:t> D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|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…|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dirty="0"/>
                  <a:t> D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…|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dirty="0"/>
                  <a:t> D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5007ED-0B27-F14F-B0F0-D1FD499DD2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31136" y="2638044"/>
                <a:ext cx="7729728" cy="4060930"/>
              </a:xfrm>
              <a:blipFill>
                <a:blip r:embed="rId2"/>
                <a:stretch>
                  <a:fillRect l="-492" t="-6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17130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70F59-3070-DB4E-B1A5-D99DCCCB8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 and M’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8122B8-C88B-494D-8301-C5E02BADA08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= 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nary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</m:nary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 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∞,                                          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= </m:t>
                    </m:r>
                    <m:d>
                      <m:dPr>
                        <m:begChr m:val="{"/>
                        <m:endChr m:val="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nary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))+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                                             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D is the square matrix of dimension K</a:t>
                </a:r>
                <a:r>
                  <a:rPr lang="en-US" i="1" dirty="0">
                    <a:latin typeface="Cambria Math" panose="02040503050406030204" pitchFamily="18" charset="0"/>
                  </a:rPr>
                  <a:t>w*  </a:t>
                </a:r>
                <a:r>
                  <a:rPr lang="en-US" dirty="0"/>
                  <a:t>with all its entries equal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dirty="0"/>
                  <a:t> except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, with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 ,…,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w*  - 1), </a:t>
                </a:r>
                <a:r>
                  <a:rPr lang="en-US" dirty="0"/>
                  <a:t>which are all equal to 0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/>
                  <a:t> is the K x K matrix with all entries equal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8122B8-C88B-494D-8301-C5E02BADA0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92" t="-50813" b="-272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42861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790FC-3B98-054F-9957-CC127C8F1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Dimensionalities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9207BA-479A-F543-9DEF-D722BC85667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31136" y="2638044"/>
                <a:ext cx="7729728" cy="4219956"/>
              </a:xfrm>
            </p:spPr>
            <p:txBody>
              <a:bodyPr/>
              <a:lstStyle/>
              <a:p>
                <a:pPr lvl="1"/>
                <a:r>
                  <a:rPr lang="en-US" dirty="0"/>
                  <a:t>Z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⊗</m:t>
                    </m:r>
                  </m:oMath>
                </a14:m>
                <a:r>
                  <a:rPr lang="en-US" dirty="0"/>
                  <a:t> Z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≥1</m:t>
                    </m:r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where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dirty="0"/>
                      <m:t>Z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{0,…,0}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dirty="0"/>
                  <a:t>,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…|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dirty="0"/>
                  <a:t> D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|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…|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dirty="0"/>
                  <a:t> D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…|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dirty="0"/>
                  <a:t> D</a:t>
                </a:r>
              </a:p>
              <a:p>
                <a:r>
                  <a:rPr lang="en-US" dirty="0"/>
                  <a:t>M(n) is of dimension </a:t>
                </a:r>
                <a:r>
                  <a:rPr lang="en-US" dirty="0" err="1"/>
                  <a:t>KxK</a:t>
                </a:r>
                <a:endParaRPr lang="en-US" dirty="0"/>
              </a:p>
              <a:p>
                <a:r>
                  <a:rPr lang="en-US" dirty="0"/>
                  <a:t>M’(n) is of dimension </a:t>
                </a:r>
                <a:r>
                  <a:rPr lang="en-US" dirty="0" err="1"/>
                  <a:t>KxK</a:t>
                </a:r>
                <a:endParaRPr lang="en-US" dirty="0"/>
              </a:p>
              <a:p>
                <a:r>
                  <a:rPr lang="en-US" dirty="0"/>
                  <a:t>The concatenation that is maxed with D is dimension </a:t>
                </a:r>
                <a:r>
                  <a:rPr lang="en-US" dirty="0" err="1"/>
                  <a:t>K.w</a:t>
                </a:r>
                <a:r>
                  <a:rPr lang="en-US" dirty="0"/>
                  <a:t>* x </a:t>
                </a:r>
                <a:r>
                  <a:rPr lang="en-US" dirty="0" err="1"/>
                  <a:t>K.w</a:t>
                </a:r>
                <a:r>
                  <a:rPr lang="en-US" dirty="0"/>
                  <a:t>*</a:t>
                </a:r>
              </a:p>
              <a:p>
                <a:r>
                  <a:rPr lang="en-US" dirty="0"/>
                  <a:t>D is a square matrix of dimension </a:t>
                </a:r>
                <a:r>
                  <a:rPr lang="en-US" dirty="0" err="1"/>
                  <a:t>K.w</a:t>
                </a:r>
                <a:r>
                  <a:rPr lang="en-US" dirty="0"/>
                  <a:t>*</a:t>
                </a:r>
              </a:p>
              <a:p>
                <a:r>
                  <a:rPr lang="en-US" dirty="0"/>
                  <a:t>Z(n-1) is a of dimension </a:t>
                </a:r>
                <a:r>
                  <a:rPr lang="en-US" dirty="0" err="1"/>
                  <a:t>K.w</a:t>
                </a:r>
                <a:r>
                  <a:rPr lang="en-US" dirty="0"/>
                  <a:t>* x 1 </a:t>
                </a:r>
              </a:p>
              <a:p>
                <a:r>
                  <a:rPr lang="en-US" dirty="0"/>
                  <a:t>Operations will produce a column of dimension </a:t>
                </a:r>
                <a:r>
                  <a:rPr lang="en-US" dirty="0" err="1"/>
                  <a:t>K.w</a:t>
                </a:r>
                <a:r>
                  <a:rPr lang="en-US" dirty="0"/>
                  <a:t>* x 1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9207BA-479A-F543-9DEF-D722BC8566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31136" y="2638044"/>
                <a:ext cx="7729728" cy="4219956"/>
              </a:xfrm>
              <a:blipFill>
                <a:blip r:embed="rId2"/>
                <a:stretch>
                  <a:fillRect l="-492" t="-3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7431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33FFA-7321-EC4B-A27B-46F2E8EA9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 Plus Algebra is a Semi-ring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233FA4A-A630-DA4A-B7DB-AD73AB5075A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31136" y="2638044"/>
                <a:ext cx="7729728" cy="4055719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A semi ring is a set R with two binary operations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</m:oMath>
                </a14:m>
                <a:r>
                  <a:rPr lang="en-US" dirty="0"/>
                  <a:t> called addition and multiplication such that</a:t>
                </a:r>
              </a:p>
              <a:p>
                <a:pPr lvl="1"/>
                <a:r>
                  <a:rPr lang="en-US" dirty="0"/>
                  <a:t>(R, +) is commutive and associative with an identity element 0:</a:t>
                </a:r>
              </a:p>
              <a:p>
                <a:pPr lvl="2"/>
                <a:r>
                  <a:rPr lang="en-US" dirty="0"/>
                  <a:t>(A + B) + C = A + (B + C)</a:t>
                </a:r>
              </a:p>
              <a:p>
                <a:pPr lvl="2"/>
                <a:r>
                  <a:rPr lang="en-US" dirty="0"/>
                  <a:t>0 + A = A = A + 0</a:t>
                </a:r>
              </a:p>
              <a:p>
                <a:pPr lvl="2"/>
                <a:r>
                  <a:rPr lang="en-US" dirty="0"/>
                  <a:t>A + B = B + A</a:t>
                </a:r>
              </a:p>
              <a:p>
                <a:pPr lvl="1"/>
                <a:r>
                  <a:rPr lang="en-US" dirty="0"/>
                  <a:t>(R,*) is associative with identity element 1 </a:t>
                </a:r>
              </a:p>
              <a:p>
                <a:pPr lvl="2"/>
                <a:r>
                  <a:rPr lang="en-US" dirty="0"/>
                  <a:t>(A * B) * C = A * (B * C)</a:t>
                </a:r>
              </a:p>
              <a:p>
                <a:pPr lvl="2"/>
                <a:r>
                  <a:rPr lang="en-US" dirty="0"/>
                  <a:t>1 * A = A = A * 1</a:t>
                </a:r>
              </a:p>
              <a:p>
                <a:pPr lvl="1"/>
                <a:r>
                  <a:rPr lang="en-US" dirty="0"/>
                  <a:t>Multiplication distributes over addition</a:t>
                </a:r>
              </a:p>
              <a:p>
                <a:pPr lvl="1"/>
                <a:r>
                  <a:rPr lang="en-US" dirty="0"/>
                  <a:t>The Zero Element Annihilates R over multiplication: 0 * A = 0 = A * 0</a:t>
                </a:r>
              </a:p>
              <a:p>
                <a:pPr lvl="2"/>
                <a:endParaRPr lang="en-US" dirty="0"/>
              </a:p>
              <a:p>
                <a:pPr lvl="2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233FA4A-A630-DA4A-B7DB-AD73AB5075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31136" y="2638044"/>
                <a:ext cx="7729728" cy="4055719"/>
              </a:xfrm>
              <a:blipFill>
                <a:blip r:embed="rId2"/>
                <a:stretch>
                  <a:fillRect l="-492" t="-6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8594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15AAF-27D8-3147-8298-58B6D889E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Ring vs Semi-Ring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FE88F-F6A4-4F47-BCF8-5785006A63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67397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Semi ring omits the requirement of an additive inverse</a:t>
            </a:r>
          </a:p>
          <a:p>
            <a:r>
              <a:rPr lang="en-US" dirty="0"/>
              <a:t>In a ring an additive inverse implies a multiplicative zero which is why it needs to be explicitly specified here. </a:t>
            </a:r>
          </a:p>
          <a:p>
            <a:r>
              <a:rPr lang="en-US" dirty="0"/>
              <a:t>(Max, +) and (Min, +) are classified as tropical semi-rings (where Min/Max and addition is used to replace the traditional multiplication and addition. </a:t>
            </a:r>
          </a:p>
          <a:p>
            <a:r>
              <a:rPr lang="en-US" dirty="0"/>
              <a:t>These tropical semi-rings have applications in evaluating the performance of discrete event systems.</a:t>
            </a:r>
          </a:p>
          <a:p>
            <a:pPr lvl="1"/>
            <a:r>
              <a:rPr lang="en-US" dirty="0"/>
              <a:t>Real numbers are arrival times</a:t>
            </a:r>
          </a:p>
          <a:p>
            <a:pPr lvl="1"/>
            <a:r>
              <a:rPr lang="en-US" dirty="0"/>
              <a:t>Max can be used to refer to waiting for a completion of all prior events</a:t>
            </a:r>
          </a:p>
          <a:p>
            <a:pPr lvl="1"/>
            <a:r>
              <a:rPr lang="en-US" dirty="0"/>
              <a:t>Min can be used to select the best least costly choice</a:t>
            </a:r>
          </a:p>
          <a:p>
            <a:pPr lvl="1"/>
            <a:r>
              <a:rPr lang="en-US" dirty="0"/>
              <a:t>+ is an accumulation along a path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582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F9C9F-7F98-9042-9054-3C0520CA3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in Computer Science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4C799C-1154-B445-B027-613FF3AB8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Floyd-</a:t>
            </a:r>
            <a:r>
              <a:rPr lang="en-US" dirty="0" err="1"/>
              <a:t>Warshall</a:t>
            </a:r>
            <a:r>
              <a:rPr lang="en-US" dirty="0"/>
              <a:t> Algorithm is an algorithm for finding shortest paths in a directed weighted graph. </a:t>
            </a:r>
          </a:p>
          <a:p>
            <a:pPr lvl="1"/>
            <a:r>
              <a:rPr lang="en-US" dirty="0"/>
              <a:t>Described by the (min, +) tropical semi-ring. </a:t>
            </a:r>
          </a:p>
          <a:p>
            <a:pPr lvl="1"/>
            <a:r>
              <a:rPr lang="en-US" dirty="0"/>
              <a:t> + accumulates the weight along a path</a:t>
            </a:r>
          </a:p>
          <a:p>
            <a:pPr lvl="1"/>
            <a:r>
              <a:rPr lang="en-US" dirty="0"/>
              <a:t> min chooses the shortest one.</a:t>
            </a:r>
          </a:p>
          <a:p>
            <a:r>
              <a:rPr lang="en-US" dirty="0"/>
              <a:t>The Viterbi algorithm for dynamic programing applies a similar representation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816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AF14F-00DA-E142-AE74-1A2194C75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 plus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CE34363-BE63-924F-9319-2395BB0ADF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31136" y="2638044"/>
                <a:ext cx="7729728" cy="3887043"/>
              </a:xfrm>
            </p:spPr>
            <p:txBody>
              <a:bodyPr/>
              <a:lstStyle/>
              <a:p>
                <a:r>
                  <a:rPr lang="en-US" dirty="0"/>
                  <a:t>Multiplication is replaced by plus denoted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⊗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Addition is replaced by max denoted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</m:oMath>
                </a14:m>
                <a:endParaRPr lang="en-US" dirty="0"/>
              </a:p>
              <a:p>
                <a:r>
                  <a:rPr lang="en-US" dirty="0"/>
                  <a:t>Plus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⊗</m:t>
                    </m:r>
                  </m:oMath>
                </a14:m>
                <a:r>
                  <a:rPr lang="en-US" dirty="0"/>
                  <a:t> is distributive with respect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This allows the extension linear algebra to this tropical framework</a:t>
                </a:r>
              </a:p>
              <a:p>
                <a:r>
                  <a:rPr lang="en-US" dirty="0"/>
                  <a:t>The paper denotes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{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𝑚𝑎𝑥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as the set of all square matrices of dimension </a:t>
                </a:r>
                <a:r>
                  <a:rPr lang="en-US" i="1" dirty="0"/>
                  <a:t>d</a:t>
                </a:r>
                <a:r>
                  <a:rPr lang="en-US" dirty="0"/>
                  <a:t> in the max plus linear algebra</a:t>
                </a:r>
              </a:p>
              <a:p>
                <a:r>
                  <a:rPr lang="en-US" dirty="0"/>
                  <a:t>For two matrices A and B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⊕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⊕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 </m:t>
                    </m:r>
                    <m:func>
                      <m:func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fName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</m:e>
                    </m:func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⊗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⊕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⊗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= </m:t>
                    </m:r>
                    <m:func>
                      <m:func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dirty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lim>
                        </m:limLow>
                      </m:fName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(</m:t>
                        </m:r>
                      </m:e>
                    </m:func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CE34363-BE63-924F-9319-2395BB0ADF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31136" y="2638044"/>
                <a:ext cx="7729728" cy="3887043"/>
              </a:xfrm>
              <a:blipFill>
                <a:blip r:embed="rId2"/>
                <a:stretch>
                  <a:fillRect l="-492" t="-651" r="-13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9473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8977D-71E8-1E4F-ACB7-9205E1A4A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768268-65AD-9B4D-89D7-0EFF5991E99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For the following consider the matrices A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 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and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⊕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1,1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1,1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⊕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1,1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= </m:t>
                    </m:r>
                    <m:func>
                      <m:func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𝑚𝑎𝑥</m:t>
                        </m:r>
                      </m:fName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(</m:t>
                        </m:r>
                      </m:e>
                    </m:func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1,1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1,1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pPr lvl="1"/>
                <a:r>
                  <a:rPr lang="en-US" dirty="0"/>
                  <a:t>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⊕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1,1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  <m:r>
                      <a:rPr lang="en-US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0=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max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3,0</m:t>
                        </m:r>
                      </m:e>
                    </m:d>
                    <m:r>
                      <a:rPr lang="en-US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⊗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1,1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⊕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≤2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⊗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 </m:t>
                    </m:r>
                    <m:func>
                      <m:func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dirty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≤2</m:t>
                            </m:r>
                          </m:lim>
                        </m:limLow>
                      </m:fName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(</m:t>
                        </m:r>
                      </m:e>
                    </m:func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1,1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⊕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1,1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⊗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1,1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⊕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≤2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⊗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= </m:t>
                    </m:r>
                    <m:func>
                      <m:func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dirty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lim>
                        </m:limLow>
                      </m:fName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(</m:t>
                        </m:r>
                      </m:e>
                    </m:func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⊕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⊕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≤2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⊗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⊗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⊗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1,1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⊗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1,1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1,2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⊗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2,1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(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dirty="0"/>
                  <a:t>(2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⊗</m:t>
                    </m:r>
                  </m:oMath>
                </a14:m>
                <a:r>
                  <a:rPr lang="en-US" dirty="0"/>
                  <a:t> 2) = max(3,4) = 4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768268-65AD-9B4D-89D7-0EFF5991E9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7535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0EDA6-0EE4-7D49-AD10-F16BCDCEF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24208"/>
            <a:ext cx="7729728" cy="1188720"/>
          </a:xfrm>
        </p:spPr>
        <p:txBody>
          <a:bodyPr/>
          <a:lstStyle/>
          <a:p>
            <a:r>
              <a:rPr lang="en-US" dirty="0"/>
              <a:t>Examples</a:t>
            </a:r>
          </a:p>
        </p:txBody>
      </p:sp>
      <p:pic>
        <p:nvPicPr>
          <p:cNvPr id="4" name="Picture 3" descr="Text, letter&#10;&#10;Description automatically generated">
            <a:extLst>
              <a:ext uri="{FF2B5EF4-FFF2-40B4-BE49-F238E27FC236}">
                <a16:creationId xmlns:a16="http://schemas.microsoft.com/office/drawing/2014/main" id="{A560C9E7-F94A-0840-9465-02306E84B9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402" y="2510444"/>
            <a:ext cx="5392042" cy="2992581"/>
          </a:xfrm>
          <a:prstGeom prst="rect">
            <a:avLst/>
          </a:prstGeom>
        </p:spPr>
      </p:pic>
      <p:pic>
        <p:nvPicPr>
          <p:cNvPr id="5" name="Picture 4" descr="A picture containing text, blackboard&#10;&#10;Description automatically generated">
            <a:extLst>
              <a:ext uri="{FF2B5EF4-FFF2-40B4-BE49-F238E27FC236}">
                <a16:creationId xmlns:a16="http://schemas.microsoft.com/office/drawing/2014/main" id="{F82DB0D6-74E5-AD42-87BE-211D9212BB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075709"/>
            <a:ext cx="5633149" cy="226936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2442E9E-BF48-ED4F-A2B1-7EB602827EA7}"/>
              </a:ext>
            </a:extLst>
          </p:cNvPr>
          <p:cNvSpPr txBox="1"/>
          <p:nvPr/>
        </p:nvSpPr>
        <p:spPr>
          <a:xfrm>
            <a:off x="8015686" y="2510444"/>
            <a:ext cx="1945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Regular Algebra</a:t>
            </a:r>
          </a:p>
        </p:txBody>
      </p:sp>
    </p:spTree>
    <p:extLst>
      <p:ext uri="{BB962C8B-B14F-4D97-AF65-F5344CB8AC3E}">
        <p14:creationId xmlns:p14="http://schemas.microsoft.com/office/powerpoint/2010/main" val="25146672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E447C-B067-A942-B596-11205D16F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	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27A383E-8C28-F44E-A574-6438987E08B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31136" y="2226365"/>
                <a:ext cx="7729728" cy="4422913"/>
              </a:xfrm>
            </p:spPr>
            <p:txBody>
              <a:bodyPr>
                <a:normAutofit/>
              </a:bodyPr>
              <a:lstStyle/>
              <a:p>
                <a:r>
                  <a:rPr lang="en-US" i="1" dirty="0">
                    <a:latin typeface="Cambria Math" panose="02040503050406030204" pitchFamily="18" charset="0"/>
                  </a:rPr>
                  <a:t>n = nth packet </a:t>
                </a:r>
              </a:p>
              <a:p>
                <a:r>
                  <a:rPr lang="en-US" i="1" dirty="0">
                    <a:latin typeface="Cambria Math" panose="02040503050406030204" pitchFamily="18" charset="0"/>
                  </a:rPr>
                  <a:t>K = number of routers (FIFO Que), 0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 router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𝑎𝑔𝑟𝑒𝑔𝑎𝑡𝑒𝑑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𝑠𝑒𝑟𝑣𝑖𝑐𝑒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𝑡𝑖𝑚𝑒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𝑛𝑡h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𝑝𝑎𝑐𝑘𝑒𝑡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𝑎𝑟𝑟𝑖𝑣𝑖𝑛𝑔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𝑞𝑢𝑒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i="1" dirty="0"/>
                  <a:t>Includes both processing time and backlog of cross traffic packets interleaved between arrival time of packet n-1 and packet n in que </a:t>
                </a:r>
                <a:r>
                  <a:rPr lang="en-US" i="1" dirty="0" err="1"/>
                  <a:t>i</a:t>
                </a:r>
                <a:r>
                  <a:rPr lang="en-US" i="1" dirty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𝑤𝑖𝑛𝑑𝑜𝑤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𝑠𝑖𝑧𝑒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𝐴𝐶𝐾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and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W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 lvl="1"/>
                <a:r>
                  <a:rPr lang="en-US" sz="1800" i="1" dirty="0">
                    <a:latin typeface="Cambria Math" panose="02040503050406030204" pitchFamily="18" charset="0"/>
                  </a:rPr>
                  <a:t>w* = the maximum window size element of the finite set {W(n)}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𝑡𝑖𝑚𝑒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𝑤h𝑖𝑐h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𝑝𝑎𝑐𝑘𝑒𝑡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𝑠𝑡𝑎𝑟𝑡𝑠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𝑖𝑡𝑠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𝑠𝑒𝑟𝑣𝑖𝑐𝑒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𝑜𝑛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𝑟𝑜𝑢𝑡𝑒𝑟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,  time when packet n leaves router </a:t>
                </a:r>
                <a:r>
                  <a:rPr lang="en-US" i="1" dirty="0" err="1">
                    <a:latin typeface="Cambria Math" panose="02040503050406030204" pitchFamily="18" charset="0"/>
                  </a:rPr>
                  <a:t>i</a:t>
                </a:r>
                <a:r>
                  <a:rPr lang="en-US" i="1" dirty="0">
                    <a:latin typeface="Cambria Math" panose="02040503050406030204" pitchFamily="18" charset="0"/>
                  </a:rPr>
                  <a:t>,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=0.</m:t>
                    </m:r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𝑑𝑒𝑓𝑖𝑛𝑒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𝑤𝑖𝑛𝑑𝑜𝑤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𝑠𝑖𝑧𝑒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𝑒𝑥𝑝𝑒𝑟𝑖𝑒𝑛𝑐𝑒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𝑝𝑎𝑐𝑘𝑒𝑡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+1,  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𝑢𝑠𝑢𝑎𝑙𝑙𝑦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𝑑𝑜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𝑛𝑜𝑡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𝑐𝑜𝑖𝑛𝑐𝑖𝑑𝑒</m:t>
                    </m:r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27A383E-8C28-F44E-A574-6438987E08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31136" y="2226365"/>
                <a:ext cx="7729728" cy="4422913"/>
              </a:xfrm>
              <a:blipFill>
                <a:blip r:embed="rId2"/>
                <a:stretch>
                  <a:fillRect l="-492" t="-5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4348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6E05A-6125-8D49-918A-3DA1CDE9D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AEB25F-8A6B-4046-B51B-266B19EA3FE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31136" y="2638044"/>
                <a:ext cx="7729728" cy="4001295"/>
              </a:xfrm>
            </p:spPr>
            <p:txBody>
              <a:bodyPr>
                <a:normAutofit fontScale="92500" lnSpcReduction="100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,0</m:t>
                        </m:r>
                      </m:sub>
                    </m:sSub>
                  </m:oMath>
                </a14:m>
                <a:r>
                  <a:rPr lang="en-US" dirty="0"/>
                  <a:t> represents the transmission delay of ACKs from the destination to the source (Kth router is destination, 0</a:t>
                </a:r>
                <a:r>
                  <a:rPr lang="en-US" baseline="30000" dirty="0"/>
                  <a:t>th</a:t>
                </a:r>
                <a:r>
                  <a:rPr lang="en-US" dirty="0"/>
                  <a:t> router is source) </a:t>
                </a:r>
              </a:p>
              <a:p>
                <a:r>
                  <a:rPr lang="en-US" dirty="0"/>
                  <a:t>If the sequence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(time experienced by packet n) is known, then the sequence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(time packet n leaves router </a:t>
                </a:r>
                <a:r>
                  <a:rPr lang="en-US" dirty="0" err="1"/>
                  <a:t>i</a:t>
                </a:r>
                <a:r>
                  <a:rPr lang="en-US" dirty="0"/>
                  <a:t>) satisfies the following conditions (reminder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⊗</m:t>
                    </m:r>
                  </m:oMath>
                </a14:m>
                <a:r>
                  <a:rPr lang="en-US" dirty="0"/>
                  <a:t> is plus) 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,0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[(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)⊗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−1))]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⊗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 //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not the same as the ACK</a:t>
                </a:r>
              </a:p>
              <a:p>
                <a:r>
                  <a:rPr lang="en-US" dirty="0"/>
                  <a:t>Takeaways: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𝑡𝑖𝑚𝑒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𝑤h𝑖𝑐h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𝑝𝑎𝑐𝑘𝑒𝑡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𝑠𝑡𝑎𝑟𝑡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𝑠𝑒𝑟𝑣𝑖𝑐𝑒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𝑡𝑖𝑚𝑒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𝑟𝑜𝑢𝑡𝑒𝑟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𝑚𝑜𝑑𝑒𝑙𝑒𝑑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Representing the route backwards as a sequence of routers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𝑚𝑎𝑥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sup>
                    </m:sSubSup>
                  </m:oMath>
                </a14:m>
                <a:r>
                  <a:rPr lang="en-US" dirty="0"/>
                  <a:t>  sequence of times packet n leaves each router</a:t>
                </a:r>
              </a:p>
              <a:p>
                <a:pPr lvl="1"/>
                <a:r>
                  <a:rPr lang="en-US" dirty="0"/>
                  <a:t>This is a 1x K matrix</a:t>
                </a:r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AEB25F-8A6B-4046-B51B-266B19EA3F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31136" y="2638044"/>
                <a:ext cx="7729728" cy="4001295"/>
              </a:xfrm>
              <a:blipFill>
                <a:blip r:embed="rId2"/>
                <a:stretch>
                  <a:fillRect l="-328" t="-9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0171518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1803</TotalTime>
  <Words>1171</Words>
  <Application>Microsoft Macintosh PowerPoint</Application>
  <PresentationFormat>Widescreen</PresentationFormat>
  <Paragraphs>99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Cambria Math</vt:lpstr>
      <vt:lpstr>Gill Sans MT</vt:lpstr>
      <vt:lpstr>Parcel</vt:lpstr>
      <vt:lpstr>MAX Plus Algebra</vt:lpstr>
      <vt:lpstr>Max Plus Algebra is a Semi-ring</vt:lpstr>
      <vt:lpstr>Ring vs Semi-Ring</vt:lpstr>
      <vt:lpstr>Examples in Computer Science</vt:lpstr>
      <vt:lpstr>Max plus</vt:lpstr>
      <vt:lpstr>Examples</vt:lpstr>
      <vt:lpstr>Examples</vt:lpstr>
      <vt:lpstr>Definitions </vt:lpstr>
      <vt:lpstr>Continued</vt:lpstr>
      <vt:lpstr>Making Max Plus Matrices</vt:lpstr>
      <vt:lpstr>M and M’</vt:lpstr>
      <vt:lpstr>Dimensionalities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MAX Plus Algebra</dc:title>
  <dc:creator>Jepsen,Waylon (EID)</dc:creator>
  <cp:lastModifiedBy>Jepsen,Waylon (EID)</cp:lastModifiedBy>
  <cp:revision>4</cp:revision>
  <dcterms:created xsi:type="dcterms:W3CDTF">2021-08-25T15:55:28Z</dcterms:created>
  <dcterms:modified xsi:type="dcterms:W3CDTF">2021-12-07T02:05:22Z</dcterms:modified>
</cp:coreProperties>
</file>