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8" r:id="rId2"/>
    <p:sldId id="256" r:id="rId3"/>
    <p:sldId id="258" r:id="rId4"/>
    <p:sldId id="259" r:id="rId5"/>
    <p:sldId id="260" r:id="rId6"/>
    <p:sldId id="257" r:id="rId7"/>
    <p:sldId id="261" r:id="rId8"/>
    <p:sldId id="267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4882-AB7A-0949-8FBD-BCEE6A61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88422"/>
            <a:ext cx="7729728" cy="1188720"/>
          </a:xfrm>
        </p:spPr>
        <p:txBody>
          <a:bodyPr/>
          <a:lstStyle/>
          <a:p>
            <a:r>
              <a:rPr lang="en-US" dirty="0"/>
              <a:t>Network Simulation With Max plus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A8CD-0BB3-A542-AF23-4A5CC88D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099097"/>
            <a:ext cx="7729728" cy="4430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Waylon Jepsen</a:t>
            </a:r>
          </a:p>
        </p:txBody>
      </p:sp>
    </p:spTree>
    <p:extLst>
      <p:ext uri="{BB962C8B-B14F-4D97-AF65-F5344CB8AC3E}">
        <p14:creationId xmlns:p14="http://schemas.microsoft.com/office/powerpoint/2010/main" val="113554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E05A-6125-8D49-918A-3DA1CDE9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EB25F-8A6B-4046-B51B-266B19EA3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0129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dirty="0"/>
                  <a:t> represents the transmission delay of ACKs from the destination to the source (Kth router is destination, 0</a:t>
                </a:r>
                <a:r>
                  <a:rPr lang="en-US" baseline="30000" dirty="0"/>
                  <a:t>th</a:t>
                </a:r>
                <a:r>
                  <a:rPr lang="en-US" dirty="0"/>
                  <a:t> router is source) </a:t>
                </a:r>
              </a:p>
              <a:p>
                <a:r>
                  <a:rPr lang="en-US" dirty="0"/>
                  <a:t>If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(time experienced by packet n) is known, then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(time packet n leaves router </a:t>
                </a:r>
                <a:r>
                  <a:rPr lang="en-US" dirty="0" err="1"/>
                  <a:t>i</a:t>
                </a:r>
                <a:r>
                  <a:rPr lang="en-US" dirty="0"/>
                  <a:t>) satisfies the following conditions (reminder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is plus)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)⊗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−1))]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the same as the ACK</a:t>
                </a:r>
              </a:p>
              <a:p>
                <a:r>
                  <a:rPr lang="en-US" dirty="0"/>
                  <a:t>Takeaways: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𝑤h𝑖𝑐h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𝑝𝑎𝑐𝑘𝑒𝑡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𝑟𝑜𝑢𝑡𝑒𝑟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Representing the route backwards as a sequence of routers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/>
                  <a:t>  sequence of times packet n leaves each router</a:t>
                </a:r>
              </a:p>
              <a:p>
                <a:pPr lvl="1"/>
                <a:r>
                  <a:rPr lang="en-US" dirty="0"/>
                  <a:t>This is a 1x K matrix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EB25F-8A6B-4046-B51B-266B19EA3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01295"/>
              </a:xfrm>
              <a:blipFill>
                <a:blip r:embed="rId2"/>
                <a:stretch>
                  <a:fillRect l="-328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17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6592-D256-A649-B483-9AE20F93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Max Plus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007ED-0B27-F14F-B0F0-D1FD499DD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60930"/>
              </a:xfrm>
            </p:spPr>
            <p:txBody>
              <a:bodyPr/>
              <a:lstStyle/>
              <a:p>
                <a:r>
                  <a:rPr lang="en-US" dirty="0"/>
                  <a:t>Reminder:    The route of the ACK is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/>
                  <a:t> &lt;&lt; vector of times packet n leaves routers</a:t>
                </a:r>
              </a:p>
              <a:p>
                <a:pPr lvl="1"/>
                <a:r>
                  <a:rPr lang="en-US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&lt; this is referred to as the dater vectors &lt;&lt;  vector of vectors representing all packet paths and times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latin typeface="Cambria Math" panose="02040503050406030204" pitchFamily="18" charset="0"/>
                  </a:rPr>
                  <a:t>the maximum window size element of the finite set {W(n)}</a:t>
                </a:r>
              </a:p>
              <a:p>
                <a:r>
                  <a:rPr lang="en-US" dirty="0"/>
                  <a:t>Lemma 1[Max plus representation] if the system is initially empty and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dirty="0"/>
                  <a:t>, then the dater vectors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satisfy </a:t>
                </a:r>
              </a:p>
              <a:p>
                <a:pPr lvl="1"/>
                <a:r>
                  <a:rPr lang="en-US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Z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{0,…,0}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007ED-0B27-F14F-B0F0-D1FD499DD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60930"/>
              </a:xfrm>
              <a:blipFill>
                <a:blip r:embed="rId2"/>
                <a:stretch>
                  <a:fillRect l="-492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1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0F59-3070-DB4E-B1A5-D99DCCCB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 and M’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122B8-C88B-494D-8301-C5E02BADA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 is the square matrix of dimension K</a:t>
                </a:r>
                <a:r>
                  <a:rPr lang="en-US" i="1" dirty="0">
                    <a:latin typeface="Cambria Math" panose="02040503050406030204" pitchFamily="18" charset="0"/>
                  </a:rPr>
                  <a:t>w*  </a:t>
                </a:r>
                <a:r>
                  <a:rPr lang="en-US" dirty="0"/>
                  <a:t>with all its entries equal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,…,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w*  - 1), </a:t>
                </a:r>
                <a:r>
                  <a:rPr lang="en-US" dirty="0"/>
                  <a:t>which are all equal to 0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is the K x K matrix with all entries equal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122B8-C88B-494D-8301-C5E02BADA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50813" b="-27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28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90FC-3B98-054F-9957-CC127C8F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207BA-479A-F543-9DEF-D722BC856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219956"/>
              </a:xfrm>
            </p:spPr>
            <p:txBody>
              <a:bodyPr/>
              <a:lstStyle/>
              <a:p>
                <a:pPr lvl="1"/>
                <a:r>
                  <a:rPr lang="en-US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Z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{0,…,0}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r>
                  <a:rPr lang="en-US" dirty="0"/>
                  <a:t>M(n) is of dimension </a:t>
                </a:r>
                <a:r>
                  <a:rPr lang="en-US" dirty="0" err="1"/>
                  <a:t>KxK</a:t>
                </a:r>
                <a:endParaRPr lang="en-US" dirty="0"/>
              </a:p>
              <a:p>
                <a:r>
                  <a:rPr lang="en-US" dirty="0"/>
                  <a:t>M’(n) is of dimension </a:t>
                </a:r>
                <a:r>
                  <a:rPr lang="en-US" dirty="0" err="1"/>
                  <a:t>KxK</a:t>
                </a:r>
                <a:endParaRPr lang="en-US" dirty="0"/>
              </a:p>
              <a:p>
                <a:r>
                  <a:rPr lang="en-US" dirty="0"/>
                  <a:t>The concatenation that is maxed with D is dimension </a:t>
                </a:r>
                <a:r>
                  <a:rPr lang="en-US" dirty="0" err="1"/>
                  <a:t>K.w</a:t>
                </a:r>
                <a:r>
                  <a:rPr lang="en-US" dirty="0"/>
                  <a:t>* x </a:t>
                </a:r>
                <a:r>
                  <a:rPr lang="en-US" dirty="0" err="1"/>
                  <a:t>K.w</a:t>
                </a:r>
                <a:r>
                  <a:rPr lang="en-US" dirty="0"/>
                  <a:t>*</a:t>
                </a:r>
              </a:p>
              <a:p>
                <a:r>
                  <a:rPr lang="en-US" dirty="0"/>
                  <a:t>D is a square matrix of dimension </a:t>
                </a:r>
                <a:r>
                  <a:rPr lang="en-US" dirty="0" err="1"/>
                  <a:t>K.w</a:t>
                </a:r>
                <a:r>
                  <a:rPr lang="en-US" dirty="0"/>
                  <a:t>*</a:t>
                </a:r>
              </a:p>
              <a:p>
                <a:r>
                  <a:rPr lang="en-US" dirty="0"/>
                  <a:t>Z(n-1) is a of dimension </a:t>
                </a:r>
                <a:r>
                  <a:rPr lang="en-US" dirty="0" err="1"/>
                  <a:t>K.w</a:t>
                </a:r>
                <a:r>
                  <a:rPr lang="en-US" dirty="0"/>
                  <a:t>* x 1 </a:t>
                </a:r>
              </a:p>
              <a:p>
                <a:r>
                  <a:rPr lang="en-US" dirty="0"/>
                  <a:t>Operations will produce a column of dimension </a:t>
                </a:r>
                <a:r>
                  <a:rPr lang="en-US" dirty="0" err="1"/>
                  <a:t>K.w</a:t>
                </a:r>
                <a:r>
                  <a:rPr lang="en-US" dirty="0"/>
                  <a:t>* x 1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207BA-479A-F543-9DEF-D722BC856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219956"/>
              </a:xfrm>
              <a:blipFill>
                <a:blip r:embed="rId2"/>
                <a:stretch>
                  <a:fillRect l="-492" t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43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9FAF-ABD2-7943-B728-33E3EEB6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event simulators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C461-F116-0940-924F-E11CCB68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30170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Each event happens at a particular time</a:t>
            </a:r>
          </a:p>
          <a:p>
            <a:pPr>
              <a:lnSpc>
                <a:spcPct val="200000"/>
              </a:lnSpc>
            </a:pPr>
            <a:r>
              <a:rPr lang="en-US" dirty="0"/>
              <a:t>Events mark a change in state of the system</a:t>
            </a:r>
          </a:p>
          <a:p>
            <a:pPr>
              <a:lnSpc>
                <a:spcPct val="200000"/>
              </a:lnSpc>
            </a:pPr>
            <a:r>
              <a:rPr lang="en-US" dirty="0"/>
              <a:t>Used to model real world processes, like customer experiences, </a:t>
            </a:r>
            <a:r>
              <a:rPr lang="en-US" dirty="0" err="1"/>
              <a:t>NoC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8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37E8-4A52-AB4F-8095-F1079D4D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EE12-982B-744E-B226-B5A0DE62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301704"/>
          </a:xfrm>
        </p:spPr>
        <p:txBody>
          <a:bodyPr/>
          <a:lstStyle/>
          <a:p>
            <a:r>
              <a:rPr lang="en-US" dirty="0"/>
              <a:t>Discrete event simulator library</a:t>
            </a:r>
          </a:p>
          <a:p>
            <a:endParaRPr lang="en-US" dirty="0"/>
          </a:p>
          <a:p>
            <a:r>
              <a:rPr lang="en-US" dirty="0"/>
              <a:t>Modified </a:t>
            </a:r>
            <a:r>
              <a:rPr lang="en-US" dirty="0" err="1"/>
              <a:t>Groto</a:t>
            </a:r>
            <a:r>
              <a:rPr lang="en-US" dirty="0"/>
              <a:t> Networking Components </a:t>
            </a:r>
          </a:p>
          <a:p>
            <a:endParaRPr lang="en-US" dirty="0"/>
          </a:p>
          <a:p>
            <a:r>
              <a:rPr lang="en-US" dirty="0"/>
              <a:t>Mac plus algebra class</a:t>
            </a:r>
          </a:p>
        </p:txBody>
      </p:sp>
    </p:spTree>
    <p:extLst>
      <p:ext uri="{BB962C8B-B14F-4D97-AF65-F5344CB8AC3E}">
        <p14:creationId xmlns:p14="http://schemas.microsoft.com/office/powerpoint/2010/main" val="285649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1DAD-8B1C-B540-A90D-033846304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Plus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53E7F-1F26-F44D-8189-5E722BEC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Waylon Jepsen</a:t>
            </a:r>
          </a:p>
        </p:txBody>
      </p:sp>
    </p:spTree>
    <p:extLst>
      <p:ext uri="{BB962C8B-B14F-4D97-AF65-F5344CB8AC3E}">
        <p14:creationId xmlns:p14="http://schemas.microsoft.com/office/powerpoint/2010/main" val="317902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3FFA-7321-EC4B-A27B-46F2E8EA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Plus Algebra is a Semi-ring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3FA4A-A630-DA4A-B7DB-AD73AB507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557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semi ring is a set R with two binary operations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called addition and multiplication such that</a:t>
                </a:r>
              </a:p>
              <a:p>
                <a:pPr lvl="1"/>
                <a:r>
                  <a:rPr lang="en-US" dirty="0"/>
                  <a:t>(R, +) is commutive and associative with an identity element 0:</a:t>
                </a:r>
              </a:p>
              <a:p>
                <a:pPr lvl="2"/>
                <a:r>
                  <a:rPr lang="en-US" dirty="0"/>
                  <a:t>(A + B) + C = A + (B + C)</a:t>
                </a:r>
              </a:p>
              <a:p>
                <a:pPr lvl="2"/>
                <a:r>
                  <a:rPr lang="en-US" dirty="0"/>
                  <a:t>0 + A = A = A + 0</a:t>
                </a:r>
              </a:p>
              <a:p>
                <a:pPr lvl="2"/>
                <a:r>
                  <a:rPr lang="en-US" dirty="0"/>
                  <a:t>A + B = B + A</a:t>
                </a:r>
              </a:p>
              <a:p>
                <a:pPr lvl="1"/>
                <a:r>
                  <a:rPr lang="en-US" dirty="0"/>
                  <a:t>(R,*) is associative with identity element 1 </a:t>
                </a:r>
              </a:p>
              <a:p>
                <a:pPr lvl="2"/>
                <a:r>
                  <a:rPr lang="en-US" dirty="0"/>
                  <a:t>(A * B) * C = A * (B * C)</a:t>
                </a:r>
              </a:p>
              <a:p>
                <a:pPr lvl="2"/>
                <a:r>
                  <a:rPr lang="en-US" dirty="0"/>
                  <a:t>1 * A = A = A * 1</a:t>
                </a:r>
              </a:p>
              <a:p>
                <a:pPr lvl="1"/>
                <a:r>
                  <a:rPr lang="en-US" dirty="0"/>
                  <a:t>Multiplication distributes over addition</a:t>
                </a:r>
              </a:p>
              <a:p>
                <a:pPr lvl="1"/>
                <a:r>
                  <a:rPr lang="en-US" dirty="0"/>
                  <a:t>The Zero Element Annihilates R over multiplication: 0 * A = 0 = A * 0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3FA4A-A630-DA4A-B7DB-AD73AB507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55719"/>
              </a:xfrm>
              <a:blipFill>
                <a:blip r:embed="rId2"/>
                <a:stretch>
                  <a:fillRect l="-492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59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5AAF-27D8-3147-8298-58B6D889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vs Semi-Ring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E88F-F6A4-4F47-BCF8-5785006A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39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Semi ring omits the requirement of an additive inverse</a:t>
            </a:r>
          </a:p>
          <a:p>
            <a:r>
              <a:rPr lang="en-US" dirty="0"/>
              <a:t>In a ring an additive inverse implies a multiplicative zero which is why it needs to be explicitly specified here. </a:t>
            </a:r>
          </a:p>
          <a:p>
            <a:r>
              <a:rPr lang="en-US" dirty="0"/>
              <a:t>(Max, +) and (Min, +) are classified as tropical semi-rings (where Min/Max and addition is used to replace the traditional multiplication and addition. </a:t>
            </a:r>
          </a:p>
          <a:p>
            <a:r>
              <a:rPr lang="en-US" dirty="0"/>
              <a:t>These tropical semi-rings have applications in evaluating the performance of discrete event systems.</a:t>
            </a:r>
          </a:p>
          <a:p>
            <a:pPr lvl="1"/>
            <a:r>
              <a:rPr lang="en-US" dirty="0"/>
              <a:t>Real numbers are arrival times</a:t>
            </a:r>
          </a:p>
          <a:p>
            <a:pPr lvl="1"/>
            <a:r>
              <a:rPr lang="en-US" dirty="0"/>
              <a:t>Max can be used to refer to waiting for a completion of all prior events</a:t>
            </a:r>
          </a:p>
          <a:p>
            <a:pPr lvl="1"/>
            <a:r>
              <a:rPr lang="en-US" dirty="0"/>
              <a:t>Min can be used to select the best least costly choice</a:t>
            </a:r>
          </a:p>
          <a:p>
            <a:pPr lvl="1"/>
            <a:r>
              <a:rPr lang="en-US" dirty="0"/>
              <a:t>+ is an accumulation along a path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9C9F-7F98-9042-9054-3C0520CA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799C-1154-B445-B027-613FF3A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 is an algorithm for finding shortest paths in a directed weighted graph. </a:t>
            </a:r>
          </a:p>
          <a:p>
            <a:pPr lvl="1"/>
            <a:r>
              <a:rPr lang="en-US" dirty="0"/>
              <a:t>Described by the (min, +) tropical semi-ring. </a:t>
            </a:r>
          </a:p>
          <a:p>
            <a:pPr lvl="1"/>
            <a:r>
              <a:rPr lang="en-US" dirty="0"/>
              <a:t> + accumulates the weight along a path</a:t>
            </a:r>
          </a:p>
          <a:p>
            <a:pPr lvl="1"/>
            <a:r>
              <a:rPr lang="en-US" dirty="0"/>
              <a:t> min chooses the shortest one.</a:t>
            </a:r>
          </a:p>
          <a:p>
            <a:r>
              <a:rPr lang="en-US" dirty="0"/>
              <a:t>The Viterbi algorithm for dynamic programing applies a similar representation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1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F14F-00DA-E142-AE74-1A2194C7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4363-BE63-924F-9319-2395BB0AD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887043"/>
              </a:xfrm>
            </p:spPr>
            <p:txBody>
              <a:bodyPr/>
              <a:lstStyle/>
              <a:p>
                <a:r>
                  <a:rPr lang="en-US" dirty="0"/>
                  <a:t>Multiplication is replaced by plus denoted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Addition is replaced by max denoted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is distributive 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allows the extension linear algebra to this tropical framework</a:t>
                </a:r>
              </a:p>
              <a:p>
                <a:r>
                  <a:rPr lang="en-US" dirty="0"/>
                  <a:t>The paper denotes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as the set of all square matrices of dimension </a:t>
                </a:r>
                <a:r>
                  <a:rPr lang="en-US" i="1" dirty="0"/>
                  <a:t>d</a:t>
                </a:r>
                <a:r>
                  <a:rPr lang="en-US" dirty="0"/>
                  <a:t> in the max plus linear algebra</a:t>
                </a:r>
              </a:p>
              <a:p>
                <a:r>
                  <a:rPr lang="en-US" dirty="0"/>
                  <a:t>For two matrices A and B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4363-BE63-924F-9319-2395BB0AD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887043"/>
              </a:xfrm>
              <a:blipFill>
                <a:blip r:embed="rId2"/>
                <a:stretch>
                  <a:fillRect l="-492" t="-651" r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7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977D-71E8-1E4F-ACB7-9205E1A4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68268-65AD-9B4D-89D7-0EFF5991E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the following consider the matrices A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≤2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(2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2) = max(3,4) = 4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68268-65AD-9B4D-89D7-0EFF5991E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53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EDA6-0EE4-7D49-AD10-F16BCDCE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4208"/>
            <a:ext cx="7729728" cy="118872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560C9E7-F94A-0840-9465-02306E84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02" y="2510444"/>
            <a:ext cx="5392042" cy="2992581"/>
          </a:xfrm>
          <a:prstGeom prst="rect">
            <a:avLst/>
          </a:prstGeom>
        </p:spPr>
      </p:pic>
      <p:pic>
        <p:nvPicPr>
          <p:cNvPr id="5" name="Picture 4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F82DB0D6-74E5-AD42-87BE-211D9212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5709"/>
            <a:ext cx="5633149" cy="2269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42E9E-BF48-ED4F-A2B1-7EB602827EA7}"/>
              </a:ext>
            </a:extLst>
          </p:cNvPr>
          <p:cNvSpPr txBox="1"/>
          <p:nvPr/>
        </p:nvSpPr>
        <p:spPr>
          <a:xfrm>
            <a:off x="8015686" y="2510444"/>
            <a:ext cx="19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Regular Algebra</a:t>
            </a:r>
          </a:p>
        </p:txBody>
      </p:sp>
    </p:spTree>
    <p:extLst>
      <p:ext uri="{BB962C8B-B14F-4D97-AF65-F5344CB8AC3E}">
        <p14:creationId xmlns:p14="http://schemas.microsoft.com/office/powerpoint/2010/main" val="251466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447C-B067-A942-B596-11205D16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A383E-8C28-F44E-A574-6438987E0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226365"/>
                <a:ext cx="7729728" cy="4422913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n = nth packet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K = number of routers (FIFO Que),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router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𝑎𝑔𝑟𝑒𝑔𝑎𝑡𝑒𝑑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𝑠𝑒𝑟𝑣𝑖𝑐𝑒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𝑎𝑟𝑟𝑖𝑣𝑖𝑛𝑔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i="1" dirty="0"/>
                  <a:t>Includes both processing time and backlog of cross traffic packets interleaved between arrival time of packet n-1 and packet n in que </a:t>
                </a:r>
                <a:r>
                  <a:rPr lang="en-US" i="1" dirty="0" err="1"/>
                  <a:t>i</a:t>
                </a:r>
                <a:r>
                  <a:rPr lang="en-US" i="1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800" i="1" dirty="0">
                    <a:latin typeface="Cambria Math" panose="02040503050406030204" pitchFamily="18" charset="0"/>
                  </a:rPr>
                  <a:t>w* = the maximum window size element of the finite set {W(n)}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𝑠𝑡𝑎𝑟𝑡𝑠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𝑠𝑒𝑟𝑣𝑖𝑐𝑒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𝑟𝑜𝑢𝑡𝑒𝑟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 time when packet n leaves router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𝑑𝑒𝑓𝑖𝑛𝑒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𝑒𝑥𝑝𝑒𝑟𝑖𝑒𝑛𝑐𝑒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𝑢𝑠𝑢𝑎𝑙𝑙𝑦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𝑐𝑜𝑖𝑛𝑐𝑖𝑑𝑒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A383E-8C28-F44E-A574-6438987E0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226365"/>
                <a:ext cx="7729728" cy="4422913"/>
              </a:xfrm>
              <a:blipFill>
                <a:blip r:embed="rId2"/>
                <a:stretch>
                  <a:fillRect l="-492" t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486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1940</TotalTime>
  <Words>1225</Words>
  <Application>Microsoft Macintosh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Gill Sans MT</vt:lpstr>
      <vt:lpstr>Parcel</vt:lpstr>
      <vt:lpstr>Network Simulation With Max plus Algebra</vt:lpstr>
      <vt:lpstr>MAX Plus Algebra</vt:lpstr>
      <vt:lpstr>Max Plus Algebra is a Semi-ring</vt:lpstr>
      <vt:lpstr>Ring vs Semi-Ring</vt:lpstr>
      <vt:lpstr>Examples in Computer Science</vt:lpstr>
      <vt:lpstr>Max plus</vt:lpstr>
      <vt:lpstr>Examples</vt:lpstr>
      <vt:lpstr>Examples</vt:lpstr>
      <vt:lpstr>Definitions </vt:lpstr>
      <vt:lpstr>Continued</vt:lpstr>
      <vt:lpstr>Making Max Plus Matrices</vt:lpstr>
      <vt:lpstr>M and M’</vt:lpstr>
      <vt:lpstr>Dimensionalities</vt:lpstr>
      <vt:lpstr>Discrete event simulators</vt:lpstr>
      <vt:lpstr>Simpy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Plus Algebra</dc:title>
  <dc:creator>Jepsen,Waylon (EID)</dc:creator>
  <cp:lastModifiedBy>Jepsen,Waylon (EID)</cp:lastModifiedBy>
  <cp:revision>6</cp:revision>
  <dcterms:created xsi:type="dcterms:W3CDTF">2021-08-25T15:55:28Z</dcterms:created>
  <dcterms:modified xsi:type="dcterms:W3CDTF">2021-12-08T01:25:46Z</dcterms:modified>
</cp:coreProperties>
</file>