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6" r:id="rId8"/>
    <p:sldId id="265" r:id="rId9"/>
    <p:sldId id="260" r:id="rId10"/>
    <p:sldId id="261" r:id="rId11"/>
    <p:sldId id="262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6"/>
    <p:restoredTop sz="96197"/>
  </p:normalViewPr>
  <p:slideViewPr>
    <p:cSldViewPr snapToGrid="0">
      <p:cViewPr varScale="1">
        <p:scale>
          <a:sx n="85" d="100"/>
          <a:sy n="85" d="100"/>
        </p:scale>
        <p:origin x="20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4A53-307E-5242-A473-D987A1D2B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Mathematics for Programming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93C2E2FA-AD30-CB53-EA0E-D14D9C4D9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020" y="5493376"/>
            <a:ext cx="1890979" cy="136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408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C9C9-E0E4-BAC1-4C1E-1E6006FA0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begin with…</a:t>
            </a:r>
            <a:br>
              <a:rPr lang="en-US" dirty="0"/>
            </a:br>
            <a:r>
              <a:rPr lang="en-US" dirty="0"/>
              <a:t>			number 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CB2792-417B-4E89-77D9-4B51111F9A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Count from 0 to 12</a:t>
                </a:r>
              </a:p>
              <a:p>
                <a:r>
                  <a:rPr lang="en-US" dirty="0"/>
                  <a:t>Easy, right?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 →2 →3→4→5→6→7→8→9→10→11→12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CB2792-417B-4E89-77D9-4B51111F9A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8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5009E43-F147-62E3-2EDB-62E21A57F3F8}"/>
              </a:ext>
            </a:extLst>
          </p:cNvPr>
          <p:cNvSpPr txBox="1"/>
          <p:nvPr/>
        </p:nvSpPr>
        <p:spPr>
          <a:xfrm>
            <a:off x="6259286" y="13389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1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F585-1C67-CFB7-4B89-D4C319EF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this?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083770-59B1-3C38-655D-46CCFC243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143000"/>
                <a:ext cx="10178322" cy="571499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001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002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003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004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005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006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007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008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009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083770-59B1-3C38-655D-46CCFC243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143000"/>
                <a:ext cx="10178322" cy="5714999"/>
              </a:xfrm>
              <a:blipFill>
                <a:blip r:embed="rId2"/>
                <a:stretch>
                  <a:fillRect l="-498" t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B0B7DA-A733-B6B4-B3C3-34D71A785F73}"/>
                  </a:ext>
                </a:extLst>
              </p:cNvPr>
              <p:cNvSpPr txBox="1"/>
              <p:nvPr/>
            </p:nvSpPr>
            <p:spPr>
              <a:xfrm>
                <a:off x="3657600" y="3244334"/>
                <a:ext cx="65037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0, 1, 2, 3, 4, 5, 6, 7, 8, 9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→10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𝑑𝑖𝑔𝑖𝑡𝑠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𝐷𝑒𝑐𝑖𝑚𝑎𝑙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𝑠𝑦𝑠𝑡𝑒𝑚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B0B7DA-A733-B6B4-B3C3-34D71A785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244334"/>
                <a:ext cx="6503703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86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F585-1C67-CFB7-4B89-D4C319EF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2 digits?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083770-59B1-3C38-655D-46CCFC243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143000"/>
                <a:ext cx="10178322" cy="571499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001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110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111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083770-59B1-3C38-655D-46CCFC243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143000"/>
                <a:ext cx="10178322" cy="5714999"/>
              </a:xfrm>
              <a:blipFill>
                <a:blip r:embed="rId2"/>
                <a:stretch>
                  <a:fillRect l="-498" t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B0B7DA-A733-B6B4-B3C3-34D71A785F73}"/>
                  </a:ext>
                </a:extLst>
              </p:cNvPr>
              <p:cNvSpPr txBox="1"/>
              <p:nvPr/>
            </p:nvSpPr>
            <p:spPr>
              <a:xfrm>
                <a:off x="3657600" y="3244334"/>
                <a:ext cx="45385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0, 1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𝑑𝑖𝑔𝑖𝑡𝑠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𝐵𝑖𝑛𝑎𝑟𝑦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𝑠𝑦𝑠𝑡𝑒𝑚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B0B7DA-A733-B6B4-B3C3-34D71A785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244334"/>
                <a:ext cx="453855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74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9A3A-8517-37CD-0AC8-66AC2F51A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5F513-716D-562C-289A-727097373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of the course</a:t>
            </a:r>
          </a:p>
          <a:p>
            <a:r>
              <a:rPr lang="en-US" dirty="0"/>
              <a:t>Computer, software and programming</a:t>
            </a:r>
          </a:p>
          <a:p>
            <a:r>
              <a:rPr lang="en-US" dirty="0"/>
              <a:t>Relevance of mathematical knowledge in programming</a:t>
            </a:r>
          </a:p>
          <a:p>
            <a:r>
              <a:rPr lang="en-US" dirty="0"/>
              <a:t>Number system introduction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16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EE1C-2237-33A6-8EE0-AEB220AB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course?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8F8DF-A581-8CE3-0409-C83BBA62E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52601"/>
            <a:ext cx="10178322" cy="4288970"/>
          </a:xfrm>
        </p:spPr>
        <p:txBody>
          <a:bodyPr/>
          <a:lstStyle/>
          <a:p>
            <a:r>
              <a:rPr lang="en-US" dirty="0"/>
              <a:t>Some basic math and logic</a:t>
            </a:r>
          </a:p>
          <a:p>
            <a:r>
              <a:rPr lang="en-US" dirty="0"/>
              <a:t>But why?</a:t>
            </a:r>
          </a:p>
          <a:p>
            <a:pPr lvl="1"/>
            <a:r>
              <a:rPr lang="en-US" dirty="0"/>
              <a:t>To “talk” to the Computers</a:t>
            </a:r>
          </a:p>
          <a:p>
            <a:pPr lvl="1"/>
            <a:r>
              <a:rPr lang="en-US" dirty="0"/>
              <a:t>Computer can understand “programs”</a:t>
            </a:r>
          </a:p>
          <a:p>
            <a:pPr lvl="1"/>
            <a:r>
              <a:rPr lang="en-US" dirty="0"/>
              <a:t>Writing programs requires some logic and reasoning</a:t>
            </a:r>
          </a:p>
          <a:p>
            <a:pPr lvl="1"/>
            <a:r>
              <a:rPr lang="en-US" dirty="0"/>
              <a:t>Good background in basic math will help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Concept</a:t>
            </a:r>
          </a:p>
          <a:p>
            <a:pPr lvl="1"/>
            <a:r>
              <a:rPr lang="en-US" dirty="0"/>
              <a:t>Examples</a:t>
            </a:r>
          </a:p>
          <a:p>
            <a:pPr lvl="1"/>
            <a:r>
              <a:rPr lang="en-US" dirty="0"/>
              <a:t>Practice, practice and practice!</a:t>
            </a:r>
          </a:p>
        </p:txBody>
      </p:sp>
    </p:spTree>
    <p:extLst>
      <p:ext uri="{BB962C8B-B14F-4D97-AF65-F5344CB8AC3E}">
        <p14:creationId xmlns:p14="http://schemas.microsoft.com/office/powerpoint/2010/main" val="304421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EE1C-2237-33A6-8EE0-AEB220ABB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en-US" sz="4000"/>
              <a:t>Faculty </a:t>
            </a: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AF80311A-7E49-F56A-685E-190D33163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8879"/>
            <a:ext cx="5718747" cy="4517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Past:</a:t>
            </a:r>
          </a:p>
          <a:p>
            <a:r>
              <a:rPr lang="en-US" dirty="0"/>
              <a:t>B.Sc. in Computer Science and Engineering (BUET)</a:t>
            </a:r>
          </a:p>
          <a:p>
            <a:r>
              <a:rPr lang="en-US" dirty="0"/>
              <a:t>Lecturer, United International University (UIU)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Current:</a:t>
            </a:r>
          </a:p>
          <a:p>
            <a:pPr marL="0" indent="0">
              <a:buNone/>
            </a:pPr>
            <a:r>
              <a:rPr lang="en-US" dirty="0"/>
              <a:t>PhD in Computer Science</a:t>
            </a:r>
          </a:p>
          <a:p>
            <a:pPr marL="0" indent="0">
              <a:buNone/>
            </a:pPr>
            <a:r>
              <a:rPr lang="en-US" dirty="0"/>
              <a:t>National University of Singapore (NUS)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C698004-999A-1056-AD97-603E859F61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696"/>
          <a:stretch/>
        </p:blipFill>
        <p:spPr bwMode="auto">
          <a:xfrm>
            <a:off x="8205766" y="1706911"/>
            <a:ext cx="3210685" cy="299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977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EE1C-2237-33A6-8EE0-AEB220ABB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sz="4400" dirty="0"/>
              <a:t>What is a computer?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8F8DF-A581-8CE3-0409-C83BBA62E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5170893" cy="359359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A machine that computes something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Tasks: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Accept data/input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Process data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Produce output/result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Store result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Usage: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Writing documents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Browse the internet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Send emails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Play games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And many more …!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6EA831-6413-2315-2B1F-ED44285AE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298" y="1484992"/>
            <a:ext cx="3878295" cy="388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4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F2158FD-EA8C-9B3E-AE77-80AE5F4A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906" y="3103814"/>
            <a:ext cx="10178322" cy="1492132"/>
          </a:xfrm>
        </p:spPr>
        <p:txBody>
          <a:bodyPr/>
          <a:lstStyle/>
          <a:p>
            <a:r>
              <a:rPr lang="en-US" dirty="0"/>
              <a:t>Components of a computer</a:t>
            </a:r>
          </a:p>
        </p:txBody>
      </p:sp>
    </p:spTree>
    <p:extLst>
      <p:ext uri="{BB962C8B-B14F-4D97-AF65-F5344CB8AC3E}">
        <p14:creationId xmlns:p14="http://schemas.microsoft.com/office/powerpoint/2010/main" val="218678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EE1C-2237-33A6-8EE0-AEB220ABB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sz="4400"/>
              <a:t>What is software?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8F8DF-A581-8CE3-0409-C83BBA62E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Computer programs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Set of instructions …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tx1"/>
                </a:solidFill>
              </a:rPr>
              <a:t>in a way that the machine understands!!!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Associated data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Executes specific tasks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87EFED-5820-577F-9B17-1391EBD07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188" y="1436317"/>
            <a:ext cx="4108624" cy="398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8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EE1C-2237-33A6-8EE0-AEB220AB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8F8DF-A581-8CE3-0409-C83BBA62E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52601"/>
            <a:ext cx="10178322" cy="4288970"/>
          </a:xfrm>
        </p:spPr>
        <p:txBody>
          <a:bodyPr/>
          <a:lstStyle/>
          <a:p>
            <a:r>
              <a:rPr lang="en-US" dirty="0"/>
              <a:t>Building software</a:t>
            </a:r>
          </a:p>
          <a:p>
            <a:r>
              <a:rPr lang="en-US" dirty="0"/>
              <a:t>Writing instructions for the machine (in programming languages...) </a:t>
            </a:r>
          </a:p>
          <a:p>
            <a:pPr lvl="1"/>
            <a:r>
              <a:rPr lang="en-US" dirty="0"/>
              <a:t>“Coding”, sounds familiar?</a:t>
            </a:r>
          </a:p>
          <a:p>
            <a:r>
              <a:rPr lang="en-US" dirty="0"/>
              <a:t>Telling the computer how to perform a task</a:t>
            </a:r>
          </a:p>
          <a:p>
            <a:endParaRPr lang="en-US" dirty="0"/>
          </a:p>
          <a:p>
            <a:r>
              <a:rPr lang="en-US" dirty="0"/>
              <a:t>How can you get into programming?</a:t>
            </a:r>
          </a:p>
          <a:p>
            <a:pPr lvl="1"/>
            <a:r>
              <a:rPr lang="en-US" dirty="0"/>
              <a:t>Knowing a general-purpose programming language. C, C++, Java, Python etc.</a:t>
            </a:r>
          </a:p>
          <a:p>
            <a:pPr lvl="1"/>
            <a:r>
              <a:rPr lang="en-US" dirty="0"/>
              <a:t>Basic mathematics and logic</a:t>
            </a:r>
          </a:p>
          <a:p>
            <a:pPr lvl="2"/>
            <a:r>
              <a:rPr lang="en-US" dirty="0"/>
              <a:t>To solve a problem and to design the solution before writing code</a:t>
            </a:r>
          </a:p>
        </p:txBody>
      </p:sp>
    </p:spTree>
    <p:extLst>
      <p:ext uri="{BB962C8B-B14F-4D97-AF65-F5344CB8AC3E}">
        <p14:creationId xmlns:p14="http://schemas.microsoft.com/office/powerpoint/2010/main" val="163610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EE1C-2237-33A6-8EE0-AEB220AB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math should I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8F8DF-A581-8CE3-0409-C83BBA62E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52601"/>
            <a:ext cx="10178322" cy="4288970"/>
          </a:xfrm>
        </p:spPr>
        <p:txBody>
          <a:bodyPr/>
          <a:lstStyle/>
          <a:p>
            <a:r>
              <a:rPr lang="en-US" dirty="0"/>
              <a:t>Short answer: Not much!</a:t>
            </a:r>
          </a:p>
          <a:p>
            <a:pPr lvl="1"/>
            <a:r>
              <a:rPr lang="en-US" dirty="0"/>
              <a:t>School level mathematics are more than enough for a top programmer</a:t>
            </a:r>
          </a:p>
          <a:p>
            <a:pPr lvl="1"/>
            <a:r>
              <a:rPr lang="en-US" dirty="0"/>
              <a:t>+, – , / , x </a:t>
            </a:r>
          </a:p>
          <a:p>
            <a:pPr lvl="1"/>
            <a:r>
              <a:rPr lang="en-US" dirty="0"/>
              <a:t>% (mod), even-odd</a:t>
            </a:r>
          </a:p>
          <a:p>
            <a:pPr lvl="1"/>
            <a:r>
              <a:rPr lang="en-US" dirty="0"/>
              <a:t>Percentage</a:t>
            </a:r>
          </a:p>
          <a:p>
            <a:pPr lvl="1"/>
            <a:r>
              <a:rPr lang="en-US" dirty="0"/>
              <a:t>Coordinate system</a:t>
            </a:r>
          </a:p>
          <a:p>
            <a:pPr lvl="1"/>
            <a:r>
              <a:rPr lang="en-US" dirty="0"/>
              <a:t>Basic geometry</a:t>
            </a:r>
          </a:p>
          <a:p>
            <a:pPr lvl="1"/>
            <a:r>
              <a:rPr lang="en-US" dirty="0"/>
              <a:t>Number systems</a:t>
            </a:r>
          </a:p>
          <a:p>
            <a:pPr lvl="1"/>
            <a:r>
              <a:rPr lang="en-US" dirty="0"/>
              <a:t>But you must “understand” the concepts properly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9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EE1C-2237-33A6-8EE0-AEB220AB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math should I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8F8DF-A581-8CE3-0409-C83BBA62E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52601"/>
            <a:ext cx="10178322" cy="4288970"/>
          </a:xfrm>
        </p:spPr>
        <p:txBody>
          <a:bodyPr/>
          <a:lstStyle/>
          <a:p>
            <a:r>
              <a:rPr lang="en-US" dirty="0"/>
              <a:t>Long answer: It depends on what you are going to do in future!</a:t>
            </a:r>
          </a:p>
          <a:p>
            <a:pPr lvl="1"/>
            <a:r>
              <a:rPr lang="en-US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Game development</a:t>
            </a:r>
          </a:p>
          <a:p>
            <a:pPr lvl="2"/>
            <a:r>
              <a:rPr lang="en-US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3D games and 3D graphics</a:t>
            </a:r>
          </a:p>
          <a:p>
            <a:pPr lvl="2"/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Trigonometry, Linear Algebra, 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M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atrices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Cryptography</a:t>
            </a:r>
          </a:p>
          <a:p>
            <a:pPr lvl="2"/>
            <a:r>
              <a:rPr lang="en-US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Number theory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Machine Learning</a:t>
            </a:r>
          </a:p>
          <a:p>
            <a:pPr lvl="2"/>
            <a:r>
              <a:rPr lang="en-US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Linear algebra, </a:t>
            </a:r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C</a:t>
            </a:r>
            <a:r>
              <a:rPr lang="en-US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alculus</a:t>
            </a:r>
          </a:p>
          <a:p>
            <a:pPr lvl="2"/>
            <a:r>
              <a:rPr lang="en-US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Probability, Statistics</a:t>
            </a:r>
          </a:p>
          <a:p>
            <a:pPr lvl="1"/>
            <a:r>
              <a:rPr lang="en-US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…</a:t>
            </a:r>
          </a:p>
          <a:p>
            <a:r>
              <a:rPr lang="en-US" sz="1800" dirty="0">
                <a:solidFill>
                  <a:srgbClr val="333333"/>
                </a:solidFill>
                <a:latin typeface="Helvetica Neue" panose="02000503000000020004" pitchFamily="2" charset="0"/>
              </a:rPr>
              <a:t>How about l</a:t>
            </a:r>
            <a:r>
              <a:rPr lang="en-US" sz="180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ibraries and bla</a:t>
            </a:r>
            <a:r>
              <a:rPr lang="en-US" sz="1800" dirty="0">
                <a:solidFill>
                  <a:srgbClr val="333333"/>
                </a:solidFill>
                <a:latin typeface="Helvetica Neue" panose="02000503000000020004" pitchFamily="2" charset="0"/>
              </a:rPr>
              <a:t>ck-boxes?</a:t>
            </a:r>
            <a:endParaRPr lang="en-US" sz="180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74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1357</TotalTime>
  <Words>457</Words>
  <Application>Microsoft Macintosh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</vt:lpstr>
      <vt:lpstr>Cambria Math</vt:lpstr>
      <vt:lpstr>Gill Sans MT</vt:lpstr>
      <vt:lpstr>Helvetica Neue</vt:lpstr>
      <vt:lpstr>Impact</vt:lpstr>
      <vt:lpstr>Badge</vt:lpstr>
      <vt:lpstr>Mathematics for Programming</vt:lpstr>
      <vt:lpstr>What is this course?</vt:lpstr>
      <vt:lpstr>Faculty </vt:lpstr>
      <vt:lpstr>What is a computer?</vt:lpstr>
      <vt:lpstr>Components of a computer</vt:lpstr>
      <vt:lpstr>What is software?</vt:lpstr>
      <vt:lpstr>What is Programming?</vt:lpstr>
      <vt:lpstr>How much math should I know?</vt:lpstr>
      <vt:lpstr>How much math should I know?</vt:lpstr>
      <vt:lpstr>Let’s begin with…    number systems</vt:lpstr>
      <vt:lpstr>How about this?</vt:lpstr>
      <vt:lpstr>How about 2 digits?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for Programming</dc:title>
  <dc:creator>Md Salman Shamil</dc:creator>
  <cp:lastModifiedBy>Md Salman Shamil</cp:lastModifiedBy>
  <cp:revision>3</cp:revision>
  <cp:lastPrinted>2022-09-23T05:50:49Z</cp:lastPrinted>
  <dcterms:created xsi:type="dcterms:W3CDTF">2022-09-21T17:41:08Z</dcterms:created>
  <dcterms:modified xsi:type="dcterms:W3CDTF">2022-09-23T12:45:12Z</dcterms:modified>
</cp:coreProperties>
</file>