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70" r:id="rId15"/>
    <p:sldId id="271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4"/>
    <p:restoredTop sz="96197"/>
  </p:normalViewPr>
  <p:slideViewPr>
    <p:cSldViewPr snapToGrid="0">
      <p:cViewPr varScale="1">
        <p:scale>
          <a:sx n="79" d="100"/>
          <a:sy n="79" d="100"/>
        </p:scale>
        <p:origin x="232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44A53-307E-5242-A473-D987A1D2BA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Mathematics for Programming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93C2E2FA-AD30-CB53-EA0E-D14D9C4D9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1020" y="5493376"/>
            <a:ext cx="1890979" cy="136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408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5C5D0-CA0B-A46A-A8D1-F1D9A55BE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 and composite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A3AEEB-C4FD-CB2C-2BAD-4BB705068C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1678" y="1543987"/>
                <a:ext cx="10178322" cy="4335605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Think of natural numbers / counting numbers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1,2,3,4,5,…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Factor: What does it mean when we say </a:t>
                </a:r>
              </a:p>
              <a:p>
                <a:pPr marL="2743200" lvl="6" indent="0">
                  <a:buNone/>
                </a:pPr>
                <a:r>
                  <a:rPr lang="en-US" sz="2200" i="1" dirty="0"/>
                  <a:t>P is a “factor” of Q?</a:t>
                </a:r>
                <a:endParaRPr lang="en-US" sz="2600" dirty="0"/>
              </a:p>
              <a:p>
                <a:pPr marL="457200" lvl="1" indent="0">
                  <a:buNone/>
                </a:pPr>
                <a:r>
                  <a:rPr lang="en-US" sz="2400" i="1" dirty="0"/>
                  <a:t>Answer: P divides Q evenly (Remainder is 0). Example: 3 is a factor of 12.</a:t>
                </a:r>
                <a:endParaRPr lang="en-US" sz="2400" b="0" dirty="0"/>
              </a:p>
              <a:p>
                <a:r>
                  <a:rPr lang="en-US" sz="2400" b="1" dirty="0"/>
                  <a:t>Prime</a:t>
                </a:r>
                <a:r>
                  <a:rPr lang="en-US" sz="2400" dirty="0"/>
                  <a:t>: Only two factors.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𝑖𝑡𝑠𝑒𝑙𝑓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r>
                  <a:rPr lang="en-US" sz="2400" b="1" dirty="0"/>
                  <a:t>Composite</a:t>
                </a:r>
                <a:r>
                  <a:rPr lang="en-US" sz="2400" dirty="0"/>
                  <a:t>:  There exists at least one factor other than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𝑖𝑡𝑠𝑒𝑙𝑓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600" b="1" i="1" dirty="0"/>
              </a:p>
              <a:p>
                <a:pPr marL="0" indent="0">
                  <a:buNone/>
                </a:pPr>
                <a:endParaRPr lang="en-US" sz="24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A3AEEB-C4FD-CB2C-2BAD-4BB705068C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1543987"/>
                <a:ext cx="10178322" cy="4335605"/>
              </a:xfrm>
              <a:blipFill>
                <a:blip r:embed="rId2"/>
                <a:stretch>
                  <a:fillRect l="-996" t="-1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389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5C5D0-CA0B-A46A-A8D1-F1D9A55BE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 and composite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A3AEEB-C4FD-CB2C-2BAD-4BB705068C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1678" y="1543987"/>
                <a:ext cx="10178322" cy="4335605"/>
              </a:xfrm>
            </p:spPr>
            <p:txBody>
              <a:bodyPr>
                <a:normAutofit/>
              </a:bodyPr>
              <a:lstStyle/>
              <a:p>
                <a:pPr>
                  <a:buFontTx/>
                  <a:buChar char="-"/>
                </a:pPr>
                <a:r>
                  <a:rPr lang="en-US" sz="3200" dirty="0"/>
                  <a:t>Is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15</m:t>
                    </m:r>
                  </m:oMath>
                </a14:m>
                <a:r>
                  <a:rPr lang="en-US" sz="3200" dirty="0"/>
                  <a:t> a prime number?</a:t>
                </a:r>
              </a:p>
              <a:p>
                <a:pPr lvl="1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15 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divisible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by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:1,3,5,15.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Not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prime</m:t>
                    </m:r>
                  </m:oMath>
                </a14:m>
                <a:r>
                  <a:rPr lang="en-US" sz="3200" dirty="0"/>
                  <a:t>!</a:t>
                </a:r>
              </a:p>
              <a:p>
                <a:pPr>
                  <a:buFontTx/>
                  <a:buChar char="-"/>
                </a:pPr>
                <a:r>
                  <a:rPr lang="en-US" sz="3200" dirty="0"/>
                  <a:t>Is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19</m:t>
                    </m:r>
                  </m:oMath>
                </a14:m>
                <a:r>
                  <a:rPr lang="en-US" sz="3200" dirty="0"/>
                  <a:t> a prime number?</a:t>
                </a:r>
              </a:p>
              <a:p>
                <a:pPr lvl="1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19 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divisible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by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:1,19.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Prime</m:t>
                    </m:r>
                  </m:oMath>
                </a14:m>
                <a:r>
                  <a:rPr lang="en-US" sz="3200" dirty="0"/>
                  <a:t>!</a:t>
                </a:r>
              </a:p>
              <a:p>
                <a:pPr>
                  <a:buFontTx/>
                  <a:buChar char="-"/>
                </a:pPr>
                <a:r>
                  <a:rPr lang="en-US" sz="3200" dirty="0"/>
                  <a:t>What about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1? </m:t>
                    </m:r>
                  </m:oMath>
                </a14:m>
                <a:r>
                  <a:rPr lang="en-US" sz="3200" dirty="0"/>
                  <a:t>Is it a prime or composite?</a:t>
                </a:r>
              </a:p>
              <a:p>
                <a:pPr lvl="1">
                  <a:buFontTx/>
                  <a:buChar char="-"/>
                </a:pPr>
                <a:r>
                  <a:rPr lang="en-US" sz="2800" dirty="0"/>
                  <a:t>Special case. Neither!</a:t>
                </a:r>
              </a:p>
              <a:p>
                <a:pPr lvl="1">
                  <a:buFontTx/>
                  <a:buChar char="-"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A3AEEB-C4FD-CB2C-2BAD-4BB705068C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1543987"/>
                <a:ext cx="10178322" cy="4335605"/>
              </a:xfrm>
              <a:blipFill>
                <a:blip r:embed="rId2"/>
                <a:stretch>
                  <a:fillRect l="-1494" t="-1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476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9D916-E87D-F15F-C1D1-38CFE8527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and odd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CCE995-8BE2-F08F-8034-0C53B1DDC9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1678" y="1334125"/>
                <a:ext cx="10178322" cy="493176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800" dirty="0"/>
                  <a:t>Even: </a:t>
                </a:r>
                <a:r>
                  <a:rPr lang="as-IN" sz="2800" dirty="0"/>
                  <a:t>জোড় সংখ্যা </a:t>
                </a:r>
                <a:endParaRPr lang="en-US" sz="2800" dirty="0"/>
              </a:p>
              <a:p>
                <a:r>
                  <a:rPr lang="en-US" sz="2800" dirty="0"/>
                  <a:t>Odd: </a:t>
                </a:r>
                <a:r>
                  <a:rPr lang="as-IN" sz="2800" dirty="0"/>
                  <a:t>বিজোড় সংখ্যা</a:t>
                </a:r>
                <a:endParaRPr lang="en-US" sz="2800" dirty="0"/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𝐸𝑣𝑒𝑛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:0,2,4,8,10,…</m:t>
                    </m:r>
                  </m:oMath>
                </a14:m>
                <a:endParaRPr lang="en-US" sz="2800" b="0" dirty="0"/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𝑂𝑑𝑑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:1,3,5,7,9,…</m:t>
                    </m:r>
                  </m:oMath>
                </a14:m>
                <a:endParaRPr lang="en-US" sz="2800" b="0" dirty="0"/>
              </a:p>
              <a:p>
                <a:r>
                  <a:rPr lang="en-US" sz="2800" dirty="0"/>
                  <a:t>How to check?</a:t>
                </a:r>
              </a:p>
              <a:p>
                <a:pPr lvl="1"/>
                <a:r>
                  <a:rPr lang="en-US" sz="2600" dirty="0"/>
                  <a:t>Pause the video again and think!</a:t>
                </a:r>
              </a:p>
              <a:p>
                <a:pPr lvl="1"/>
                <a:r>
                  <a:rPr lang="en-US" sz="2600" dirty="0"/>
                  <a:t>Divide the number with 2</a:t>
                </a:r>
              </a:p>
              <a:p>
                <a:pPr lvl="1"/>
                <a:r>
                  <a:rPr lang="en-US" sz="2600" dirty="0"/>
                  <a:t>If remainder is 0, even! Otherwise, odd!</a:t>
                </a:r>
              </a:p>
              <a:p>
                <a:r>
                  <a:rPr lang="en-US" sz="2800" dirty="0"/>
                  <a:t>Dividing by 2 sounds binary, right? </a:t>
                </a:r>
              </a:p>
              <a:p>
                <a:pPr lvl="1"/>
                <a:r>
                  <a:rPr lang="en-US" sz="2600" dirty="0"/>
                  <a:t>Convert the numbers to binary and see if you can find a pattern for even and odd numbers there.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CCE995-8BE2-F08F-8034-0C53B1DDC9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1334125"/>
                <a:ext cx="10178322" cy="4931764"/>
              </a:xfrm>
              <a:blipFill>
                <a:blip r:embed="rId2"/>
                <a:stretch>
                  <a:fillRect l="-872" t="-2314" b="-1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881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5A8D8-7A8A-596F-B70B-10A60EC0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605AE-1E9C-0A72-7160-6CC24B922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are more comfortable with the number systems</a:t>
            </a:r>
          </a:p>
          <a:p>
            <a:pPr lvl="1"/>
            <a:r>
              <a:rPr lang="en-US" sz="2000" dirty="0"/>
              <a:t>Especially binary numbers!</a:t>
            </a:r>
          </a:p>
          <a:p>
            <a:r>
              <a:rPr lang="en-US" sz="2400" dirty="0"/>
              <a:t>Learned the types of numbers and how they are related</a:t>
            </a:r>
          </a:p>
          <a:p>
            <a:r>
              <a:rPr lang="en-US" sz="2400" dirty="0"/>
              <a:t>Reviewed the division process and terminologies.</a:t>
            </a:r>
          </a:p>
          <a:p>
            <a:r>
              <a:rPr lang="en-US" sz="2400" dirty="0"/>
              <a:t>Divisibility check and its use</a:t>
            </a:r>
          </a:p>
          <a:p>
            <a:r>
              <a:rPr lang="en-US" sz="2400" dirty="0"/>
              <a:t>Prime numbers and how to detect them when you see one!</a:t>
            </a:r>
          </a:p>
          <a:p>
            <a:r>
              <a:rPr lang="en-US" sz="2400" dirty="0"/>
              <a:t>Even odd numbers, with a brain teaser!</a:t>
            </a:r>
          </a:p>
        </p:txBody>
      </p:sp>
    </p:spTree>
    <p:extLst>
      <p:ext uri="{BB962C8B-B14F-4D97-AF65-F5344CB8AC3E}">
        <p14:creationId xmlns:p14="http://schemas.microsoft.com/office/powerpoint/2010/main" val="135827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B3C79-13EA-A699-65D0-825F147CC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773E2-B70F-5FC7-F20B-724CB4F1C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17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57C28-3BD6-493F-3F07-0D15BAD97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4FCD7-C260-FC14-2DC0-6E72C36BA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90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BE762-CBC9-27BF-04A8-47ECEBC94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Day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1B53FD-2D53-901A-3EB9-81F9FB4280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1101011</m:t>
                    </m:r>
                  </m:oMath>
                </a14:m>
                <a:r>
                  <a:rPr lang="en-US" sz="2400" dirty="0"/>
                  <a:t> is a binary number. Find its equivalent decimal number.</a:t>
                </a:r>
              </a:p>
              <a:p>
                <a:r>
                  <a:rPr lang="en-US" sz="2400" dirty="0"/>
                  <a:t>Find the binary representation for 73 (a decimal number).</a:t>
                </a:r>
              </a:p>
              <a:p>
                <a:r>
                  <a:rPr lang="en-US" sz="2400" dirty="0"/>
                  <a:t>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sz="2400" dirty="0"/>
                  <a:t> a prime number? </a:t>
                </a:r>
              </a:p>
              <a:p>
                <a:r>
                  <a:rPr lang="en-US" sz="2400" dirty="0"/>
                  <a:t>What about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169</m:t>
                    </m:r>
                  </m:oMath>
                </a14:m>
                <a:r>
                  <a:rPr lang="en-US" sz="2400" dirty="0"/>
                  <a:t>? Prime or composite?</a:t>
                </a:r>
              </a:p>
              <a:p>
                <a:r>
                  <a:rPr lang="en-US" sz="2400" dirty="0"/>
                  <a:t>Find out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/>
                  <a:t> prime number.</a:t>
                </a:r>
              </a:p>
              <a:p>
                <a:r>
                  <a:rPr lang="en-US" sz="2400" dirty="0"/>
                  <a:t>Find out sum of first n odd numbers. Try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=1,2,3,…</m:t>
                    </m:r>
                  </m:oMath>
                </a14:m>
                <a:endParaRPr lang="en-US" sz="2400" b="0" dirty="0"/>
              </a:p>
              <a:p>
                <a:pPr lvl="1"/>
                <a:r>
                  <a:rPr lang="en-US" sz="2000" dirty="0"/>
                  <a:t>Can you see any pattern?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1B53FD-2D53-901A-3EB9-81F9FB4280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7" t="-1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641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EE1C-2237-33A6-8EE0-AEB220ABB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68F8DF-A581-8CE3-0409-C83BBA62E9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1678" y="1752601"/>
                <a:ext cx="10178322" cy="4288970"/>
              </a:xfrm>
            </p:spPr>
            <p:txBody>
              <a:bodyPr/>
              <a:lstStyle/>
              <a:p>
                <a:r>
                  <a:rPr lang="en-US" dirty="0"/>
                  <a:t>Remember Decimal and Binary?</a:t>
                </a:r>
              </a:p>
              <a:p>
                <a:r>
                  <a:rPr lang="en-US" dirty="0"/>
                  <a:t>How many digits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𝑏𝑎𝑠𝑒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Base 10: Decimal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[0, 1, 2, 3, 4, 5, 6, 7, 8, 9]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Base 2: Binary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[0, 1]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Base 8: Octal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[0, 1, 2, 3, 4, 5, 6, 7]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Base 16: Hexadecimal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[0, 1, 2, 3, 4, 5, 6, 7, 8, 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68F8DF-A581-8CE3-0409-C83BBA62E9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1752601"/>
                <a:ext cx="10178322" cy="4288970"/>
              </a:xfrm>
              <a:blipFill>
                <a:blip r:embed="rId2"/>
                <a:stretch>
                  <a:fillRect l="-498" t="-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421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Number System. We all have been working with numbers… | by ABHISHEK |  The Startup | Medium">
            <a:extLst>
              <a:ext uri="{FF2B5EF4-FFF2-40B4-BE49-F238E27FC236}">
                <a16:creationId xmlns:a16="http://schemas.microsoft.com/office/drawing/2014/main" id="{B3A9AAEF-D649-2682-7D68-C5B9B8F50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771" y="108858"/>
            <a:ext cx="9789813" cy="668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149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EE1C-2237-33A6-8EE0-AEB220ABB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DECIMAL to decimal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68F8DF-A581-8CE3-0409-C83BBA62E9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1678" y="1752601"/>
                <a:ext cx="10178322" cy="4288970"/>
              </a:xfrm>
            </p:spPr>
            <p:txBody>
              <a:bodyPr/>
              <a:lstStyle/>
              <a:p>
                <a:r>
                  <a:rPr lang="en-US" dirty="0"/>
                  <a:t>Just for the fun of it!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273</m:t>
                      </m:r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00+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0+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3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×100+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×10+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sz="3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=2×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+7×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+3×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=2×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+7×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+3×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  <a:p>
                <a:pPr marL="0" indent="0" algn="ctr">
                  <a:buNone/>
                </a:pPr>
                <a:endParaRPr lang="en-US" b="1" dirty="0"/>
              </a:p>
              <a:p>
                <a:pPr marL="0" indent="0" algn="ctr">
                  <a:buNone/>
                </a:pPr>
                <a:r>
                  <a:rPr lang="en-US" b="1" dirty="0"/>
                  <a:t>For decimal: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endParaRPr lang="en-US" b="1" dirty="0"/>
              </a:p>
              <a:p>
                <a:pPr algn="ctr"/>
                <a:endParaRPr lang="en-US" dirty="0"/>
              </a:p>
              <a:p>
                <a:pPr marL="0" indent="0">
                  <a:buNone/>
                </a:pPr>
                <a:endParaRPr lang="en-US" b="0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68F8DF-A581-8CE3-0409-C83BBA62E9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1752601"/>
                <a:ext cx="10178322" cy="4288970"/>
              </a:xfrm>
              <a:blipFill>
                <a:blip r:embed="rId2"/>
                <a:stretch>
                  <a:fillRect l="-498" t="-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2752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EE1C-2237-33A6-8EE0-AEB220ABB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Binary to decimal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68F8DF-A581-8CE3-0409-C83BBA62E9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1678" y="1752601"/>
                <a:ext cx="10178322" cy="428897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1101</m:t>
                      </m:r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=1×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+1×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=1×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+1×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=8+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13</m:t>
                      </m:r>
                    </m:oMath>
                  </m:oMathPara>
                </a14:m>
                <a:endParaRPr lang="en-US" sz="3200" b="1" dirty="0"/>
              </a:p>
              <a:p>
                <a:pPr marL="0" indent="0" algn="ctr">
                  <a:buNone/>
                </a:pPr>
                <a:r>
                  <a:rPr lang="en-US" sz="3200" b="1" dirty="0"/>
                  <a:t>For binary: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sz="32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68F8DF-A581-8CE3-0409-C83BBA62E9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1752601"/>
                <a:ext cx="10178322" cy="428897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982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EE1C-2237-33A6-8EE0-AEB220ABB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Decimal to binary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68F8DF-A581-8CE3-0409-C83BBA62E9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1678" y="1752601"/>
                <a:ext cx="10178322" cy="428897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𝐷𝑒𝑐𝑖𝑚𝑎𝑙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13 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𝑏𝑖𝑛𝑎𝑟𝑦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sz="2800" dirty="0"/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13÷2=6;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𝑟𝑒𝑚𝑎𝑖𝑛𝑑𝑒𝑟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b="0" dirty="0"/>
                  <a:t> (LSB: goes to the right)</a:t>
                </a:r>
              </a:p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÷2=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𝑟𝑒𝑚𝑎𝑖𝑛𝑑𝑒𝑟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800" dirty="0"/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3÷2=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𝑟𝑒𝑚𝑎𝑖𝑛𝑑𝑒𝑟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800" b="0" dirty="0"/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1÷2=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𝑟𝑒𝑚𝑎𝑖𝑛𝑑𝑒𝑟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/>
                  <a:t> (MSB: goes to the left)</a:t>
                </a:r>
              </a:p>
              <a:p>
                <a:endParaRPr lang="en-US" sz="2800" dirty="0"/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𝐵𝑖𝑛𝑎𝑟𝑦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 1101</m:t>
                    </m:r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68F8DF-A581-8CE3-0409-C83BBA62E9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1752601"/>
                <a:ext cx="10178322" cy="4288970"/>
              </a:xfrm>
              <a:blipFill>
                <a:blip r:embed="rId2"/>
                <a:stretch>
                  <a:fillRect l="-996" t="-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940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401F1-92BE-E47F-D8A5-CCF4AB9DC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numbers</a:t>
            </a:r>
          </a:p>
        </p:txBody>
      </p:sp>
      <p:pic>
        <p:nvPicPr>
          <p:cNvPr id="2050" name="Picture 2" descr="Going Negative: The Virtual Fed Funds Rate Target — Confessions of a  Supply-Side Liberal">
            <a:extLst>
              <a:ext uri="{FF2B5EF4-FFF2-40B4-BE49-F238E27FC236}">
                <a16:creationId xmlns:a16="http://schemas.microsoft.com/office/drawing/2014/main" id="{B42FF708-E0FB-CE9E-DC81-F9AD4C5B8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271" y="2358869"/>
            <a:ext cx="8115300" cy="2816268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>
              <a:schemeClr val="accent1">
                <a:alpha val="41754"/>
              </a:schemeClr>
            </a:glow>
            <a:outerShdw blurRad="50800" dist="50800" dir="5400000" sx="94059" sy="94059" algn="ctr" rotWithShape="0">
              <a:srgbClr val="000000">
                <a:alpha val="43137"/>
              </a:srgbClr>
            </a:outerShdw>
            <a:softEdge rad="247085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77B36E-47B2-1F23-FFAB-1430B0AA5F63}"/>
                  </a:ext>
                </a:extLst>
              </p:cNvPr>
              <p:cNvSpPr txBox="1"/>
              <p:nvPr/>
            </p:nvSpPr>
            <p:spPr>
              <a:xfrm>
                <a:off x="1290710" y="1189343"/>
                <a:ext cx="48052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𝑝𝑜𝑖𝑛𝑡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𝑙𝑖𝑛𝑒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77B36E-47B2-1F23-FFAB-1430B0AA5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710" y="1189343"/>
                <a:ext cx="480529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4CD673-1628-1434-E535-6695FEAB7EF0}"/>
                  </a:ext>
                </a:extLst>
              </p:cNvPr>
              <p:cNvSpPr txBox="1"/>
              <p:nvPr/>
            </p:nvSpPr>
            <p:spPr>
              <a:xfrm>
                <a:off x="1347231" y="1572244"/>
                <a:ext cx="39378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𝑃𝑜𝑠𝑖𝑡𝑖𝑣𝑒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𝑟𝑖𝑔h𝑡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𝑧𝑒𝑟𝑜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4CD673-1628-1434-E535-6695FEAB7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231" y="1572244"/>
                <a:ext cx="3937809" cy="369332"/>
              </a:xfrm>
              <a:prstGeom prst="rect">
                <a:avLst/>
              </a:prstGeom>
              <a:blipFill>
                <a:blip r:embed="rId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8C8723-6747-DDE1-1FB3-C24D34D5095E}"/>
                  </a:ext>
                </a:extLst>
              </p:cNvPr>
              <p:cNvSpPr txBox="1"/>
              <p:nvPr/>
            </p:nvSpPr>
            <p:spPr>
              <a:xfrm>
                <a:off x="1290710" y="1941576"/>
                <a:ext cx="405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𝑁𝑒𝑔𝑎𝑡𝑖𝑣𝑒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𝑙𝑒𝑓𝑡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𝑧𝑒𝑟𝑜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8C8723-6747-DDE1-1FB3-C24D34D50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710" y="1941576"/>
                <a:ext cx="4050853" cy="369332"/>
              </a:xfrm>
              <a:prstGeom prst="rect">
                <a:avLst/>
              </a:prstGeom>
              <a:blipFill>
                <a:blip r:embed="rId5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C8F0EBD-B128-B6C5-A2AE-8ECEFB8C1964}"/>
                  </a:ext>
                </a:extLst>
              </p:cNvPr>
              <p:cNvSpPr txBox="1"/>
              <p:nvPr/>
            </p:nvSpPr>
            <p:spPr>
              <a:xfrm>
                <a:off x="1347231" y="2312143"/>
                <a:ext cx="48104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𝑛𝑒𝑔𝑎𝑡𝑖𝑣𝑒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𝑃𝑜𝑠𝑖𝑡𝑖𝑣𝑒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𝑧𝑒𝑟𝑜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C8F0EBD-B128-B6C5-A2AE-8ECEFB8C1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231" y="2312143"/>
                <a:ext cx="4810419" cy="369332"/>
              </a:xfrm>
              <a:prstGeom prst="rect">
                <a:avLst/>
              </a:prstGeom>
              <a:blipFill>
                <a:blip r:embed="rId6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94184AD-488F-3B90-FB9D-E978D352103D}"/>
                  </a:ext>
                </a:extLst>
              </p:cNvPr>
              <p:cNvSpPr txBox="1"/>
              <p:nvPr/>
            </p:nvSpPr>
            <p:spPr>
              <a:xfrm>
                <a:off x="1347231" y="5285756"/>
                <a:ext cx="31510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𝑁𝑎𝑡𝑢𝑟𝑎𝑙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𝑁𝑢𝑚𝑏𝑒𝑟𝑠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:{1,2,3,…}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94184AD-488F-3B90-FB9D-E978D35210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231" y="5285756"/>
                <a:ext cx="3151055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B672DC-7646-9F43-07CB-A660D8D59CD7}"/>
                  </a:ext>
                </a:extLst>
              </p:cNvPr>
              <p:cNvSpPr txBox="1"/>
              <p:nvPr/>
            </p:nvSpPr>
            <p:spPr>
              <a:xfrm>
                <a:off x="1347231" y="5765707"/>
                <a:ext cx="31520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𝑊h𝑜𝑙𝑒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𝑁𝑢𝑚𝑏𝑒𝑟𝑠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:{0,1,2,3,…}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B672DC-7646-9F43-07CB-A660D8D59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231" y="5765707"/>
                <a:ext cx="3152017" cy="369332"/>
              </a:xfrm>
              <a:prstGeom prst="rect">
                <a:avLst/>
              </a:prstGeom>
              <a:blipFill>
                <a:blip r:embed="rId8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CDD006-6022-536D-B60D-CE8C5F02AB84}"/>
                  </a:ext>
                </a:extLst>
              </p:cNvPr>
              <p:cNvSpPr txBox="1"/>
              <p:nvPr/>
            </p:nvSpPr>
            <p:spPr>
              <a:xfrm>
                <a:off x="6738660" y="5285756"/>
                <a:ext cx="3847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𝐼𝑛𝑡𝑒𝑔𝑒𝑟𝑠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:{…,−3, −2,−1,0,1,2,3,…}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CDD006-6022-536D-B60D-CE8C5F02A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8660" y="5285756"/>
                <a:ext cx="3847464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4661493-7608-9A98-5657-399FF6507B2D}"/>
                  </a:ext>
                </a:extLst>
              </p:cNvPr>
              <p:cNvSpPr txBox="1"/>
              <p:nvPr/>
            </p:nvSpPr>
            <p:spPr>
              <a:xfrm>
                <a:off x="6815861" y="5655088"/>
                <a:ext cx="36930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𝑅𝑎𝑡𝑖𝑜𝑛𝑎𝑙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𝐼𝑟𝑟𝑎𝑡𝑖𝑜𝑛𝑎𝑙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𝑛𝑢𝑚𝑏𝑒𝑟𝑠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4661493-7608-9A98-5657-399FF6507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5861" y="5655088"/>
                <a:ext cx="3693062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86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F3CB3-E4BF-493D-F314-53C0CE90D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learn about division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CFCA1C-A8ED-5CF0-6FEA-8F230510BD4C}"/>
                  </a:ext>
                </a:extLst>
              </p:cNvPr>
              <p:cNvSpPr txBox="1"/>
              <p:nvPr/>
            </p:nvSpPr>
            <p:spPr>
              <a:xfrm>
                <a:off x="5273339" y="2548328"/>
                <a:ext cx="8226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17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CFCA1C-A8ED-5CF0-6FEA-8F230510B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339" y="2548328"/>
                <a:ext cx="822661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119C339-3A0E-10E9-755C-B1F56D322D73}"/>
                  </a:ext>
                </a:extLst>
              </p:cNvPr>
              <p:cNvSpPr txBox="1"/>
              <p:nvPr/>
            </p:nvSpPr>
            <p:spPr>
              <a:xfrm>
                <a:off x="3821791" y="2548328"/>
                <a:ext cx="94609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/>
                  <a:t>  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119C339-3A0E-10E9-755C-B1F56D322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791" y="2548328"/>
                <a:ext cx="946093" cy="646331"/>
              </a:xfrm>
              <a:prstGeom prst="rect">
                <a:avLst/>
              </a:prstGeom>
              <a:blipFill>
                <a:blip r:embed="rId3"/>
                <a:stretch>
                  <a:fillRect l="-6579" t="-13462" r="-18421" b="-3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E3157AB-92A4-55C6-A740-1401F4D60940}"/>
                  </a:ext>
                </a:extLst>
              </p:cNvPr>
              <p:cNvSpPr txBox="1"/>
              <p:nvPr/>
            </p:nvSpPr>
            <p:spPr>
              <a:xfrm>
                <a:off x="6340839" y="2548327"/>
                <a:ext cx="106311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   3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E3157AB-92A4-55C6-A740-1401F4D60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0839" y="2548327"/>
                <a:ext cx="1063112" cy="646331"/>
              </a:xfrm>
              <a:prstGeom prst="rect">
                <a:avLst/>
              </a:prstGeom>
              <a:blipFill>
                <a:blip r:embed="rId4"/>
                <a:stretch>
                  <a:fillRect l="-5882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27045C3-3089-FC87-F227-92B77E40F8EF}"/>
                  </a:ext>
                </a:extLst>
              </p:cNvPr>
              <p:cNvSpPr txBox="1"/>
              <p:nvPr/>
            </p:nvSpPr>
            <p:spPr>
              <a:xfrm>
                <a:off x="5273339" y="3222139"/>
                <a:ext cx="8226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27045C3-3089-FC87-F227-92B77E40F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339" y="3222139"/>
                <a:ext cx="822661" cy="646331"/>
              </a:xfrm>
              <a:prstGeom prst="rect">
                <a:avLst/>
              </a:prstGeom>
              <a:blipFill>
                <a:blip r:embed="rId5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B980639-A984-C4E1-DA5E-2800F4585A75}"/>
                  </a:ext>
                </a:extLst>
              </p:cNvPr>
              <p:cNvSpPr txBox="1"/>
              <p:nvPr/>
            </p:nvSpPr>
            <p:spPr>
              <a:xfrm>
                <a:off x="5273339" y="4019863"/>
                <a:ext cx="76976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 2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B980639-A984-C4E1-DA5E-2800F4585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339" y="4019863"/>
                <a:ext cx="769763" cy="646331"/>
              </a:xfrm>
              <a:prstGeom prst="rect">
                <a:avLst/>
              </a:prstGeom>
              <a:blipFill>
                <a:blip r:embed="rId6"/>
                <a:stretch>
                  <a:fillRect l="-9836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4AA0152-ABC8-0C7C-C490-2FB944309092}"/>
              </a:ext>
            </a:extLst>
          </p:cNvPr>
          <p:cNvSpPr txBox="1"/>
          <p:nvPr/>
        </p:nvSpPr>
        <p:spPr>
          <a:xfrm>
            <a:off x="4398740" y="1396216"/>
            <a:ext cx="2496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Dividend / </a:t>
            </a:r>
            <a:r>
              <a:rPr lang="as-IN" sz="2400" b="1" dirty="0">
                <a:solidFill>
                  <a:srgbClr val="7030A0"/>
                </a:solidFill>
              </a:rPr>
              <a:t>ভাজ্য </a:t>
            </a:r>
            <a:endParaRPr lang="en-US" sz="2400" b="1" dirty="0">
              <a:solidFill>
                <a:srgbClr val="7030A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23F60F6-F024-4D1F-C358-849D11EAE881}"/>
              </a:ext>
            </a:extLst>
          </p:cNvPr>
          <p:cNvCxnSpPr>
            <a:stCxn id="10" idx="2"/>
            <a:endCxn id="4" idx="0"/>
          </p:cNvCxnSpPr>
          <p:nvPr/>
        </p:nvCxnSpPr>
        <p:spPr>
          <a:xfrm>
            <a:off x="5646838" y="1857881"/>
            <a:ext cx="37832" cy="690447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29C58BF-8DE7-F3E8-A323-8D247D03D845}"/>
              </a:ext>
            </a:extLst>
          </p:cNvPr>
          <p:cNvSpPr txBox="1"/>
          <p:nvPr/>
        </p:nvSpPr>
        <p:spPr>
          <a:xfrm>
            <a:off x="1660488" y="4310264"/>
            <a:ext cx="2496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Divisor / </a:t>
            </a:r>
            <a:r>
              <a:rPr lang="as-IN" sz="2400" b="1" dirty="0">
                <a:solidFill>
                  <a:srgbClr val="7030A0"/>
                </a:solidFill>
              </a:rPr>
              <a:t>ভাজক </a:t>
            </a:r>
            <a:endParaRPr lang="en-US" sz="2400" b="1" dirty="0">
              <a:solidFill>
                <a:srgbClr val="7030A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94FD916-C6E5-C352-2DC0-383EEC30C3B8}"/>
              </a:ext>
            </a:extLst>
          </p:cNvPr>
          <p:cNvCxnSpPr>
            <a:cxnSpLocks/>
          </p:cNvCxnSpPr>
          <p:nvPr/>
        </p:nvCxnSpPr>
        <p:spPr>
          <a:xfrm flipV="1">
            <a:off x="2946418" y="3194658"/>
            <a:ext cx="875373" cy="1107519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CF94CD-AA64-1E19-7B8F-BF5E0430A9F4}"/>
              </a:ext>
            </a:extLst>
          </p:cNvPr>
          <p:cNvCxnSpPr/>
          <p:nvPr/>
        </p:nvCxnSpPr>
        <p:spPr>
          <a:xfrm>
            <a:off x="4586990" y="3868470"/>
            <a:ext cx="21585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68210A2-1D5D-3BD7-32CA-67DC36EB3851}"/>
              </a:ext>
            </a:extLst>
          </p:cNvPr>
          <p:cNvSpPr txBox="1"/>
          <p:nvPr/>
        </p:nvSpPr>
        <p:spPr>
          <a:xfrm>
            <a:off x="8806610" y="3398054"/>
            <a:ext cx="2885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Quotient / </a:t>
            </a:r>
            <a:r>
              <a:rPr lang="as-IN" sz="2400" b="1" dirty="0">
                <a:solidFill>
                  <a:srgbClr val="7030A0"/>
                </a:solidFill>
              </a:rPr>
              <a:t>ভাগফল </a:t>
            </a:r>
            <a:endParaRPr lang="en-US" sz="2400" b="1" dirty="0">
              <a:solidFill>
                <a:srgbClr val="7030A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9AF9885-8091-8733-24CA-B83E45E0AFEC}"/>
              </a:ext>
            </a:extLst>
          </p:cNvPr>
          <p:cNvCxnSpPr>
            <a:cxnSpLocks/>
            <a:stCxn id="21" idx="0"/>
            <a:endCxn id="6" idx="3"/>
          </p:cNvCxnSpPr>
          <p:nvPr/>
        </p:nvCxnSpPr>
        <p:spPr>
          <a:xfrm flipH="1" flipV="1">
            <a:off x="7403951" y="2871493"/>
            <a:ext cx="2845522" cy="526561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23753F2-5965-88F1-F316-3217FCCD8578}"/>
              </a:ext>
            </a:extLst>
          </p:cNvPr>
          <p:cNvSpPr txBox="1"/>
          <p:nvPr/>
        </p:nvSpPr>
        <p:spPr>
          <a:xfrm>
            <a:off x="6941972" y="5383257"/>
            <a:ext cx="3305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Remainder / </a:t>
            </a:r>
            <a:r>
              <a:rPr lang="as-IN" sz="2400" b="1" dirty="0">
                <a:solidFill>
                  <a:srgbClr val="7030A0"/>
                </a:solidFill>
              </a:rPr>
              <a:t>ভাগশেষ  </a:t>
            </a:r>
            <a:endParaRPr lang="en-US" sz="2400" b="1" dirty="0">
              <a:solidFill>
                <a:srgbClr val="7030A0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B74BDD5-AA1F-E413-3308-74F70084D12D}"/>
              </a:ext>
            </a:extLst>
          </p:cNvPr>
          <p:cNvCxnSpPr>
            <a:cxnSpLocks/>
            <a:stCxn id="23" idx="0"/>
            <a:endCxn id="9" idx="3"/>
          </p:cNvCxnSpPr>
          <p:nvPr/>
        </p:nvCxnSpPr>
        <p:spPr>
          <a:xfrm flipH="1" flipV="1">
            <a:off x="6043102" y="4343029"/>
            <a:ext cx="2551727" cy="1040228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88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6" grpId="1"/>
      <p:bldP spid="8" grpId="0"/>
      <p:bldP spid="9" grpId="0"/>
      <p:bldP spid="10" grpId="0"/>
      <p:bldP spid="13" grpId="0"/>
      <p:bldP spid="21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B3472-A254-8E68-7901-11A6C71C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Divisibility check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1835AE6-3117-28CC-29D8-9DB0DBF12A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1678" y="1499015"/>
                <a:ext cx="10178322" cy="4976599"/>
              </a:xfrm>
            </p:spPr>
            <p:txBody>
              <a:bodyPr>
                <a:normAutofit/>
              </a:bodyPr>
              <a:lstStyle/>
              <a:p>
                <a:r>
                  <a:rPr lang="en-US" sz="2600" dirty="0"/>
                  <a:t>How to tell if a number P is divisible by another number Q?</a:t>
                </a:r>
              </a:p>
              <a:p>
                <a:pPr lvl="1"/>
                <a:r>
                  <a:rPr lang="en-US" sz="2200" dirty="0"/>
                  <a:t>Pause the video!</a:t>
                </a:r>
              </a:p>
              <a:p>
                <a:pPr lvl="1"/>
                <a:r>
                  <a:rPr lang="en-US" sz="2200" dirty="0"/>
                  <a:t>Think about applying what we have just learned</a:t>
                </a:r>
              </a:p>
              <a:p>
                <a:pPr lvl="1"/>
                <a:endParaRPr lang="en-US" sz="2200" dirty="0"/>
              </a:p>
              <a:p>
                <a:r>
                  <a:rPr lang="en-US" sz="2600" dirty="0"/>
                  <a:t>There are two ways:</a:t>
                </a:r>
              </a:p>
              <a:p>
                <a:pPr lvl="1"/>
                <a:r>
                  <a:rPr lang="en-US" sz="2200" dirty="0"/>
                  <a:t>Check if the remainder is zero.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12 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 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→12 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𝑑𝑖𝑣𝑖𝑠𝑖𝑏𝑙𝑒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3</m:t>
                    </m:r>
                  </m:oMath>
                </a14:m>
                <a:endParaRPr lang="en-US" sz="190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12 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 5=2→12 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𝑁𝑂𝑇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𝑑𝑖𝑣𝑖𝑠𝑖𝑏𝑙𝑒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5</m:t>
                    </m:r>
                  </m:oMath>
                </a14:m>
                <a:endParaRPr lang="en-US" sz="1900" dirty="0"/>
              </a:p>
              <a:p>
                <a:pPr lvl="1"/>
                <a:r>
                  <a:rPr lang="en-US" sz="2200" dirty="0"/>
                  <a:t>What do we get if we just do the division?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900" i="1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𝐼𝑛𝑡𝑒𝑔𝑒𝑟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→12 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𝑑𝑖𝑣𝑖𝑠𝑖𝑏𝑙𝑒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3</m:t>
                    </m:r>
                  </m:oMath>
                </a14:m>
                <a:endParaRPr lang="en-US" sz="190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12/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5=2.4→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𝑁𝑂𝑇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𝑖𝑛𝑡𝑒𝑔𝑒𝑟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→12 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𝑁𝑂𝑇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𝑑𝑖𝑣𝑖𝑠𝑖𝑏𝑙𝑒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5</m:t>
                    </m:r>
                  </m:oMath>
                </a14:m>
                <a:endParaRPr lang="en-US" sz="1900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1835AE6-3117-28CC-29D8-9DB0DBF12A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1499015"/>
                <a:ext cx="10178322" cy="4976599"/>
              </a:xfrm>
              <a:blipFill>
                <a:blip r:embed="rId2"/>
                <a:stretch>
                  <a:fillRect l="-872" t="-1020" b="-1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194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4454</TotalTime>
  <Words>762</Words>
  <Application>Microsoft Macintosh PowerPoint</Application>
  <PresentationFormat>Widescreen</PresentationFormat>
  <Paragraphs>110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Cambria Math</vt:lpstr>
      <vt:lpstr>Gill Sans MT</vt:lpstr>
      <vt:lpstr>Impact</vt:lpstr>
      <vt:lpstr>Badge</vt:lpstr>
      <vt:lpstr>Mathematics for Programming</vt:lpstr>
      <vt:lpstr>Number system</vt:lpstr>
      <vt:lpstr>PowerPoint Presentation</vt:lpstr>
      <vt:lpstr>Convert DECIMAL to decimal</vt:lpstr>
      <vt:lpstr>Convert Binary to decimal</vt:lpstr>
      <vt:lpstr>Convert Decimal to binary</vt:lpstr>
      <vt:lpstr>Types of numbers</vt:lpstr>
      <vt:lpstr>Let’s learn about division</vt:lpstr>
      <vt:lpstr>Divisibility check</vt:lpstr>
      <vt:lpstr>Prime and composite numbers</vt:lpstr>
      <vt:lpstr>Prime and composite numbers</vt:lpstr>
      <vt:lpstr>Even and odd numbers</vt:lpstr>
      <vt:lpstr>Summary</vt:lpstr>
      <vt:lpstr>NEXT</vt:lpstr>
      <vt:lpstr>NEXT</vt:lpstr>
      <vt:lpstr>Practice 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Mathematics for Programming</dc:title>
  <dc:creator>Md Salman Shamil</dc:creator>
  <cp:lastModifiedBy>Md Salman Shamil</cp:lastModifiedBy>
  <cp:revision>10</cp:revision>
  <cp:lastPrinted>2022-09-24T14:24:46Z</cp:lastPrinted>
  <dcterms:created xsi:type="dcterms:W3CDTF">2022-09-21T17:41:08Z</dcterms:created>
  <dcterms:modified xsi:type="dcterms:W3CDTF">2022-09-25T17:34:21Z</dcterms:modified>
</cp:coreProperties>
</file>