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8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5" r:id="rId15"/>
    <p:sldId id="284" r:id="rId16"/>
    <p:sldId id="286" r:id="rId17"/>
    <p:sldId id="289" r:id="rId18"/>
    <p:sldId id="268" r:id="rId19"/>
    <p:sldId id="270" r:id="rId20"/>
    <p:sldId id="27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/>
    <p:restoredTop sz="96197"/>
  </p:normalViewPr>
  <p:slideViewPr>
    <p:cSldViewPr snapToGrid="0">
      <p:cViewPr varScale="1">
        <p:scale>
          <a:sx n="110" d="100"/>
          <a:sy n="11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A626-DEF9-F712-7CB5-F460BB0C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1642D-C67D-E9E4-2C18-496FA3620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59329"/>
                <a:ext cx="10178322" cy="53162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3200" dirty="0"/>
                  <a:t> a prime number?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=8.77…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Check 2 to 8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𝟕𝟕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b="1" dirty="0"/>
                  <a:t>Factors: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sz="2400" b="1" dirty="0"/>
              </a:p>
              <a:p>
                <a:r>
                  <a:rPr lang="en-US" sz="2800" b="1" dirty="0"/>
                  <a:t>NOT Prime!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1642D-C67D-E9E4-2C18-496FA3620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59329"/>
                <a:ext cx="10178322" cy="5316286"/>
              </a:xfrm>
              <a:blipFill>
                <a:blip r:embed="rId2"/>
                <a:stretch>
                  <a:fillRect l="-1370" t="-1671" b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A626-DEF9-F712-7CB5-F460BB0C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1642D-C67D-E9E4-2C18-496FA3620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59329"/>
                <a:ext cx="10178322" cy="531628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But … do you see the extra calculations we did?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b="0" dirty="0">
                    <a:solidFill>
                      <a:srgbClr val="FF0000"/>
                    </a:solidFill>
                  </a:rPr>
                  <a:t>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𝟕𝟕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800" dirty="0"/>
                  <a:t>Can we get a better method?</a:t>
                </a:r>
              </a:p>
              <a:p>
                <a:pPr lvl="1"/>
                <a:r>
                  <a:rPr lang="en-US" sz="2600" dirty="0"/>
                  <a:t>Yes. Let’s talk about </a:t>
                </a:r>
                <a:r>
                  <a:rPr lang="en-US" sz="2600" b="1" dirty="0">
                    <a:solidFill>
                      <a:srgbClr val="00B050"/>
                    </a:solidFill>
                  </a:rPr>
                  <a:t>Sieve of Eratosthenes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1642D-C67D-E9E4-2C18-496FA3620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59329"/>
                <a:ext cx="10178322" cy="5316286"/>
              </a:xfrm>
              <a:blipFill>
                <a:blip r:embed="rId2"/>
                <a:stretch>
                  <a:fillRect l="-1370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6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C1DF-0D58-DA93-0710-F8115BF8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9F7AB-8E90-3EEC-83D7-BE7AB5243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55271"/>
                <a:ext cx="10178322" cy="452432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Identifies all the prime numbers in a given range (very fast)</a:t>
                </a:r>
              </a:p>
              <a:p>
                <a:r>
                  <a:rPr lang="en-US" sz="2800" dirty="0"/>
                  <a:t>Idea:</a:t>
                </a:r>
              </a:p>
              <a:p>
                <a:pPr lvl="1"/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 Take a number (start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) and find its multiples in the range</a:t>
                </a:r>
              </a:p>
              <a:p>
                <a:pPr lvl="1"/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:Those multiples must be composite, cross them out</a:t>
                </a:r>
              </a:p>
              <a:p>
                <a:pPr lvl="1"/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: Proceed to the next number</a:t>
                </a:r>
              </a:p>
              <a:p>
                <a:pPr lvl="1"/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: If it’s prime, go to 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otherwise 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9F7AB-8E90-3EEC-83D7-BE7AB5243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55271"/>
                <a:ext cx="10178322" cy="4524321"/>
              </a:xfrm>
              <a:blipFill>
                <a:blip r:embed="rId2"/>
                <a:stretch>
                  <a:fillRect l="-996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5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34B-A6E4-C759-17D0-FF1F771D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71583-7A9D-F57B-DEE8-9260C52D2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55271"/>
                <a:ext cx="10178322" cy="5120344"/>
              </a:xfrm>
            </p:spPr>
            <p:txBody>
              <a:bodyPr/>
              <a:lstStyle/>
              <a:p>
                <a:r>
                  <a:rPr lang="en-US" dirty="0"/>
                  <a:t>Find out all the prime numbers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71583-7A9D-F57B-DEE8-9260C52D2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55271"/>
                <a:ext cx="10178322" cy="5120344"/>
              </a:xfrm>
              <a:blipFill>
                <a:blip r:embed="rId2"/>
                <a:stretch>
                  <a:fillRect l="-498"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EE37A-771E-CF1D-1ECA-C3AB3E9CB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7492"/>
              </p:ext>
            </p:extLst>
          </p:nvPr>
        </p:nvGraphicFramePr>
        <p:xfrm>
          <a:off x="2032000" y="2061243"/>
          <a:ext cx="8128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26986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34185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9098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8403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0964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50949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72265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47601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100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60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4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8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754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4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643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892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16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38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998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8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4134B-A6E4-C759-17D0-FF1F771D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Sieve of Eratosthenes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71583-7A9D-F57B-DEE8-9260C52D2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854" y="5338354"/>
                <a:ext cx="3437290" cy="9920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1600" b="1" cap="all" spc="400" dirty="0">
                    <a:solidFill>
                      <a:srgbClr val="F3F3F2"/>
                    </a:solidFill>
                  </a:rPr>
                  <a:t>Find out all the prime numbers between </a:t>
                </a:r>
                <a14:m>
                  <m:oMath xmlns:m="http://schemas.openxmlformats.org/officeDocument/2006/math">
                    <m:r>
                      <a:rPr lang="en-US" sz="1600" b="1" cap="all" spc="400">
                        <a:solidFill>
                          <a:srgbClr val="F3F3F2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1600" b="1" cap="all" spc="400">
                        <a:solidFill>
                          <a:srgbClr val="F3F3F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b="1" cap="all" spc="400">
                        <a:solidFill>
                          <a:srgbClr val="F3F3F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cap="all" spc="400" smtClean="0">
                        <a:solidFill>
                          <a:srgbClr val="F3F3F2"/>
                        </a:solidFill>
                        <a:latin typeface="Cambria Math" panose="02040503050406030204" pitchFamily="18" charset="0"/>
                      </a:rPr>
                      <m:t>𝟏𝟐𝟎</m:t>
                    </m:r>
                  </m:oMath>
                </a14:m>
                <a:endParaRPr lang="en-US" sz="1600" b="1" cap="all" spc="400" dirty="0">
                  <a:solidFill>
                    <a:srgbClr val="F3F3F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71583-7A9D-F57B-DEE8-9260C52D2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854" y="5338354"/>
                <a:ext cx="3437290" cy="992038"/>
              </a:xfrm>
              <a:blipFill>
                <a:blip r:embed="rId2"/>
                <a:stretch>
                  <a:fillRect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Table&#10;&#10;Description automatically generated">
            <a:extLst>
              <a:ext uri="{FF2B5EF4-FFF2-40B4-BE49-F238E27FC236}">
                <a16:creationId xmlns:a16="http://schemas.microsoft.com/office/drawing/2014/main" id="{762C8005-13BD-30BE-02FD-320574E7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297" y="851967"/>
            <a:ext cx="6220332" cy="51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0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3A07-6BC8-D797-F0F1-784DCD4D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digits from an integer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E1EEF-1CA1-74E1-215D-43006FDEA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13053"/>
                <a:ext cx="10178322" cy="4166539"/>
              </a:xfrm>
            </p:spPr>
            <p:txBody>
              <a:bodyPr/>
              <a:lstStyle/>
              <a:p>
                <a:r>
                  <a:rPr lang="en-US" dirty="0"/>
                  <a:t>You can tell the digits just by looking at the number</a:t>
                </a:r>
              </a:p>
              <a:p>
                <a:r>
                  <a:rPr lang="en-US" dirty="0"/>
                  <a:t>Then why do we solve this problem?</a:t>
                </a:r>
              </a:p>
              <a:p>
                <a:pPr lvl="1"/>
                <a:r>
                  <a:rPr lang="en-US" dirty="0"/>
                  <a:t>Think of computers</a:t>
                </a:r>
              </a:p>
              <a:p>
                <a:pPr lvl="1"/>
                <a:r>
                  <a:rPr lang="en-US" dirty="0"/>
                  <a:t>If you store a number and want to get a certain digit, you need to get it yourself!</a:t>
                </a:r>
              </a:p>
              <a:p>
                <a:pPr lvl="1"/>
                <a:r>
                  <a:rPr lang="en-US" dirty="0"/>
                  <a:t>Formulate a set of operations on the number that can return individual digits</a:t>
                </a:r>
              </a:p>
              <a:p>
                <a:r>
                  <a:rPr lang="en-US" dirty="0"/>
                  <a:t>Division is all you need!</a:t>
                </a:r>
              </a:p>
              <a:p>
                <a:r>
                  <a:rPr lang="en-US" dirty="0"/>
                  <a:t>Let’s go through an example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237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you get the last digit?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E1EEF-1CA1-74E1-215D-43006FDEA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13053"/>
                <a:ext cx="10178322" cy="4166539"/>
              </a:xfrm>
              <a:blipFill>
                <a:blip r:embed="rId2"/>
                <a:stretch>
                  <a:fillRect l="-498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3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3A07-6BC8-D797-F0F1-784DCD4D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digits from an integer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E1EEF-1CA1-74E1-215D-43006FDEA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13053"/>
                <a:ext cx="10178322" cy="416653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237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So, we know the rightmost digit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knowing this, we do not have anything to do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anymore</a:t>
                </a:r>
              </a:p>
              <a:p>
                <a:r>
                  <a:rPr lang="en-US" dirty="0"/>
                  <a:t>Now we can focus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. But how do you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separated?</a:t>
                </a:r>
              </a:p>
              <a:p>
                <a:pPr lvl="1"/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237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and get the quotient</a:t>
                </a:r>
              </a:p>
              <a:p>
                <a:pPr lvl="1"/>
                <a:r>
                  <a:rPr lang="en-US" i="1" dirty="0"/>
                  <a:t>Floor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237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the same process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E1EEF-1CA1-74E1-215D-43006FDEA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13053"/>
                <a:ext cx="10178322" cy="4166539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3A07-6BC8-D797-F0F1-784DCD4D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digits from an integer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E1EEF-1CA1-74E1-215D-43006FDEA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13053"/>
                <a:ext cx="10178322" cy="41665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digit of a number (Say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91408</m:t>
                    </m:r>
                  </m:oMath>
                </a14:m>
                <a:r>
                  <a:rPr lang="en-US" dirty="0"/>
                  <a:t>) from right.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%10=8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/10)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%10=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%10=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/1000)%10=1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/10000)%10=9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 Formula: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𝐹𝑙𝑜𝑜𝑟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%10=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%10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E1EEF-1CA1-74E1-215D-43006FDEA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13053"/>
                <a:ext cx="10178322" cy="4166539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8D8-7A8A-596F-B70B-10A60EC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05AE-1E9C-0A72-7160-6CC24B92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Floor vs Ceiling</a:t>
            </a:r>
          </a:p>
          <a:p>
            <a:r>
              <a:rPr lang="en-US" sz="2400" dirty="0"/>
              <a:t>Counting number of divisors</a:t>
            </a:r>
          </a:p>
          <a:p>
            <a:r>
              <a:rPr lang="en-US" sz="2400" dirty="0"/>
              <a:t>Improving our method</a:t>
            </a:r>
          </a:p>
          <a:p>
            <a:r>
              <a:rPr lang="en-US" sz="2400" dirty="0"/>
              <a:t>Prime number check</a:t>
            </a:r>
          </a:p>
          <a:p>
            <a:r>
              <a:rPr lang="en-US" sz="2400" dirty="0"/>
              <a:t>Sieve of Eratosthenes</a:t>
            </a:r>
          </a:p>
          <a:p>
            <a:r>
              <a:rPr lang="en-US" sz="2400" dirty="0"/>
              <a:t>Digit extraction</a:t>
            </a:r>
          </a:p>
        </p:txBody>
      </p:sp>
    </p:spTree>
    <p:extLst>
      <p:ext uri="{BB962C8B-B14F-4D97-AF65-F5344CB8AC3E}">
        <p14:creationId xmlns:p14="http://schemas.microsoft.com/office/powerpoint/2010/main" val="13582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3C79-13EA-A699-65D0-825F147C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73E2-B70F-5FC7-F20B-724CB4F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0C70-430E-1920-0069-38BCA07B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73D7-455D-6788-962E-EA47FA30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number, Integer, Natural number and more</a:t>
            </a:r>
          </a:p>
          <a:p>
            <a:r>
              <a:rPr lang="en-US" dirty="0"/>
              <a:t>Divisor, dividend, quotient, remainder</a:t>
            </a:r>
          </a:p>
          <a:p>
            <a:r>
              <a:rPr lang="en-US" dirty="0"/>
              <a:t>Factor</a:t>
            </a:r>
          </a:p>
          <a:p>
            <a:r>
              <a:rPr lang="en-US" dirty="0"/>
              <a:t>Prime number</a:t>
            </a:r>
          </a:p>
          <a:p>
            <a:r>
              <a:rPr lang="en-US" dirty="0"/>
              <a:t>Even vs odd</a:t>
            </a:r>
          </a:p>
        </p:txBody>
      </p:sp>
    </p:spTree>
    <p:extLst>
      <p:ext uri="{BB962C8B-B14F-4D97-AF65-F5344CB8AC3E}">
        <p14:creationId xmlns:p14="http://schemas.microsoft.com/office/powerpoint/2010/main" val="39020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7C28-3BD6-493F-3F07-0D15BAD9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FCD7-C260-FC14-2DC0-6E72C36B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3FD-2D53-901A-3EB9-81F9FB42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4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AD5-6202-5495-3145-9633F201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Floor, ceiling, round!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893B-48E2-63E6-2C28-F2BB4E1FF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Floor: Nearest integer below</a:t>
                </a:r>
              </a:p>
              <a:p>
                <a:r>
                  <a:rPr lang="en-US" sz="2400" dirty="0"/>
                  <a:t>Ceiling: Nearest integer above</a:t>
                </a:r>
              </a:p>
              <a:p>
                <a:r>
                  <a:rPr lang="en-US" sz="2400" dirty="0"/>
                  <a:t>Round: Nearest integer</a:t>
                </a:r>
                <a:br>
                  <a:rPr lang="en-US" sz="2400" dirty="0"/>
                </a:b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12.6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400" dirty="0"/>
                  <a:t>Floor: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/>
                  <a:t>, Ceiling: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, Round: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9.21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/>
                  <a:t>Floor: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/>
                  <a:t>, Ceiling: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, Round: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/>
                  <a:t>Floor: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400" dirty="0"/>
                  <a:t>, Ceiling: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400" dirty="0"/>
                  <a:t>, Round: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893B-48E2-63E6-2C28-F2BB4E1FF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Floor and Ceiling Functions">
            <a:extLst>
              <a:ext uri="{FF2B5EF4-FFF2-40B4-BE49-F238E27FC236}">
                <a16:creationId xmlns:a16="http://schemas.microsoft.com/office/drawing/2014/main" id="{8A495CF8-95E1-1F2A-B0D0-8C74E91B9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Floor and Ceiling Functions">
            <a:extLst>
              <a:ext uri="{FF2B5EF4-FFF2-40B4-BE49-F238E27FC236}">
                <a16:creationId xmlns:a16="http://schemas.microsoft.com/office/drawing/2014/main" id="{0AA4FA9E-58CE-7A95-01FE-4DB2AF795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4842" y="1"/>
            <a:ext cx="5595256" cy="55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9F9B5-B0C5-B1F6-B547-BF7D70B6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41072"/>
            <a:ext cx="5308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5FC4-1AD9-33C5-3798-6BC96CA6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 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BEF3F-31C1-3C7A-54AA-1664499D5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Problem statement</a:t>
                </a:r>
                <a:r>
                  <a:rPr lang="en-US" dirty="0"/>
                  <a:t>: Given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How many divisors are there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You know the answer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prime, right?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3, 11, 73</m:t>
                    </m:r>
                  </m:oMath>
                </a14:m>
                <a:r>
                  <a:rPr lang="en-US" dirty="0"/>
                  <a:t> etc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What about if it is not a prime number? How do you count divisors?</a:t>
                </a:r>
              </a:p>
              <a:p>
                <a:pPr lvl="1"/>
                <a:r>
                  <a:rPr lang="en-US" dirty="0"/>
                  <a:t>Pause the video and think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8, 15, 27</m:t>
                    </m:r>
                  </m:oMath>
                </a14:m>
                <a:r>
                  <a:rPr lang="en-US" dirty="0"/>
                  <a:t> etc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BEF3F-31C1-3C7A-54AA-1664499D5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7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4A04-AA4F-C1C3-A4B2-012E7C55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 counting – naive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9044-F8A8-9771-80EA-BA9016098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00537"/>
                <a:ext cx="10178322" cy="50750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Take all the integers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and test if remainder is 0.</a:t>
                </a:r>
              </a:p>
              <a:p>
                <a:pPr lvl="1"/>
                <a:r>
                  <a:rPr lang="en-US" dirty="0"/>
                  <a:t>Example: Let’s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The divisors: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1, 2, 3, 4, 6, 12.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divisors: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9044-F8A8-9771-80EA-BA9016098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00537"/>
                <a:ext cx="10178322" cy="5075078"/>
              </a:xfrm>
              <a:blipFill>
                <a:blip r:embed="rId2"/>
                <a:stretch>
                  <a:fillRect l="-498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F2ACD6-F941-6D92-704F-F782BF47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13135"/>
              </p:ext>
            </p:extLst>
          </p:nvPr>
        </p:nvGraphicFramePr>
        <p:xfrm>
          <a:off x="2235527" y="2788077"/>
          <a:ext cx="34823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63">
                  <a:extLst>
                    <a:ext uri="{9D8B030D-6E8A-4147-A177-3AD203B41FA5}">
                      <a16:colId xmlns:a16="http://schemas.microsoft.com/office/drawing/2014/main" val="1292052011"/>
                    </a:ext>
                  </a:extLst>
                </a:gridCol>
                <a:gridCol w="1805650">
                  <a:extLst>
                    <a:ext uri="{9D8B030D-6E8A-4147-A177-3AD203B41FA5}">
                      <a16:colId xmlns:a16="http://schemas.microsoft.com/office/drawing/2014/main" val="1178259935"/>
                    </a:ext>
                  </a:extLst>
                </a:gridCol>
                <a:gridCol w="798655">
                  <a:extLst>
                    <a:ext uri="{9D8B030D-6E8A-4147-A177-3AD203B41FA5}">
                      <a16:colId xmlns:a16="http://schemas.microsoft.com/office/drawing/2014/main" val="311767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12%4=0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12%5=2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624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41AB26-4FCE-E10A-5B99-DDBBAC100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58283"/>
              </p:ext>
            </p:extLst>
          </p:nvPr>
        </p:nvGraphicFramePr>
        <p:xfrm>
          <a:off x="6703989" y="2788077"/>
          <a:ext cx="34823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63">
                  <a:extLst>
                    <a:ext uri="{9D8B030D-6E8A-4147-A177-3AD203B41FA5}">
                      <a16:colId xmlns:a16="http://schemas.microsoft.com/office/drawing/2014/main" val="1292052011"/>
                    </a:ext>
                  </a:extLst>
                </a:gridCol>
                <a:gridCol w="1805650">
                  <a:extLst>
                    <a:ext uri="{9D8B030D-6E8A-4147-A177-3AD203B41FA5}">
                      <a16:colId xmlns:a16="http://schemas.microsoft.com/office/drawing/2014/main" val="1178259935"/>
                    </a:ext>
                  </a:extLst>
                </a:gridCol>
                <a:gridCol w="798655">
                  <a:extLst>
                    <a:ext uri="{9D8B030D-6E8A-4147-A177-3AD203B41FA5}">
                      <a16:colId xmlns:a16="http://schemas.microsoft.com/office/drawing/2014/main" val="311767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12%7=5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12%8=4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12%9=3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12%10=2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6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4A04-AA4F-C1C3-A4B2-012E7C55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 counting – 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9044-F8A8-9771-80EA-BA9016098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00537"/>
                <a:ext cx="10178322" cy="50750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already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will be there!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need to be tested.</a:t>
                </a:r>
              </a:p>
              <a:p>
                <a:r>
                  <a:rPr lang="en-US" dirty="0"/>
                  <a:t>But … look at the second half!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We only need to check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odd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9044-F8A8-9771-80EA-BA9016098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00537"/>
                <a:ext cx="10178322" cy="5075078"/>
              </a:xfrm>
              <a:blipFill>
                <a:blip r:embed="rId2"/>
                <a:stretch>
                  <a:fillRect l="-498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F2ACD6-F941-6D92-704F-F782BF47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948"/>
              </p:ext>
            </p:extLst>
          </p:nvPr>
        </p:nvGraphicFramePr>
        <p:xfrm>
          <a:off x="1794656" y="2788077"/>
          <a:ext cx="34823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63">
                  <a:extLst>
                    <a:ext uri="{9D8B030D-6E8A-4147-A177-3AD203B41FA5}">
                      <a16:colId xmlns:a16="http://schemas.microsoft.com/office/drawing/2014/main" val="1292052011"/>
                    </a:ext>
                  </a:extLst>
                </a:gridCol>
                <a:gridCol w="1805650">
                  <a:extLst>
                    <a:ext uri="{9D8B030D-6E8A-4147-A177-3AD203B41FA5}">
                      <a16:colId xmlns:a16="http://schemas.microsoft.com/office/drawing/2014/main" val="1178259935"/>
                    </a:ext>
                  </a:extLst>
                </a:gridCol>
                <a:gridCol w="798655">
                  <a:extLst>
                    <a:ext uri="{9D8B030D-6E8A-4147-A177-3AD203B41FA5}">
                      <a16:colId xmlns:a16="http://schemas.microsoft.com/office/drawing/2014/main" val="311767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12%4=0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12%5=2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624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41AB26-4FCE-E10A-5B99-DDBBAC100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71063"/>
              </p:ext>
            </p:extLst>
          </p:nvPr>
        </p:nvGraphicFramePr>
        <p:xfrm>
          <a:off x="6003308" y="2788077"/>
          <a:ext cx="34823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63">
                  <a:extLst>
                    <a:ext uri="{9D8B030D-6E8A-4147-A177-3AD203B41FA5}">
                      <a16:colId xmlns:a16="http://schemas.microsoft.com/office/drawing/2014/main" val="1292052011"/>
                    </a:ext>
                  </a:extLst>
                </a:gridCol>
                <a:gridCol w="1805650">
                  <a:extLst>
                    <a:ext uri="{9D8B030D-6E8A-4147-A177-3AD203B41FA5}">
                      <a16:colId xmlns:a16="http://schemas.microsoft.com/office/drawing/2014/main" val="1178259935"/>
                    </a:ext>
                  </a:extLst>
                </a:gridCol>
                <a:gridCol w="798655">
                  <a:extLst>
                    <a:ext uri="{9D8B030D-6E8A-4147-A177-3AD203B41FA5}">
                      <a16:colId xmlns:a16="http://schemas.microsoft.com/office/drawing/2014/main" val="311767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12%7=5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12%8=4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12%9=3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12%10=2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62491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703239F-CBB5-B60A-99A9-6DBF1D0953B3}"/>
              </a:ext>
            </a:extLst>
          </p:cNvPr>
          <p:cNvSpPr/>
          <p:nvPr/>
        </p:nvSpPr>
        <p:spPr>
          <a:xfrm>
            <a:off x="8572500" y="2400299"/>
            <a:ext cx="1028700" cy="293914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4A04-AA4F-C1C3-A4B2-012E7C55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 counting – even 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9044-F8A8-9771-80EA-BA9016098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00537"/>
                <a:ext cx="10178322" cy="5075078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sz="2000" dirty="0"/>
                  <a:t>Could you stop earlier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2"/>
                <a:r>
                  <a:rPr lang="en-US" sz="1800" dirty="0"/>
                  <a:t>Yes!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12%2 = 0 </m:t>
                    </m:r>
                  </m:oMath>
                </a14:m>
                <a:r>
                  <a:rPr lang="en-US" sz="1800" dirty="0"/>
                  <a:t>means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12/2 = 6 </m:t>
                    </m:r>
                  </m:oMath>
                </a14:m>
                <a:r>
                  <a:rPr lang="en-US" sz="1800" dirty="0"/>
                  <a:t>also divides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Same goes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So, we could stop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dirty="0"/>
                  <a:t> and still identify all the divisors!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9044-F8A8-9771-80EA-BA9016098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00537"/>
                <a:ext cx="10178322" cy="5075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F2ACD6-F941-6D92-704F-F782BF47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48882"/>
              </p:ext>
            </p:extLst>
          </p:nvPr>
        </p:nvGraphicFramePr>
        <p:xfrm>
          <a:off x="1647698" y="1400537"/>
          <a:ext cx="34823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63">
                  <a:extLst>
                    <a:ext uri="{9D8B030D-6E8A-4147-A177-3AD203B41FA5}">
                      <a16:colId xmlns:a16="http://schemas.microsoft.com/office/drawing/2014/main" val="1292052011"/>
                    </a:ext>
                  </a:extLst>
                </a:gridCol>
                <a:gridCol w="1805650">
                  <a:extLst>
                    <a:ext uri="{9D8B030D-6E8A-4147-A177-3AD203B41FA5}">
                      <a16:colId xmlns:a16="http://schemas.microsoft.com/office/drawing/2014/main" val="1178259935"/>
                    </a:ext>
                  </a:extLst>
                </a:gridCol>
                <a:gridCol w="798655">
                  <a:extLst>
                    <a:ext uri="{9D8B030D-6E8A-4147-A177-3AD203B41FA5}">
                      <a16:colId xmlns:a16="http://schemas.microsoft.com/office/drawing/2014/main" val="311767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12%4=0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12%5=2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12%6=0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624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41AB26-4FCE-E10A-5B99-DDBBAC100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70066"/>
              </p:ext>
            </p:extLst>
          </p:nvPr>
        </p:nvGraphicFramePr>
        <p:xfrm>
          <a:off x="5969204" y="1400537"/>
          <a:ext cx="34823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63">
                  <a:extLst>
                    <a:ext uri="{9D8B030D-6E8A-4147-A177-3AD203B41FA5}">
                      <a16:colId xmlns:a16="http://schemas.microsoft.com/office/drawing/2014/main" val="1292052011"/>
                    </a:ext>
                  </a:extLst>
                </a:gridCol>
                <a:gridCol w="1805650">
                  <a:extLst>
                    <a:ext uri="{9D8B030D-6E8A-4147-A177-3AD203B41FA5}">
                      <a16:colId xmlns:a16="http://schemas.microsoft.com/office/drawing/2014/main" val="1178259935"/>
                    </a:ext>
                  </a:extLst>
                </a:gridCol>
                <a:gridCol w="798655">
                  <a:extLst>
                    <a:ext uri="{9D8B030D-6E8A-4147-A177-3AD203B41FA5}">
                      <a16:colId xmlns:a16="http://schemas.microsoft.com/office/drawing/2014/main" val="311767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12%7=5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12%8=4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12%9=3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12%10=2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12%12=0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6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90B-A9C4-3981-3740-BDC892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Divisor counting – even 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E45F7-DAB4-D828-8448-1A9B80C67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632857"/>
                <a:ext cx="10178322" cy="4246735"/>
              </a:xfrm>
            </p:spPr>
            <p:txBody>
              <a:bodyPr/>
              <a:lstStyle/>
              <a:p>
                <a:r>
                  <a:rPr lang="en-US" dirty="0"/>
                  <a:t>Then where do I stop?</a:t>
                </a:r>
              </a:p>
              <a:p>
                <a:r>
                  <a:rPr lang="en-US" dirty="0"/>
                  <a:t>For 12, we stopped at 3.</a:t>
                </a:r>
              </a:p>
              <a:p>
                <a:r>
                  <a:rPr lang="en-US" dirty="0"/>
                  <a:t>Let’s look at 16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1 x 16 = 16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2 x 8 = 16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4 x 4 = 16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8 x 2 = 16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16 x 1 = 16</a:t>
                </a:r>
              </a:p>
              <a:p>
                <a:r>
                  <a:rPr lang="en-US" dirty="0"/>
                  <a:t>So, we do not need to test any number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=3.464…,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E45F7-DAB4-D828-8448-1A9B80C67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632857"/>
                <a:ext cx="10178322" cy="4246735"/>
              </a:xfrm>
              <a:blipFill>
                <a:blip r:embed="rId2"/>
                <a:stretch>
                  <a:fillRect l="-498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7E692C-E8D5-3D09-FA40-3F62F0A8AEC9}"/>
              </a:ext>
            </a:extLst>
          </p:cNvPr>
          <p:cNvSpPr/>
          <p:nvPr/>
        </p:nvSpPr>
        <p:spPr>
          <a:xfrm>
            <a:off x="5747657" y="3673929"/>
            <a:ext cx="1714500" cy="4408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DA87-701B-A77B-EE4C-AFF11EE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7E5C1-4931-53CB-5204-21FA9CF3B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Problem statement: </a:t>
                </a:r>
                <a:r>
                  <a:rPr lang="en-US" sz="2400" dirty="0"/>
                  <a:t>Given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Determine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a prime number or not?</a:t>
                </a: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You already know divisor counting</a:t>
                </a:r>
              </a:p>
              <a:p>
                <a:r>
                  <a:rPr lang="en-US" sz="2400" dirty="0"/>
                  <a:t>Take numbers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If any of them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NOT prime</a:t>
                </a: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7E5C1-4931-53CB-5204-21FA9CF3B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9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5722</TotalTime>
  <Words>1119</Words>
  <Application>Microsoft Macintosh PowerPoint</Application>
  <PresentationFormat>Widescreen</PresentationFormat>
  <Paragraphs>343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Gill Sans MT</vt:lpstr>
      <vt:lpstr>Impact</vt:lpstr>
      <vt:lpstr>Badge</vt:lpstr>
      <vt:lpstr>Mathematics for Programming</vt:lpstr>
      <vt:lpstr>Necessary recap</vt:lpstr>
      <vt:lpstr>Floor, ceiling, round!</vt:lpstr>
      <vt:lpstr>Divisor counting</vt:lpstr>
      <vt:lpstr>Divisor counting – naive</vt:lpstr>
      <vt:lpstr>Divisor counting – better?</vt:lpstr>
      <vt:lpstr>Divisor counting – even better?</vt:lpstr>
      <vt:lpstr>Divisor counting – even better?</vt:lpstr>
      <vt:lpstr>Primality test</vt:lpstr>
      <vt:lpstr>Primality test</vt:lpstr>
      <vt:lpstr>Primality test</vt:lpstr>
      <vt:lpstr>Sieve of Eratosthenes</vt:lpstr>
      <vt:lpstr>Sieve of Eratosthenes</vt:lpstr>
      <vt:lpstr>Sieve of Eratosthenes</vt:lpstr>
      <vt:lpstr>Extract digits from an integer</vt:lpstr>
      <vt:lpstr>Extract digits from an integer</vt:lpstr>
      <vt:lpstr>Extract digits from an integer</vt:lpstr>
      <vt:lpstr>Summary</vt:lpstr>
      <vt:lpstr>PowerPoint Presentation</vt:lpstr>
      <vt:lpstr>PowerPoint Presentation</vt:lpstr>
      <vt:lpstr>Practice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12</cp:revision>
  <cp:lastPrinted>2022-09-24T14:24:46Z</cp:lastPrinted>
  <dcterms:created xsi:type="dcterms:W3CDTF">2022-09-21T17:41:08Z</dcterms:created>
  <dcterms:modified xsi:type="dcterms:W3CDTF">2022-09-28T13:02:20Z</dcterms:modified>
</cp:coreProperties>
</file>