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2" r:id="rId4"/>
    <p:sldId id="273" r:id="rId5"/>
    <p:sldId id="274" r:id="rId6"/>
    <p:sldId id="270" r:id="rId7"/>
    <p:sldId id="27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9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/>
    <p:restoredTop sz="96197"/>
  </p:normalViewPr>
  <p:slideViewPr>
    <p:cSldViewPr snapToGrid="0">
      <p:cViewPr varScale="1">
        <p:scale>
          <a:sx n="110" d="100"/>
          <a:sy n="11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4A53-307E-5242-A473-D987A1D2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Programming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3C2E2FA-AD30-CB53-EA0E-D14D9C4D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20" y="5493376"/>
            <a:ext cx="1890979" cy="1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C4E4-3FEB-134F-3279-89029329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why?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BBFC1-E75A-B24E-6F0E-43DBE6EAD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cricket team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 players</a:t>
                </a:r>
              </a:p>
              <a:p>
                <a:r>
                  <a:rPr lang="en-US" dirty="0"/>
                  <a:t>How many batting orders are possible?</a:t>
                </a:r>
              </a:p>
              <a:p>
                <a:r>
                  <a:rPr lang="en-US" dirty="0"/>
                  <a:t>What if we had 2 players?</a:t>
                </a:r>
              </a:p>
              <a:p>
                <a:pPr lvl="1"/>
                <a:r>
                  <a:rPr lang="en-US" dirty="0"/>
                  <a:t>Answer: 2</a:t>
                </a:r>
              </a:p>
              <a:p>
                <a:pPr lvl="1"/>
                <a:r>
                  <a:rPr lang="en-US" dirty="0"/>
                  <a:t>AB or BA</a:t>
                </a:r>
              </a:p>
              <a:p>
                <a:r>
                  <a:rPr lang="en-US" dirty="0"/>
                  <a:t>What about 3 players?</a:t>
                </a:r>
              </a:p>
              <a:p>
                <a:pPr lvl="1"/>
                <a:r>
                  <a:rPr lang="en-US" dirty="0"/>
                  <a:t>Answer: 6</a:t>
                </a:r>
              </a:p>
              <a:p>
                <a:pPr lvl="1"/>
                <a:r>
                  <a:rPr lang="en-US" dirty="0"/>
                  <a:t>ABC, ACB, BAC, BCA, CAB, CBA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BBFC1-E75A-B24E-6F0E-43DBE6EAD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6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C4E4-3FEB-134F-3279-89029329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why?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BBFC1-E75A-B24E-6F0E-43DBE6EAD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go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 players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 ×10×…×1=11!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These type of problems are part of "Combinatorics”</a:t>
                </a:r>
              </a:p>
              <a:p>
                <a:pPr lvl="1"/>
                <a:r>
                  <a:rPr lang="en-US" dirty="0"/>
                  <a:t>A branch of mathematics</a:t>
                </a:r>
              </a:p>
              <a:p>
                <a:pPr lvl="1"/>
                <a:r>
                  <a:rPr lang="en-US" dirty="0"/>
                  <a:t>Deals with permutation and combination</a:t>
                </a:r>
              </a:p>
              <a:p>
                <a:pPr lvl="1"/>
                <a:r>
                  <a:rPr lang="en-US" dirty="0"/>
                  <a:t>More later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BBFC1-E75A-B24E-6F0E-43DBE6EAD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861697-DB47-0454-DA23-96AD579B8A9C}"/>
                  </a:ext>
                </a:extLst>
              </p:cNvPr>
              <p:cNvSpPr/>
              <p:nvPr/>
            </p:nvSpPr>
            <p:spPr>
              <a:xfrm>
                <a:off x="2002421" y="3067291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861697-DB47-0454-DA23-96AD579B8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21" y="3067291"/>
                <a:ext cx="636608" cy="361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4FC07C-DE26-CB8C-DC64-A0EFC213C4F1}"/>
                  </a:ext>
                </a:extLst>
              </p:cNvPr>
              <p:cNvSpPr/>
              <p:nvPr/>
            </p:nvSpPr>
            <p:spPr>
              <a:xfrm>
                <a:off x="2639029" y="3067291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4FC07C-DE26-CB8C-DC64-A0EFC213C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29" y="3067291"/>
                <a:ext cx="636608" cy="361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D99BB4-A932-E4A4-DFFC-2972F24A8DAE}"/>
                  </a:ext>
                </a:extLst>
              </p:cNvPr>
              <p:cNvSpPr/>
              <p:nvPr/>
            </p:nvSpPr>
            <p:spPr>
              <a:xfrm>
                <a:off x="3275637" y="3067290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D99BB4-A932-E4A4-DFFC-2972F24A8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37" y="3067290"/>
                <a:ext cx="636608" cy="361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DAB1F5-0EC6-C973-A741-D446BFA27B5E}"/>
                  </a:ext>
                </a:extLst>
              </p:cNvPr>
              <p:cNvSpPr/>
              <p:nvPr/>
            </p:nvSpPr>
            <p:spPr>
              <a:xfrm>
                <a:off x="3889098" y="3067291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DAB1F5-0EC6-C973-A741-D446BFA27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098" y="3067291"/>
                <a:ext cx="636608" cy="361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09D1A-79A8-BD54-A6AA-85963F987C2C}"/>
                  </a:ext>
                </a:extLst>
              </p:cNvPr>
              <p:cNvSpPr/>
              <p:nvPr/>
            </p:nvSpPr>
            <p:spPr>
              <a:xfrm>
                <a:off x="4525706" y="3067291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09D1A-79A8-BD54-A6AA-85963F987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06" y="3067291"/>
                <a:ext cx="636608" cy="3617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B38669-BABF-5DE7-795F-EC46FE53CA6B}"/>
                  </a:ext>
                </a:extLst>
              </p:cNvPr>
              <p:cNvSpPr/>
              <p:nvPr/>
            </p:nvSpPr>
            <p:spPr>
              <a:xfrm>
                <a:off x="5162314" y="3067290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B38669-BABF-5DE7-795F-EC46FE53C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14" y="3067290"/>
                <a:ext cx="636608" cy="3617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A232C1-F74E-92DE-B3EA-F4094A8D336E}"/>
                  </a:ext>
                </a:extLst>
              </p:cNvPr>
              <p:cNvSpPr/>
              <p:nvPr/>
            </p:nvSpPr>
            <p:spPr>
              <a:xfrm>
                <a:off x="5798924" y="3067290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A232C1-F74E-92DE-B3EA-F4094A8D3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24" y="3067290"/>
                <a:ext cx="636608" cy="3617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0243CE-27F8-C533-F61A-6C2463887948}"/>
                  </a:ext>
                </a:extLst>
              </p:cNvPr>
              <p:cNvSpPr/>
              <p:nvPr/>
            </p:nvSpPr>
            <p:spPr>
              <a:xfrm>
                <a:off x="6435532" y="3067290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0243CE-27F8-C533-F61A-6C2463887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32" y="3067290"/>
                <a:ext cx="636608" cy="3617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720DB-CED8-89C6-62C2-F5ABCDAC20FF}"/>
                  </a:ext>
                </a:extLst>
              </p:cNvPr>
              <p:cNvSpPr/>
              <p:nvPr/>
            </p:nvSpPr>
            <p:spPr>
              <a:xfrm>
                <a:off x="7072140" y="3067289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720DB-CED8-89C6-62C2-F5ABCDAC2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40" y="3067289"/>
                <a:ext cx="636608" cy="3617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4FB054-B590-E4B5-EF03-C96DB9123BF3}"/>
                  </a:ext>
                </a:extLst>
              </p:cNvPr>
              <p:cNvSpPr/>
              <p:nvPr/>
            </p:nvSpPr>
            <p:spPr>
              <a:xfrm>
                <a:off x="7708752" y="3067290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4FB054-B590-E4B5-EF03-C96DB9123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2" y="3067290"/>
                <a:ext cx="636608" cy="361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5A1043-D9FB-D7CB-D7A9-0A21969ACD2D}"/>
                  </a:ext>
                </a:extLst>
              </p:cNvPr>
              <p:cNvSpPr/>
              <p:nvPr/>
            </p:nvSpPr>
            <p:spPr>
              <a:xfrm>
                <a:off x="8345360" y="3067290"/>
                <a:ext cx="636608" cy="361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5A1043-D9FB-D7CB-D7A9-0A21969AC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60" y="3067290"/>
                <a:ext cx="636608" cy="3617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4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8745-C4EC-C947-32F2-DBC89B0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matrix/matrices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EF11-F79A-D03A-CBA7-27EB3FC54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Collection of numbers</a:t>
                </a:r>
              </a:p>
              <a:p>
                <a:r>
                  <a:rPr lang="en-US" dirty="0"/>
                  <a:t>Arranged in rows and columns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EF11-F79A-D03A-CBA7-27EB3FC54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ntro to matrices (article) | Matrices | Khan Academy">
            <a:extLst>
              <a:ext uri="{FF2B5EF4-FFF2-40B4-BE49-F238E27FC236}">
                <a16:creationId xmlns:a16="http://schemas.microsoft.com/office/drawing/2014/main" id="{61D816B3-C8BB-8080-C9A9-715B9878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71" y="3251426"/>
            <a:ext cx="4176486" cy="23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1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8745-C4EC-C947-32F2-DBC89B0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matrix/matrices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EF11-F79A-D03A-CBA7-27EB3FC5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rows and columns in each of the following matrices?</a:t>
            </a:r>
          </a:p>
          <a:p>
            <a:endParaRPr lang="en-US" dirty="0"/>
          </a:p>
        </p:txBody>
      </p:sp>
      <p:pic>
        <p:nvPicPr>
          <p:cNvPr id="4100" name="Picture 4" descr="Basic Matrix Operations">
            <a:extLst>
              <a:ext uri="{FF2B5EF4-FFF2-40B4-BE49-F238E27FC236}">
                <a16:creationId xmlns:a16="http://schemas.microsoft.com/office/drawing/2014/main" id="{1A840BE8-B6FD-E3E3-9096-C0E043D3D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1"/>
          <a:stretch/>
        </p:blipFill>
        <p:spPr bwMode="auto">
          <a:xfrm>
            <a:off x="1926770" y="3081963"/>
            <a:ext cx="2215971" cy="17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EE3A3-3677-A9FD-810F-31E8609E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257" y="3527722"/>
            <a:ext cx="838200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A4AEA-0E60-4333-A8B7-AE4C1AFF8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7" t="6140"/>
          <a:stretch/>
        </p:blipFill>
        <p:spPr>
          <a:xfrm>
            <a:off x="5437413" y="5584370"/>
            <a:ext cx="1830525" cy="6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7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0E8C-B3D0-53F4-3218-15F4E995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D7DB-51ED-426A-9E84-93F9AAC2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Let’s consider a matrix as an exam result table:</a:t>
            </a:r>
          </a:p>
          <a:p>
            <a:pPr lvl="1"/>
            <a:r>
              <a:rPr lang="en-US" dirty="0"/>
              <a:t>Rows indicate individual students (3 students)</a:t>
            </a:r>
          </a:p>
          <a:p>
            <a:pPr lvl="1"/>
            <a:r>
              <a:rPr lang="en-US" dirty="0"/>
              <a:t>Columns indicate subject (2 subjects)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C2F5C7-E437-0D8F-6FBF-71DAA0C5D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59117"/>
              </p:ext>
            </p:extLst>
          </p:nvPr>
        </p:nvGraphicFramePr>
        <p:xfrm>
          <a:off x="2097315" y="4408932"/>
          <a:ext cx="1282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417878032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4495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19964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87D0DC94-CA8D-5892-4D66-041AFDFE56BC}"/>
              </a:ext>
            </a:extLst>
          </p:cNvPr>
          <p:cNvSpPr/>
          <p:nvPr/>
        </p:nvSpPr>
        <p:spPr>
          <a:xfrm>
            <a:off x="2097315" y="4387460"/>
            <a:ext cx="172356" cy="11339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F4D70726-E0B7-135F-5351-5663CE753E83}"/>
              </a:ext>
            </a:extLst>
          </p:cNvPr>
          <p:cNvSpPr/>
          <p:nvPr/>
        </p:nvSpPr>
        <p:spPr>
          <a:xfrm rot="10800000">
            <a:off x="3115308" y="4387460"/>
            <a:ext cx="172356" cy="11339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45067F6-0139-F514-DF89-B10804937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70164"/>
              </p:ext>
            </p:extLst>
          </p:nvPr>
        </p:nvGraphicFramePr>
        <p:xfrm>
          <a:off x="4013200" y="4408932"/>
          <a:ext cx="1282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417878032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4495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19964"/>
                  </a:ext>
                </a:extLst>
              </a:tr>
            </a:tbl>
          </a:graphicData>
        </a:graphic>
      </p:graphicFrame>
      <p:sp>
        <p:nvSpPr>
          <p:cNvPr id="8" name="Left Bracket 7">
            <a:extLst>
              <a:ext uri="{FF2B5EF4-FFF2-40B4-BE49-F238E27FC236}">
                <a16:creationId xmlns:a16="http://schemas.microsoft.com/office/drawing/2014/main" id="{F5561880-E068-CEE3-8AC3-B2AA2C23BCD6}"/>
              </a:ext>
            </a:extLst>
          </p:cNvPr>
          <p:cNvSpPr/>
          <p:nvPr/>
        </p:nvSpPr>
        <p:spPr>
          <a:xfrm>
            <a:off x="4035329" y="4357674"/>
            <a:ext cx="172356" cy="11339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F67D4240-2ACE-16FA-0125-51680E52F902}"/>
              </a:ext>
            </a:extLst>
          </p:cNvPr>
          <p:cNvSpPr/>
          <p:nvPr/>
        </p:nvSpPr>
        <p:spPr>
          <a:xfrm rot="10800000">
            <a:off x="5053322" y="4357674"/>
            <a:ext cx="172356" cy="11339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F9D8D09-041B-16BD-BD29-98A6E390F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07343"/>
              </p:ext>
            </p:extLst>
          </p:nvPr>
        </p:nvGraphicFramePr>
        <p:xfrm>
          <a:off x="6722999" y="4422987"/>
          <a:ext cx="1282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417878032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4495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19964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A6F86268-4FBB-18FD-7115-CED6AD47BF58}"/>
              </a:ext>
            </a:extLst>
          </p:cNvPr>
          <p:cNvSpPr/>
          <p:nvPr/>
        </p:nvSpPr>
        <p:spPr>
          <a:xfrm>
            <a:off x="6745128" y="4371729"/>
            <a:ext cx="172356" cy="11339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5E844AF-A0A8-B4A2-9246-C64910321D81}"/>
              </a:ext>
            </a:extLst>
          </p:cNvPr>
          <p:cNvSpPr/>
          <p:nvPr/>
        </p:nvSpPr>
        <p:spPr>
          <a:xfrm rot="10800000">
            <a:off x="7763121" y="4371729"/>
            <a:ext cx="172356" cy="11339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3CE72C91-3BD4-3B92-2449-57E50F726A46}"/>
              </a:ext>
            </a:extLst>
          </p:cNvPr>
          <p:cNvSpPr/>
          <p:nvPr/>
        </p:nvSpPr>
        <p:spPr>
          <a:xfrm>
            <a:off x="3508378" y="4787510"/>
            <a:ext cx="274320" cy="274320"/>
          </a:xfrm>
          <a:prstGeom prst="mathPlus">
            <a:avLst/>
          </a:prstGeom>
          <a:ln w="63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>
            <a:extLst>
              <a:ext uri="{FF2B5EF4-FFF2-40B4-BE49-F238E27FC236}">
                <a16:creationId xmlns:a16="http://schemas.microsoft.com/office/drawing/2014/main" id="{65EDE48A-DC7A-EA5F-AF0F-E38D6EB334DE}"/>
              </a:ext>
            </a:extLst>
          </p:cNvPr>
          <p:cNvSpPr/>
          <p:nvPr/>
        </p:nvSpPr>
        <p:spPr>
          <a:xfrm>
            <a:off x="5828380" y="4817296"/>
            <a:ext cx="342900" cy="27432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1496A4D7-C38B-3876-01FB-89CBCDF9C363}"/>
              </a:ext>
            </a:extLst>
          </p:cNvPr>
          <p:cNvSpPr/>
          <p:nvPr/>
        </p:nvSpPr>
        <p:spPr>
          <a:xfrm rot="10980766">
            <a:off x="1264096" y="5667310"/>
            <a:ext cx="2035986" cy="929759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85857613-5281-95E6-7B74-D03F1E06362C}"/>
              </a:ext>
            </a:extLst>
          </p:cNvPr>
          <p:cNvSpPr/>
          <p:nvPr/>
        </p:nvSpPr>
        <p:spPr>
          <a:xfrm rot="9490057">
            <a:off x="3569150" y="5787132"/>
            <a:ext cx="2035986" cy="929759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A0172-D90B-51C4-55CB-03E069DA47B0}"/>
              </a:ext>
            </a:extLst>
          </p:cNvPr>
          <p:cNvSpPr txBox="1"/>
          <p:nvPr/>
        </p:nvSpPr>
        <p:spPr>
          <a:xfrm>
            <a:off x="1749292" y="59168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Midterm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3184D-ABC5-3243-861E-860BE3C52F46}"/>
              </a:ext>
            </a:extLst>
          </p:cNvPr>
          <p:cNvSpPr txBox="1"/>
          <p:nvPr/>
        </p:nvSpPr>
        <p:spPr>
          <a:xfrm>
            <a:off x="4092456" y="606734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7956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5B77-341B-E129-8E31-25764156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38A8B-1368-0241-3253-AFEB627D6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Power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Base and exponent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=5×5×5=125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38A8B-1368-0241-3253-AFEB627D6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0DDC9D-F06E-AA87-02B0-E8C78FF7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0" y="3129643"/>
            <a:ext cx="3949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F42B-4A9C-C7A5-2E84-E11175FC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171FF-5C1F-9529-7A53-97CDC3945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Root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dirty="0"/>
                  <a:t> 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root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Assume: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=16]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171FF-5C1F-9529-7A53-97CDC3945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63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C822-BA91-D54A-7D8D-CA6B6DA0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B4B98-F3C0-A0FA-2731-0BB5A516C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collection of objects</a:t>
                </a:r>
              </a:p>
              <a:p>
                <a:pPr lvl="1"/>
                <a:r>
                  <a:rPr lang="en-US" dirty="0"/>
                  <a:t>No specific order or index [Unlike matrix]</a:t>
                </a:r>
              </a:p>
              <a:p>
                <a:r>
                  <a:rPr lang="en-US" dirty="0"/>
                  <a:t>Objects are called elements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Natural number set: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{1,2,3,…}</m:t>
                    </m:r>
                  </m:oMath>
                </a14:m>
                <a:r>
                  <a:rPr lang="en-US" dirty="0"/>
                  <a:t> 						Infinite set</a:t>
                </a:r>
              </a:p>
              <a:p>
                <a:pPr lvl="1"/>
                <a:r>
                  <a:rPr lang="en-US" dirty="0"/>
                  <a:t>Name of your favorite sports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: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𝐶𝑟𝑖𝑐𝑘𝑒𝑡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𝑓𝑜𝑜𝑡𝑏𝑎𝑙𝑙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h𝑜𝑐𝑘𝑒𝑦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𝑣𝑜𝑙𝑙𝑒𝑦𝑏𝑎𝑙𝑙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	Finite set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B4B98-F3C0-A0FA-2731-0BB5A516C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2345-0220-5189-5D80-ABE2E54C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D4652-B215-CF31-713B-DF2ABDDA2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06287"/>
                <a:ext cx="10178322" cy="4573306"/>
              </a:xfrm>
            </p:spPr>
            <p:txBody>
              <a:bodyPr/>
              <a:lstStyle/>
              <a:p>
                <a:r>
                  <a:rPr lang="en-US" dirty="0"/>
                  <a:t>Subset:</a:t>
                </a:r>
              </a:p>
              <a:p>
                <a:pPr lvl="1"/>
                <a:r>
                  <a:rPr lang="en-US" dirty="0"/>
                  <a:t>A is a subset of B if all the elements of A is also in B</a:t>
                </a:r>
              </a:p>
              <a:p>
                <a:pPr lvl="1"/>
                <a:r>
                  <a:rPr lang="en-US" dirty="0"/>
                  <a:t>A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{10, 12, 29}</m:t>
                    </m:r>
                  </m:oMath>
                </a14:m>
                <a:r>
                  <a:rPr lang="en-US" dirty="0"/>
                  <a:t> and b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{10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12,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32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Universal Set:</a:t>
                </a:r>
              </a:p>
              <a:p>
                <a:pPr lvl="1"/>
                <a:r>
                  <a:rPr lang="en-US" dirty="0"/>
                  <a:t>Depends on context</a:t>
                </a:r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:r>
                  <a:rPr lang="en-US" dirty="0"/>
                  <a:t>When talking about numbers, universal set might be the set of Real Numbers</a:t>
                </a:r>
              </a:p>
              <a:p>
                <a:pPr lvl="2"/>
                <a:r>
                  <a:rPr lang="en-US" dirty="0"/>
                  <a:t>In case of set of favorite sports, universal set would be the set of all sports</a:t>
                </a:r>
              </a:p>
              <a:p>
                <a:r>
                  <a:rPr lang="en-US" dirty="0"/>
                  <a:t>Empty/Null set:</a:t>
                </a:r>
              </a:p>
              <a:p>
                <a:pPr lvl="1"/>
                <a:r>
                  <a:rPr lang="en-US" dirty="0"/>
                  <a:t>Set with zero members: { }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D4652-B215-CF31-713B-DF2ABDDA2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06287"/>
                <a:ext cx="10178322" cy="4573306"/>
              </a:xfrm>
              <a:blipFill>
                <a:blip r:embed="rId2"/>
                <a:stretch>
                  <a:fillRect l="-498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3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2DAE-6BB7-6CB4-2E0A-7935D355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C93A4-4C97-A100-DA82-1514B96DB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55271"/>
                <a:ext cx="6368322" cy="45243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{1,2,3,4,5,6,7,8,9,10,11,12,13}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{1,2,3,4,7}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3,4,5,6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4,6,7,8,9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Three set operations:</a:t>
                </a:r>
              </a:p>
              <a:p>
                <a:pPr lvl="1"/>
                <a:r>
                  <a:rPr lang="en-US" dirty="0"/>
                  <a:t>Union</a:t>
                </a:r>
              </a:p>
              <a:p>
                <a:pPr lvl="1"/>
                <a:r>
                  <a:rPr lang="en-US" dirty="0"/>
                  <a:t>Intersection</a:t>
                </a:r>
              </a:p>
              <a:p>
                <a:pPr lvl="1"/>
                <a:r>
                  <a:rPr lang="en-US" dirty="0"/>
                  <a:t>Complement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C93A4-4C97-A100-DA82-1514B96DB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55271"/>
                <a:ext cx="6368322" cy="4524321"/>
              </a:xfrm>
              <a:blipFill>
                <a:blip r:embed="rId2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Looking at the Venn diagram list the elements of the following sets: B∖ C">
            <a:extLst>
              <a:ext uri="{FF2B5EF4-FFF2-40B4-BE49-F238E27FC236}">
                <a16:creationId xmlns:a16="http://schemas.microsoft.com/office/drawing/2014/main" id="{6B669401-BE69-8B08-D24C-02C94DCB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874517"/>
            <a:ext cx="381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8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8D8-7A8A-596F-B70B-10A60EC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05AE-1E9C-0A72-7160-6CC24B92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Floor vs Ceiling</a:t>
            </a:r>
          </a:p>
          <a:p>
            <a:r>
              <a:rPr lang="en-US" sz="2400" dirty="0"/>
              <a:t>Counting number of divisors</a:t>
            </a:r>
          </a:p>
          <a:p>
            <a:r>
              <a:rPr lang="en-US" sz="2400" dirty="0"/>
              <a:t>Improving our method</a:t>
            </a:r>
          </a:p>
          <a:p>
            <a:r>
              <a:rPr lang="en-US" sz="2400" dirty="0"/>
              <a:t>Prime number check</a:t>
            </a:r>
          </a:p>
          <a:p>
            <a:r>
              <a:rPr lang="en-US" sz="2400" dirty="0"/>
              <a:t>Sieve of Eratosthenes</a:t>
            </a:r>
          </a:p>
          <a:p>
            <a:r>
              <a:rPr lang="en-US" sz="2400" dirty="0"/>
              <a:t>Digit extraction</a:t>
            </a:r>
          </a:p>
        </p:txBody>
      </p:sp>
    </p:spTree>
    <p:extLst>
      <p:ext uri="{BB962C8B-B14F-4D97-AF65-F5344CB8AC3E}">
        <p14:creationId xmlns:p14="http://schemas.microsoft.com/office/powerpoint/2010/main" val="13582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9017-74A9-E151-1C08-CC873C95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6D68-9080-9060-6BE7-96A1090D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GCD and LCM</a:t>
            </a:r>
          </a:p>
          <a:p>
            <a:r>
              <a:rPr lang="en-US" dirty="0"/>
              <a:t>Euclidean algorithm for GCD (and LCM too)</a:t>
            </a:r>
          </a:p>
          <a:p>
            <a:r>
              <a:rPr lang="en-US" dirty="0"/>
              <a:t>Factorials and a combinatorial problem</a:t>
            </a:r>
          </a:p>
          <a:p>
            <a:r>
              <a:rPr lang="en-US" dirty="0"/>
              <a:t>Matrices and an application of them</a:t>
            </a:r>
          </a:p>
          <a:p>
            <a:r>
              <a:rPr lang="en-US" dirty="0"/>
              <a:t>Power and roots</a:t>
            </a:r>
          </a:p>
          <a:p>
            <a:r>
              <a:rPr lang="en-US" dirty="0"/>
              <a:t>Sets and set operations</a:t>
            </a:r>
          </a:p>
          <a:p>
            <a:endParaRPr lang="en-US" dirty="0"/>
          </a:p>
          <a:p>
            <a:r>
              <a:rPr lang="en-US" dirty="0"/>
              <a:t>See you after mid!</a:t>
            </a:r>
          </a:p>
        </p:txBody>
      </p:sp>
    </p:spTree>
    <p:extLst>
      <p:ext uri="{BB962C8B-B14F-4D97-AF65-F5344CB8AC3E}">
        <p14:creationId xmlns:p14="http://schemas.microsoft.com/office/powerpoint/2010/main" val="390974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3FD-2D53-901A-3EB9-81F9FB42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4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3FD-2D53-901A-3EB9-81F9FB42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9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8D8-7A8A-596F-B70B-10A60EC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- Greatest Common Divisor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605AE-1E9C-0A72-7160-6CC24B922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as-IN" sz="2400" dirty="0"/>
                  <a:t>গ</a:t>
                </a:r>
                <a:r>
                  <a:rPr lang="en-US" sz="2400" dirty="0"/>
                  <a:t>.</a:t>
                </a:r>
                <a:r>
                  <a:rPr lang="as-IN" sz="2400" dirty="0"/>
                  <a:t>সা</a:t>
                </a:r>
                <a:r>
                  <a:rPr lang="en-US" sz="2400" dirty="0"/>
                  <a:t>..</a:t>
                </a:r>
                <a:r>
                  <a:rPr lang="as-IN" sz="2400" dirty="0"/>
                  <a:t>গুঃ গরিষ্ঠ সাধারণ গুণনীয়ক</a:t>
                </a:r>
                <a:endParaRPr lang="en-US" sz="2400" dirty="0"/>
              </a:p>
              <a:p>
                <a:r>
                  <a:rPr lang="en-US" sz="2400" dirty="0"/>
                  <a:t>Divisor</a:t>
                </a:r>
              </a:p>
              <a:p>
                <a:r>
                  <a:rPr lang="en-US" sz="2400" dirty="0"/>
                  <a:t>Common divisor</a:t>
                </a:r>
              </a:p>
              <a:p>
                <a:r>
                  <a:rPr lang="en-US" sz="2400" dirty="0"/>
                  <a:t>Greatest common divisor</a:t>
                </a:r>
              </a:p>
              <a:p>
                <a:r>
                  <a:rPr lang="en-US" sz="2400" dirty="0"/>
                  <a:t>Example: Find the </a:t>
                </a:r>
                <a:r>
                  <a:rPr lang="en-US" sz="2400" dirty="0" err="1"/>
                  <a:t>gcd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Divisors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15: 1,3,5,15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Divisors of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: 1,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Common divisors: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1,3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GCD: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200" dirty="0"/>
              </a:p>
              <a:p>
                <a:r>
                  <a:rPr lang="en-US" sz="2400" dirty="0"/>
                  <a:t>Co-prime: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co-prime.</a:t>
                </a:r>
              </a:p>
              <a:p>
                <a:pPr lvl="1"/>
                <a:r>
                  <a:rPr lang="en-US" sz="2200" dirty="0"/>
                  <a:t>Example: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605AE-1E9C-0A72-7160-6CC24B922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9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8D8-7A8A-596F-B70B-10A60EC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– How to calculate?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605AE-1E9C-0A72-7160-6CC24B922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Simple way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Take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to be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𝑚𝑖𝑛𝑖𝑚𝑢𝑚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200" dirty="0"/>
              </a:p>
              <a:p>
                <a:pPr lvl="2"/>
                <a:r>
                  <a:rPr lang="en-US" sz="2000" dirty="0"/>
                  <a:t>Check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divides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Largest such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gcd</a:t>
                </a:r>
                <a:endParaRPr lang="en-US" sz="2000" dirty="0"/>
              </a:p>
              <a:p>
                <a:pPr lvl="1"/>
                <a:r>
                  <a:rPr lang="en-US" sz="2200" dirty="0"/>
                  <a:t>Just like the naïve method we learned for finding divisors</a:t>
                </a:r>
              </a:p>
              <a:p>
                <a:pPr lvl="2"/>
                <a:r>
                  <a:rPr lang="en-US" sz="2000" dirty="0"/>
                  <a:t>Too many unnecessary calculations</a:t>
                </a:r>
              </a:p>
              <a:p>
                <a:r>
                  <a:rPr lang="en-US" sz="2400" dirty="0"/>
                  <a:t>Let’s learn a clever way- </a:t>
                </a:r>
                <a:r>
                  <a:rPr lang="en-US" b="1" dirty="0"/>
                  <a:t>The Euclidean Algorithm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605AE-1E9C-0A72-7160-6CC24B922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8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8D8-7A8A-596F-B70B-10A60EC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GCD – The Euclidean 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05AE-1E9C-0A72-7160-6CC24B92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lvl="1"/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16E74-E547-5828-2EF9-2F4D187D06C8}"/>
              </a:ext>
            </a:extLst>
          </p:cNvPr>
          <p:cNvSpPr/>
          <p:nvPr/>
        </p:nvSpPr>
        <p:spPr>
          <a:xfrm>
            <a:off x="1828800" y="2442258"/>
            <a:ext cx="8322197" cy="21991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4AA2CAB-52DA-0521-A806-F81DC95F69E3}"/>
              </a:ext>
            </a:extLst>
          </p:cNvPr>
          <p:cNvSpPr/>
          <p:nvPr/>
        </p:nvSpPr>
        <p:spPr>
          <a:xfrm rot="5400000">
            <a:off x="9208934" y="2167335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6413EFA-F1B3-6BAB-543F-3B2069BC6BB1}"/>
              </a:ext>
            </a:extLst>
          </p:cNvPr>
          <p:cNvSpPr/>
          <p:nvPr/>
        </p:nvSpPr>
        <p:spPr>
          <a:xfrm rot="5400000">
            <a:off x="4216310" y="2167335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959EE8E-813F-32B1-6912-A250EA5AE0C8}"/>
              </a:ext>
            </a:extLst>
          </p:cNvPr>
          <p:cNvSpPr/>
          <p:nvPr/>
        </p:nvSpPr>
        <p:spPr>
          <a:xfrm rot="5400000">
            <a:off x="2552102" y="2172713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15EE732-6501-BABB-FC6F-9039F413DF34}"/>
              </a:ext>
            </a:extLst>
          </p:cNvPr>
          <p:cNvSpPr/>
          <p:nvPr/>
        </p:nvSpPr>
        <p:spPr>
          <a:xfrm rot="5400000">
            <a:off x="5880518" y="2167335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B07062C-17C8-E808-FDC2-D237B0F3800E}"/>
              </a:ext>
            </a:extLst>
          </p:cNvPr>
          <p:cNvSpPr/>
          <p:nvPr/>
        </p:nvSpPr>
        <p:spPr>
          <a:xfrm rot="5400000">
            <a:off x="7544726" y="2167335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4FE544-6ED5-CA72-08E0-9BCE2FC9F829}"/>
              </a:ext>
            </a:extLst>
          </p:cNvPr>
          <p:cNvCxnSpPr>
            <a:cxnSpLocks/>
          </p:cNvCxnSpPr>
          <p:nvPr/>
        </p:nvCxnSpPr>
        <p:spPr>
          <a:xfrm>
            <a:off x="3526673" y="2286001"/>
            <a:ext cx="0" cy="60347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F83F0-9ABD-E4DF-6A3A-584FCFF10A75}"/>
              </a:ext>
            </a:extLst>
          </p:cNvPr>
          <p:cNvCxnSpPr>
            <a:cxnSpLocks/>
          </p:cNvCxnSpPr>
          <p:nvPr/>
        </p:nvCxnSpPr>
        <p:spPr>
          <a:xfrm>
            <a:off x="8486789" y="2286001"/>
            <a:ext cx="0" cy="60347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DB0FE9-9316-028F-A5D8-A909AD277233}"/>
              </a:ext>
            </a:extLst>
          </p:cNvPr>
          <p:cNvCxnSpPr>
            <a:cxnSpLocks/>
          </p:cNvCxnSpPr>
          <p:nvPr/>
        </p:nvCxnSpPr>
        <p:spPr>
          <a:xfrm>
            <a:off x="6822581" y="2286001"/>
            <a:ext cx="0" cy="60347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263FE4-F345-32B8-72B2-454A523A1EF3}"/>
              </a:ext>
            </a:extLst>
          </p:cNvPr>
          <p:cNvCxnSpPr>
            <a:cxnSpLocks/>
          </p:cNvCxnSpPr>
          <p:nvPr/>
        </p:nvCxnSpPr>
        <p:spPr>
          <a:xfrm>
            <a:off x="5158373" y="2286001"/>
            <a:ext cx="0" cy="60347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9835D-A21B-E361-B478-2D514A5126A0}"/>
              </a:ext>
            </a:extLst>
          </p:cNvPr>
          <p:cNvSpPr/>
          <p:nvPr/>
        </p:nvSpPr>
        <p:spPr>
          <a:xfrm>
            <a:off x="1828801" y="3819287"/>
            <a:ext cx="4993780" cy="2252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1059298-F904-5406-B01B-9B869CECABB3}"/>
              </a:ext>
            </a:extLst>
          </p:cNvPr>
          <p:cNvSpPr/>
          <p:nvPr/>
        </p:nvSpPr>
        <p:spPr>
          <a:xfrm rot="5400000">
            <a:off x="4216310" y="3549742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F14AD21-7CF1-8B9E-6C4A-8E93CB2CB236}"/>
              </a:ext>
            </a:extLst>
          </p:cNvPr>
          <p:cNvSpPr/>
          <p:nvPr/>
        </p:nvSpPr>
        <p:spPr>
          <a:xfrm rot="5400000">
            <a:off x="2552102" y="3555120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190D05C3-1F1A-A047-1D5B-5F6C9BB5923F}"/>
              </a:ext>
            </a:extLst>
          </p:cNvPr>
          <p:cNvSpPr/>
          <p:nvPr/>
        </p:nvSpPr>
        <p:spPr>
          <a:xfrm rot="5400000">
            <a:off x="5880518" y="3549742"/>
            <a:ext cx="219918" cy="1664208"/>
          </a:xfrm>
          <a:prstGeom prst="rightBrace">
            <a:avLst/>
          </a:prstGeom>
          <a:ln w="38100" cap="flat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  <a:gd name="connsiteX7" fmla="*/ 0 w 255229"/>
                      <a:gd name="connsiteY7" fmla="*/ 0 h 1985060"/>
                      <a:gd name="connsiteX0" fmla="*/ 0 w 255229"/>
                      <a:gd name="connsiteY0" fmla="*/ 0 h 1985060"/>
                      <a:gd name="connsiteX1" fmla="*/ 127615 w 255229"/>
                      <a:gd name="connsiteY1" fmla="*/ 21268 h 1985060"/>
                      <a:gd name="connsiteX2" fmla="*/ 127615 w 255229"/>
                      <a:gd name="connsiteY2" fmla="*/ 971262 h 1985060"/>
                      <a:gd name="connsiteX3" fmla="*/ 255230 w 255229"/>
                      <a:gd name="connsiteY3" fmla="*/ 992530 h 1985060"/>
                      <a:gd name="connsiteX4" fmla="*/ 127615 w 255229"/>
                      <a:gd name="connsiteY4" fmla="*/ 1013798 h 1985060"/>
                      <a:gd name="connsiteX5" fmla="*/ 127615 w 255229"/>
                      <a:gd name="connsiteY5" fmla="*/ 1963792 h 1985060"/>
                      <a:gd name="connsiteX6" fmla="*/ 0 w 255229"/>
                      <a:gd name="connsiteY6" fmla="*/ 1985060 h 1985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5229" h="1985060" stroke="0" extrusionOk="0">
                        <a:moveTo>
                          <a:pt x="0" y="0"/>
                        </a:moveTo>
                        <a:cubicBezTo>
                          <a:pt x="68688" y="-1105"/>
                          <a:pt x="126375" y="9987"/>
                          <a:pt x="127615" y="21268"/>
                        </a:cubicBezTo>
                        <a:cubicBezTo>
                          <a:pt x="204923" y="159600"/>
                          <a:pt x="103712" y="631600"/>
                          <a:pt x="127615" y="971262"/>
                        </a:cubicBezTo>
                        <a:cubicBezTo>
                          <a:pt x="123647" y="986883"/>
                          <a:pt x="182965" y="1002394"/>
                          <a:pt x="255230" y="992530"/>
                        </a:cubicBezTo>
                        <a:cubicBezTo>
                          <a:pt x="184447" y="992364"/>
                          <a:pt x="129061" y="1002743"/>
                          <a:pt x="127615" y="1013798"/>
                        </a:cubicBezTo>
                        <a:cubicBezTo>
                          <a:pt x="208721" y="1215554"/>
                          <a:pt x="159434" y="1781080"/>
                          <a:pt x="127615" y="1963792"/>
                        </a:cubicBezTo>
                        <a:cubicBezTo>
                          <a:pt x="122439" y="1974745"/>
                          <a:pt x="69600" y="1985888"/>
                          <a:pt x="0" y="1985060"/>
                        </a:cubicBezTo>
                        <a:cubicBezTo>
                          <a:pt x="48231" y="1286210"/>
                          <a:pt x="-84455" y="354860"/>
                          <a:pt x="0" y="0"/>
                        </a:cubicBezTo>
                        <a:close/>
                      </a:path>
                      <a:path w="255229" h="1985060" fill="none" extrusionOk="0">
                        <a:moveTo>
                          <a:pt x="0" y="0"/>
                        </a:moveTo>
                        <a:cubicBezTo>
                          <a:pt x="70811" y="185"/>
                          <a:pt x="129784" y="10044"/>
                          <a:pt x="127615" y="21268"/>
                        </a:cubicBezTo>
                        <a:cubicBezTo>
                          <a:pt x="78091" y="345591"/>
                          <a:pt x="60588" y="779644"/>
                          <a:pt x="127615" y="971262"/>
                        </a:cubicBezTo>
                        <a:cubicBezTo>
                          <a:pt x="133125" y="991211"/>
                          <a:pt x="185171" y="996894"/>
                          <a:pt x="255230" y="992530"/>
                        </a:cubicBezTo>
                        <a:cubicBezTo>
                          <a:pt x="184905" y="992769"/>
                          <a:pt x="128209" y="1002780"/>
                          <a:pt x="127615" y="1013798"/>
                        </a:cubicBezTo>
                        <a:cubicBezTo>
                          <a:pt x="114996" y="1281050"/>
                          <a:pt x="115332" y="1540108"/>
                          <a:pt x="127615" y="1963792"/>
                        </a:cubicBezTo>
                        <a:cubicBezTo>
                          <a:pt x="123108" y="1976278"/>
                          <a:pt x="68426" y="1983643"/>
                          <a:pt x="0" y="1985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B6863B-06E3-2F6E-4010-E91CE45F3E29}"/>
              </a:ext>
            </a:extLst>
          </p:cNvPr>
          <p:cNvCxnSpPr>
            <a:cxnSpLocks/>
          </p:cNvCxnSpPr>
          <p:nvPr/>
        </p:nvCxnSpPr>
        <p:spPr>
          <a:xfrm>
            <a:off x="3526673" y="3668408"/>
            <a:ext cx="0" cy="60347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210AE0-F300-BC94-F1E4-F5AC5D3F7624}"/>
              </a:ext>
            </a:extLst>
          </p:cNvPr>
          <p:cNvCxnSpPr>
            <a:cxnSpLocks/>
          </p:cNvCxnSpPr>
          <p:nvPr/>
        </p:nvCxnSpPr>
        <p:spPr>
          <a:xfrm>
            <a:off x="5158373" y="3668408"/>
            <a:ext cx="0" cy="60347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F44A969-08E4-12E7-E196-5E791EAAE418}"/>
              </a:ext>
            </a:extLst>
          </p:cNvPr>
          <p:cNvSpPr/>
          <p:nvPr/>
        </p:nvSpPr>
        <p:spPr>
          <a:xfrm>
            <a:off x="1828801" y="5201694"/>
            <a:ext cx="4993780" cy="2252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A21D5C-D3F8-226A-043E-A5C05BB6B12E}"/>
              </a:ext>
            </a:extLst>
          </p:cNvPr>
          <p:cNvSpPr/>
          <p:nvPr/>
        </p:nvSpPr>
        <p:spPr>
          <a:xfrm>
            <a:off x="6822581" y="5212646"/>
            <a:ext cx="3328416" cy="2199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3" grpId="0" animBg="1"/>
      <p:bldP spid="24" grpId="0" animBg="1"/>
      <p:bldP spid="25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3C79-13EA-A699-65D0-825F147C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– The Euclidean 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773E2-B70F-5FC7-F20B-724CB4F1C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,0) = 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 err="1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Changing order does not matter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sty m:val="p"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cd</m:t>
                        </m:r>
                      </m:fName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func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 err="1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 err="1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 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𝐶𝑜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𝑝𝑟𝑖𝑚𝑒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b="0" dirty="0"/>
                  <a:t>Very fast compared to naïve algorithm</a:t>
                </a:r>
                <a:endParaRPr lang="en-US" sz="240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773E2-B70F-5FC7-F20B-724CB4F1C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7C28-3BD6-493F-3F07-0D15BAD9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- Least common multiple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4FCD7-C260-FC14-2DC0-6E72C36BA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as-IN" dirty="0"/>
                  <a:t>ল.সা.গু.: লঘিষ্ঠ সাধারণ গুণিতক</a:t>
                </a:r>
                <a:endParaRPr lang="en-US" dirty="0"/>
              </a:p>
              <a:p>
                <a:r>
                  <a:rPr lang="en-US" dirty="0"/>
                  <a:t>Multiple</a:t>
                </a:r>
              </a:p>
              <a:p>
                <a:r>
                  <a:rPr lang="en-US" dirty="0"/>
                  <a:t>Common multiple</a:t>
                </a:r>
              </a:p>
              <a:p>
                <a:r>
                  <a:rPr lang="en-US" dirty="0"/>
                  <a:t>Least common multiple</a:t>
                </a:r>
              </a:p>
              <a:p>
                <a:r>
                  <a:rPr lang="en-US" dirty="0"/>
                  <a:t>Example: Find the lcm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15: 15, 30, 45, 60, 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6: 6, 12, 18, 24, 30, 36, 42, 48, 54, 60, 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Common multiples: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30, 60, 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LCM: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4FCD7-C260-FC14-2DC0-6E72C36BA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9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8D8-7A8A-596F-B70B-10A60EC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– How to calculate?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605AE-1E9C-0A72-7160-6CC24B922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Simple way to find lcm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Take multiples of the larger number and see if the smaller one divides it</a:t>
                </a:r>
              </a:p>
              <a:p>
                <a:pPr lvl="1"/>
                <a:r>
                  <a:rPr lang="en-US" sz="2200" dirty="0"/>
                  <a:t>Computation heavy</a:t>
                </a:r>
              </a:p>
              <a:p>
                <a:r>
                  <a:rPr lang="en-US" sz="2400" dirty="0"/>
                  <a:t>Or you may find it using </a:t>
                </a:r>
                <a:r>
                  <a:rPr lang="en-US" sz="2400" dirty="0" err="1"/>
                  <a:t>gcd</a:t>
                </a:r>
                <a:r>
                  <a:rPr lang="en-US" sz="24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𝑙𝑐𝑚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 	</a:t>
                </a:r>
                <a:r>
                  <a:rPr lang="en-US" sz="1400" dirty="0"/>
                  <a:t>[Proof: try yourself. Use examples first to understand how it happens]</a:t>
                </a:r>
                <a:endParaRPr lang="en-US" sz="2400" dirty="0"/>
              </a:p>
              <a:p>
                <a:pPr lvl="2"/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𝑙𝑐𝑚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15,6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15×6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605AE-1E9C-0A72-7160-6CC24B922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0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E6AD-AD4D-E6A8-0B77-FF21962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70821-4B89-A650-942C-11FD7A8D9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289957"/>
                <a:ext cx="10178322" cy="49638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function defined for non-negative 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0,1,2,3,…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…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3×2×1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!=4×3×2×1=24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Exception: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0!=1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how other factorials are related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120→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5→24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4→6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3→2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!=2→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𝑑𝑖𝑣𝑖𝑑𝑒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𝑑𝑖𝑣𝑖𝑑𝑒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70821-4B89-A650-942C-11FD7A8D9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289957"/>
                <a:ext cx="10178322" cy="4963886"/>
              </a:xfrm>
              <a:blipFill>
                <a:blip r:embed="rId2"/>
                <a:stretch>
                  <a:fillRect l="-498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5876</TotalTime>
  <Words>937</Words>
  <Application>Microsoft Macintosh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Gill Sans MT</vt:lpstr>
      <vt:lpstr>Impact</vt:lpstr>
      <vt:lpstr>Badge</vt:lpstr>
      <vt:lpstr>Mathematics for Programming</vt:lpstr>
      <vt:lpstr>Recap</vt:lpstr>
      <vt:lpstr>GCD - Greatest Common Divisor</vt:lpstr>
      <vt:lpstr>GCD – How to calculate?</vt:lpstr>
      <vt:lpstr>GCD – The Euclidean Algorithm</vt:lpstr>
      <vt:lpstr>GCD – The Euclidean Algorithm</vt:lpstr>
      <vt:lpstr>LCM - Least common multiple</vt:lpstr>
      <vt:lpstr>LCM – How to calculate?</vt:lpstr>
      <vt:lpstr>Factorial</vt:lpstr>
      <vt:lpstr>Factorial – why?</vt:lpstr>
      <vt:lpstr>Factorial – why?</vt:lpstr>
      <vt:lpstr>Intro to matrix/matrices</vt:lpstr>
      <vt:lpstr>Intro to matrix/matrices</vt:lpstr>
      <vt:lpstr>Adding matrices</vt:lpstr>
      <vt:lpstr>Power and roots</vt:lpstr>
      <vt:lpstr>Power and roots</vt:lpstr>
      <vt:lpstr>Intro to Sets</vt:lpstr>
      <vt:lpstr>Intro to sets</vt:lpstr>
      <vt:lpstr>Intro to sets</vt:lpstr>
      <vt:lpstr>Summary</vt:lpstr>
      <vt:lpstr>next</vt:lpstr>
      <vt:lpstr>Practice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Programming</dc:title>
  <dc:creator>Md Salman Shamil</dc:creator>
  <cp:lastModifiedBy>Md Salman Shamil</cp:lastModifiedBy>
  <cp:revision>13</cp:revision>
  <cp:lastPrinted>2022-09-24T14:24:46Z</cp:lastPrinted>
  <dcterms:created xsi:type="dcterms:W3CDTF">2022-09-21T17:41:08Z</dcterms:created>
  <dcterms:modified xsi:type="dcterms:W3CDTF">2022-09-30T12:53:46Z</dcterms:modified>
</cp:coreProperties>
</file>