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69" r:id="rId4"/>
    <p:sldId id="289" r:id="rId5"/>
    <p:sldId id="290" r:id="rId6"/>
    <p:sldId id="293" r:id="rId7"/>
    <p:sldId id="294" r:id="rId8"/>
    <p:sldId id="291" r:id="rId9"/>
    <p:sldId id="292" r:id="rId10"/>
    <p:sldId id="295" r:id="rId11"/>
    <p:sldId id="297" r:id="rId12"/>
    <p:sldId id="296" r:id="rId13"/>
    <p:sldId id="298" r:id="rId14"/>
    <p:sldId id="299" r:id="rId15"/>
    <p:sldId id="300" r:id="rId16"/>
    <p:sldId id="302" r:id="rId17"/>
    <p:sldId id="303" r:id="rId18"/>
    <p:sldId id="301" r:id="rId19"/>
    <p:sldId id="306" r:id="rId20"/>
    <p:sldId id="307" r:id="rId21"/>
    <p:sldId id="304" r:id="rId22"/>
    <p:sldId id="305" r:id="rId23"/>
    <p:sldId id="308" r:id="rId24"/>
    <p:sldId id="30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197"/>
  </p:normalViewPr>
  <p:slideViewPr>
    <p:cSldViewPr snapToGrid="0">
      <p:cViewPr varScale="1">
        <p:scale>
          <a:sx n="79" d="100"/>
          <a:sy n="7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2A9-ADC3-0DA8-2DED-A5E72CE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3361-CBF1-0904-6C09-5773D59C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6287"/>
            <a:ext cx="10178322" cy="4573306"/>
          </a:xfrm>
        </p:spPr>
        <p:txBody>
          <a:bodyPr>
            <a:normAutofit/>
          </a:bodyPr>
          <a:lstStyle/>
          <a:p>
            <a:r>
              <a:rPr lang="en-US" dirty="0"/>
              <a:t>How about 3D coordinate system?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Hard to visualize on paper</a:t>
            </a:r>
          </a:p>
          <a:p>
            <a:pPr lvl="1"/>
            <a:r>
              <a:rPr lang="en-US" dirty="0"/>
              <a:t>But easier in real life</a:t>
            </a:r>
          </a:p>
        </p:txBody>
      </p:sp>
      <p:pic>
        <p:nvPicPr>
          <p:cNvPr id="10246" name="Picture 6" descr="3D coordinate system.">
            <a:extLst>
              <a:ext uri="{FF2B5EF4-FFF2-40B4-BE49-F238E27FC236}">
                <a16:creationId xmlns:a16="http://schemas.microsoft.com/office/drawing/2014/main" id="{CC813F80-EFD7-6E65-EE0C-321F4715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03" y="2086355"/>
            <a:ext cx="6362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2A9-ADC3-0DA8-2DED-A5E72CE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73361-CBF1-0904-6C09-5773D59C4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06287"/>
                <a:ext cx="10178322" cy="45733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 points and 3 line segments</a:t>
                </a:r>
              </a:p>
              <a:p>
                <a:r>
                  <a:rPr lang="en-US" dirty="0"/>
                  <a:t>Sum of three angles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73361-CBF1-0904-6C09-5773D59C4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06287"/>
                <a:ext cx="10178322" cy="4573306"/>
              </a:xfrm>
              <a:blipFill>
                <a:blip r:embed="rId2"/>
                <a:stretch>
                  <a:fillRect l="-498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8" name="Picture 10" descr="triangle - Wiktionary">
            <a:extLst>
              <a:ext uri="{FF2B5EF4-FFF2-40B4-BE49-F238E27FC236}">
                <a16:creationId xmlns:a16="http://schemas.microsoft.com/office/drawing/2014/main" id="{6DAC271C-8EA5-152F-1C98-C2332988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349" y="1548289"/>
            <a:ext cx="3761421" cy="376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3F7C7D-018D-0D1E-87C7-C1A064ADC35B}"/>
              </a:ext>
            </a:extLst>
          </p:cNvPr>
          <p:cNvCxnSpPr/>
          <p:nvPr/>
        </p:nvCxnSpPr>
        <p:spPr>
          <a:xfrm>
            <a:off x="7688059" y="2090057"/>
            <a:ext cx="0" cy="27105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DC7F99-6AFE-5F4B-C4C0-94874973134A}"/>
              </a:ext>
            </a:extLst>
          </p:cNvPr>
          <p:cNvSpPr txBox="1"/>
          <p:nvPr/>
        </p:nvSpPr>
        <p:spPr>
          <a:xfrm>
            <a:off x="7429500" y="498348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AB8E8-2F67-F6E6-F949-927A979FF658}"/>
              </a:ext>
            </a:extLst>
          </p:cNvPr>
          <p:cNvSpPr txBox="1"/>
          <p:nvPr/>
        </p:nvSpPr>
        <p:spPr>
          <a:xfrm rot="16000629">
            <a:off x="7557908" y="358092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8990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2A9-ADC3-0DA8-2DED-A5E72CE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3361-CBF1-0904-6C09-5773D59C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6287"/>
            <a:ext cx="10178322" cy="4573306"/>
          </a:xfrm>
        </p:spPr>
        <p:txBody>
          <a:bodyPr>
            <a:normAutofit/>
          </a:bodyPr>
          <a:lstStyle/>
          <a:p>
            <a:r>
              <a:rPr lang="en-US" dirty="0"/>
              <a:t>Based on equality between sides</a:t>
            </a:r>
          </a:p>
          <a:p>
            <a:pPr lvl="1"/>
            <a:r>
              <a:rPr lang="en-US" dirty="0"/>
              <a:t>Equilateral</a:t>
            </a:r>
          </a:p>
          <a:p>
            <a:pPr lvl="1"/>
            <a:r>
              <a:rPr lang="en-US" dirty="0"/>
              <a:t>Isosceles</a:t>
            </a:r>
          </a:p>
          <a:p>
            <a:pPr lvl="1"/>
            <a:r>
              <a:rPr lang="en-US" dirty="0"/>
              <a:t>Scalene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6" name="Picture 8" descr="Angles In Triangles Worksheets Outstanding Maths Worksheets - Triangle PNG  Image | Transparent PNG Free Download on SeekPNG">
            <a:extLst>
              <a:ext uri="{FF2B5EF4-FFF2-40B4-BE49-F238E27FC236}">
                <a16:creationId xmlns:a16="http://schemas.microsoft.com/office/drawing/2014/main" id="{CC21CBF0-3DA9-F995-1399-C74CB2B1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11" y="0"/>
            <a:ext cx="5012644" cy="43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5A2-A0A5-6878-A333-415DF12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 points and 4 line segments</a:t>
                </a:r>
              </a:p>
              <a:p>
                <a:r>
                  <a:rPr lang="en-US" dirty="0"/>
                  <a:t>All sides are equal</a:t>
                </a:r>
              </a:p>
              <a:p>
                <a:r>
                  <a:rPr lang="en-US" dirty="0"/>
                  <a:t>Each angle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Sum of four angles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Area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Length of </a:t>
                </a:r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square - Wiktionary">
            <a:extLst>
              <a:ext uri="{FF2B5EF4-FFF2-40B4-BE49-F238E27FC236}">
                <a16:creationId xmlns:a16="http://schemas.microsoft.com/office/drawing/2014/main" id="{BFF59DF5-7554-335B-86E7-0E7D543C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29" y="1635578"/>
            <a:ext cx="3586843" cy="35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84F-9A3C-2626-26AF-14EC4F3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75313-6E70-A53C-3E50-8DAF47570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Pythagorean theorem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Right-angle triangle and square</a:t>
                </a:r>
              </a:p>
              <a:p>
                <a:r>
                  <a:rPr lang="en-US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75313-6E70-A53C-3E50-8DAF47570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2">
            <a:extLst>
              <a:ext uri="{FF2B5EF4-FFF2-40B4-BE49-F238E27FC236}">
                <a16:creationId xmlns:a16="http://schemas.microsoft.com/office/drawing/2014/main" id="{EF8C8EE6-1283-6AF5-EF6E-E20A2A51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11" y="3021215"/>
            <a:ext cx="2794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1F9B-231C-8B9A-1683-544B693B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700"/>
              <a:t>Distance between two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E351C-6C03-E891-C6AD-1C801F1F4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Can you apply Pythagorean Theorem to get	distance between A and B?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E351C-6C03-E891-C6AD-1C801F1F4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 l="-115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ow to Find the Distance Between Two Coordinates - UpSkillMe">
            <a:extLst>
              <a:ext uri="{FF2B5EF4-FFF2-40B4-BE49-F238E27FC236}">
                <a16:creationId xmlns:a16="http://schemas.microsoft.com/office/drawing/2014/main" id="{29A9E079-A03A-0782-0BD9-A9FA5F6C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263475"/>
            <a:ext cx="5176744" cy="435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5A2-A0A5-6878-A333-415DF12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 points and 4 line segments</a:t>
                </a:r>
              </a:p>
              <a:p>
                <a:r>
                  <a:rPr lang="en-US" dirty="0"/>
                  <a:t>Opposite sides are equal</a:t>
                </a:r>
              </a:p>
              <a:p>
                <a:r>
                  <a:rPr lang="en-US" dirty="0"/>
                  <a:t>Each angle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Sum of four angles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Area: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Draw rectangle with stroke in Inkscape - Graphic Design Stack Exchange">
            <a:extLst>
              <a:ext uri="{FF2B5EF4-FFF2-40B4-BE49-F238E27FC236}">
                <a16:creationId xmlns:a16="http://schemas.microsoft.com/office/drawing/2014/main" id="{1D5FB0AF-493F-42F7-1524-BC20F951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3" y="1463990"/>
            <a:ext cx="3193142" cy="19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5A2-A0A5-6878-A333-415DF12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Center</a:t>
                </a:r>
              </a:p>
              <a:p>
                <a:r>
                  <a:rPr lang="en-US" dirty="0"/>
                  <a:t>Radius</a:t>
                </a:r>
              </a:p>
              <a:p>
                <a:r>
                  <a:rPr lang="en-US" dirty="0"/>
                  <a:t>Diameter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𝑟𝑎𝑑𝑖𝑢𝑠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0942-99AC-D2DF-C286-174E80D50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4455DE7-DF7A-1301-F19F-7EABAEFFC224}"/>
              </a:ext>
            </a:extLst>
          </p:cNvPr>
          <p:cNvSpPr/>
          <p:nvPr/>
        </p:nvSpPr>
        <p:spPr>
          <a:xfrm>
            <a:off x="8258986" y="2891048"/>
            <a:ext cx="2416629" cy="241484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601B1-8BD7-2BAA-CF9A-904F93B3885F}"/>
              </a:ext>
            </a:extLst>
          </p:cNvPr>
          <p:cNvSpPr/>
          <p:nvPr/>
        </p:nvSpPr>
        <p:spPr>
          <a:xfrm>
            <a:off x="9421582" y="4098473"/>
            <a:ext cx="45719" cy="4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41F53-E586-FE80-48B3-A824E52CB8FB}"/>
              </a:ext>
            </a:extLst>
          </p:cNvPr>
          <p:cNvCxnSpPr>
            <a:stCxn id="6" idx="7"/>
            <a:endCxn id="4" idx="7"/>
          </p:cNvCxnSpPr>
          <p:nvPr/>
        </p:nvCxnSpPr>
        <p:spPr>
          <a:xfrm flipV="1">
            <a:off x="9460606" y="3244694"/>
            <a:ext cx="861102" cy="860953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21B138-BC71-DA0F-7FD6-574933366965}"/>
              </a:ext>
            </a:extLst>
          </p:cNvPr>
          <p:cNvSpPr txBox="1"/>
          <p:nvPr/>
        </p:nvSpPr>
        <p:spPr>
          <a:xfrm rot="18867727">
            <a:off x="9274743" y="33664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2962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B97-1FBD-D0E1-A592-B5520A2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257301"/>
                <a:ext cx="10178322" cy="4622292"/>
              </a:xfrm>
            </p:spPr>
            <p:txBody>
              <a:bodyPr/>
              <a:lstStyle/>
              <a:p>
                <a:r>
                  <a:rPr lang="en-US" dirty="0"/>
                  <a:t>Sequence: List of numbers with some order or pattern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1,3,5,7,9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1,1,2,3,5,8,13,…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Series: Sum of elements in a sequence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=1+3+5+7+9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Finite vs Infinite series</a:t>
                </a:r>
              </a:p>
              <a:p>
                <a:r>
                  <a:rPr lang="en-US" dirty="0"/>
                  <a:t>Arithmetic vs Geometric Series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1+6+11+16+21+…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2+6+18+54+…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257301"/>
                <a:ext cx="10178322" cy="4622292"/>
              </a:xfrm>
              <a:blipFill>
                <a:blip r:embed="rId2"/>
                <a:stretch>
                  <a:fillRect l="-498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782F-1A42-0BBA-9221-796BA38A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1+2+3+…+N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4DFD1-C9EA-9CB7-93F0-DA70BDF35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1+2+3+4+5= 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=1+2+3+4+5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=5+4+3+2+1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=6+6+6+6+6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=5×6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4DFD1-C9EA-9CB7-93F0-DA70BDF35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225C0-8361-8920-E166-B35AB640C063}"/>
              </a:ext>
            </a:extLst>
          </p:cNvPr>
          <p:cNvCxnSpPr>
            <a:cxnSpLocks/>
          </p:cNvCxnSpPr>
          <p:nvPr/>
        </p:nvCxnSpPr>
        <p:spPr>
          <a:xfrm>
            <a:off x="3771900" y="3967843"/>
            <a:ext cx="669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017-74A9-E151-1C08-CC873C95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6D68-9080-9060-6BE7-96A1090D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GCD and LCM</a:t>
            </a:r>
          </a:p>
          <a:p>
            <a:r>
              <a:rPr lang="en-US" dirty="0"/>
              <a:t>Euclidean algorithm for GCD (and LCM too)</a:t>
            </a:r>
          </a:p>
          <a:p>
            <a:r>
              <a:rPr lang="en-US" dirty="0"/>
              <a:t>Factorials and a combinatorial problem</a:t>
            </a:r>
          </a:p>
          <a:p>
            <a:r>
              <a:rPr lang="en-US" dirty="0"/>
              <a:t>Matrices and an application of them</a:t>
            </a:r>
          </a:p>
          <a:p>
            <a:r>
              <a:rPr lang="en-US" dirty="0"/>
              <a:t>Power and roots</a:t>
            </a:r>
          </a:p>
          <a:p>
            <a:r>
              <a:rPr lang="en-US" dirty="0"/>
              <a:t>Sets and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39097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782F-1A42-0BBA-9221-796BA38A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1+2+3+…+N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4DFD1-C9EA-9CB7-93F0-DA70BDF35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4DFD1-C9EA-9CB7-93F0-DA70BDF35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225C0-8361-8920-E166-B35AB640C063}"/>
              </a:ext>
            </a:extLst>
          </p:cNvPr>
          <p:cNvCxnSpPr>
            <a:cxnSpLocks/>
          </p:cNvCxnSpPr>
          <p:nvPr/>
        </p:nvCxnSpPr>
        <p:spPr>
          <a:xfrm>
            <a:off x="3771900" y="3967843"/>
            <a:ext cx="669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B97-1FBD-D0E1-A592-B5520A2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(Finite Sum)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071" y="2302329"/>
                <a:ext cx="10940141" cy="35935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Arithmetic series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=2+5+8+…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number in this series.</a:t>
                </a:r>
              </a:p>
              <a:p>
                <a:pPr marL="0" indent="0">
                  <a:buNone/>
                </a:pPr>
                <a:r>
                  <a:rPr lang="en-US" dirty="0"/>
                  <a:t>	Find the sum of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numbers.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071" y="2302329"/>
                <a:ext cx="10940141" cy="3593591"/>
              </a:xfrm>
              <a:blipFill>
                <a:blip r:embed="rId2"/>
                <a:stretch>
                  <a:fillRect l="-463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B97-1FBD-D0E1-A592-B5520A2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(Finite Sum)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071" y="1208315"/>
                <a:ext cx="10940141" cy="4687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term in arithmetic series: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number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2+99×3=299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Sum of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terms: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sum of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numbers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(100−1)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BC9D9-6105-5813-4C70-C0E358A47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071" y="1208315"/>
                <a:ext cx="10940141" cy="4687606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9287-9F45-CC75-AEFF-81C3566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3E3D-483D-2418-E1A8-44C321B2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Geometry</a:t>
            </a:r>
          </a:p>
          <a:p>
            <a:pPr lvl="1"/>
            <a:r>
              <a:rPr lang="en-US" dirty="0"/>
              <a:t>Points	–  Lines</a:t>
            </a:r>
          </a:p>
          <a:p>
            <a:pPr lvl="1"/>
            <a:r>
              <a:rPr lang="en-US" dirty="0"/>
              <a:t>Rectangle	–  Square</a:t>
            </a:r>
          </a:p>
          <a:p>
            <a:pPr lvl="1"/>
            <a:r>
              <a:rPr lang="en-US" dirty="0"/>
              <a:t>Circle</a:t>
            </a:r>
          </a:p>
          <a:p>
            <a:r>
              <a:rPr lang="en-US" dirty="0"/>
              <a:t>Coordinate system</a:t>
            </a:r>
          </a:p>
          <a:p>
            <a:pPr lvl="1"/>
            <a:r>
              <a:rPr lang="en-US" dirty="0"/>
              <a:t>2D and 3D		–  Distance between points</a:t>
            </a:r>
          </a:p>
          <a:p>
            <a:r>
              <a:rPr lang="en-US" dirty="0"/>
              <a:t>Sequence and Series</a:t>
            </a:r>
          </a:p>
          <a:p>
            <a:r>
              <a:rPr lang="en-US" dirty="0"/>
              <a:t>Finding sum of series</a:t>
            </a:r>
          </a:p>
        </p:txBody>
      </p:sp>
    </p:spTree>
    <p:extLst>
      <p:ext uri="{BB962C8B-B14F-4D97-AF65-F5344CB8AC3E}">
        <p14:creationId xmlns:p14="http://schemas.microsoft.com/office/powerpoint/2010/main" val="10769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8B2A-740C-C230-6AD9-210BB642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67B3-0292-4629-DC60-5661BDD6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53FD-2D53-901A-3EB9-81F9FB428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Find the straight line (shortest) distance between two points in a 3-dimensional space.</a:t>
                </a:r>
              </a:p>
              <a:p>
                <a:pPr lvl="1"/>
                <a:r>
                  <a:rPr lang="en-US" dirty="0"/>
                  <a:t>Points: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(−10,23,5)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(31, −11, 76)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the area of the green region if the side length of the square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the sum of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odd numbers. Calculate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=10,100,1000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53FD-2D53-901A-3EB9-81F9FB428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AB9AC6-BFFD-55E3-756B-3E9E8256E8A8}"/>
              </a:ext>
            </a:extLst>
          </p:cNvPr>
          <p:cNvSpPr>
            <a:spLocks noChangeAspect="1"/>
          </p:cNvSpPr>
          <p:nvPr/>
        </p:nvSpPr>
        <p:spPr>
          <a:xfrm>
            <a:off x="9189720" y="3975185"/>
            <a:ext cx="2240280" cy="2240280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FF7B5D-63F9-9811-CDE2-289961B9AA70}"/>
              </a:ext>
            </a:extLst>
          </p:cNvPr>
          <p:cNvSpPr/>
          <p:nvPr/>
        </p:nvSpPr>
        <p:spPr>
          <a:xfrm>
            <a:off x="9524729" y="4311059"/>
            <a:ext cx="1570263" cy="15685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250B4-9A1B-C17C-59D7-A3F33543B0E2}"/>
              </a:ext>
            </a:extLst>
          </p:cNvPr>
          <p:cNvSpPr/>
          <p:nvPr/>
        </p:nvSpPr>
        <p:spPr>
          <a:xfrm>
            <a:off x="9524728" y="4311059"/>
            <a:ext cx="1572768" cy="157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E762-CBC9-27BF-04A8-47ECEBC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3FD-2D53-901A-3EB9-81F9FB42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Points and lines</a:t>
            </a:r>
          </a:p>
          <a:p>
            <a:r>
              <a:rPr lang="en-US" dirty="0"/>
              <a:t>Coordinate System</a:t>
            </a:r>
          </a:p>
          <a:p>
            <a:r>
              <a:rPr lang="en-US" dirty="0"/>
              <a:t>Angles</a:t>
            </a:r>
          </a:p>
          <a:p>
            <a:r>
              <a:rPr lang="en-US" sz="2000" dirty="0"/>
              <a:t>Some geometric shapes</a:t>
            </a:r>
          </a:p>
        </p:txBody>
      </p:sp>
    </p:spTree>
    <p:extLst>
      <p:ext uri="{BB962C8B-B14F-4D97-AF65-F5344CB8AC3E}">
        <p14:creationId xmlns:p14="http://schemas.microsoft.com/office/powerpoint/2010/main" val="28364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3414-A7B6-7F34-B90B-5620F91C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E153-F14B-C572-C565-64C977AC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dot</a:t>
            </a:r>
          </a:p>
          <a:p>
            <a:r>
              <a:rPr lang="en-US" dirty="0"/>
              <a:t>Location only</a:t>
            </a:r>
          </a:p>
          <a:p>
            <a:r>
              <a:rPr lang="en-US" dirty="0"/>
              <a:t>No length, width, shape, size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B58B72-DCD7-61C3-308D-A5F16F8A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3" y="150767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12C2C10F-300D-E70A-AD9C-176C8532F3BA}"/>
              </a:ext>
            </a:extLst>
          </p:cNvPr>
          <p:cNvCxnSpPr/>
          <p:nvPr/>
        </p:nvCxnSpPr>
        <p:spPr>
          <a:xfrm rot="10800000">
            <a:off x="7371593" y="3888921"/>
            <a:ext cx="2152650" cy="199067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C9AE89-493B-86CD-1D35-AF76699A53AB}"/>
              </a:ext>
            </a:extLst>
          </p:cNvPr>
          <p:cNvSpPr txBox="1"/>
          <p:nvPr/>
        </p:nvSpPr>
        <p:spPr>
          <a:xfrm>
            <a:off x="9524243" y="569492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point</a:t>
            </a:r>
          </a:p>
        </p:txBody>
      </p:sp>
    </p:spTree>
    <p:extLst>
      <p:ext uri="{BB962C8B-B14F-4D97-AF65-F5344CB8AC3E}">
        <p14:creationId xmlns:p14="http://schemas.microsoft.com/office/powerpoint/2010/main" val="6522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3414-A7B6-7F34-B90B-5620F91C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E153-F14B-C572-C565-64C977AC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different points</a:t>
            </a:r>
          </a:p>
          <a:p>
            <a:r>
              <a:rPr lang="en-US" dirty="0"/>
              <a:t>Connect them</a:t>
            </a:r>
          </a:p>
          <a:p>
            <a:r>
              <a:rPr lang="en-US" dirty="0"/>
              <a:t>Take the straight path </a:t>
            </a:r>
          </a:p>
          <a:p>
            <a:pPr lvl="1"/>
            <a:r>
              <a:rPr lang="en-US" dirty="0"/>
              <a:t>Also the shortest</a:t>
            </a:r>
          </a:p>
          <a:p>
            <a:r>
              <a:rPr lang="en-US" dirty="0"/>
              <a:t>This is called line </a:t>
            </a:r>
            <a:r>
              <a:rPr lang="en-US" b="1" i="1" dirty="0"/>
              <a:t>segment</a:t>
            </a:r>
          </a:p>
          <a:p>
            <a:pPr lvl="1"/>
            <a:r>
              <a:rPr lang="en-US" dirty="0"/>
              <a:t>Finite length</a:t>
            </a:r>
          </a:p>
          <a:p>
            <a:r>
              <a:rPr lang="en-US" b="1" i="1" dirty="0"/>
              <a:t>Line</a:t>
            </a:r>
            <a:r>
              <a:rPr lang="en-US" dirty="0"/>
              <a:t>: extended in both ends </a:t>
            </a:r>
          </a:p>
          <a:p>
            <a:pPr lvl="1"/>
            <a:r>
              <a:rPr lang="en-US" dirty="0"/>
              <a:t>Infinite length</a:t>
            </a:r>
          </a:p>
          <a:p>
            <a:r>
              <a:rPr lang="en-US" b="1" i="1" dirty="0"/>
              <a:t>Ray</a:t>
            </a:r>
            <a:r>
              <a:rPr lang="en-US" dirty="0"/>
              <a:t>: extended in one end </a:t>
            </a:r>
          </a:p>
          <a:p>
            <a:pPr lvl="1"/>
            <a:r>
              <a:rPr lang="en-US" dirty="0"/>
              <a:t>Infinite length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B58B72-DCD7-61C3-308D-A5F16F8A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3" y="150767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FFB7D9A-5D11-8622-C92C-D1AE907B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8238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C12A9A-5ACC-A6BC-F571-6503406A49B8}"/>
              </a:ext>
            </a:extLst>
          </p:cNvPr>
          <p:cNvCxnSpPr>
            <a:cxnSpLocks/>
          </p:cNvCxnSpPr>
          <p:nvPr/>
        </p:nvCxnSpPr>
        <p:spPr>
          <a:xfrm flipV="1">
            <a:off x="7317922" y="2779964"/>
            <a:ext cx="2128157" cy="11252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C73B54-1751-B2CF-320B-68448D63DF9E}"/>
              </a:ext>
            </a:extLst>
          </p:cNvPr>
          <p:cNvCxnSpPr>
            <a:cxnSpLocks/>
          </p:cNvCxnSpPr>
          <p:nvPr/>
        </p:nvCxnSpPr>
        <p:spPr>
          <a:xfrm>
            <a:off x="5697990" y="4316734"/>
            <a:ext cx="5045529" cy="572169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801C40-C2C2-2A69-47E5-6DA307D6C35B}"/>
              </a:ext>
            </a:extLst>
          </p:cNvPr>
          <p:cNvCxnSpPr>
            <a:cxnSpLocks/>
          </p:cNvCxnSpPr>
          <p:nvPr/>
        </p:nvCxnSpPr>
        <p:spPr>
          <a:xfrm>
            <a:off x="5388429" y="5879592"/>
            <a:ext cx="5664652" cy="9028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4864-B8A0-557C-6053-EBDEAE20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EAE-9C39-9125-C3DA-0D5A48B2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two rays extending from the same point</a:t>
            </a:r>
          </a:p>
          <a:p>
            <a:r>
              <a:rPr lang="en-US" dirty="0"/>
              <a:t>Circular arc to annotate</a:t>
            </a:r>
          </a:p>
          <a:p>
            <a:r>
              <a:rPr lang="en-US" dirty="0"/>
              <a:t>Full rotation = 360 degrees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994EC-3B38-86D2-F97F-6CA5E8D6D338}"/>
              </a:ext>
            </a:extLst>
          </p:cNvPr>
          <p:cNvCxnSpPr>
            <a:cxnSpLocks/>
          </p:cNvCxnSpPr>
          <p:nvPr/>
        </p:nvCxnSpPr>
        <p:spPr>
          <a:xfrm flipV="1">
            <a:off x="1967172" y="4007900"/>
            <a:ext cx="2171700" cy="1110343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5C846-4994-F9D6-CED4-9B939F8F5BFD}"/>
              </a:ext>
            </a:extLst>
          </p:cNvPr>
          <p:cNvCxnSpPr>
            <a:cxnSpLocks/>
          </p:cNvCxnSpPr>
          <p:nvPr/>
        </p:nvCxnSpPr>
        <p:spPr>
          <a:xfrm>
            <a:off x="1950843" y="5069256"/>
            <a:ext cx="2334986" cy="0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D11D78F-07B9-534F-2ED3-02B22F1D96C6}"/>
              </a:ext>
            </a:extLst>
          </p:cNvPr>
          <p:cNvSpPr/>
          <p:nvPr/>
        </p:nvSpPr>
        <p:spPr>
          <a:xfrm rot="1851441">
            <a:off x="2388896" y="4410241"/>
            <a:ext cx="996043" cy="89807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C53DE-BA40-4ADD-0697-1CB029DB48A1}"/>
              </a:ext>
            </a:extLst>
          </p:cNvPr>
          <p:cNvSpPr txBox="1"/>
          <p:nvPr/>
        </p:nvSpPr>
        <p:spPr>
          <a:xfrm>
            <a:off x="3365445" y="45397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</a:t>
            </a:r>
          </a:p>
        </p:txBody>
      </p:sp>
      <p:pic>
        <p:nvPicPr>
          <p:cNvPr id="6146" name="Picture 2" descr="180° Angles as half a circle and shown on a line">
            <a:extLst>
              <a:ext uri="{FF2B5EF4-FFF2-40B4-BE49-F238E27FC236}">
                <a16:creationId xmlns:a16="http://schemas.microsoft.com/office/drawing/2014/main" id="{BC52F8A5-8431-2271-E8EA-732EC305C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9"/>
          <a:stretch/>
        </p:blipFill>
        <p:spPr bwMode="auto">
          <a:xfrm>
            <a:off x="8053129" y="2955471"/>
            <a:ext cx="381544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5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4864-B8A0-557C-6053-EBDEAE20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994EC-3B38-86D2-F97F-6CA5E8D6D338}"/>
              </a:ext>
            </a:extLst>
          </p:cNvPr>
          <p:cNvCxnSpPr>
            <a:cxnSpLocks/>
          </p:cNvCxnSpPr>
          <p:nvPr/>
        </p:nvCxnSpPr>
        <p:spPr>
          <a:xfrm flipV="1">
            <a:off x="1967172" y="4007900"/>
            <a:ext cx="2171700" cy="1110343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5C846-4994-F9D6-CED4-9B939F8F5BFD}"/>
              </a:ext>
            </a:extLst>
          </p:cNvPr>
          <p:cNvCxnSpPr>
            <a:cxnSpLocks/>
          </p:cNvCxnSpPr>
          <p:nvPr/>
        </p:nvCxnSpPr>
        <p:spPr>
          <a:xfrm>
            <a:off x="1950843" y="5069256"/>
            <a:ext cx="2334986" cy="0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D11D78F-07B9-534F-2ED3-02B22F1D96C6}"/>
              </a:ext>
            </a:extLst>
          </p:cNvPr>
          <p:cNvSpPr/>
          <p:nvPr/>
        </p:nvSpPr>
        <p:spPr>
          <a:xfrm rot="1851441">
            <a:off x="2388896" y="4410241"/>
            <a:ext cx="996043" cy="89807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E8BDE-747C-D341-8B29-1F379BA1AC82}"/>
                  </a:ext>
                </a:extLst>
              </p:cNvPr>
              <p:cNvSpPr txBox="1"/>
              <p:nvPr/>
            </p:nvSpPr>
            <p:spPr>
              <a:xfrm>
                <a:off x="2063328" y="2251666"/>
                <a:ext cx="197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Acute Angle (&lt;90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E8BDE-747C-D341-8B29-1F379BA1A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28" y="2251666"/>
                <a:ext cx="1979388" cy="369332"/>
              </a:xfrm>
              <a:prstGeom prst="rect">
                <a:avLst/>
              </a:prstGeom>
              <a:blipFill>
                <a:blip r:embed="rId2"/>
                <a:stretch>
                  <a:fillRect l="-2548" t="-6667" r="-127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B6887-798C-3BDE-DCC7-6B53DD74B8BF}"/>
              </a:ext>
            </a:extLst>
          </p:cNvPr>
          <p:cNvCxnSpPr>
            <a:cxnSpLocks/>
          </p:cNvCxnSpPr>
          <p:nvPr/>
        </p:nvCxnSpPr>
        <p:spPr>
          <a:xfrm flipV="1">
            <a:off x="4830115" y="2916715"/>
            <a:ext cx="0" cy="2201528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FCDA38-EAFB-B2A8-14C5-32B181906D58}"/>
              </a:ext>
            </a:extLst>
          </p:cNvPr>
          <p:cNvCxnSpPr>
            <a:cxnSpLocks/>
          </p:cNvCxnSpPr>
          <p:nvPr/>
        </p:nvCxnSpPr>
        <p:spPr>
          <a:xfrm>
            <a:off x="4813786" y="5069256"/>
            <a:ext cx="2334986" cy="0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6A15082-7006-091F-44B3-CDD4DBC0D953}"/>
              </a:ext>
            </a:extLst>
          </p:cNvPr>
          <p:cNvSpPr/>
          <p:nvPr/>
        </p:nvSpPr>
        <p:spPr>
          <a:xfrm>
            <a:off x="3942832" y="4109816"/>
            <a:ext cx="1741908" cy="1918879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49CA5-16B9-CB61-758B-8C41A6067DD6}"/>
                  </a:ext>
                </a:extLst>
              </p:cNvPr>
              <p:cNvSpPr txBox="1"/>
              <p:nvPr/>
            </p:nvSpPr>
            <p:spPr>
              <a:xfrm>
                <a:off x="4926271" y="2251666"/>
                <a:ext cx="1902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Right Angle (=90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49CA5-16B9-CB61-758B-8C41A606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71" y="2251666"/>
                <a:ext cx="1902444" cy="369332"/>
              </a:xfrm>
              <a:prstGeom prst="rect">
                <a:avLst/>
              </a:prstGeom>
              <a:blipFill>
                <a:blip r:embed="rId3"/>
                <a:stretch>
                  <a:fillRect l="-1987" t="-6667" r="-198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BFC72-04A8-7C70-67D9-79AB9FE2530B}"/>
              </a:ext>
            </a:extLst>
          </p:cNvPr>
          <p:cNvCxnSpPr>
            <a:cxnSpLocks/>
          </p:cNvCxnSpPr>
          <p:nvPr/>
        </p:nvCxnSpPr>
        <p:spPr>
          <a:xfrm flipH="1" flipV="1">
            <a:off x="7660400" y="3429000"/>
            <a:ext cx="1478578" cy="1664489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FFFBF1-DFEF-57ED-7A97-730A313FBEFF}"/>
              </a:ext>
            </a:extLst>
          </p:cNvPr>
          <p:cNvCxnSpPr>
            <a:cxnSpLocks/>
          </p:cNvCxnSpPr>
          <p:nvPr/>
        </p:nvCxnSpPr>
        <p:spPr>
          <a:xfrm>
            <a:off x="9122649" y="5044502"/>
            <a:ext cx="2334986" cy="0"/>
          </a:xfrm>
          <a:prstGeom prst="line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8FDE3B4A-6F5B-0127-D563-1964F2C9966B}"/>
              </a:ext>
            </a:extLst>
          </p:cNvPr>
          <p:cNvSpPr/>
          <p:nvPr/>
        </p:nvSpPr>
        <p:spPr>
          <a:xfrm rot="20686978">
            <a:off x="7625855" y="4256045"/>
            <a:ext cx="2356246" cy="2288673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6E0CFC-E018-2572-722F-095F50B170C5}"/>
                  </a:ext>
                </a:extLst>
              </p:cNvPr>
              <p:cNvSpPr txBox="1"/>
              <p:nvPr/>
            </p:nvSpPr>
            <p:spPr>
              <a:xfrm>
                <a:off x="8245440" y="2251666"/>
                <a:ext cx="2118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Obtuse Angle (&gt;90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6E0CFC-E018-2572-722F-095F50B1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440" y="2251666"/>
                <a:ext cx="2118850" cy="369332"/>
              </a:xfrm>
              <a:prstGeom prst="rect">
                <a:avLst/>
              </a:prstGeom>
              <a:blipFill>
                <a:blip r:embed="rId4"/>
                <a:stretch>
                  <a:fillRect l="-2381" t="-6667" r="-119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9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 animBg="1"/>
      <p:bldP spid="14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2A9-ADC3-0DA8-2DED-A5E72CE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3361-CBF1-0904-6C09-5773D59C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navigate in real life?</a:t>
            </a:r>
          </a:p>
          <a:p>
            <a:pPr lvl="1"/>
            <a:r>
              <a:rPr lang="en-US" dirty="0"/>
              <a:t>Reference point, directions, distance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How to identify a point in space?</a:t>
            </a:r>
          </a:p>
          <a:p>
            <a:pPr lvl="1"/>
            <a:r>
              <a:rPr lang="en-US" dirty="0"/>
              <a:t>Coordinate System!</a:t>
            </a:r>
          </a:p>
          <a:p>
            <a:pPr lvl="1"/>
            <a:r>
              <a:rPr lang="en-US" dirty="0"/>
              <a:t>Remember number line? One-dimensional coordinate system.</a:t>
            </a:r>
          </a:p>
        </p:txBody>
      </p:sp>
      <p:pic>
        <p:nvPicPr>
          <p:cNvPr id="4098" name="Picture 2" descr="A Comprehensive Guide to Rational Numbers | Math Lessons">
            <a:extLst>
              <a:ext uri="{FF2B5EF4-FFF2-40B4-BE49-F238E27FC236}">
                <a16:creationId xmlns:a16="http://schemas.microsoft.com/office/drawing/2014/main" id="{5FEAD097-08C9-A599-63CD-BA6EA883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39" y="4360676"/>
            <a:ext cx="5562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2A9-ADC3-0DA8-2DED-A5E72CE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3361-CBF1-0904-6C09-5773D59C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2D coordinate system</a:t>
            </a:r>
          </a:p>
          <a:p>
            <a:r>
              <a:rPr lang="en-US" dirty="0"/>
              <a:t>Take two perpendicular lines</a:t>
            </a:r>
          </a:p>
          <a:p>
            <a:pPr lvl="1"/>
            <a:r>
              <a:rPr lang="en-US" dirty="0"/>
              <a:t>Right angle / 90 degrees</a:t>
            </a:r>
          </a:p>
          <a:p>
            <a:pPr lvl="1"/>
            <a:r>
              <a:rPr lang="en-US" dirty="0"/>
              <a:t>Horizontal: X axis</a:t>
            </a:r>
          </a:p>
          <a:p>
            <a:pPr lvl="1"/>
            <a:r>
              <a:rPr lang="en-US" dirty="0"/>
              <a:t>Vertical: Y axis</a:t>
            </a:r>
          </a:p>
          <a:p>
            <a:r>
              <a:rPr lang="en-US" dirty="0"/>
              <a:t>Intersecting point: Origin (0,0)</a:t>
            </a:r>
          </a:p>
          <a:p>
            <a:r>
              <a:rPr lang="en-US" dirty="0"/>
              <a:t>Any point can be identified as a pair of numbers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is (-2, 5)?</a:t>
            </a:r>
          </a:p>
          <a:p>
            <a:pPr lvl="1"/>
            <a:endParaRPr lang="en-US" dirty="0"/>
          </a:p>
        </p:txBody>
      </p:sp>
      <p:pic>
        <p:nvPicPr>
          <p:cNvPr id="8194" name="Picture 2" descr="Points in the Coordinate Plane | CK-12 Foundation">
            <a:extLst>
              <a:ext uri="{FF2B5EF4-FFF2-40B4-BE49-F238E27FC236}">
                <a16:creationId xmlns:a16="http://schemas.microsoft.com/office/drawing/2014/main" id="{C5C8B3C7-26CD-88AE-2A6B-12A0D878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61" y="1829435"/>
            <a:ext cx="4015468" cy="40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7705</TotalTime>
  <Words>742</Words>
  <Application>Microsoft Macintosh PowerPoint</Application>
  <PresentationFormat>Widescreen</PresentationFormat>
  <Paragraphs>158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Gill Sans MT</vt:lpstr>
      <vt:lpstr>Impact</vt:lpstr>
      <vt:lpstr>Badge</vt:lpstr>
      <vt:lpstr>Mathematics for Programming</vt:lpstr>
      <vt:lpstr>Recap</vt:lpstr>
      <vt:lpstr>Basic Geometry</vt:lpstr>
      <vt:lpstr>Point</vt:lpstr>
      <vt:lpstr>Line</vt:lpstr>
      <vt:lpstr>Angle</vt:lpstr>
      <vt:lpstr>Angle</vt:lpstr>
      <vt:lpstr>Coordinate system</vt:lpstr>
      <vt:lpstr>Coordinate system</vt:lpstr>
      <vt:lpstr>Coordinate system</vt:lpstr>
      <vt:lpstr>Triangle</vt:lpstr>
      <vt:lpstr>Triangle</vt:lpstr>
      <vt:lpstr>Square</vt:lpstr>
      <vt:lpstr>Pythagorean theorem</vt:lpstr>
      <vt:lpstr>Distance between two points</vt:lpstr>
      <vt:lpstr>Rectangle</vt:lpstr>
      <vt:lpstr>Circle</vt:lpstr>
      <vt:lpstr>Series</vt:lpstr>
      <vt:lpstr>1+2+3+…+N = ?</vt:lpstr>
      <vt:lpstr>1+2+3+…+N = ?</vt:lpstr>
      <vt:lpstr>Series (Finite Sum)</vt:lpstr>
      <vt:lpstr>Series (Finite Sum)</vt:lpstr>
      <vt:lpstr>Summary</vt:lpstr>
      <vt:lpstr>PowerPoint Presentation</vt:lpstr>
      <vt:lpstr>Practice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22</cp:revision>
  <cp:lastPrinted>2022-09-24T14:24:46Z</cp:lastPrinted>
  <dcterms:created xsi:type="dcterms:W3CDTF">2022-09-21T17:41:08Z</dcterms:created>
  <dcterms:modified xsi:type="dcterms:W3CDTF">2022-10-03T17:10:23Z</dcterms:modified>
</cp:coreProperties>
</file>