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8" r:id="rId3"/>
    <p:sldId id="309" r:id="rId4"/>
    <p:sldId id="312" r:id="rId5"/>
    <p:sldId id="311" r:id="rId6"/>
    <p:sldId id="310" r:id="rId7"/>
    <p:sldId id="32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96197"/>
  </p:normalViewPr>
  <p:slideViewPr>
    <p:cSldViewPr snapToGrid="0">
      <p:cViewPr varScale="1">
        <p:scale>
          <a:sx n="110" d="100"/>
          <a:sy n="11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4A53-307E-5242-A473-D987A1D2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Mathematics for Programming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3C2E2FA-AD30-CB53-EA0E-D14D9C4D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20" y="5493376"/>
            <a:ext cx="1890979" cy="1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AD31-E652-C7F3-ADCF-2AA2734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interest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D9084-5AAE-A352-A430-4DBC93B86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400537"/>
                <a:ext cx="10178322" cy="4479055"/>
              </a:xfrm>
            </p:spPr>
            <p:txBody>
              <a:bodyPr/>
              <a:lstStyle/>
              <a:p>
                <a:r>
                  <a:rPr lang="en-US" b="1" dirty="0"/>
                  <a:t>Your friend deposits 7000 Tk in Sonali bank for 3 years which earn him an interest of 8%. What is the amount he gets after 3 years?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=7000,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=8%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Calculate yourself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You deposit 5400 Tk and got back an amount of 6000 Tk after 2 years. Find the simple interest rate of the bank.</a:t>
                </a:r>
              </a:p>
              <a:p>
                <a:pPr lvl="2"/>
                <a:r>
                  <a:rPr lang="en-US" dirty="0"/>
                  <a:t>Try without formula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=5400,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=6000−5400=600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×100%=5.56%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D9084-5AAE-A352-A430-4DBC93B86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400537"/>
                <a:ext cx="10178322" cy="4479055"/>
              </a:xfrm>
              <a:blipFill>
                <a:blip r:embed="rId2"/>
                <a:stretch>
                  <a:fillRect l="-498" t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27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461-EF9A-733B-E297-112CE9C1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&amp;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D76D-E1EB-82AB-D11B-0972D8A6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  <a:p>
            <a:pPr lvl="1"/>
            <a:r>
              <a:rPr lang="en-US" dirty="0"/>
              <a:t>Given some numbers</a:t>
            </a:r>
          </a:p>
          <a:p>
            <a:pPr lvl="1"/>
            <a:r>
              <a:rPr lang="en-US" dirty="0"/>
              <a:t>Take the sum of them</a:t>
            </a:r>
          </a:p>
          <a:p>
            <a:pPr lvl="1"/>
            <a:r>
              <a:rPr lang="en-US" dirty="0"/>
              <a:t>Divide by the count of numbers</a:t>
            </a:r>
          </a:p>
          <a:p>
            <a:pPr lvl="1"/>
            <a:r>
              <a:rPr lang="en-US" dirty="0"/>
              <a:t>You get the mean or average</a:t>
            </a:r>
          </a:p>
          <a:p>
            <a:pPr lvl="1"/>
            <a:r>
              <a:rPr lang="en-US" dirty="0"/>
              <a:t>Can you interpret the formula on right?</a:t>
            </a:r>
          </a:p>
          <a:p>
            <a:endParaRPr lang="en-US" dirty="0"/>
          </a:p>
        </p:txBody>
      </p:sp>
      <p:pic>
        <p:nvPicPr>
          <p:cNvPr id="2050" name="Picture 2" descr="Do You Know Mean Formula? - Popdiaries">
            <a:extLst>
              <a:ext uri="{FF2B5EF4-FFF2-40B4-BE49-F238E27FC236}">
                <a16:creationId xmlns:a16="http://schemas.microsoft.com/office/drawing/2014/main" id="{F99CFAAB-1B1A-428D-58A0-4B27BE20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79" y="2663999"/>
            <a:ext cx="3993243" cy="23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461-EF9A-733B-E297-112CE9C1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D76D-E1EB-82AB-D11B-0972D8A69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 You and your friends went to a restaurant. Everyone puts their money on the table and orders the same meal for all within budget. How much is the maximum budget for each person?</a:t>
                </a:r>
              </a:p>
              <a:p>
                <a:pPr lvl="1"/>
                <a:r>
                  <a:rPr lang="en-US" dirty="0"/>
                  <a:t>Money collected from 6 friends: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103, 210, 57, 85, 500, 180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Answer: Everyone has a budget of at most the average amount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103+210+57+85+500+180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=189.167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D76D-E1EB-82AB-D11B-0972D8A69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0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461-EF9A-733B-E297-112CE9C1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&amp;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D76D-E1EB-82AB-D11B-0972D8A6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  <a:p>
            <a:pPr lvl="1"/>
            <a:r>
              <a:rPr lang="en-US" dirty="0"/>
              <a:t>Given some numbers</a:t>
            </a:r>
          </a:p>
          <a:p>
            <a:pPr lvl="1"/>
            <a:r>
              <a:rPr lang="en-US" dirty="0"/>
              <a:t>Sort them in ascending order</a:t>
            </a:r>
          </a:p>
          <a:p>
            <a:pPr lvl="1"/>
            <a:r>
              <a:rPr lang="en-US" dirty="0"/>
              <a:t>Take the number found at the middle</a:t>
            </a:r>
          </a:p>
          <a:p>
            <a:pPr lvl="1"/>
            <a:r>
              <a:rPr lang="en-US" dirty="0"/>
              <a:t>If count is odd</a:t>
            </a:r>
          </a:p>
          <a:p>
            <a:pPr lvl="2"/>
            <a:r>
              <a:rPr lang="en-US" dirty="0"/>
              <a:t>Middle one is unique</a:t>
            </a:r>
          </a:p>
          <a:p>
            <a:pPr lvl="1"/>
            <a:r>
              <a:rPr lang="en-US" dirty="0"/>
              <a:t>If count is even</a:t>
            </a:r>
          </a:p>
          <a:p>
            <a:pPr lvl="2"/>
            <a:r>
              <a:rPr lang="en-US" dirty="0"/>
              <a:t>There are two elements in the middle</a:t>
            </a:r>
          </a:p>
          <a:p>
            <a:pPr lvl="2"/>
            <a:r>
              <a:rPr lang="en-US" dirty="0"/>
              <a:t>Take average of those two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0180D-6EF8-F63B-3C45-C77C80090E7F}"/>
              </a:ext>
            </a:extLst>
          </p:cNvPr>
          <p:cNvSpPr txBox="1"/>
          <p:nvPr/>
        </p:nvSpPr>
        <p:spPr>
          <a:xfrm>
            <a:off x="6340839" y="1978689"/>
            <a:ext cx="462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it mean to take the middle number?</a:t>
            </a:r>
          </a:p>
          <a:p>
            <a:pPr marL="285750" indent="-285750">
              <a:buFontTx/>
              <a:buChar char="-"/>
            </a:pPr>
            <a:r>
              <a:rPr lang="en-US" dirty="0"/>
              <a:t>Say your median value is X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~50% of the values are less than X</a:t>
            </a:r>
          </a:p>
          <a:p>
            <a:pPr marL="285750" indent="-285750">
              <a:buFontTx/>
              <a:buChar char="-"/>
            </a:pPr>
            <a:r>
              <a:rPr lang="en-US" dirty="0"/>
              <a:t>And ~50% of the values are greater than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878E8-EB0D-E721-2A50-DD70485806D7}"/>
              </a:ext>
            </a:extLst>
          </p:cNvPr>
          <p:cNvSpPr txBox="1"/>
          <p:nvPr/>
        </p:nvSpPr>
        <p:spPr>
          <a:xfrm>
            <a:off x="6320275" y="4082796"/>
            <a:ext cx="19519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8, 7, 3, 2, 10</a:t>
            </a:r>
          </a:p>
          <a:p>
            <a:r>
              <a:rPr lang="en-US" dirty="0"/>
              <a:t>Sort: 2, 3, 7, 8, 10</a:t>
            </a:r>
          </a:p>
          <a:p>
            <a:r>
              <a:rPr lang="en-US" dirty="0"/>
              <a:t>Median: 7</a:t>
            </a:r>
          </a:p>
          <a:p>
            <a:endParaRPr lang="en-US" dirty="0"/>
          </a:p>
          <a:p>
            <a:r>
              <a:rPr lang="en-US" dirty="0"/>
              <a:t>8, 7, 3, 2, 10, 1</a:t>
            </a:r>
          </a:p>
          <a:p>
            <a:r>
              <a:rPr lang="en-US" dirty="0"/>
              <a:t>Sort: 1, 2, 3, 7, 8, 10</a:t>
            </a:r>
          </a:p>
          <a:p>
            <a:r>
              <a:rPr lang="en-US" dirty="0"/>
              <a:t>Median: (3+7)/2=5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461-EF9A-733B-E297-112CE9C1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D76D-E1EB-82AB-D11B-0972D8A69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65813"/>
                <a:ext cx="10178322" cy="451377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Why median?</a:t>
                </a:r>
              </a:p>
              <a:p>
                <a:r>
                  <a:rPr lang="en-US" dirty="0"/>
                  <a:t>Because sometimes mean can be misleading</a:t>
                </a:r>
              </a:p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You try to walk everyday around 4km. Here is the history of ten days of your walking: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,7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4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4.5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,24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5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5.5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5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6.5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Leave out the </a:t>
                </a:r>
                <a:r>
                  <a:rPr lang="en-US" b="1" i="1" dirty="0"/>
                  <a:t>outlier</a:t>
                </a:r>
                <a:r>
                  <a:rPr lang="en-US" dirty="0"/>
                  <a:t> 24 km and mean would be: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.11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Let’s look at the median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3.5,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4,4.5,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5.5, 6.5,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7, 24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(Sorted)</a:t>
                </a:r>
              </a:p>
              <a:p>
                <a:pPr lvl="2"/>
                <a:r>
                  <a:rPr lang="en-US" dirty="0"/>
                  <a:t>Median: (5+5)/2 = 5</a:t>
                </a:r>
              </a:p>
              <a:p>
                <a:pPr lvl="1"/>
                <a:r>
                  <a:rPr lang="en-US" dirty="0"/>
                  <a:t>Even if we leave out 24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3.5,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4,4.5,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5, 5.5, 6.5, 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Median = 5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Takeaway: Median cannot be deviated as much as mean by some outliers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D76D-E1EB-82AB-D11B-0972D8A69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65813"/>
                <a:ext cx="10178322" cy="4513779"/>
              </a:xfrm>
              <a:blipFill>
                <a:blip r:embed="rId2"/>
                <a:stretch>
                  <a:fillRect l="-249" t="-112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1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E762-CBC9-27BF-04A8-47ECEBC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2FB3BE-B0C0-3C04-C6EF-B05D2F45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Unitary method and percentage</a:t>
            </a:r>
          </a:p>
          <a:p>
            <a:pPr lvl="1"/>
            <a:r>
              <a:rPr lang="en-US" dirty="0"/>
              <a:t>Solving problems</a:t>
            </a:r>
          </a:p>
          <a:p>
            <a:r>
              <a:rPr lang="en-US" dirty="0"/>
              <a:t>Interest rate and related problems</a:t>
            </a:r>
          </a:p>
          <a:p>
            <a:r>
              <a:rPr lang="en-US" dirty="0"/>
              <a:t>Mean and Median</a:t>
            </a:r>
          </a:p>
        </p:txBody>
      </p:sp>
    </p:spTree>
    <p:extLst>
      <p:ext uri="{BB962C8B-B14F-4D97-AF65-F5344CB8AC3E}">
        <p14:creationId xmlns:p14="http://schemas.microsoft.com/office/powerpoint/2010/main" val="392898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9287-9F45-CC75-AEFF-81C35664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3E3D-483D-2418-E1A8-44C321B2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Geometry</a:t>
            </a:r>
          </a:p>
          <a:p>
            <a:pPr lvl="1"/>
            <a:r>
              <a:rPr lang="en-US" dirty="0"/>
              <a:t>Points	–  Lines</a:t>
            </a:r>
          </a:p>
          <a:p>
            <a:pPr lvl="1"/>
            <a:r>
              <a:rPr lang="en-US" dirty="0"/>
              <a:t>Rectangle	–  Square</a:t>
            </a:r>
          </a:p>
          <a:p>
            <a:pPr lvl="1"/>
            <a:r>
              <a:rPr lang="en-US" dirty="0"/>
              <a:t>Circle</a:t>
            </a:r>
          </a:p>
          <a:p>
            <a:r>
              <a:rPr lang="en-US" dirty="0"/>
              <a:t>Coordinate system</a:t>
            </a:r>
          </a:p>
          <a:p>
            <a:pPr lvl="1"/>
            <a:r>
              <a:rPr lang="en-US" dirty="0"/>
              <a:t>2D and 3D		–  Distance between points</a:t>
            </a:r>
          </a:p>
          <a:p>
            <a:r>
              <a:rPr lang="en-US" dirty="0"/>
              <a:t>Sequence and Series</a:t>
            </a:r>
          </a:p>
          <a:p>
            <a:r>
              <a:rPr lang="en-US" dirty="0"/>
              <a:t>Finding sum of series</a:t>
            </a:r>
          </a:p>
        </p:txBody>
      </p:sp>
    </p:spTree>
    <p:extLst>
      <p:ext uri="{BB962C8B-B14F-4D97-AF65-F5344CB8AC3E}">
        <p14:creationId xmlns:p14="http://schemas.microsoft.com/office/powerpoint/2010/main" val="10769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8B2A-740C-C230-6AD9-210BB642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67B3-0292-4629-DC60-5661BDD6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78934"/>
            <a:ext cx="10178322" cy="2500131"/>
          </a:xfrm>
        </p:spPr>
        <p:txBody>
          <a:bodyPr/>
          <a:lstStyle/>
          <a:p>
            <a:r>
              <a:rPr lang="en-US" dirty="0"/>
              <a:t>Unit: </a:t>
            </a:r>
            <a:r>
              <a:rPr lang="bn-IN" dirty="0"/>
              <a:t>একক</a:t>
            </a:r>
            <a:endParaRPr lang="en-US" dirty="0"/>
          </a:p>
          <a:p>
            <a:r>
              <a:rPr lang="en-US" dirty="0"/>
              <a:t>Unitary: </a:t>
            </a:r>
            <a:r>
              <a:rPr lang="bn-IN" dirty="0"/>
              <a:t>ঐকিক</a:t>
            </a:r>
            <a:endParaRPr lang="en-US" dirty="0"/>
          </a:p>
          <a:p>
            <a:r>
              <a:rPr lang="en-US" dirty="0"/>
              <a:t>Problem solving method:</a:t>
            </a:r>
          </a:p>
          <a:p>
            <a:pPr lvl="1"/>
            <a:r>
              <a:rPr lang="en-US" dirty="0"/>
              <a:t>Find value for single unit</a:t>
            </a:r>
          </a:p>
          <a:p>
            <a:pPr lvl="1"/>
            <a:r>
              <a:rPr lang="en-US" dirty="0"/>
              <a:t>Then multiply for necessary units</a:t>
            </a:r>
          </a:p>
        </p:txBody>
      </p:sp>
    </p:spTree>
    <p:extLst>
      <p:ext uri="{BB962C8B-B14F-4D97-AF65-F5344CB8AC3E}">
        <p14:creationId xmlns:p14="http://schemas.microsoft.com/office/powerpoint/2010/main" val="85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8B2A-740C-C230-6AD9-210BB642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967B3-0292-4629-DC60-5661BDD61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88962"/>
                <a:ext cx="10178322" cy="44099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Problem: You and your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/>
                  <a:t> friends went to a restaurant.  All ordered the same meal, and the total bill was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𝟏𝟐𝟏𝟖</m:t>
                    </m:r>
                  </m:oMath>
                </a14:m>
                <a:r>
                  <a:rPr lang="en-US" b="1" dirty="0"/>
                  <a:t> Taka. Now if you go there with your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best friends and have the same meal, what would be the bill this time?</a:t>
                </a:r>
                <a:br>
                  <a:rPr lang="en-US" sz="1600" dirty="0"/>
                </a:br>
                <a:endParaRPr lang="en-US" sz="1600" dirty="0"/>
              </a:p>
              <a:p>
                <a:pPr lvl="1"/>
                <a:r>
                  <a:rPr lang="en-US" dirty="0"/>
                  <a:t>Given: Cost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persons</a:t>
                </a:r>
              </a:p>
              <a:p>
                <a:pPr lvl="1"/>
                <a:r>
                  <a:rPr lang="en-US" dirty="0"/>
                  <a:t>Goal: Finding cost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persons</a:t>
                </a:r>
              </a:p>
              <a:p>
                <a:pPr lvl="1"/>
                <a:r>
                  <a:rPr lang="en-US" dirty="0"/>
                  <a:t>Unitary method: Find cost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person first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Cost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persons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1218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Cost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1218/7 = 174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Cost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persons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174 × 3 = 522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967B3-0292-4629-DC60-5661BDD61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88962"/>
                <a:ext cx="10178322" cy="4409954"/>
              </a:xfrm>
              <a:blipFill>
                <a:blip r:embed="rId2"/>
                <a:stretch>
                  <a:fillRect l="-498" t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0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3D89-F2A3-699F-5522-A743C971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method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960D9-B990-34BE-4929-8B11DEC77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261641"/>
                <a:ext cx="10178322" cy="5213974"/>
              </a:xfrm>
            </p:spPr>
            <p:txBody>
              <a:bodyPr/>
              <a:lstStyle/>
              <a:p>
                <a:r>
                  <a:rPr lang="en-US" b="1" dirty="0"/>
                  <a:t>Tom finishes his homework within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b="1" dirty="0"/>
                  <a:t> hours while Jerry takes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b="1" dirty="0"/>
                  <a:t> hours. How many hours will the same homework take to be done if they work together?</a:t>
                </a:r>
              </a:p>
              <a:p>
                <a:r>
                  <a:rPr lang="en-US" dirty="0"/>
                  <a:t>Pause the video and try</a:t>
                </a:r>
              </a:p>
              <a:p>
                <a:endParaRPr lang="en-US" dirty="0"/>
              </a:p>
              <a:p>
                <a:r>
                  <a:rPr lang="en-US" dirty="0"/>
                  <a:t>Idea: How is their performance per hour?</a:t>
                </a:r>
              </a:p>
              <a:p>
                <a:r>
                  <a:rPr lang="en-US" dirty="0"/>
                  <a:t>Tom’s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hour of 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homework</a:t>
                </a:r>
              </a:p>
              <a:p>
                <a:pPr lvl="1"/>
                <a:r>
                  <a:rPr lang="en-US" dirty="0"/>
                  <a:t>Tom’s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hour of 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/15</m:t>
                    </m:r>
                  </m:oMath>
                </a14:m>
                <a:r>
                  <a:rPr lang="en-US" dirty="0"/>
                  <a:t> homework</a:t>
                </a:r>
              </a:p>
              <a:p>
                <a:r>
                  <a:rPr lang="en-US" dirty="0"/>
                  <a:t>Jerry’s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hour of 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homework</a:t>
                </a:r>
              </a:p>
              <a:p>
                <a:pPr lvl="1"/>
                <a:r>
                  <a:rPr lang="en-US" dirty="0"/>
                  <a:t>Jerry’s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hour of 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homework</a:t>
                </a:r>
              </a:p>
              <a:p>
                <a:r>
                  <a:rPr lang="en-US" dirty="0"/>
                  <a:t>Tom and Jerry’s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hour of work combined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homework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1/6 </m:t>
                    </m:r>
                  </m:oMath>
                </a14:m>
                <a:r>
                  <a:rPr lang="en-US" dirty="0"/>
                  <a:t>homework</a:t>
                </a:r>
              </a:p>
              <a:p>
                <a:r>
                  <a:rPr lang="en-US" dirty="0"/>
                  <a:t>Answer: 6 days.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960D9-B990-34BE-4929-8B11DEC77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261641"/>
                <a:ext cx="10178322" cy="5213974"/>
              </a:xfrm>
              <a:blipFill>
                <a:blip r:embed="rId2"/>
                <a:stretch>
                  <a:fillRect l="-498" t="-487" r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om and Jerry&quot; Mouse Trouble (TV Episode 1944) - IMDb">
            <a:extLst>
              <a:ext uri="{FF2B5EF4-FFF2-40B4-BE49-F238E27FC236}">
                <a16:creationId xmlns:a16="http://schemas.microsoft.com/office/drawing/2014/main" id="{71953A60-A218-6260-3B1A-DDB4FC7A8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36" y="2358975"/>
            <a:ext cx="3563963" cy="262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9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A209-AD90-BBCA-6334-7169AD1A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F6BF1-7FDB-8E99-B703-EEE55AE87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226916"/>
                <a:ext cx="10178322" cy="48613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Per hundred quantity</a:t>
                </a:r>
              </a:p>
              <a:p>
                <a:r>
                  <a:rPr lang="en-US" dirty="0"/>
                  <a:t>Scaling reference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You gave a test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dirty="0"/>
                  <a:t> marks. Your score was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What would be the score if the test was taken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marks?</a:t>
                </a:r>
              </a:p>
              <a:p>
                <a:pPr lvl="1"/>
                <a:r>
                  <a:rPr lang="en-US" dirty="0"/>
                  <a:t>May use unitary method </a:t>
                </a:r>
              </a:p>
              <a:p>
                <a:pPr lvl="2"/>
                <a:r>
                  <a:rPr lang="en-US" dirty="0"/>
                  <a:t>Out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dirty="0"/>
                  <a:t> your score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32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Out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your score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Out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your score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∗100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=80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per hundred quantity, therefore, </a:t>
                </a:r>
                <a:r>
                  <a:rPr lang="en-US" b="1" dirty="0"/>
                  <a:t>percentage</a:t>
                </a:r>
                <a:r>
                  <a:rPr lang="en-US" dirty="0"/>
                  <a:t>!</a:t>
                </a:r>
              </a:p>
              <a:p>
                <a:pPr lvl="2"/>
                <a:r>
                  <a:rPr lang="en-US" dirty="0"/>
                  <a:t>You got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marks (See how we avoid mentioning the total marks!)</a:t>
                </a:r>
              </a:p>
              <a:p>
                <a:pPr lvl="1"/>
                <a:r>
                  <a:rPr lang="en-US" dirty="0"/>
                  <a:t>You may just multiply the ratio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(=100×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∗100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=80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F6BF1-7FDB-8E99-B703-EEE55AE87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226916"/>
                <a:ext cx="10178322" cy="4861367"/>
              </a:xfrm>
              <a:blipFill>
                <a:blip r:embed="rId2"/>
                <a:stretch>
                  <a:fillRect l="-374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51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BACE-83FF-3678-E875-C05DBAC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436BC-8EC0-4D77-5CB8-19CB8E116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423687"/>
                <a:ext cx="10178322" cy="445590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A clothing store is selling one of their most popular products at 870 Tk after 40% discount. What was the original price?</a:t>
                </a:r>
              </a:p>
              <a:p>
                <a:r>
                  <a:rPr lang="en-US" dirty="0"/>
                  <a:t>What we don’t know is the original price</a:t>
                </a:r>
              </a:p>
              <a:p>
                <a:r>
                  <a:rPr lang="en-US" dirty="0"/>
                  <a:t>Let it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discounted price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×(100−40)%=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=870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original price,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=870×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=1450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436BC-8EC0-4D77-5CB8-19CB8E116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423687"/>
                <a:ext cx="10178322" cy="4455906"/>
              </a:xfrm>
              <a:blipFill>
                <a:blip r:embed="rId2"/>
                <a:stretch>
                  <a:fillRect l="-498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0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BACE-83FF-3678-E875-C05DBAC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436BC-8EC0-4D77-5CB8-19CB8E116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423687"/>
                <a:ext cx="10178322" cy="44559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The price of oil increased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US" b="1" dirty="0"/>
                  <a:t>and then decreased by 1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/>
                  <a:t>.  What is the net percentage of increase or decrease in oil price?</a:t>
                </a:r>
              </a:p>
              <a:p>
                <a:r>
                  <a:rPr lang="en-US" dirty="0"/>
                  <a:t>We don’t know the initial value</a:t>
                </a:r>
              </a:p>
              <a:p>
                <a:r>
                  <a:rPr lang="en-US" dirty="0"/>
                  <a:t>Let’s assume the initial price was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Increase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5%: </m:t>
                    </m:r>
                  </m:oMath>
                </a14:m>
                <a:r>
                  <a:rPr lang="en-US" dirty="0"/>
                  <a:t>Updated price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Decrease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15%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Price gets reduced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Updated price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5%=125×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=106.25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Final price is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Net increase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106.25−100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</m:oMath>
                </a14:m>
                <a:r>
                  <a:rPr lang="en-US" dirty="0"/>
                  <a:t> if the original price was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(per hundred)</a:t>
                </a:r>
              </a:p>
              <a:p>
                <a:r>
                  <a:rPr lang="en-US" dirty="0"/>
                  <a:t>Answer: Increased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6.25%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436BC-8EC0-4D77-5CB8-19CB8E116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423687"/>
                <a:ext cx="10178322" cy="4455906"/>
              </a:xfrm>
              <a:blipFill>
                <a:blip r:embed="rId2"/>
                <a:stretch>
                  <a:fillRect l="-498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38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60C3-975E-D77F-A59C-EED53EE9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and Interest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68788-0363-0307-A134-F1E7CE679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585733"/>
                <a:ext cx="10178322" cy="42938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Capital </a:t>
                </a:r>
              </a:p>
              <a:p>
                <a:r>
                  <a:rPr lang="en-US" dirty="0"/>
                  <a:t>Interest</a:t>
                </a:r>
              </a:p>
              <a:p>
                <a:r>
                  <a:rPr lang="en-US" dirty="0"/>
                  <a:t>Interest rate</a:t>
                </a:r>
              </a:p>
              <a:p>
                <a:pPr lvl="1"/>
                <a:r>
                  <a:rPr lang="en-US" dirty="0"/>
                  <a:t>Per 100 taka</a:t>
                </a:r>
              </a:p>
              <a:p>
                <a:pPr lvl="1"/>
                <a:r>
                  <a:rPr lang="en-US" dirty="0"/>
                  <a:t>Per 1 year (3 months, 6 months are also common)</a:t>
                </a:r>
              </a:p>
              <a:p>
                <a:r>
                  <a:rPr lang="en-US" dirty="0"/>
                  <a:t>Simple interest vs compound interest</a:t>
                </a:r>
              </a:p>
              <a:p>
                <a:r>
                  <a:rPr lang="en-US" dirty="0"/>
                  <a:t>Simple interest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Interest = Capital x Time unit x Interest rate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68788-0363-0307-A134-F1E7CE679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585733"/>
                <a:ext cx="10178322" cy="4293860"/>
              </a:xfrm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4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10161</TotalTime>
  <Words>1082</Words>
  <Application>Microsoft Macintosh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Gill Sans MT</vt:lpstr>
      <vt:lpstr>Impact</vt:lpstr>
      <vt:lpstr>Badge</vt:lpstr>
      <vt:lpstr>Mathematics for Programming</vt:lpstr>
      <vt:lpstr>Recap</vt:lpstr>
      <vt:lpstr>Unitary method</vt:lpstr>
      <vt:lpstr>Unitary method</vt:lpstr>
      <vt:lpstr>Unitary method </vt:lpstr>
      <vt:lpstr>Percentage</vt:lpstr>
      <vt:lpstr>Percentage Problem</vt:lpstr>
      <vt:lpstr>Percentage Problem</vt:lpstr>
      <vt:lpstr>capital and Interest</vt:lpstr>
      <vt:lpstr>Simple interest</vt:lpstr>
      <vt:lpstr>Mean &amp; median</vt:lpstr>
      <vt:lpstr>Mean</vt:lpstr>
      <vt:lpstr>Mean &amp; median</vt:lpstr>
      <vt:lpstr>Median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Programming</dc:title>
  <dc:creator>Md Salman Shamil</dc:creator>
  <cp:lastModifiedBy>Md Salman Shamil</cp:lastModifiedBy>
  <cp:revision>30</cp:revision>
  <cp:lastPrinted>2022-09-24T14:24:46Z</cp:lastPrinted>
  <dcterms:created xsi:type="dcterms:W3CDTF">2022-09-21T17:41:08Z</dcterms:created>
  <dcterms:modified xsi:type="dcterms:W3CDTF">2022-10-07T11:15:21Z</dcterms:modified>
</cp:coreProperties>
</file>