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9" r:id="rId4"/>
    <p:sldId id="290" r:id="rId5"/>
    <p:sldId id="292" r:id="rId6"/>
    <p:sldId id="293" r:id="rId7"/>
    <p:sldId id="294" r:id="rId8"/>
    <p:sldId id="291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6197"/>
  </p:normalViewPr>
  <p:slideViewPr>
    <p:cSldViewPr snapToGrid="0">
      <p:cViewPr varScale="1">
        <p:scale>
          <a:sx n="79" d="100"/>
          <a:sy n="79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4A53-307E-5242-A473-D987A1D2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for Programming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3C2E2FA-AD30-CB53-EA0E-D14D9C4D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20" y="5493376"/>
            <a:ext cx="1890979" cy="1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C125-A5EA-9860-5B1F-7EC36A30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CE1CD-9F23-C94B-9CB5-620DA846A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157469"/>
                <a:ext cx="10178322" cy="47221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is the probability of getting exactly two heads if you throw three coins?</a:t>
                </a:r>
              </a:p>
              <a:p>
                <a:endParaRPr lang="en-US" dirty="0"/>
              </a:p>
              <a:p>
                <a:r>
                  <a:rPr lang="en-US" dirty="0"/>
                  <a:t>Outcomes of single coin: H, T</a:t>
                </a:r>
              </a:p>
              <a:p>
                <a:r>
                  <a:rPr lang="en-US" dirty="0"/>
                  <a:t>Two coins: HH, HT, TH, TT</a:t>
                </a:r>
              </a:p>
              <a:p>
                <a:r>
                  <a:rPr lang="en-US" dirty="0"/>
                  <a:t>What about three coins?</a:t>
                </a:r>
              </a:p>
              <a:p>
                <a:r>
                  <a:rPr lang="en-US" dirty="0"/>
                  <a:t>P = 3/8</a:t>
                </a:r>
              </a:p>
              <a:p>
                <a:r>
                  <a:rPr lang="en-US" dirty="0"/>
                  <a:t>Can you do it without building the table?</a:t>
                </a:r>
              </a:p>
              <a:p>
                <a:r>
                  <a:rPr lang="en-US" dirty="0"/>
                  <a:t>Number of possible outcomes: 2 x 2 x 2 = 8</a:t>
                </a:r>
              </a:p>
              <a:p>
                <a:r>
                  <a:rPr lang="en-US" dirty="0"/>
                  <a:t>Outcomes with exactly 2 heads out of 3 trials</a:t>
                </a:r>
              </a:p>
              <a:p>
                <a:pPr lvl="1"/>
                <a:r>
                  <a:rPr lang="en-US" dirty="0"/>
                  <a:t>Choose 2 positions out of 3 for 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1!×2!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 = 3/8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CE1CD-9F23-C94B-9CB5-620DA846A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157469"/>
                <a:ext cx="10178322" cy="4722124"/>
              </a:xfrm>
              <a:blipFill>
                <a:blip r:embed="rId2"/>
                <a:stretch>
                  <a:fillRect l="-374" t="-804" b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2A6624-F0DE-E16B-DF78-C68504776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7457"/>
              </p:ext>
            </p:extLst>
          </p:nvPr>
        </p:nvGraphicFramePr>
        <p:xfrm>
          <a:off x="5886370" y="2203694"/>
          <a:ext cx="1845519" cy="1115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73">
                  <a:extLst>
                    <a:ext uri="{9D8B030D-6E8A-4147-A177-3AD203B41FA5}">
                      <a16:colId xmlns:a16="http://schemas.microsoft.com/office/drawing/2014/main" val="3915391062"/>
                    </a:ext>
                  </a:extLst>
                </a:gridCol>
                <a:gridCol w="615173">
                  <a:extLst>
                    <a:ext uri="{9D8B030D-6E8A-4147-A177-3AD203B41FA5}">
                      <a16:colId xmlns:a16="http://schemas.microsoft.com/office/drawing/2014/main" val="4178822682"/>
                    </a:ext>
                  </a:extLst>
                </a:gridCol>
                <a:gridCol w="615173">
                  <a:extLst>
                    <a:ext uri="{9D8B030D-6E8A-4147-A177-3AD203B41FA5}">
                      <a16:colId xmlns:a16="http://schemas.microsoft.com/office/drawing/2014/main" val="3191107449"/>
                    </a:ext>
                  </a:extLst>
                </a:gridCol>
              </a:tblGrid>
              <a:tr h="371858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01448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51100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590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2B1B1C-86F0-38EF-93DE-9F67AE12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00203"/>
              </p:ext>
            </p:extLst>
          </p:nvPr>
        </p:nvGraphicFramePr>
        <p:xfrm>
          <a:off x="8046976" y="1919305"/>
          <a:ext cx="3383024" cy="1684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605">
                  <a:extLst>
                    <a:ext uri="{9D8B030D-6E8A-4147-A177-3AD203B41FA5}">
                      <a16:colId xmlns:a16="http://schemas.microsoft.com/office/drawing/2014/main" val="3915391062"/>
                    </a:ext>
                  </a:extLst>
                </a:gridCol>
                <a:gridCol w="669274">
                  <a:extLst>
                    <a:ext uri="{9D8B030D-6E8A-4147-A177-3AD203B41FA5}">
                      <a16:colId xmlns:a16="http://schemas.microsoft.com/office/drawing/2014/main" val="4178822682"/>
                    </a:ext>
                  </a:extLst>
                </a:gridCol>
                <a:gridCol w="740780">
                  <a:extLst>
                    <a:ext uri="{9D8B030D-6E8A-4147-A177-3AD203B41FA5}">
                      <a16:colId xmlns:a16="http://schemas.microsoft.com/office/drawing/2014/main" val="3191107449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4182228393"/>
                    </a:ext>
                  </a:extLst>
                </a:gridCol>
                <a:gridCol w="659757">
                  <a:extLst>
                    <a:ext uri="{9D8B030D-6E8A-4147-A177-3AD203B41FA5}">
                      <a16:colId xmlns:a16="http://schemas.microsoft.com/office/drawing/2014/main" val="1158971962"/>
                    </a:ext>
                  </a:extLst>
                </a:gridCol>
              </a:tblGrid>
              <a:tr h="37913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01448"/>
                  </a:ext>
                </a:extLst>
              </a:tr>
              <a:tr h="6526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51100"/>
                  </a:ext>
                </a:extLst>
              </a:tr>
              <a:tr h="6526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5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61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65-01ED-4A0B-B966-2ADAF951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&lt;-&gt; OCTAL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1F6AD-A0E5-D6E0-6243-31076E612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Remember binary to decimal?</a:t>
                </a:r>
              </a:p>
              <a:p>
                <a:r>
                  <a:rPr lang="en-US" dirty="0"/>
                  <a:t>Easier than that</a:t>
                </a:r>
              </a:p>
              <a:p>
                <a:r>
                  <a:rPr lang="en-US" dirty="0"/>
                  <a:t>8 and 16 are powers of 2, 10 is not!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16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000 to 111 =&gt; 0 to 7 (Octal)</a:t>
                </a:r>
              </a:p>
              <a:p>
                <a:r>
                  <a:rPr lang="en-US" dirty="0"/>
                  <a:t>0000 to 1111 =&gt; 0 to F (Hexadecimal)</a:t>
                </a:r>
              </a:p>
              <a:p>
                <a:r>
                  <a:rPr lang="en-US" dirty="0"/>
                  <a:t>Binary 10111011 to octal?</a:t>
                </a:r>
              </a:p>
              <a:p>
                <a:pPr lvl="2"/>
                <a:r>
                  <a:rPr lang="en-US" dirty="0"/>
                  <a:t>010  111  011 =&gt; 273</a:t>
                </a:r>
              </a:p>
              <a:p>
                <a:r>
                  <a:rPr lang="en-US" dirty="0"/>
                  <a:t>Octal 314 to binary? </a:t>
                </a:r>
              </a:p>
              <a:p>
                <a:pPr lvl="2"/>
                <a:r>
                  <a:rPr lang="en-US" dirty="0"/>
                  <a:t>314 =&gt; 011 001 100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1F6AD-A0E5-D6E0-6243-31076E612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4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6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DAAE-0BEE-0A12-E1D3-167D47FD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38C9-A42D-8944-B6F5-182685D2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Combinatorial problems</a:t>
            </a:r>
          </a:p>
          <a:p>
            <a:pPr lvl="1"/>
            <a:r>
              <a:rPr lang="en-US" dirty="0"/>
              <a:t>Choice / Combination / </a:t>
            </a:r>
            <a:r>
              <a:rPr lang="en-US" dirty="0" err="1"/>
              <a:t>nCr</a:t>
            </a:r>
            <a:endParaRPr lang="en-US" dirty="0"/>
          </a:p>
          <a:p>
            <a:pPr lvl="1"/>
            <a:r>
              <a:rPr lang="en-US" dirty="0"/>
              <a:t>Arrangement / Permutation / nPr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Number system revisited</a:t>
            </a:r>
          </a:p>
        </p:txBody>
      </p:sp>
    </p:spTree>
    <p:extLst>
      <p:ext uri="{BB962C8B-B14F-4D97-AF65-F5344CB8AC3E}">
        <p14:creationId xmlns:p14="http://schemas.microsoft.com/office/powerpoint/2010/main" val="25201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B213-B09A-510F-DDE5-1CA2A025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294A-1247-A77B-1899-0F1F28D8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this binary number to hexadecimal number</a:t>
            </a:r>
          </a:p>
          <a:p>
            <a:pPr lvl="2"/>
            <a:r>
              <a:rPr lang="en-US" dirty="0"/>
              <a:t>01110100111011</a:t>
            </a:r>
          </a:p>
          <a:p>
            <a:r>
              <a:rPr lang="en-US" dirty="0"/>
              <a:t>Convert this octal number to hexadecimal number</a:t>
            </a:r>
          </a:p>
          <a:p>
            <a:pPr lvl="2"/>
            <a:r>
              <a:rPr lang="en-US" dirty="0"/>
              <a:t>127416</a:t>
            </a:r>
          </a:p>
          <a:p>
            <a:r>
              <a:rPr lang="en-US" dirty="0"/>
              <a:t>If you throw a dice and toss a coin at the same time, what is the probability that you will get Head (coin) and value less than 3 (dice)?</a:t>
            </a:r>
          </a:p>
          <a:p>
            <a:r>
              <a:rPr lang="en-US" dirty="0"/>
              <a:t>10 people came to party. Everyone shook hands with everyone. How many handshakes took place?</a:t>
            </a:r>
          </a:p>
          <a:p>
            <a:r>
              <a:rPr lang="en-US" dirty="0"/>
              <a:t>Section A and B have 25 students and 20 students, respectively. If a team of 11 players need to be formed and 6 students must be from A and the others from B, how many ways are there to form the team? How many batting order would be there?</a:t>
            </a:r>
          </a:p>
        </p:txBody>
      </p:sp>
    </p:spTree>
    <p:extLst>
      <p:ext uri="{BB962C8B-B14F-4D97-AF65-F5344CB8AC3E}">
        <p14:creationId xmlns:p14="http://schemas.microsoft.com/office/powerpoint/2010/main" val="4433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762-CBC9-27BF-04A8-47ECEBC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2FB3BE-B0C0-3C04-C6EF-B05D2F45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Unitary method and percentage</a:t>
            </a:r>
          </a:p>
          <a:p>
            <a:pPr lvl="1"/>
            <a:r>
              <a:rPr lang="en-US" dirty="0"/>
              <a:t>Solving problems</a:t>
            </a:r>
          </a:p>
          <a:p>
            <a:r>
              <a:rPr lang="en-US" dirty="0"/>
              <a:t>Interest rate and related problems</a:t>
            </a:r>
          </a:p>
          <a:p>
            <a:r>
              <a:rPr lang="en-US" dirty="0"/>
              <a:t>Mean and Median</a:t>
            </a:r>
          </a:p>
        </p:txBody>
      </p:sp>
    </p:spTree>
    <p:extLst>
      <p:ext uri="{BB962C8B-B14F-4D97-AF65-F5344CB8AC3E}">
        <p14:creationId xmlns:p14="http://schemas.microsoft.com/office/powerpoint/2010/main" val="39289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3313-C6AE-E26D-DB7D-33DC28F0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2E4B1-34AC-A95C-B0A0-09A3BE0CC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Number of ways to choose or arrange objects</a:t>
                </a:r>
              </a:p>
              <a:p>
                <a:r>
                  <a:rPr lang="en-US" dirty="0"/>
                  <a:t>Arranging some objects in all possible orders</a:t>
                </a:r>
              </a:p>
              <a:p>
                <a:pPr lvl="1"/>
                <a:r>
                  <a:rPr lang="en-US" dirty="0"/>
                  <a:t>Remember factorial?</a:t>
                </a:r>
              </a:p>
              <a:p>
                <a:r>
                  <a:rPr lang="en-US" dirty="0"/>
                  <a:t>Choose some objects out of a collection of objects</a:t>
                </a:r>
              </a:p>
              <a:p>
                <a:pPr lvl="1"/>
                <a:r>
                  <a:rPr lang="en-US" dirty="0"/>
                  <a:t>Combination problem</a:t>
                </a:r>
              </a:p>
              <a:p>
                <a:pPr lvl="1"/>
                <a:r>
                  <a:rPr lang="en-US" dirty="0"/>
                  <a:t>How many ways are there to choose r objects from a collection of n objects? </a:t>
                </a:r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and order some objects out of a collection of objects</a:t>
                </a:r>
              </a:p>
              <a:p>
                <a:pPr lvl="1"/>
                <a:r>
                  <a:rPr lang="en-US" dirty="0"/>
                  <a:t>Permutation problem</a:t>
                </a:r>
              </a:p>
              <a:p>
                <a:pPr lvl="1"/>
                <a:r>
                  <a:rPr lang="en-US" dirty="0"/>
                  <a:t>How many ways are there to arrange r objects from a collection of n objects? </a:t>
                </a:r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2E4B1-34AC-A95C-B0A0-09A3BE0C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9" t="-704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0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DE6A-6B92-1BD1-FD32-27B35B53B2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DE6A-6B92-1BD1-FD32-27B35B53B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63F9C-2664-6CA9-C29F-58B5C7100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47777"/>
                <a:ext cx="10178322" cy="41318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have n objects in hand (all different)</a:t>
                </a:r>
              </a:p>
              <a:p>
                <a:r>
                  <a:rPr lang="en-US" dirty="0"/>
                  <a:t>You have r slots to put them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en-US" i="1" dirty="0"/>
                  <a:t>in order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Batting order of a 11-player cricket match from a squad of 15 players</a:t>
                </a:r>
              </a:p>
              <a:p>
                <a:pPr lvl="1"/>
                <a:r>
                  <a:rPr lang="en-US" dirty="0"/>
                  <a:t>Answering order in an exam to answer 4 out of 6 questions</a:t>
                </a:r>
              </a:p>
              <a:p>
                <a:pPr lvl="1"/>
                <a:r>
                  <a:rPr lang="en-US" dirty="0"/>
                  <a:t>Number of ways: 6 x 5 x 4 x 3 = 360</a:t>
                </a:r>
              </a:p>
              <a:p>
                <a:pPr lvl="1"/>
                <a:r>
                  <a:rPr lang="en-US" dirty="0"/>
                  <a:t>But could we write this?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6×5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(2×1)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63F9C-2664-6CA9-C29F-58B5C7100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47777"/>
                <a:ext cx="10178322" cy="4131815"/>
              </a:xfrm>
              <a:blipFill>
                <a:blip r:embed="rId3"/>
                <a:stretch>
                  <a:fillRect l="-498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C3F2FB-8E1B-4BF0-1934-634B1203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54301"/>
              </p:ext>
            </p:extLst>
          </p:nvPr>
        </p:nvGraphicFramePr>
        <p:xfrm>
          <a:off x="8467525" y="3429000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422838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493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3903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6296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4461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1C0502-560E-B29D-1C7B-41B8A5EA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80759"/>
              </p:ext>
            </p:extLst>
          </p:nvPr>
        </p:nvGraphicFramePr>
        <p:xfrm>
          <a:off x="8467526" y="4023418"/>
          <a:ext cx="3251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42669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1267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7791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169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4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9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DE6A-6B92-1BD1-FD32-27B35B53B2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DE6A-6B92-1BD1-FD32-27B35B53B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63F9C-2664-6CA9-C29F-58B5C7100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47777"/>
                <a:ext cx="10178322" cy="41318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have n objects in hand (all different)</a:t>
                </a:r>
              </a:p>
              <a:p>
                <a:r>
                  <a:rPr lang="en-US" dirty="0"/>
                  <a:t>You have r slots to put them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en-US" i="1" dirty="0"/>
                  <a:t>in order</a:t>
                </a:r>
              </a:p>
              <a:p>
                <a:r>
                  <a:rPr lang="en-US" dirty="0"/>
                  <a:t>Generalize the formula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sz="2000" b="0" dirty="0"/>
                  <a:t>Number of permutation: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dirty="0"/>
                  <a:t>Batting order of a 11-player cricket match from a squad of 15 players?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63F9C-2664-6CA9-C29F-58B5C7100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47777"/>
                <a:ext cx="10178322" cy="4131815"/>
              </a:xfrm>
              <a:blipFill>
                <a:blip r:embed="rId3"/>
                <a:stretch>
                  <a:fillRect l="-747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C3F2FB-8E1B-4BF0-1934-634B1203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78552"/>
              </p:ext>
            </p:extLst>
          </p:nvPr>
        </p:nvGraphicFramePr>
        <p:xfrm>
          <a:off x="7356355" y="2584048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422838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493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3903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6296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4461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1C0502-560E-B29D-1C7B-41B8A5EA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62101"/>
              </p:ext>
            </p:extLst>
          </p:nvPr>
        </p:nvGraphicFramePr>
        <p:xfrm>
          <a:off x="7356356" y="3178466"/>
          <a:ext cx="3251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42669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1267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7791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169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n-r+1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4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6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DE6A-6B92-1BD1-FD32-27B35B53B2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DE6A-6B92-1BD1-FD32-27B35B53B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63F9C-2664-6CA9-C29F-58B5C7100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47777"/>
                <a:ext cx="10178322" cy="41318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You have n objects in hand (all different)</a:t>
                </a:r>
              </a:p>
              <a:p>
                <a:r>
                  <a:rPr lang="en-US" dirty="0"/>
                  <a:t>You have r slots to put them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[</a:t>
                </a:r>
                <a:r>
                  <a:rPr lang="en-US" i="1" dirty="0"/>
                  <a:t>order does not matter]</a:t>
                </a:r>
              </a:p>
              <a:p>
                <a:r>
                  <a:rPr lang="en-US" i="1" dirty="0"/>
                  <a:t>Choosing objects instead of arranging them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Choosing 11 players from a squad of 15 players</a:t>
                </a:r>
              </a:p>
              <a:p>
                <a:pPr lvl="1"/>
                <a:r>
                  <a:rPr lang="en-US" dirty="0"/>
                  <a:t>Answering combinations in an exam to answer 4 out of 6 questions</a:t>
                </a:r>
              </a:p>
              <a:p>
                <a:pPr lvl="1"/>
                <a:r>
                  <a:rPr lang="en-US" dirty="0"/>
                  <a:t>We already know how many ways are there if the order is considered too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Here: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2−&gt;3−&gt;1−&gt;6 </m:t>
                    </m:r>
                  </m:oMath>
                </a14:m>
                <a:r>
                  <a:rPr lang="en-US" dirty="0"/>
                  <a:t>is same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1−&gt;2−&gt;6−&gt;3</m:t>
                    </m:r>
                  </m:oMath>
                </a14:m>
                <a:r>
                  <a:rPr lang="en-US" dirty="0"/>
                  <a:t> as we only need the choice (without order)</a:t>
                </a:r>
              </a:p>
              <a:p>
                <a:pPr lvl="1"/>
                <a:r>
                  <a:rPr lang="en-US" b="0" dirty="0"/>
                  <a:t>How many ord</a:t>
                </a:r>
                <a:r>
                  <a:rPr lang="en-US" dirty="0"/>
                  <a:t>ers are possible with a fixed set of 4 questions? </a:t>
                </a:r>
              </a:p>
              <a:p>
                <a:pPr lvl="2"/>
                <a:r>
                  <a:rPr lang="en-US" dirty="0"/>
                  <a:t>4!</a:t>
                </a:r>
              </a:p>
              <a:p>
                <a:pPr lvl="2"/>
                <a:r>
                  <a:rPr lang="en-US" dirty="0"/>
                  <a:t>All of them should be count as one combination</a:t>
                </a:r>
              </a:p>
              <a:p>
                <a:pPr lvl="2"/>
                <a:r>
                  <a:rPr lang="en-US" dirty="0"/>
                  <a:t>So, we can just divide the permutation by 4!</a:t>
                </a:r>
              </a:p>
              <a:p>
                <a:pPr lvl="1"/>
                <a:endParaRPr lang="en-US" b="0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63F9C-2664-6CA9-C29F-58B5C7100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47777"/>
                <a:ext cx="10178322" cy="4131815"/>
              </a:xfrm>
              <a:blipFill>
                <a:blip r:embed="rId3"/>
                <a:stretch>
                  <a:fillRect l="-374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DE6A-6B92-1BD1-FD32-27B35B53B2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DE6A-6B92-1BD1-FD32-27B35B53B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63F9C-2664-6CA9-C29F-58B5C7100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47777"/>
                <a:ext cx="10178322" cy="41318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have n objects in hand (all different)</a:t>
                </a:r>
              </a:p>
              <a:p>
                <a:r>
                  <a:rPr lang="en-US" dirty="0"/>
                  <a:t>You have r slots to put them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[</a:t>
                </a:r>
                <a:r>
                  <a:rPr lang="en-US" i="1" dirty="0"/>
                  <a:t>order does not matter]</a:t>
                </a:r>
              </a:p>
              <a:p>
                <a:r>
                  <a:rPr lang="en-US" dirty="0"/>
                  <a:t>Generalize the formula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000" b="0" dirty="0"/>
                  <a:t>Number of permutation: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b="0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corresponds to the same </a:t>
                </a:r>
                <a:r>
                  <a:rPr lang="en-US" i="1" dirty="0"/>
                  <a:t>choice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dirty="0"/>
                  <a:t>Batting order of a 11-player cricket match from a squad of 15 players?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63F9C-2664-6CA9-C29F-58B5C7100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47777"/>
                <a:ext cx="10178322" cy="4131815"/>
              </a:xfrm>
              <a:blipFill>
                <a:blip r:embed="rId3"/>
                <a:stretch>
                  <a:fillRect l="-498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C3F2FB-8E1B-4BF0-1934-634B1203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22984"/>
              </p:ext>
            </p:extLst>
          </p:nvPr>
        </p:nvGraphicFramePr>
        <p:xfrm>
          <a:off x="8178800" y="261877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422838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493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3903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6296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4461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1C0502-560E-B29D-1C7B-41B8A5EA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12297"/>
              </p:ext>
            </p:extLst>
          </p:nvPr>
        </p:nvGraphicFramePr>
        <p:xfrm>
          <a:off x="8178801" y="3213190"/>
          <a:ext cx="3251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42669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1267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7791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169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n-r+1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4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7DED-9758-17DF-CE68-F527A5DB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5BDBD-4D80-F3EE-1FBD-E27604CB1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Probability is a </a:t>
                </a:r>
                <a:r>
                  <a:rPr lang="en-US" b="1" dirty="0"/>
                  <a:t>number</a:t>
                </a:r>
                <a:r>
                  <a:rPr lang="en-US" dirty="0"/>
                  <a:t> to indicate the chance or likelihood of a particular event</a:t>
                </a:r>
              </a:p>
              <a:p>
                <a:r>
                  <a:rPr lang="en-US" dirty="0"/>
                  <a:t>Event: outcome of an experiment or process</a:t>
                </a:r>
              </a:p>
              <a:p>
                <a:r>
                  <a:rPr lang="en-US" dirty="0"/>
                  <a:t>For example-</a:t>
                </a:r>
              </a:p>
              <a:p>
                <a:pPr lvl="1"/>
                <a:r>
                  <a:rPr lang="en-US" dirty="0"/>
                  <a:t>Tossing a coin is an experiment</a:t>
                </a:r>
              </a:p>
              <a:p>
                <a:pPr lvl="1"/>
                <a:r>
                  <a:rPr lang="en-US" dirty="0"/>
                  <a:t>Event would be the appearance of Head or Tail</a:t>
                </a:r>
              </a:p>
              <a:p>
                <a:r>
                  <a:rPr lang="en-US" dirty="0"/>
                  <a:t>The number is between always between 0 to 1</a:t>
                </a:r>
              </a:p>
              <a:p>
                <a:pPr lvl="1"/>
                <a:r>
                  <a:rPr lang="en-US" dirty="0"/>
                  <a:t>Impossible event: 0</a:t>
                </a:r>
              </a:p>
              <a:p>
                <a:pPr lvl="1"/>
                <a:r>
                  <a:rPr lang="en-US" dirty="0"/>
                  <a:t>Certain event: 1</a:t>
                </a:r>
              </a:p>
              <a:p>
                <a:pPr lvl="1"/>
                <a:r>
                  <a:rPr lang="en-US" dirty="0"/>
                  <a:t>Everything in between</a:t>
                </a:r>
              </a:p>
              <a:p>
                <a:r>
                  <a:rPr lang="en-US" dirty="0"/>
                  <a:t>P(event)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𝑤𝑎𝑦𝑠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h𝑎𝑝𝑝𝑒𝑛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𝑝𝑜𝑠𝑠𝑏𝑖𝑙𝑒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5BDBD-4D80-F3EE-1FBD-E27604CB1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4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38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C125-A5EA-9860-5B1F-7EC36A30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E1CD-9F23-C94B-9CB5-620DA846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of getting a prime number if you throw a 6-faced dice?</a:t>
            </a:r>
          </a:p>
          <a:p>
            <a:endParaRPr lang="en-US" dirty="0"/>
          </a:p>
          <a:p>
            <a:r>
              <a:rPr lang="en-US" dirty="0"/>
              <a:t>All possible outcomes: 1,2,3,4,5,6</a:t>
            </a:r>
          </a:p>
          <a:p>
            <a:r>
              <a:rPr lang="en-US" dirty="0"/>
              <a:t>Target outcomes / prime numbers: 2, 3, 5</a:t>
            </a:r>
          </a:p>
          <a:p>
            <a:r>
              <a:rPr lang="en-US" dirty="0"/>
              <a:t>P = 3/6 = 0.5 </a:t>
            </a:r>
          </a:p>
        </p:txBody>
      </p:sp>
      <p:pic>
        <p:nvPicPr>
          <p:cNvPr id="1032" name="Picture 8" descr="dice 4 Icon - Free PNG &amp; SVG 2381775 - Noun Project">
            <a:extLst>
              <a:ext uri="{FF2B5EF4-FFF2-40B4-BE49-F238E27FC236}">
                <a16:creationId xmlns:a16="http://schemas.microsoft.com/office/drawing/2014/main" id="{832C37AC-6BB6-63AA-43FE-57BDCD8EC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42" y="2934502"/>
            <a:ext cx="1655180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6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11050</TotalTime>
  <Words>906</Words>
  <Application>Microsoft Macintosh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Courier New</vt:lpstr>
      <vt:lpstr>Gill Sans MT</vt:lpstr>
      <vt:lpstr>Impact</vt:lpstr>
      <vt:lpstr>Badge</vt:lpstr>
      <vt:lpstr>Mathematics for Programming</vt:lpstr>
      <vt:lpstr>Recap</vt:lpstr>
      <vt:lpstr>Combinatorics</vt:lpstr>
      <vt:lpstr>〖 ^n P〗_r</vt:lpstr>
      <vt:lpstr>〖 ^n P〗_r</vt:lpstr>
      <vt:lpstr>〖 ^n C〗_r</vt:lpstr>
      <vt:lpstr>〖 ^n C〗_r</vt:lpstr>
      <vt:lpstr>Probability</vt:lpstr>
      <vt:lpstr>Probability</vt:lpstr>
      <vt:lpstr>Probability</vt:lpstr>
      <vt:lpstr>Binary &lt;-&gt; OCTAL</vt:lpstr>
      <vt:lpstr>Summary</vt:lpstr>
      <vt:lpstr>Practice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Programming</dc:title>
  <dc:creator>Md Salman Shamil</dc:creator>
  <cp:lastModifiedBy>Md Salman Shamil</cp:lastModifiedBy>
  <cp:revision>31</cp:revision>
  <cp:lastPrinted>2022-09-24T14:24:46Z</cp:lastPrinted>
  <dcterms:created xsi:type="dcterms:W3CDTF">2022-09-21T17:41:08Z</dcterms:created>
  <dcterms:modified xsi:type="dcterms:W3CDTF">2022-10-10T19:59:57Z</dcterms:modified>
</cp:coreProperties>
</file>