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70"/>
  </p:notesMasterIdLst>
  <p:handoutMasterIdLst>
    <p:handoutMasterId r:id="rId71"/>
  </p:handoutMasterIdLst>
  <p:sldIdLst>
    <p:sldId id="506" r:id="rId2"/>
    <p:sldId id="631" r:id="rId3"/>
    <p:sldId id="711" r:id="rId4"/>
    <p:sldId id="632" r:id="rId5"/>
    <p:sldId id="635" r:id="rId6"/>
    <p:sldId id="634" r:id="rId7"/>
    <p:sldId id="712" r:id="rId8"/>
    <p:sldId id="638" r:id="rId9"/>
    <p:sldId id="714" r:id="rId10"/>
    <p:sldId id="641" r:id="rId11"/>
    <p:sldId id="642" r:id="rId12"/>
    <p:sldId id="644" r:id="rId13"/>
    <p:sldId id="655" r:id="rId14"/>
    <p:sldId id="656" r:id="rId15"/>
    <p:sldId id="654" r:id="rId16"/>
    <p:sldId id="653" r:id="rId17"/>
    <p:sldId id="652" r:id="rId18"/>
    <p:sldId id="651" r:id="rId19"/>
    <p:sldId id="657" r:id="rId20"/>
    <p:sldId id="658" r:id="rId21"/>
    <p:sldId id="659" r:id="rId22"/>
    <p:sldId id="708" r:id="rId23"/>
    <p:sldId id="709" r:id="rId24"/>
    <p:sldId id="710" r:id="rId25"/>
    <p:sldId id="661" r:id="rId26"/>
    <p:sldId id="662" r:id="rId27"/>
    <p:sldId id="663" r:id="rId28"/>
    <p:sldId id="664" r:id="rId29"/>
    <p:sldId id="666" r:id="rId30"/>
    <p:sldId id="667" r:id="rId31"/>
    <p:sldId id="668" r:id="rId32"/>
    <p:sldId id="669" r:id="rId33"/>
    <p:sldId id="670" r:id="rId34"/>
    <p:sldId id="673" r:id="rId35"/>
    <p:sldId id="674" r:id="rId36"/>
    <p:sldId id="675" r:id="rId37"/>
    <p:sldId id="686" r:id="rId38"/>
    <p:sldId id="677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5" r:id="rId56"/>
    <p:sldId id="696" r:id="rId57"/>
    <p:sldId id="697" r:id="rId58"/>
    <p:sldId id="698" r:id="rId59"/>
    <p:sldId id="700" r:id="rId60"/>
    <p:sldId id="701" r:id="rId61"/>
    <p:sldId id="702" r:id="rId62"/>
    <p:sldId id="703" r:id="rId63"/>
    <p:sldId id="704" r:id="rId64"/>
    <p:sldId id="705" r:id="rId65"/>
    <p:sldId id="706" r:id="rId66"/>
    <p:sldId id="707" r:id="rId67"/>
    <p:sldId id="671" r:id="rId68"/>
    <p:sldId id="713" r:id="rId69"/>
  </p:sldIdLst>
  <p:sldSz cx="9144000" cy="6858000" type="screen4x3"/>
  <p:notesSz cx="6718300" cy="9853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8">
          <p15:clr>
            <a:srgbClr val="A4A3A4"/>
          </p15:clr>
        </p15:guide>
        <p15:guide id="2" pos="2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9E8"/>
    <a:srgbClr val="CC0000"/>
    <a:srgbClr val="DE2E20"/>
    <a:srgbClr val="B2251A"/>
    <a:srgbClr val="6699FF"/>
    <a:srgbClr val="000099"/>
    <a:srgbClr val="FFCC66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8" autoAdjust="0"/>
    <p:restoredTop sz="94605" autoAdjust="0"/>
  </p:normalViewPr>
  <p:slideViewPr>
    <p:cSldViewPr snapToGrid="0">
      <p:cViewPr varScale="1">
        <p:scale>
          <a:sx n="128" d="100"/>
          <a:sy n="128" d="100"/>
        </p:scale>
        <p:origin x="2696" y="176"/>
      </p:cViewPr>
      <p:guideLst>
        <p:guide orient="horz" pos="2578"/>
        <p:guide pos="2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18" y="-72"/>
      </p:cViewPr>
      <p:guideLst>
        <p:guide orient="horz" pos="3103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44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0" tIns="45570" rIns="91140" bIns="45570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5713" y="0"/>
            <a:ext cx="28844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0" tIns="45570" rIns="91140" bIns="45570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5613"/>
            <a:ext cx="2884488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0" tIns="45570" rIns="91140" bIns="45570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5713" y="9345613"/>
            <a:ext cx="288448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0" tIns="45570" rIns="91140" bIns="45570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915913-0469-43F4-A79B-AC0C6A1E9B6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95461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140" tIns="45570" rIns="91140" bIns="45570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 altLang="en-AU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6825" y="0"/>
            <a:ext cx="291147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140" tIns="45570" rIns="91140" bIns="45570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 altLang="en-AU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9950"/>
            <a:ext cx="4927600" cy="443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140" tIns="45570" rIns="91140" bIns="45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AU" noProof="0"/>
              <a:t>Click to edit Master text styles</a:t>
            </a:r>
          </a:p>
          <a:p>
            <a:pPr lvl="1"/>
            <a:r>
              <a:rPr lang="en-AU" altLang="en-AU" noProof="0"/>
              <a:t>Second level</a:t>
            </a:r>
          </a:p>
          <a:p>
            <a:pPr lvl="2"/>
            <a:r>
              <a:rPr lang="en-AU" altLang="en-AU" noProof="0"/>
              <a:t>Third level</a:t>
            </a:r>
          </a:p>
          <a:p>
            <a:pPr lvl="3"/>
            <a:r>
              <a:rPr lang="en-AU" altLang="en-AU" noProof="0"/>
              <a:t>Fourth level</a:t>
            </a:r>
          </a:p>
          <a:p>
            <a:pPr lvl="4"/>
            <a:r>
              <a:rPr lang="en-AU" altLang="en-AU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147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140" tIns="45570" rIns="91140" bIns="45570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 altLang="en-AU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6825" y="9361488"/>
            <a:ext cx="291147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140" tIns="45570" rIns="91140" bIns="45570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86D19F5-7D41-41C2-9279-97E3E3E7824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071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6938" y="739775"/>
            <a:ext cx="4924425" cy="3694113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FE0940-51DD-41C8-AE43-B293E47E9280}" type="slidenum">
              <a:rPr lang="en-AU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AU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D9CA0D-7447-4519-95DF-EF0E94B5E382}" type="slidenum">
              <a:rPr lang="en-AU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AU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9775"/>
            <a:ext cx="4924425" cy="369411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5066A03-1EDE-4EE7-8A92-6A2F5EB692DA}" type="slidenum">
              <a:rPr lang="en-AU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AU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9775"/>
            <a:ext cx="4924425" cy="36941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E4EDB0A-9ABB-40E7-A3CE-DB82E1F2767B}" type="slidenum">
              <a:rPr lang="en-AU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AU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9775"/>
            <a:ext cx="4924425" cy="369411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11225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405EF55-42F0-486C-A33C-466B32B59653}" type="slidenum">
              <a:rPr lang="en-AU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AU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9775"/>
            <a:ext cx="4924425" cy="369411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39775"/>
            <a:ext cx="4924425" cy="3694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D19F5-7D41-41C2-9279-97E3E3E78248}" type="slidenum">
              <a:rPr lang="en-AU" altLang="en-US" smtClean="0"/>
              <a:pPr>
                <a:defRPr/>
              </a:pPr>
              <a:t>58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6010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39775"/>
            <a:ext cx="4924425" cy="3694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D19F5-7D41-41C2-9279-97E3E3E78248}" type="slidenum">
              <a:rPr lang="en-AU" altLang="en-US" smtClean="0"/>
              <a:pPr>
                <a:defRPr/>
              </a:pPr>
              <a:t>64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5977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60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22E47-588F-47FE-B021-40BB35CD5C4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77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65B8-D5B4-45FE-B5E7-3546E0B521F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969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2F66C-18BF-458D-B1D7-14CD45D0920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43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25F-D823-4BC3-8B11-95A9ADD4858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6294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8B881-AD08-4A73-AFB6-C1B134065A3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10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3E107-E549-4228-A8C6-A6710F7722D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61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5214-D915-4FB6-B157-D87F5929A5F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848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E3077-323C-4FE6-846D-845DA3D7C14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237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C5E67-8DA2-4568-8446-60283523FF2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038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05BA6-D576-459C-93E4-371FE224085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66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E744F-99BF-4270-98D6-5B8BA44AB8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951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5263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111C30D-C05D-43C7-8380-A8DD3C6904B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288925" y="6588125"/>
            <a:ext cx="2133600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AU" altLang="en-US" sz="1100" b="0">
                <a:solidFill>
                  <a:schemeClr val="bg1"/>
                </a:solidFill>
              </a:rPr>
              <a:t>RMIT University © 2011</a:t>
            </a:r>
          </a:p>
        </p:txBody>
      </p:sp>
      <p:sp>
        <p:nvSpPr>
          <p:cNvPr id="1031" name="Footer Placeholder 4"/>
          <p:cNvSpPr txBox="1">
            <a:spLocks noGrp="1"/>
          </p:cNvSpPr>
          <p:nvPr/>
        </p:nvSpPr>
        <p:spPr bwMode="auto">
          <a:xfrm>
            <a:off x="2455863" y="6575425"/>
            <a:ext cx="3832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defRPr sz="2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AU" altLang="en-US" sz="1100" b="0">
                <a:solidFill>
                  <a:schemeClr val="bg1"/>
                </a:solidFill>
              </a:rPr>
              <a:t>arnan.mitchell@rmit.edu.au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mailto:http://matt.might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qdbgtJ5rhIDWKKCm5Jgy-5K-qxnSv_zIaXWRPkGaGI/edit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7702550" cy="1065212"/>
          </a:xfrm>
        </p:spPr>
        <p:txBody>
          <a:bodyPr/>
          <a:lstStyle/>
          <a:p>
            <a:pPr marL="1881188" indent="-1881188" eaLnBrk="1" hangingPunct="1">
              <a:spcAft>
                <a:spcPts val="1800"/>
              </a:spcAft>
            </a:pPr>
            <a:r>
              <a:rPr lang="en-AU" altLang="en-US" sz="2800" b="1" dirty="0">
                <a:ea typeface="ＭＳ Ｐゴシック" pitchFamily="34" charset="-128"/>
              </a:rPr>
              <a:t>EEET2449 Research Methods for Engineers</a:t>
            </a:r>
            <a:br>
              <a:rPr lang="en-AU" altLang="en-US" sz="2800" dirty="0">
                <a:ea typeface="ＭＳ Ｐゴシック" pitchFamily="34" charset="-128"/>
              </a:rPr>
            </a:br>
            <a:br>
              <a:rPr lang="en-AU" altLang="en-US" sz="2800" dirty="0">
                <a:ea typeface="ＭＳ Ｐゴシック" pitchFamily="34" charset="-128"/>
              </a:rPr>
            </a:br>
            <a:endParaRPr lang="en-AU" altLang="en-US" sz="2800" dirty="0">
              <a:ea typeface="ＭＳ Ｐゴシック" pitchFamily="34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2625" y="4122738"/>
            <a:ext cx="5905500" cy="9239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AU" altLang="en-US" sz="1900" b="1" dirty="0">
                <a:ea typeface="ＭＳ Ｐゴシック" pitchFamily="34" charset="-128"/>
                <a:cs typeface="Times New Roman" pitchFamily="18" charset="0"/>
              </a:rPr>
              <a:t>Dr Francisco Tovar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AU" altLang="en-US" sz="1800" b="1" dirty="0">
                <a:ea typeface="ＭＳ Ｐゴシック" pitchFamily="34" charset="-128"/>
                <a:cs typeface="Times New Roman" pitchFamily="18" charset="0"/>
              </a:rPr>
              <a:t>Email: </a:t>
            </a:r>
            <a:r>
              <a:rPr lang="en-AU" altLang="en-US" sz="1900" b="1" dirty="0" err="1">
                <a:ea typeface="ＭＳ Ｐゴシック" pitchFamily="34" charset="-128"/>
                <a:cs typeface="Times New Roman" pitchFamily="18" charset="0"/>
              </a:rPr>
              <a:t>francisco.tovarlopez@rmit.edu.au</a:t>
            </a:r>
            <a:endParaRPr lang="en-AU" altLang="en-US" sz="1900" b="1" dirty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625" y="3208338"/>
            <a:ext cx="72834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 sz="2800" b="0" dirty="0">
                <a:solidFill>
                  <a:schemeClr val="bg1"/>
                </a:solidFill>
                <a:latin typeface="+mj-lt"/>
                <a:cs typeface="+mj-cs"/>
              </a:rPr>
              <a:t>Lecture 1: Introduction to Research Methods</a:t>
            </a:r>
            <a:endParaRPr lang="en-AU" sz="2800" b="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Course structure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itchFamily="34" charset="-128"/>
              </a:rPr>
              <a:t>Week 1</a:t>
            </a:r>
            <a:r>
              <a:rPr lang="en-US" altLang="en-US" dirty="0">
                <a:ea typeface="ＭＳ Ｐゴシック" pitchFamily="34" charset="-128"/>
              </a:rPr>
              <a:t>: Introduction to Research Methods (today!)</a:t>
            </a:r>
          </a:p>
          <a:p>
            <a:r>
              <a:rPr lang="en-US" altLang="en-US" b="1" dirty="0">
                <a:ea typeface="ＭＳ Ｐゴシック" pitchFamily="34" charset="-128"/>
              </a:rPr>
              <a:t>Week 2</a:t>
            </a:r>
            <a:r>
              <a:rPr lang="en-US" altLang="en-US" dirty="0">
                <a:ea typeface="ＭＳ Ｐゴシック" pitchFamily="34" charset="-128"/>
              </a:rPr>
              <a:t>: Finding the key papers in </a:t>
            </a:r>
            <a:r>
              <a:rPr lang="en-US" altLang="en-US">
                <a:ea typeface="ＭＳ Ｐゴシック" pitchFamily="34" charset="-128"/>
              </a:rPr>
              <a:t>the literature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b="1" dirty="0">
                <a:ea typeface="ＭＳ Ｐゴシック" pitchFamily="34" charset="-128"/>
              </a:rPr>
              <a:t>Week 3</a:t>
            </a:r>
            <a:r>
              <a:rPr lang="en-US" altLang="en-US" dirty="0">
                <a:ea typeface="ＭＳ Ｐゴシック" pitchFamily="34" charset="-128"/>
              </a:rPr>
              <a:t>: Practicing ‘Literature Review’ – Part 1</a:t>
            </a:r>
          </a:p>
          <a:p>
            <a:r>
              <a:rPr lang="en-US" altLang="en-US" b="1" dirty="0">
                <a:ea typeface="ＭＳ Ｐゴシック" pitchFamily="34" charset="-128"/>
              </a:rPr>
              <a:t>Week 4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Preparing your ‘Literature Review’ assignment + Q&amp;A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b="1" dirty="0">
                <a:ea typeface="ＭＳ Ｐゴシック" pitchFamily="34" charset="-128"/>
              </a:rPr>
              <a:t>Week 5</a:t>
            </a:r>
            <a:r>
              <a:rPr lang="en-US" altLang="en-US" dirty="0">
                <a:ea typeface="ＭＳ Ｐゴシック" pitchFamily="34" charset="-128"/>
              </a:rPr>
              <a:t>: Practicing ‘Literature Review’ – Part 2</a:t>
            </a:r>
          </a:p>
          <a:p>
            <a:r>
              <a:rPr lang="en-US" altLang="en-US" b="1" dirty="0">
                <a:ea typeface="ＭＳ Ｐゴシック" pitchFamily="34" charset="-128"/>
              </a:rPr>
              <a:t>Week 6</a:t>
            </a:r>
            <a:r>
              <a:rPr lang="en-US" altLang="en-US" dirty="0">
                <a:ea typeface="ＭＳ Ｐゴシック" pitchFamily="34" charset="-128"/>
              </a:rPr>
              <a:t>: Guest Lecture 1 – A ‘Literature Review’</a:t>
            </a:r>
          </a:p>
          <a:p>
            <a:r>
              <a:rPr lang="en-US" altLang="en-US" b="1" dirty="0">
                <a:ea typeface="ＭＳ Ｐゴシック" pitchFamily="34" charset="-128"/>
              </a:rPr>
              <a:t>Week 7</a:t>
            </a:r>
            <a:r>
              <a:rPr lang="en-US" altLang="en-US" dirty="0">
                <a:ea typeface="ＭＳ Ｐゴシック" pitchFamily="34" charset="-128"/>
              </a:rPr>
              <a:t>: How to Write a ‘Journal Paper’</a:t>
            </a:r>
          </a:p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Course structure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75"/>
              </a:spcBef>
            </a:pPr>
            <a:r>
              <a:rPr lang="en-US" altLang="en-US" b="1" dirty="0">
                <a:ea typeface="ＭＳ Ｐゴシック" pitchFamily="34" charset="-128"/>
              </a:rPr>
              <a:t>Week 7</a:t>
            </a:r>
            <a:r>
              <a:rPr lang="en-US" altLang="en-US" dirty="0">
                <a:ea typeface="ＭＳ Ｐゴシック" pitchFamily="34" charset="-128"/>
              </a:rPr>
              <a:t>: Intellectual Property (Patent)</a:t>
            </a:r>
          </a:p>
          <a:p>
            <a:pPr>
              <a:spcBef>
                <a:spcPts val="1075"/>
              </a:spcBef>
            </a:pPr>
            <a:r>
              <a:rPr lang="en-US" altLang="en-US" b="1" dirty="0">
                <a:ea typeface="ＭＳ Ｐゴシック" pitchFamily="34" charset="-128"/>
              </a:rPr>
              <a:t>Week 8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Preparing your ‘Research Proposal’ assignment</a:t>
            </a:r>
            <a:b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itchFamily="34" charset="-128"/>
              </a:rPr>
              <a:t>(Your literature review has identified the frontier – now what do you do?)</a:t>
            </a:r>
          </a:p>
          <a:p>
            <a:pPr>
              <a:spcBef>
                <a:spcPts val="1075"/>
              </a:spcBef>
            </a:pPr>
            <a:r>
              <a:rPr lang="en-US" altLang="en-US" b="1" dirty="0">
                <a:ea typeface="ＭＳ Ｐゴシック" pitchFamily="34" charset="-128"/>
              </a:rPr>
              <a:t>Week 9</a:t>
            </a:r>
            <a:r>
              <a:rPr lang="en-US" altLang="en-US">
                <a:ea typeface="ＭＳ Ｐゴシック" pitchFamily="34" charset="-128"/>
              </a:rPr>
              <a:t>: Multidisciplinary </a:t>
            </a:r>
            <a:r>
              <a:rPr lang="en-US" altLang="en-US" dirty="0">
                <a:ea typeface="ＭＳ Ｐゴシック" pitchFamily="34" charset="-128"/>
              </a:rPr>
              <a:t>Research</a:t>
            </a:r>
          </a:p>
          <a:p>
            <a:pPr>
              <a:spcBef>
                <a:spcPts val="1075"/>
              </a:spcBef>
            </a:pPr>
            <a:r>
              <a:rPr lang="en-US" altLang="en-US" b="1" dirty="0">
                <a:ea typeface="ＭＳ Ｐゴシック" pitchFamily="34" charset="-128"/>
              </a:rPr>
              <a:t>Week 10</a:t>
            </a:r>
            <a:r>
              <a:rPr lang="en-US" altLang="en-US" dirty="0">
                <a:ea typeface="ＭＳ Ｐゴシック" pitchFamily="34" charset="-128"/>
              </a:rPr>
              <a:t>: Guest Lecture 2 – Multidisciplinary Research</a:t>
            </a:r>
          </a:p>
          <a:p>
            <a:pPr>
              <a:spcBef>
                <a:spcPts val="1075"/>
              </a:spcBef>
            </a:pPr>
            <a:r>
              <a:rPr lang="en-US" altLang="en-US" b="1" dirty="0">
                <a:ea typeface="ＭＳ Ｐゴシック" pitchFamily="34" charset="-128"/>
              </a:rPr>
              <a:t>Week 11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r>
              <a:rPr lang="en-AU" altLang="en-US" dirty="0">
                <a:solidFill>
                  <a:srgbClr val="FF0000"/>
                </a:solidFill>
                <a:ea typeface="ＭＳ Ｐゴシック" pitchFamily="34" charset="-128"/>
              </a:rPr>
              <a:t>Helping you with your Research Proposals – Session 1</a:t>
            </a:r>
          </a:p>
          <a:p>
            <a:pPr>
              <a:spcBef>
                <a:spcPts val="1075"/>
              </a:spcBef>
            </a:pPr>
            <a:r>
              <a:rPr lang="en-US" altLang="en-US" b="1" dirty="0">
                <a:ea typeface="ＭＳ Ｐゴシック" pitchFamily="34" charset="-128"/>
              </a:rPr>
              <a:t>Week 12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r>
              <a:rPr lang="en-AU" altLang="en-US" dirty="0">
                <a:solidFill>
                  <a:srgbClr val="FF0000"/>
                </a:solidFill>
                <a:ea typeface="ＭＳ Ｐゴシック" pitchFamily="34" charset="-128"/>
              </a:rPr>
              <a:t>Helping you with your Research Proposals – Session 2</a:t>
            </a:r>
            <a:endParaRPr lang="en-US" altLang="en-US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ts val="1075"/>
              </a:spcBef>
            </a:pPr>
            <a:endParaRPr lang="en-US" altLang="en-US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‘Literature’ 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Next week you will learn about how to access ‘The Literature’</a:t>
            </a:r>
          </a:p>
          <a:p>
            <a:r>
              <a:rPr lang="en-US" altLang="en-US">
                <a:ea typeface="ＭＳ Ｐゴシック" pitchFamily="34" charset="-128"/>
              </a:rPr>
              <a:t>But what is this ‘Literature’?</a:t>
            </a:r>
          </a:p>
          <a:p>
            <a:r>
              <a:rPr lang="en-US" altLang="en-US" u="sng">
                <a:ea typeface="ＭＳ Ｐゴシック" pitchFamily="34" charset="-128"/>
              </a:rPr>
              <a:t>The Literature</a:t>
            </a:r>
            <a:r>
              <a:rPr lang="en-US" altLang="en-US">
                <a:ea typeface="ＭＳ Ｐゴシック" pitchFamily="34" charset="-128"/>
              </a:rPr>
              <a:t> is the </a:t>
            </a:r>
            <a:r>
              <a:rPr lang="en-US" altLang="en-US" u="sng">
                <a:ea typeface="ＭＳ Ｐゴシック" pitchFamily="34" charset="-128"/>
              </a:rPr>
              <a:t>Current Body of Knowledge</a:t>
            </a:r>
            <a:br>
              <a:rPr lang="en-US" altLang="en-US" u="sng">
                <a:ea typeface="ＭＳ Ｐゴシック" pitchFamily="34" charset="-128"/>
              </a:rPr>
            </a:br>
            <a:r>
              <a:rPr lang="en-US" altLang="en-US">
                <a:solidFill>
                  <a:srgbClr val="D82C20"/>
                </a:solidFill>
                <a:ea typeface="ＭＳ Ｐゴシック" pitchFamily="34" charset="-128"/>
              </a:rPr>
              <a:t>(everything we know – right up to now)</a:t>
            </a:r>
          </a:p>
          <a:p>
            <a:r>
              <a:rPr lang="en-US" altLang="en-US">
                <a:ea typeface="ＭＳ Ｐゴシック" pitchFamily="34" charset="-128"/>
              </a:rPr>
              <a:t>The Literature can be broken into:</a:t>
            </a:r>
          </a:p>
          <a:p>
            <a:pPr lvl="1"/>
            <a:r>
              <a:rPr lang="en-US" altLang="en-US"/>
              <a:t>Conference Papers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(Speculative, untested, wild ideas, value unknown – happening right now)</a:t>
            </a:r>
          </a:p>
          <a:p>
            <a:pPr lvl="1"/>
            <a:r>
              <a:rPr lang="en-US" altLang="en-US"/>
              <a:t>Journal Articles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(Accepted, tested, peer reviewed - about 1 year old before published)</a:t>
            </a:r>
          </a:p>
          <a:p>
            <a:pPr lvl="1"/>
            <a:r>
              <a:rPr lang="en-US" altLang="en-US"/>
              <a:t>Scientific Book Chapters and Books, Graduate Text Books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(Well established, proven, of known value – about 5 years old)</a:t>
            </a:r>
          </a:p>
          <a:p>
            <a:pPr lvl="1"/>
            <a:r>
              <a:rPr lang="en-US" altLang="en-US"/>
              <a:t>Undergraduate University Text Books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(Highly mature, essential grounding for most people in the field)</a:t>
            </a:r>
          </a:p>
          <a:p>
            <a:pPr lvl="1"/>
            <a:endParaRPr lang="en-US" altLang="en-US">
              <a:solidFill>
                <a:srgbClr val="D82C20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Everything that is known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(‘The Body of Knowledge’)</a:t>
            </a:r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 rot="2483558">
            <a:off x="2605088" y="1330325"/>
            <a:ext cx="3933825" cy="3933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Primary School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We learn how to behave together</a:t>
            </a:r>
          </a:p>
        </p:txBody>
      </p:sp>
      <p:sp>
        <p:nvSpPr>
          <p:cNvPr id="15364" name="Oval 8"/>
          <p:cNvSpPr>
            <a:spLocks noChangeArrowheads="1"/>
          </p:cNvSpPr>
          <p:nvPr/>
        </p:nvSpPr>
        <p:spPr bwMode="auto">
          <a:xfrm rot="2483558">
            <a:off x="2605088" y="1330325"/>
            <a:ext cx="3933825" cy="3933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5365" name="Oval 13"/>
          <p:cNvSpPr>
            <a:spLocks noChangeArrowheads="1"/>
          </p:cNvSpPr>
          <p:nvPr/>
        </p:nvSpPr>
        <p:spPr bwMode="auto">
          <a:xfrm rot="2483558">
            <a:off x="4244975" y="2970213"/>
            <a:ext cx="654050" cy="655637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53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16387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Secondary School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(we learn how to be taught in classes)</a:t>
            </a:r>
          </a:p>
        </p:txBody>
      </p:sp>
      <p:sp>
        <p:nvSpPr>
          <p:cNvPr id="16388" name="Oval 8"/>
          <p:cNvSpPr>
            <a:spLocks noChangeArrowheads="1"/>
          </p:cNvSpPr>
          <p:nvPr/>
        </p:nvSpPr>
        <p:spPr bwMode="auto">
          <a:xfrm rot="2483558">
            <a:off x="2605088" y="1330325"/>
            <a:ext cx="3933825" cy="3933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6389" name="Oval 12"/>
          <p:cNvSpPr>
            <a:spLocks noChangeArrowheads="1"/>
          </p:cNvSpPr>
          <p:nvPr/>
        </p:nvSpPr>
        <p:spPr bwMode="auto">
          <a:xfrm rot="2483558">
            <a:off x="4049713" y="2776538"/>
            <a:ext cx="1044575" cy="1042987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6390" name="Oval 13"/>
          <p:cNvSpPr>
            <a:spLocks noChangeArrowheads="1"/>
          </p:cNvSpPr>
          <p:nvPr/>
        </p:nvSpPr>
        <p:spPr bwMode="auto">
          <a:xfrm rot="2483558">
            <a:off x="4244975" y="2970213"/>
            <a:ext cx="654050" cy="655637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6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17411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Bachelor Degree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(We learn a speciality – and how to teach ourselves) </a:t>
            </a:r>
          </a:p>
        </p:txBody>
      </p:sp>
      <p:sp>
        <p:nvSpPr>
          <p:cNvPr id="17" name="Oval 16"/>
          <p:cNvSpPr/>
          <p:nvPr/>
        </p:nvSpPr>
        <p:spPr bwMode="auto">
          <a:xfrm rot="2483558">
            <a:off x="4622800" y="2546350"/>
            <a:ext cx="658813" cy="639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7413" name="Oval 8"/>
          <p:cNvSpPr>
            <a:spLocks noChangeArrowheads="1"/>
          </p:cNvSpPr>
          <p:nvPr/>
        </p:nvSpPr>
        <p:spPr bwMode="auto">
          <a:xfrm rot="2483558">
            <a:off x="2605088" y="1330325"/>
            <a:ext cx="3933825" cy="3933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1" name="Oval 10"/>
          <p:cNvSpPr/>
          <p:nvPr/>
        </p:nvSpPr>
        <p:spPr bwMode="auto">
          <a:xfrm rot="2483558">
            <a:off x="3816350" y="2554288"/>
            <a:ext cx="1511300" cy="14874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7415" name="Oval 12"/>
          <p:cNvSpPr>
            <a:spLocks noChangeArrowheads="1"/>
          </p:cNvSpPr>
          <p:nvPr/>
        </p:nvSpPr>
        <p:spPr bwMode="auto">
          <a:xfrm rot="2483558">
            <a:off x="4049713" y="2776538"/>
            <a:ext cx="1044575" cy="1042987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16" name="Oval 13"/>
          <p:cNvSpPr>
            <a:spLocks noChangeArrowheads="1"/>
          </p:cNvSpPr>
          <p:nvPr/>
        </p:nvSpPr>
        <p:spPr bwMode="auto">
          <a:xfrm rot="2483558">
            <a:off x="4244975" y="2970213"/>
            <a:ext cx="654050" cy="655637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7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18" name="Oval 17"/>
          <p:cNvSpPr/>
          <p:nvPr/>
        </p:nvSpPr>
        <p:spPr bwMode="auto">
          <a:xfrm rot="2483558">
            <a:off x="4873625" y="2211388"/>
            <a:ext cx="292100" cy="115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2483558">
            <a:off x="4622800" y="2546350"/>
            <a:ext cx="658813" cy="639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 rot="2483558">
            <a:off x="2605088" y="1330325"/>
            <a:ext cx="3933825" cy="3933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1" name="Oval 10"/>
          <p:cNvSpPr/>
          <p:nvPr/>
        </p:nvSpPr>
        <p:spPr bwMode="auto">
          <a:xfrm rot="2483558">
            <a:off x="3816350" y="2554288"/>
            <a:ext cx="1511300" cy="14874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8439" name="Oval 12"/>
          <p:cNvSpPr>
            <a:spLocks noChangeArrowheads="1"/>
          </p:cNvSpPr>
          <p:nvPr/>
        </p:nvSpPr>
        <p:spPr bwMode="auto">
          <a:xfrm rot="2483558">
            <a:off x="4049713" y="2776538"/>
            <a:ext cx="1044575" cy="1042987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8440" name="Oval 13"/>
          <p:cNvSpPr>
            <a:spLocks noChangeArrowheads="1"/>
          </p:cNvSpPr>
          <p:nvPr/>
        </p:nvSpPr>
        <p:spPr bwMode="auto">
          <a:xfrm rot="2483558">
            <a:off x="4244975" y="2970213"/>
            <a:ext cx="654050" cy="655637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Bachelor With Honours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(We specialize further – towards the frontier) 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84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19459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Masters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(We reach the frontier)</a:t>
            </a:r>
          </a:p>
        </p:txBody>
      </p:sp>
      <p:grpSp>
        <p:nvGrpSpPr>
          <p:cNvPr id="19460" name="Group 19"/>
          <p:cNvGrpSpPr>
            <a:grpSpLocks/>
          </p:cNvGrpSpPr>
          <p:nvPr/>
        </p:nvGrpSpPr>
        <p:grpSpPr bwMode="auto">
          <a:xfrm rot="2483558">
            <a:off x="2605088" y="1330325"/>
            <a:ext cx="3933825" cy="3933825"/>
            <a:chOff x="2604966" y="1330841"/>
            <a:chExt cx="3934069" cy="3934069"/>
          </a:xfrm>
        </p:grpSpPr>
        <p:grpSp>
          <p:nvGrpSpPr>
            <p:cNvPr id="19465" name="Group 2"/>
            <p:cNvGrpSpPr>
              <a:grpSpLocks/>
            </p:cNvGrpSpPr>
            <p:nvPr/>
          </p:nvGrpSpPr>
          <p:grpSpPr bwMode="auto">
            <a:xfrm>
              <a:off x="4242787" y="1333500"/>
              <a:ext cx="658426" cy="1864413"/>
              <a:chOff x="4402048" y="1363082"/>
              <a:chExt cx="658426" cy="1886331"/>
            </a:xfrm>
          </p:grpSpPr>
          <p:sp>
            <p:nvSpPr>
              <p:cNvPr id="19471" name="Oval 18"/>
              <p:cNvSpPr>
                <a:spLocks noChangeArrowheads="1"/>
              </p:cNvSpPr>
              <p:nvPr/>
            </p:nvSpPr>
            <p:spPr bwMode="auto">
              <a:xfrm>
                <a:off x="4685230" y="1363082"/>
                <a:ext cx="92062" cy="1848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3366" y="2093192"/>
                <a:ext cx="282593" cy="116614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dirty="0">
                  <a:ea typeface="ＭＳ Ｐゴシック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4378648" y="2457635"/>
                <a:ext cx="644565" cy="64732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dirty="0">
                  <a:ea typeface="ＭＳ Ｐゴシック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466" name="Group 3"/>
            <p:cNvGrpSpPr>
              <a:grpSpLocks/>
            </p:cNvGrpSpPr>
            <p:nvPr/>
          </p:nvGrpSpPr>
          <p:grpSpPr bwMode="auto">
            <a:xfrm>
              <a:off x="2604966" y="1330841"/>
              <a:ext cx="3934069" cy="3934069"/>
              <a:chOff x="2604966" y="1330841"/>
              <a:chExt cx="3934069" cy="3934069"/>
            </a:xfrm>
          </p:grpSpPr>
          <p:sp>
            <p:nvSpPr>
              <p:cNvPr id="19467" name="Oval 8"/>
              <p:cNvSpPr>
                <a:spLocks noChangeArrowheads="1"/>
              </p:cNvSpPr>
              <p:nvPr/>
            </p:nvSpPr>
            <p:spPr bwMode="auto">
              <a:xfrm>
                <a:off x="2604966" y="1330841"/>
                <a:ext cx="3934069" cy="393406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3816304" y="2554880"/>
                <a:ext cx="1511394" cy="148599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dirty="0">
                  <a:ea typeface="ＭＳ Ｐゴシック" charset="0"/>
                  <a:cs typeface="Times New Roman" pitchFamily="18" charset="0"/>
                </a:endParaRPr>
              </a:p>
            </p:txBody>
          </p:sp>
          <p:sp>
            <p:nvSpPr>
              <p:cNvPr id="19469" name="Oval 12"/>
              <p:cNvSpPr>
                <a:spLocks noChangeArrowheads="1"/>
              </p:cNvSpPr>
              <p:nvPr/>
            </p:nvSpPr>
            <p:spPr bwMode="auto">
              <a:xfrm>
                <a:off x="4050156" y="2776031"/>
                <a:ext cx="1043688" cy="104368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9470" name="Oval 13"/>
              <p:cNvSpPr>
                <a:spLocks noChangeArrowheads="1"/>
              </p:cNvSpPr>
              <p:nvPr/>
            </p:nvSpPr>
            <p:spPr bwMode="auto">
              <a:xfrm>
                <a:off x="4244243" y="2970118"/>
                <a:ext cx="655514" cy="655514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FF0000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30000"/>
                  </a:spcBef>
                  <a:spcAft>
                    <a:spcPct val="25000"/>
                  </a:spcAft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/>
              </a:p>
            </p:txBody>
          </p:sp>
        </p:grp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84838" y="1611313"/>
            <a:ext cx="449262" cy="449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94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20483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Start a PhD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(explore the frontier)</a:t>
            </a:r>
          </a:p>
        </p:txBody>
      </p:sp>
      <p:pic>
        <p:nvPicPr>
          <p:cNvPr id="20484" name="Picture 7" descr="IllustratedGuidePhD-Matt-Might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279" r="1289" b="2158"/>
          <a:stretch>
            <a:fillRect/>
          </a:stretch>
        </p:blipFill>
        <p:spPr bwMode="auto">
          <a:xfrm>
            <a:off x="2060575" y="1266825"/>
            <a:ext cx="518795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04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Overview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4101" name="Rectangle 2"/>
          <p:cNvSpPr txBox="1">
            <a:spLocks noChangeArrowheads="1"/>
          </p:cNvSpPr>
          <p:nvPr/>
        </p:nvSpPr>
        <p:spPr bwMode="auto">
          <a:xfrm>
            <a:off x="533400" y="1662113"/>
            <a:ext cx="82296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AU" altLang="en-US" b="0">
                <a:solidFill>
                  <a:schemeClr val="tx1"/>
                </a:solidFill>
              </a:rPr>
              <a:t>Why does this course exist?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AU" altLang="en-US" b="0">
                <a:solidFill>
                  <a:schemeClr val="tx1"/>
                </a:solidFill>
              </a:rPr>
              <a:t>What is Design 4A?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AU" altLang="en-US" b="0">
                <a:solidFill>
                  <a:schemeClr val="tx1"/>
                </a:solidFill>
              </a:rPr>
              <a:t>How can we help you with Design 4A?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en-US" b="0"/>
              <a:t>Assessments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en-US" b="0"/>
              <a:t>Course structure</a:t>
            </a:r>
            <a:endParaRPr lang="en-AU" altLang="en-US" b="0"/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What is the ‘Literature’?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What is the ‘Frontier’?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Introducing a ‘Journal Paper’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Journal Papers: Breaking the ‘Code’</a:t>
            </a:r>
          </a:p>
          <a:p>
            <a:pPr eaLnBrk="1" hangingPunct="1"/>
            <a:endParaRPr lang="en-AU" altLang="en-US">
              <a:solidFill>
                <a:schemeClr val="tx1"/>
              </a:solidFill>
            </a:endParaRPr>
          </a:p>
          <a:p>
            <a:pPr eaLnBrk="1" hangingPunct="1"/>
            <a:endParaRPr lang="en-A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21507" name="TextBox 9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Advance The Frontier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(Synthesize New Knowledge)</a:t>
            </a:r>
          </a:p>
        </p:txBody>
      </p:sp>
      <p:pic>
        <p:nvPicPr>
          <p:cNvPr id="21508" name="Picture 14" descr="IllustratedGuidePhD-Matt-Might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08088"/>
            <a:ext cx="5332412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15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pic>
        <p:nvPicPr>
          <p:cNvPr id="22531" name="Picture 2" descr="IllustratedGuidePhD-Matt-Might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08088"/>
            <a:ext cx="5332412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Advance The Frontier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(Synthesize New Knowledge)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25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pic>
        <p:nvPicPr>
          <p:cNvPr id="23555" name="Picture 5" descr="IllustratedGuidePhD-Matt-Might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177925"/>
            <a:ext cx="5330825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2435225" y="53260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Spend 3-4 years obsessing about it … 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rgbClr val="CC0000"/>
                </a:solidFill>
              </a:rPr>
              <a:t>(can lose perspective)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176213" y="5948363"/>
            <a:ext cx="43307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(with due credit to </a:t>
            </a:r>
            <a:r>
              <a:rPr lang="en-US" altLang="en-US" sz="1400" b="0">
                <a:solidFill>
                  <a:schemeClr val="tx1"/>
                </a:solidFill>
                <a:hlinkClick r:id="rId2"/>
              </a:rPr>
              <a:t>Matt Might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chemeClr val="tx1"/>
                </a:solidFill>
              </a:rPr>
              <a:t>http://matt.might.net/articles/phd-school-in-pictures/</a:t>
            </a:r>
          </a:p>
        </p:txBody>
      </p:sp>
      <p:sp>
        <p:nvSpPr>
          <p:cNvPr id="24579" name="TextBox 9"/>
          <p:cNvSpPr txBox="1">
            <a:spLocks noChangeArrowheads="1"/>
          </p:cNvSpPr>
          <p:nvPr/>
        </p:nvSpPr>
        <p:spPr bwMode="auto">
          <a:xfrm>
            <a:off x="1955800" y="5326063"/>
            <a:ext cx="5106988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Each advancement is a tiny part of an unfathomable ocean! </a:t>
            </a:r>
            <a:r>
              <a:rPr lang="en-US" altLang="en-US" sz="1400" b="0">
                <a:solidFill>
                  <a:srgbClr val="CC0000"/>
                </a:solidFill>
              </a:rPr>
              <a:t>(You will need some tools so you don’t drown!)</a:t>
            </a:r>
          </a:p>
        </p:txBody>
      </p:sp>
      <p:pic>
        <p:nvPicPr>
          <p:cNvPr id="24580" name="Picture 2" descr="IllustratedGuidePhD-Matt-Might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2" r="1526" b="841"/>
          <a:stretch>
            <a:fillRect/>
          </a:stretch>
        </p:blipFill>
        <p:spPr bwMode="auto">
          <a:xfrm>
            <a:off x="1858963" y="1301750"/>
            <a:ext cx="5172075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>
            <a:spLocks noChangeArrowheads="1"/>
          </p:cNvSpPr>
          <p:nvPr/>
        </p:nvSpPr>
        <p:spPr bwMode="auto">
          <a:xfrm>
            <a:off x="5870575" y="1611313"/>
            <a:ext cx="635000" cy="309562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900" b="0">
                <a:solidFill>
                  <a:schemeClr val="tx1"/>
                </a:solidFill>
              </a:rPr>
              <a:t>Help!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4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What is the ‘Frontier’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Will return to this in Week 2</a:t>
            </a:r>
          </a:p>
          <a:p>
            <a:r>
              <a:rPr lang="en-US" altLang="en-US" dirty="0">
                <a:ea typeface="ＭＳ Ｐゴシック" pitchFamily="34" charset="-128"/>
              </a:rPr>
              <a:t>But now, what are these ‘Journal Articles’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‘Frontier’ is defined by ‘Journal Articles’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(‘The Literature’ or ‘Current Body of Knowledge’) </a:t>
            </a:r>
          </a:p>
        </p:txBody>
      </p:sp>
      <p:sp>
        <p:nvSpPr>
          <p:cNvPr id="25604" name="TextBox 9"/>
          <p:cNvSpPr txBox="1">
            <a:spLocks noChangeArrowheads="1"/>
          </p:cNvSpPr>
          <p:nvPr/>
        </p:nvSpPr>
        <p:spPr bwMode="auto">
          <a:xfrm>
            <a:off x="2946400" y="5232400"/>
            <a:ext cx="433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The Literature Review</a:t>
            </a:r>
            <a:br>
              <a:rPr lang="en-US" altLang="en-US" sz="1400" b="0">
                <a:solidFill>
                  <a:schemeClr val="tx1"/>
                </a:solidFill>
              </a:rPr>
            </a:br>
            <a:r>
              <a:rPr lang="en-US" altLang="en-US" sz="1400" b="0">
                <a:solidFill>
                  <a:srgbClr val="CC0000"/>
                </a:solidFill>
              </a:rPr>
              <a:t>(defining the frontier)</a:t>
            </a:r>
          </a:p>
        </p:txBody>
      </p:sp>
      <p:pic>
        <p:nvPicPr>
          <p:cNvPr id="25605" name="Picture 5" descr="IllustratedGuidePhD-Matt-Might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1550" r="1526" b="2003"/>
          <a:stretch>
            <a:fillRect/>
          </a:stretch>
        </p:blipFill>
        <p:spPr bwMode="auto">
          <a:xfrm>
            <a:off x="1843088" y="1363663"/>
            <a:ext cx="518795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Oval 3"/>
          <p:cNvSpPr>
            <a:spLocks noChangeArrowheads="1"/>
          </p:cNvSpPr>
          <p:nvPr/>
        </p:nvSpPr>
        <p:spPr bwMode="auto">
          <a:xfrm>
            <a:off x="5813425" y="2017713"/>
            <a:ext cx="139700" cy="1397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5934075" y="2170113"/>
            <a:ext cx="139700" cy="1397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6021388" y="2328863"/>
            <a:ext cx="139700" cy="1397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5700713" y="1885950"/>
            <a:ext cx="139700" cy="1397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5562600" y="1758950"/>
            <a:ext cx="138113" cy="1397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1" name="TextBox 12"/>
          <p:cNvSpPr txBox="1">
            <a:spLocks noChangeArrowheads="1"/>
          </p:cNvSpPr>
          <p:nvPr/>
        </p:nvSpPr>
        <p:spPr bwMode="auto">
          <a:xfrm>
            <a:off x="5381625" y="1430338"/>
            <a:ext cx="2282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Journal Articles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(2017/2018)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  <p:pic>
        <p:nvPicPr>
          <p:cNvPr id="26627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</p:txBody>
      </p:sp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714375" y="2027238"/>
            <a:ext cx="2663825" cy="2143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4748213" y="1508125"/>
            <a:ext cx="3857625" cy="1492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736600" y="2225675"/>
            <a:ext cx="887413" cy="21431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7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Paper Title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1630363" y="2235200"/>
            <a:ext cx="1917700" cy="21431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4886325" y="1085850"/>
            <a:ext cx="3622675" cy="3937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715963" y="2452688"/>
            <a:ext cx="2867025" cy="2143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8679" name="Rectangle 12"/>
          <p:cNvSpPr>
            <a:spLocks noChangeArrowheads="1"/>
          </p:cNvSpPr>
          <p:nvPr/>
        </p:nvSpPr>
        <p:spPr bwMode="auto">
          <a:xfrm>
            <a:off x="752475" y="2671763"/>
            <a:ext cx="649288" cy="2143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Paper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Journal Title</a:t>
            </a:r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1397000" y="2638425"/>
            <a:ext cx="2127250" cy="21431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4772025" y="876300"/>
            <a:ext cx="1052513" cy="1047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9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Paper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Journal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Volume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700088" y="2881313"/>
            <a:ext cx="585787" cy="2190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5829300" y="876300"/>
            <a:ext cx="200025" cy="1047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07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1000" y="274638"/>
            <a:ext cx="8229600" cy="922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b="0" kern="0" dirty="0">
                <a:ea typeface="ＭＳ Ｐゴシック" pitchFamily="34" charset="-128"/>
              </a:rPr>
              <a:t>Why does this course exist?</a:t>
            </a:r>
          </a:p>
        </p:txBody>
      </p:sp>
      <p:sp>
        <p:nvSpPr>
          <p:cNvPr id="5123" name="Rectangle 10"/>
          <p:cNvSpPr>
            <a:spLocks noChangeArrowheads="1"/>
          </p:cNvSpPr>
          <p:nvPr/>
        </p:nvSpPr>
        <p:spPr bwMode="auto">
          <a:xfrm>
            <a:off x="2082800" y="34671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Bachelor of Engineering (Hons)</a:t>
            </a:r>
            <a:endParaRPr lang="en-AU" altLang="en-US" sz="2000">
              <a:solidFill>
                <a:schemeClr val="tx1"/>
              </a:solidFill>
            </a:endParaRPr>
          </a:p>
        </p:txBody>
      </p:sp>
      <p:sp>
        <p:nvSpPr>
          <p:cNvPr id="5124" name="Rectangle 20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grpSp>
        <p:nvGrpSpPr>
          <p:cNvPr id="5126" name="Group 21"/>
          <p:cNvGrpSpPr>
            <a:grpSpLocks noChangeAspect="1"/>
          </p:cNvGrpSpPr>
          <p:nvPr/>
        </p:nvGrpSpPr>
        <p:grpSpPr bwMode="auto">
          <a:xfrm>
            <a:off x="2078038" y="1279525"/>
            <a:ext cx="4248150" cy="1906588"/>
            <a:chOff x="855688" y="1173083"/>
            <a:chExt cx="2831753" cy="1270700"/>
          </a:xfrm>
        </p:grpSpPr>
        <p:sp>
          <p:nvSpPr>
            <p:cNvPr id="17" name="Chevron 16"/>
            <p:cNvSpPr/>
            <p:nvPr/>
          </p:nvSpPr>
          <p:spPr>
            <a:xfrm>
              <a:off x="855688" y="1232333"/>
              <a:ext cx="1871962" cy="936361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2597491" y="1173083"/>
              <a:ext cx="470900" cy="995611"/>
            </a:xfrm>
            <a:prstGeom prst="chevron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2917069" y="1173083"/>
              <a:ext cx="470900" cy="995611"/>
            </a:xfrm>
            <a:prstGeom prst="chevr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216540" y="1173083"/>
              <a:ext cx="470901" cy="995611"/>
            </a:xfrm>
            <a:prstGeom prst="chevron">
              <a:avLst/>
            </a:prstGeom>
            <a:solidFill>
              <a:srgbClr val="6699FF"/>
            </a:solidFill>
            <a:ln>
              <a:solidFill>
                <a:srgbClr val="0B7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131" name="TextBox 27"/>
            <p:cNvSpPr txBox="1">
              <a:spLocks noChangeArrowheads="1"/>
            </p:cNvSpPr>
            <p:nvPr/>
          </p:nvSpPr>
          <p:spPr bwMode="auto">
            <a:xfrm>
              <a:off x="1021477" y="2156525"/>
              <a:ext cx="1224136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</a:pPr>
              <a:r>
                <a:rPr lang="en-AU" altLang="en-US" sz="2200"/>
                <a:t>Years 1-3</a:t>
              </a:r>
            </a:p>
          </p:txBody>
        </p:sp>
        <p:sp>
          <p:nvSpPr>
            <p:cNvPr id="5132" name="TextBox 28"/>
            <p:cNvSpPr txBox="1">
              <a:spLocks noChangeArrowheads="1"/>
            </p:cNvSpPr>
            <p:nvPr/>
          </p:nvSpPr>
          <p:spPr bwMode="auto">
            <a:xfrm>
              <a:off x="2590460" y="2156525"/>
              <a:ext cx="987988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</a:pPr>
              <a:r>
                <a:rPr lang="en-AU" altLang="en-US" sz="2200"/>
                <a:t>Year 4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65125" y="1290224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Paper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Journal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Volume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Issue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1320800" y="2881313"/>
            <a:ext cx="584200" cy="2190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6035675" y="876300"/>
            <a:ext cx="201613" cy="1047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1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Paper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Journal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Volume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Issue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Page Number Range</a:t>
            </a: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2109788" y="2881313"/>
            <a:ext cx="838200" cy="2190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8440738" y="876300"/>
            <a:ext cx="200025" cy="1047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27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Referred to (cited) in very particular way (IEEE Style):</a:t>
            </a:r>
          </a:p>
          <a:p>
            <a:pPr marL="309563" lvl="2" indent="0">
              <a:spcBef>
                <a:spcPct val="50000"/>
              </a:spcBef>
              <a:buFont typeface="Arial" charset="0"/>
              <a:buNone/>
            </a:pP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N. Sarkhosh, H. Emami, L. Bui and</a:t>
            </a:r>
            <a:br>
              <a:rPr lang="en-US" altLang="en-US" sz="1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A. Mitchell “Reduced Cost Photonic Instantaneous Frequency Measurement System”</a:t>
            </a:r>
            <a:r>
              <a:rPr lang="en-US" altLang="ja-JP" sz="1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u-HU" altLang="ja-JP" sz="1400" i="1">
                <a:latin typeface="Times New Roman" pitchFamily="18" charset="0"/>
                <a:cs typeface="Times New Roman" pitchFamily="18" charset="0"/>
              </a:rPr>
              <a:t>IEEE Photon. Technol. Lett.</a:t>
            </a: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hu-HU" altLang="ja-JP" sz="1400">
                <a:latin typeface="Times New Roman" pitchFamily="18" charset="0"/>
                <a:cs typeface="Times New Roman" pitchFamily="18" charset="0"/>
              </a:rPr>
            </a:br>
            <a:r>
              <a:rPr lang="hu-HU" altLang="ja-JP" sz="1400">
                <a:latin typeface="Times New Roman" pitchFamily="18" charset="0"/>
                <a:cs typeface="Times New Roman" pitchFamily="18" charset="0"/>
              </a:rPr>
              <a:t>vol. 20, no. 18, pp. 1521–1523, (2008).</a:t>
            </a:r>
            <a:endParaRPr lang="en-US" altLang="ja-JP"/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Authors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Paper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Journal Title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Volume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Issue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Page Number Range</a:t>
            </a:r>
          </a:p>
          <a:p>
            <a:pPr marL="309563" lvl="2" indent="0">
              <a:spcBef>
                <a:spcPct val="50000"/>
              </a:spcBef>
              <a:buFontTx/>
              <a:buChar char="•"/>
            </a:pPr>
            <a:r>
              <a:rPr lang="en-US" altLang="en-US"/>
              <a:t>Year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3028950" y="2881313"/>
            <a:ext cx="520700" cy="2190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6592888" y="876300"/>
            <a:ext cx="144462" cy="1047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Introducing a ‘Journal Paper’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Breaking the ‘Code’</a:t>
            </a:r>
          </a:p>
        </p:txBody>
      </p:sp>
      <p:pic>
        <p:nvPicPr>
          <p:cNvPr id="34819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Paper is relatively short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(‘Letter’ style – 3 or 4 pages)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Designed to read very quickly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(recall 1000’s published daily!)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reading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</a:t>
            </a:r>
            <a:r>
              <a:rPr lang="en-US" altLang="en-US" u="sng"/>
              <a:t>writing</a:t>
            </a:r>
            <a:r>
              <a:rPr lang="en-US" altLang="en-US"/>
              <a:t>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Elements to look out for: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Paper is relatively short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(‘Letter’ style – 3 or 4 pages)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Designed to read very quickly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(recall 1000’s published daily!)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reading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writing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Elements to look out for: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Masthead and title block</a:t>
            </a: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764088" y="876300"/>
            <a:ext cx="3910012" cy="87788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58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Breaking the ‘Code’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Paper is relatively short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(‘Letter’ style – 3 or 4 pages)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Designed to read very quickly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(recall 1000’s published daily!)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reading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writing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Elements to look out for: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Masthead and title block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Abstract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(very short version of paper)</a:t>
            </a:r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764088" y="1781175"/>
            <a:ext cx="1943100" cy="40798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68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Breaking the ‘Code’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Paper is relatively short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(‘Letter’ style – 3 or 4 pages)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Designed to read very quickly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(recall 1000’s published daily!)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reading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writing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Elements to look out for: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Masthead and title block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Abstract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(very short version of paper)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Key words </a:t>
            </a:r>
            <a:r>
              <a:rPr lang="en-US" altLang="en-US">
                <a:solidFill>
                  <a:srgbClr val="D82C20"/>
                </a:solidFill>
              </a:rPr>
              <a:t>(for searching)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4764088" y="2152650"/>
            <a:ext cx="1943100" cy="16033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78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Breaking the ‘Code’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Paper is relatively short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(‘Letter’ style – 3 or 4 pages)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Designed to read very quickly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(recall 1000’s published daily!)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reading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There is an ‘art’ to writing them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Elements to look out for: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Masthead and title block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Abstract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(very short version of paper)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Key words </a:t>
            </a:r>
            <a:r>
              <a:rPr lang="en-US" altLang="en-US">
                <a:solidFill>
                  <a:srgbClr val="D82C20"/>
                </a:solidFill>
              </a:rPr>
              <a:t>(for searching)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Affiliations, date received, acknowledgements etc …</a:t>
            </a:r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auto">
          <a:xfrm flipV="1">
            <a:off x="4764088" y="5561013"/>
            <a:ext cx="1943100" cy="58896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389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Breaking the ‘Code’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</p:txBody>
      </p:sp>
      <p:pic>
        <p:nvPicPr>
          <p:cNvPr id="39940" name="Picture 7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561975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9"/>
          <p:cNvSpPr>
            <a:spLocks noChangeArrowheads="1"/>
          </p:cNvSpPr>
          <p:nvPr/>
        </p:nvSpPr>
        <p:spPr bwMode="auto">
          <a:xfrm flipV="1">
            <a:off x="4933950" y="2303463"/>
            <a:ext cx="1943100" cy="20685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0963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4764088" y="1614488"/>
            <a:ext cx="4094162" cy="7842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2684463" y="4186238"/>
            <a:ext cx="2457450" cy="1754187"/>
          </a:xfrm>
          <a:prstGeom prst="chevron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5563" y="4186238"/>
            <a:ext cx="2459037" cy="1754187"/>
          </a:xfrm>
          <a:prstGeom prst="chevron">
            <a:avLst/>
          </a:prstGeom>
          <a:solidFill>
            <a:srgbClr val="FFFF99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4470400" y="4186238"/>
            <a:ext cx="2459038" cy="1754187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6273800" y="4186238"/>
            <a:ext cx="2457450" cy="1754187"/>
          </a:xfrm>
          <a:prstGeom prst="chevron">
            <a:avLst/>
          </a:prstGeom>
          <a:solidFill>
            <a:srgbClr val="6699FF"/>
          </a:solidFill>
          <a:ln>
            <a:solidFill>
              <a:srgbClr val="0B7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rgbClr val="FF0000"/>
              </a:solidFill>
            </a:endParaRPr>
          </a:p>
        </p:txBody>
      </p:sp>
      <p:sp>
        <p:nvSpPr>
          <p:cNvPr id="6150" name="TextBox 17"/>
          <p:cNvSpPr txBox="1">
            <a:spLocks noChangeArrowheads="1"/>
          </p:cNvSpPr>
          <p:nvPr/>
        </p:nvSpPr>
        <p:spPr bwMode="auto">
          <a:xfrm>
            <a:off x="3570288" y="4694238"/>
            <a:ext cx="12604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100">
                <a:solidFill>
                  <a:schemeClr val="tx1"/>
                </a:solidFill>
              </a:rPr>
              <a:t>Elective courses</a:t>
            </a:r>
          </a:p>
        </p:txBody>
      </p:sp>
      <p:sp>
        <p:nvSpPr>
          <p:cNvPr id="6151" name="TextBox 18"/>
          <p:cNvSpPr txBox="1">
            <a:spLocks noChangeArrowheads="1"/>
          </p:cNvSpPr>
          <p:nvPr/>
        </p:nvSpPr>
        <p:spPr bwMode="auto">
          <a:xfrm>
            <a:off x="868363" y="4694238"/>
            <a:ext cx="14589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100">
                <a:solidFill>
                  <a:schemeClr val="tx1"/>
                </a:solidFill>
              </a:rPr>
              <a:t>Research methods</a:t>
            </a:r>
          </a:p>
        </p:txBody>
      </p:sp>
      <p:sp>
        <p:nvSpPr>
          <p:cNvPr id="6152" name="TextBox 19"/>
          <p:cNvSpPr txBox="1">
            <a:spLocks noChangeArrowheads="1"/>
          </p:cNvSpPr>
          <p:nvPr/>
        </p:nvSpPr>
        <p:spPr bwMode="auto">
          <a:xfrm>
            <a:off x="5334000" y="4694238"/>
            <a:ext cx="12604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100">
                <a:solidFill>
                  <a:schemeClr val="tx1"/>
                </a:solidFill>
              </a:rPr>
              <a:t>Design 4A</a:t>
            </a:r>
          </a:p>
        </p:txBody>
      </p:sp>
      <p:sp>
        <p:nvSpPr>
          <p:cNvPr id="6153" name="TextBox 20"/>
          <p:cNvSpPr txBox="1">
            <a:spLocks noChangeArrowheads="1"/>
          </p:cNvSpPr>
          <p:nvPr/>
        </p:nvSpPr>
        <p:spPr bwMode="auto">
          <a:xfrm>
            <a:off x="7142163" y="4694238"/>
            <a:ext cx="12604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100">
                <a:solidFill>
                  <a:schemeClr val="tx1"/>
                </a:solidFill>
              </a:rPr>
              <a:t>Design 4B</a:t>
            </a:r>
          </a:p>
        </p:txBody>
      </p:sp>
      <p:grpSp>
        <p:nvGrpSpPr>
          <p:cNvPr id="6154" name="Group 21"/>
          <p:cNvGrpSpPr>
            <a:grpSpLocks noChangeAspect="1"/>
          </p:cNvGrpSpPr>
          <p:nvPr/>
        </p:nvGrpSpPr>
        <p:grpSpPr bwMode="auto">
          <a:xfrm>
            <a:off x="2078038" y="1279525"/>
            <a:ext cx="4248150" cy="1906588"/>
            <a:chOff x="855688" y="1173083"/>
            <a:chExt cx="2831753" cy="1270700"/>
          </a:xfrm>
        </p:grpSpPr>
        <p:sp>
          <p:nvSpPr>
            <p:cNvPr id="23" name="Chevron 22"/>
            <p:cNvSpPr/>
            <p:nvPr/>
          </p:nvSpPr>
          <p:spPr>
            <a:xfrm>
              <a:off x="855688" y="1232333"/>
              <a:ext cx="1871962" cy="936361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2597491" y="1173083"/>
              <a:ext cx="470900" cy="995611"/>
            </a:xfrm>
            <a:prstGeom prst="chevron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2917069" y="1173083"/>
              <a:ext cx="470900" cy="995611"/>
            </a:xfrm>
            <a:prstGeom prst="chevr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3216540" y="1173083"/>
              <a:ext cx="470901" cy="995611"/>
            </a:xfrm>
            <a:prstGeom prst="chevron">
              <a:avLst/>
            </a:prstGeom>
            <a:solidFill>
              <a:srgbClr val="6699FF"/>
            </a:solidFill>
            <a:ln>
              <a:solidFill>
                <a:srgbClr val="0B7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6166" name="TextBox 27"/>
            <p:cNvSpPr txBox="1">
              <a:spLocks noChangeArrowheads="1"/>
            </p:cNvSpPr>
            <p:nvPr/>
          </p:nvSpPr>
          <p:spPr bwMode="auto">
            <a:xfrm>
              <a:off x="1021477" y="2156525"/>
              <a:ext cx="1224136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</a:pPr>
              <a:r>
                <a:rPr lang="en-AU" altLang="en-US" sz="2200"/>
                <a:t>Years 1-3</a:t>
              </a:r>
            </a:p>
          </p:txBody>
        </p:sp>
        <p:sp>
          <p:nvSpPr>
            <p:cNvPr id="6167" name="TextBox 28"/>
            <p:cNvSpPr txBox="1">
              <a:spLocks noChangeArrowheads="1"/>
            </p:cNvSpPr>
            <p:nvPr/>
          </p:nvSpPr>
          <p:spPr bwMode="auto">
            <a:xfrm>
              <a:off x="2590460" y="2156525"/>
              <a:ext cx="987988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None/>
              </a:pPr>
              <a:r>
                <a:rPr lang="en-AU" altLang="en-US" sz="2200"/>
                <a:t>Year 4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538413" y="4013200"/>
            <a:ext cx="6345237" cy="208915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70413" y="1100138"/>
            <a:ext cx="1849437" cy="2087562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538413" y="3186113"/>
            <a:ext cx="2032000" cy="827087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19850" y="3186113"/>
            <a:ext cx="2463800" cy="827087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59" name="Rectangle 33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381000" y="274638"/>
            <a:ext cx="8229600" cy="922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b="0" kern="0" dirty="0">
                <a:ea typeface="ＭＳ Ｐゴシック" pitchFamily="34" charset="-128"/>
              </a:rPr>
              <a:t>Why does this course exist?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1987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Literature Review</a:t>
            </a: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4764088" y="2398713"/>
            <a:ext cx="4094162" cy="19367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3011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Literature Review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Several references</a:t>
            </a: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5197475" y="2728913"/>
            <a:ext cx="430213" cy="203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7097713" y="3078163"/>
            <a:ext cx="509587" cy="2047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5145088" y="3605213"/>
            <a:ext cx="511175" cy="2047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4035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0798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Literature Review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Several references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Background context </a:t>
            </a:r>
            <a:r>
              <a:rPr lang="en-US" altLang="en-US">
                <a:solidFill>
                  <a:srgbClr val="CC0000"/>
                </a:solidFill>
              </a:rPr>
              <a:t>(History)</a:t>
            </a:r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4816475" y="2365375"/>
            <a:ext cx="4051300" cy="9080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5059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Literature Review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Several references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Background context </a:t>
            </a:r>
            <a:r>
              <a:rPr lang="en-US" altLang="en-US">
                <a:solidFill>
                  <a:srgbClr val="CC0000"/>
                </a:solidFill>
              </a:rPr>
              <a:t>(History)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Identify specific point on frontier</a:t>
            </a:r>
            <a:br>
              <a:rPr lang="en-US" altLang="en-US"/>
            </a:br>
            <a:r>
              <a:rPr lang="en-US" altLang="en-US">
                <a:solidFill>
                  <a:srgbClr val="CC0000"/>
                </a:solidFill>
              </a:rPr>
              <a:t>(get to limit of knowledge)</a:t>
            </a:r>
          </a:p>
        </p:txBody>
      </p:sp>
      <p:sp>
        <p:nvSpPr>
          <p:cNvPr id="45061" name="Rectangle 8"/>
          <p:cNvSpPr>
            <a:spLocks noChangeArrowheads="1"/>
          </p:cNvSpPr>
          <p:nvPr/>
        </p:nvSpPr>
        <p:spPr bwMode="auto">
          <a:xfrm>
            <a:off x="4762500" y="3262313"/>
            <a:ext cx="4049713" cy="10731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6083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Literature Review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Several references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Background context </a:t>
            </a:r>
            <a:r>
              <a:rPr lang="en-US" altLang="en-US">
                <a:solidFill>
                  <a:srgbClr val="CC0000"/>
                </a:solidFill>
              </a:rPr>
              <a:t>(History)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Identify specific point on frontier</a:t>
            </a:r>
            <a:br>
              <a:rPr lang="en-US" altLang="en-US"/>
            </a:br>
            <a:r>
              <a:rPr lang="en-US" altLang="en-US">
                <a:solidFill>
                  <a:srgbClr val="CC0000"/>
                </a:solidFill>
              </a:rPr>
              <a:t>(get to limit of knowledge)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State current problem</a:t>
            </a:r>
            <a:br>
              <a:rPr lang="en-US" altLang="en-US">
                <a:solidFill>
                  <a:srgbClr val="CC0000"/>
                </a:solidFill>
              </a:rPr>
            </a:br>
            <a:r>
              <a:rPr lang="en-US" altLang="en-US">
                <a:solidFill>
                  <a:srgbClr val="CC0000"/>
                </a:solidFill>
              </a:rPr>
              <a:t>(with evidence from literature)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4762500" y="4335463"/>
            <a:ext cx="4049713" cy="7016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Introduction</a:t>
            </a:r>
          </a:p>
        </p:txBody>
      </p:sp>
      <p:pic>
        <p:nvPicPr>
          <p:cNvPr id="47107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9051" r="49168" b="34074"/>
          <a:stretch>
            <a:fillRect/>
          </a:stretch>
        </p:blipFill>
        <p:spPr bwMode="auto">
          <a:xfrm>
            <a:off x="4687888" y="1179513"/>
            <a:ext cx="42767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context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(what are we talking about)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Literature Review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Several references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Background context </a:t>
            </a:r>
            <a:r>
              <a:rPr lang="en-US" altLang="en-US">
                <a:solidFill>
                  <a:srgbClr val="CC0000"/>
                </a:solidFill>
              </a:rPr>
              <a:t>(History)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Identify specific point on frontier</a:t>
            </a:r>
            <a:br>
              <a:rPr lang="en-US" altLang="en-US"/>
            </a:br>
            <a:r>
              <a:rPr lang="en-US" altLang="en-US">
                <a:solidFill>
                  <a:srgbClr val="CC0000"/>
                </a:solidFill>
              </a:rPr>
              <a:t>(get to limit of knowledge)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State current problem</a:t>
            </a:r>
            <a:br>
              <a:rPr lang="en-US" altLang="en-US">
                <a:solidFill>
                  <a:srgbClr val="CC0000"/>
                </a:solidFill>
              </a:rPr>
            </a:br>
            <a:r>
              <a:rPr lang="en-US" altLang="en-US">
                <a:solidFill>
                  <a:srgbClr val="CC0000"/>
                </a:solidFill>
              </a:rPr>
              <a:t>(with evidence from literature)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Make the claim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(specific contribution of this paper)</a:t>
            </a:r>
          </a:p>
        </p:txBody>
      </p:sp>
      <p:sp>
        <p:nvSpPr>
          <p:cNvPr id="47109" name="Rectangle 8"/>
          <p:cNvSpPr>
            <a:spLocks noChangeArrowheads="1"/>
          </p:cNvSpPr>
          <p:nvPr/>
        </p:nvSpPr>
        <p:spPr bwMode="auto">
          <a:xfrm>
            <a:off x="4773613" y="5037138"/>
            <a:ext cx="4049712" cy="5461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Basic Concept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 abstract terms)</a:t>
            </a:r>
          </a:p>
        </p:txBody>
      </p:sp>
      <p:pic>
        <p:nvPicPr>
          <p:cNvPr id="48132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4787900" y="4492625"/>
            <a:ext cx="1887538" cy="109061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(in abstract terms)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a block diagram …</a:t>
            </a:r>
          </a:p>
        </p:txBody>
      </p:sp>
      <p:pic>
        <p:nvPicPr>
          <p:cNvPr id="49156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6724650" y="1689100"/>
            <a:ext cx="1887538" cy="66516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(in abstract terms)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a block diagram …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specific details of the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(how does it work?)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0180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6721475" y="2462213"/>
            <a:ext cx="1952625" cy="36718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(in abstract terms)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a block diagram …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specific details of the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(how does it work?)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equations </a:t>
            </a:r>
          </a:p>
        </p:txBody>
      </p:sp>
      <p:pic>
        <p:nvPicPr>
          <p:cNvPr id="51204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6721475" y="5668963"/>
            <a:ext cx="1952625" cy="2952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2655888" y="927100"/>
            <a:ext cx="6061075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Tx/>
              <a:buChar char="•"/>
            </a:pPr>
            <a:r>
              <a:rPr lang="en-AU" altLang="en-US" sz="2200">
                <a:solidFill>
                  <a:srgbClr val="0B79E8"/>
                </a:solidFill>
              </a:rPr>
              <a:t>Undertake a technical design project in a coherent and logical way.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Tx/>
              <a:buChar char="•"/>
            </a:pPr>
            <a:r>
              <a:rPr lang="en-AU" altLang="en-US" sz="2200">
                <a:solidFill>
                  <a:srgbClr val="0B79E8"/>
                </a:solidFill>
              </a:rPr>
              <a:t>Manage a technical design project and demonstrate personal management skills.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Tx/>
              <a:buChar char="•"/>
            </a:pPr>
            <a:r>
              <a:rPr lang="en-AU" altLang="en-US" sz="2200">
                <a:solidFill>
                  <a:srgbClr val="0B79E8"/>
                </a:solidFill>
              </a:rPr>
              <a:t>Survey and critique techniques used in a specific field and propose new directions and technical solutions.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Tx/>
              <a:buChar char="•"/>
            </a:pPr>
            <a:r>
              <a:rPr lang="en-AU" altLang="en-US" sz="2200"/>
              <a:t>Write a project report and research paper in a fluent and coherent style.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Tx/>
              <a:buChar char="•"/>
            </a:pPr>
            <a:r>
              <a:rPr lang="en-AU" altLang="en-US" sz="2200"/>
              <a:t>Present a technical project in a fluent and compelling way.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Tx/>
              <a:buChar char="•"/>
            </a:pPr>
            <a:r>
              <a:rPr lang="en-AU" altLang="en-US" sz="2200"/>
              <a:t>Demonstrate proficiency in a chosen project area.</a:t>
            </a:r>
          </a:p>
        </p:txBody>
      </p:sp>
      <p:sp>
        <p:nvSpPr>
          <p:cNvPr id="12" name="Chevron 11"/>
          <p:cNvSpPr/>
          <p:nvPr/>
        </p:nvSpPr>
        <p:spPr>
          <a:xfrm>
            <a:off x="323850" y="2695575"/>
            <a:ext cx="2181225" cy="1403350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7172" name="TextBox 12"/>
          <p:cNvSpPr txBox="1">
            <a:spLocks noChangeArrowheads="1"/>
          </p:cNvSpPr>
          <p:nvPr/>
        </p:nvSpPr>
        <p:spPr bwMode="auto">
          <a:xfrm>
            <a:off x="935038" y="2981325"/>
            <a:ext cx="1209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400">
                <a:solidFill>
                  <a:schemeClr val="tx1"/>
                </a:solidFill>
              </a:rPr>
              <a:t>Design 4A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554037"/>
          </a:xfrm>
        </p:spPr>
        <p:txBody>
          <a:bodyPr/>
          <a:lstStyle/>
          <a:p>
            <a:pPr eaLnBrk="1" hangingPunct="1"/>
            <a:r>
              <a:rPr lang="en-AU" altLang="en-US">
                <a:ea typeface="ＭＳ Ｐゴシック" pitchFamily="34" charset="-128"/>
              </a:rPr>
              <a:t>What is Design 4A?</a:t>
            </a:r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(in abstract terms)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a block diagram …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specific details of the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(how does it work?)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equations 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And some more equations!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(now on page 2)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4832350" y="1751013"/>
            <a:ext cx="1951038" cy="447516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pic>
        <p:nvPicPr>
          <p:cNvPr id="52229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604838"/>
            <a:ext cx="43751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6843713" y="1793875"/>
            <a:ext cx="1951037" cy="26511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(in abstract terms)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a block diagram …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specific details of the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(how does it work?)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equations 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And some more equations!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(now on page 2)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actual investigation …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3252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604838"/>
            <a:ext cx="43751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6843713" y="4492625"/>
            <a:ext cx="1951037" cy="17653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introduction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(in abstract terms)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a block diagram …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specific details of the concept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(how does it work?)</a:t>
            </a:r>
            <a:endParaRPr lang="en-US" altLang="en-US">
              <a:solidFill>
                <a:srgbClr val="000000"/>
              </a:solidFill>
            </a:endParaRP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equations 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And some more equations!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(now on page 2)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actual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4276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689475" y="2000250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23227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</p:txBody>
      </p:sp>
      <p:pic>
        <p:nvPicPr>
          <p:cNvPr id="55300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9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760913" y="2200275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4752975" y="2478088"/>
            <a:ext cx="3719513" cy="3714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4843463" y="2787650"/>
            <a:ext cx="2513012" cy="21431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92FB0AA-7081-A349-B5CB-3DB1BE4C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pic>
        <p:nvPicPr>
          <p:cNvPr id="56323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9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760913" y="2200275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4752975" y="2976563"/>
            <a:ext cx="3719513" cy="1714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6326" name="Rectangle 8"/>
          <p:cNvSpPr>
            <a:spLocks noChangeArrowheads="1"/>
          </p:cNvSpPr>
          <p:nvPr/>
        </p:nvSpPr>
        <p:spPr bwMode="auto">
          <a:xfrm>
            <a:off x="4843463" y="3135313"/>
            <a:ext cx="1955800" cy="1920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6327" name="Rectangle 10"/>
          <p:cNvSpPr>
            <a:spLocks noChangeArrowheads="1"/>
          </p:cNvSpPr>
          <p:nvPr/>
        </p:nvSpPr>
        <p:spPr bwMode="auto">
          <a:xfrm>
            <a:off x="7408863" y="2811463"/>
            <a:ext cx="1071562" cy="1920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6328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pic>
        <p:nvPicPr>
          <p:cNvPr id="57347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9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760913" y="2200275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4752975" y="3627438"/>
            <a:ext cx="3719513" cy="9890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7350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pic>
        <p:nvPicPr>
          <p:cNvPr id="58371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9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760913" y="2200275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11"/>
          <p:cNvSpPr>
            <a:spLocks noChangeArrowheads="1"/>
          </p:cNvSpPr>
          <p:nvPr/>
        </p:nvSpPr>
        <p:spPr bwMode="auto">
          <a:xfrm>
            <a:off x="4752975" y="4603750"/>
            <a:ext cx="3719513" cy="9874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8374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Method: Specific implementation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(like a function call)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pic>
        <p:nvPicPr>
          <p:cNvPr id="59395" name="Picture 6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9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760913" y="2200275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11"/>
          <p:cNvSpPr>
            <a:spLocks noChangeArrowheads="1"/>
          </p:cNvSpPr>
          <p:nvPr/>
        </p:nvSpPr>
        <p:spPr bwMode="auto">
          <a:xfrm>
            <a:off x="4845050" y="1025525"/>
            <a:ext cx="3719513" cy="7556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59398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Method: Specific implementation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(like a function call)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system diagram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(devices, not functional blocks)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pic>
        <p:nvPicPr>
          <p:cNvPr id="60419" name="Picture 6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8"/>
          <a:stretch>
            <a:fillRect/>
          </a:stretch>
        </p:blipFill>
        <p:spPr bwMode="auto">
          <a:xfrm>
            <a:off x="4614863" y="601663"/>
            <a:ext cx="43751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9" descr="Hossein Pap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 t="66154"/>
          <a:stretch>
            <a:fillRect/>
          </a:stretch>
        </p:blipFill>
        <p:spPr bwMode="auto">
          <a:xfrm>
            <a:off x="4760913" y="2200275"/>
            <a:ext cx="42259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11"/>
          <p:cNvSpPr>
            <a:spLocks noChangeArrowheads="1"/>
          </p:cNvSpPr>
          <p:nvPr/>
        </p:nvSpPr>
        <p:spPr bwMode="auto">
          <a:xfrm>
            <a:off x="4845050" y="1025525"/>
            <a:ext cx="3719513" cy="7556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6851650" y="4749800"/>
            <a:ext cx="931863" cy="15398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4979988" y="5224463"/>
            <a:ext cx="846137" cy="1539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0424" name="Rectangle 10"/>
          <p:cNvSpPr>
            <a:spLocks noChangeArrowheads="1"/>
          </p:cNvSpPr>
          <p:nvPr/>
        </p:nvSpPr>
        <p:spPr bwMode="auto">
          <a:xfrm>
            <a:off x="4824413" y="4911725"/>
            <a:ext cx="657225" cy="15398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0425" name="Rectangle 12"/>
          <p:cNvSpPr>
            <a:spLocks noChangeArrowheads="1"/>
          </p:cNvSpPr>
          <p:nvPr/>
        </p:nvSpPr>
        <p:spPr bwMode="auto">
          <a:xfrm>
            <a:off x="7148513" y="5065713"/>
            <a:ext cx="471487" cy="1539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0426" name="Rectangle 13"/>
          <p:cNvSpPr>
            <a:spLocks noChangeArrowheads="1"/>
          </p:cNvSpPr>
          <p:nvPr/>
        </p:nvSpPr>
        <p:spPr bwMode="auto">
          <a:xfrm>
            <a:off x="7504113" y="4905375"/>
            <a:ext cx="279400" cy="15398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0427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Method: Specific implementation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(like a function call)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system diagram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(devices, not functional blocks)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Lots of parameters go in …</a:t>
            </a:r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pic>
        <p:nvPicPr>
          <p:cNvPr id="61443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14"/>
          <p:cNvSpPr>
            <a:spLocks noChangeArrowheads="1"/>
          </p:cNvSpPr>
          <p:nvPr/>
        </p:nvSpPr>
        <p:spPr bwMode="auto">
          <a:xfrm>
            <a:off x="4860925" y="1068388"/>
            <a:ext cx="1882775" cy="228123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1445" name="Rectangle 15"/>
          <p:cNvSpPr>
            <a:spLocks noChangeArrowheads="1"/>
          </p:cNvSpPr>
          <p:nvPr/>
        </p:nvSpPr>
        <p:spPr bwMode="auto">
          <a:xfrm>
            <a:off x="4870450" y="4576763"/>
            <a:ext cx="1882775" cy="50323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144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Method: Specific implementation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(like a function call)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system diagram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(devices, not functional blocks)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Lots of parameters go in …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Results come out </a:t>
            </a:r>
            <a:r>
              <a:rPr lang="en-US" altLang="en-US">
                <a:solidFill>
                  <a:srgbClr val="CC0000"/>
                </a:solidFill>
              </a:rPr>
              <a:t>(words, pictures)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ea typeface="ＭＳ Ｐゴシック" pitchFamily="34" charset="-128"/>
              </a:rPr>
              <a:t>How can we help you with Design 4A?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55888" y="927100"/>
            <a:ext cx="6061075" cy="3697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 typeface="Wingdings" pitchFamily="2" charset="2"/>
              <a:buNone/>
              <a:defRPr/>
            </a:pPr>
            <a:r>
              <a:rPr lang="en-AU" sz="2200" dirty="0">
                <a:solidFill>
                  <a:schemeClr val="bg1"/>
                </a:solidFill>
                <a:latin typeface="Arial" pitchFamily="34" charset="0"/>
              </a:rPr>
              <a:t>Undertake a technical design project in a coherent and logical way.</a:t>
            </a:r>
          </a:p>
          <a:p>
            <a:pPr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 typeface="Wingdings" pitchFamily="2" charset="2"/>
              <a:buNone/>
              <a:defRPr/>
            </a:pPr>
            <a:r>
              <a:rPr lang="en-AU" sz="2200" dirty="0">
                <a:solidFill>
                  <a:schemeClr val="bg1"/>
                </a:solidFill>
                <a:latin typeface="Arial" pitchFamily="34" charset="0"/>
              </a:rPr>
              <a:t>Manage a technical design project and demonstrate personal management skills.</a:t>
            </a:r>
          </a:p>
          <a:p>
            <a:pPr marL="285750" indent="-285750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AU" sz="2200" dirty="0">
                <a:solidFill>
                  <a:srgbClr val="0B79E8"/>
                </a:solidFill>
                <a:latin typeface="Arial" pitchFamily="34" charset="0"/>
              </a:rPr>
              <a:t>Survey and critique techniques used in a specific field and propose new directions and technical solutions.</a:t>
            </a:r>
          </a:p>
          <a:p>
            <a:pPr marL="285750" indent="-285750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AU" sz="2200" dirty="0">
                <a:latin typeface="Arial" pitchFamily="34" charset="0"/>
              </a:rPr>
              <a:t>Write a project report and research paper in a fluent and coherent style.</a:t>
            </a:r>
            <a:endParaRPr lang="en-AU" sz="2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23850" y="2663825"/>
            <a:ext cx="2449513" cy="1404938"/>
          </a:xfrm>
          <a:prstGeom prst="chevron">
            <a:avLst/>
          </a:prstGeom>
          <a:solidFill>
            <a:srgbClr val="FFFF99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rgbClr val="FF0000"/>
              </a:solidFill>
            </a:endParaRPr>
          </a:p>
        </p:txBody>
      </p:sp>
      <p:sp>
        <p:nvSpPr>
          <p:cNvPr id="8197" name="TextBox 12"/>
          <p:cNvSpPr txBox="1">
            <a:spLocks noChangeArrowheads="1"/>
          </p:cNvSpPr>
          <p:nvPr/>
        </p:nvSpPr>
        <p:spPr bwMode="auto">
          <a:xfrm>
            <a:off x="852488" y="2951163"/>
            <a:ext cx="16303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400">
                <a:solidFill>
                  <a:schemeClr val="tx1"/>
                </a:solidFill>
              </a:rPr>
              <a:t>Research methods</a:t>
            </a:r>
          </a:p>
        </p:txBody>
      </p: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Method: Specific implementation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(like a function call)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system diagram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(devices, not functional blocks)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Lots of parameters go in …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Results come out </a:t>
            </a:r>
            <a:r>
              <a:rPr lang="en-US" altLang="en-US">
                <a:solidFill>
                  <a:srgbClr val="CC0000"/>
                </a:solidFill>
              </a:rPr>
              <a:t>(words, pictures)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Discussion and result interpretation</a:t>
            </a:r>
          </a:p>
        </p:txBody>
      </p:sp>
      <p:pic>
        <p:nvPicPr>
          <p:cNvPr id="62468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5"/>
          <p:cNvSpPr>
            <a:spLocks noChangeArrowheads="1"/>
          </p:cNvSpPr>
          <p:nvPr/>
        </p:nvSpPr>
        <p:spPr bwMode="auto">
          <a:xfrm>
            <a:off x="4870450" y="5186363"/>
            <a:ext cx="1882775" cy="30003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5051425" y="5089525"/>
            <a:ext cx="1676400" cy="1111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868863" y="5476875"/>
            <a:ext cx="654050" cy="1301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Investigation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Components of Investigation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Hypothesis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(what you think should happen)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Sub-step required to test hypothesis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Method: Abstract Terms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(like a function definition)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Method: Specific implementation</a:t>
            </a:r>
            <a:br>
              <a:rPr lang="en-US" altLang="en-US"/>
            </a:br>
            <a:r>
              <a:rPr lang="en-US" altLang="en-US">
                <a:solidFill>
                  <a:srgbClr val="D82C20"/>
                </a:solidFill>
              </a:rPr>
              <a:t>(like a function call)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With system diagram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D82C20"/>
                </a:solidFill>
              </a:rPr>
              <a:t>(devices, not functional blocks)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Lots of parameters go in …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Results come out </a:t>
            </a:r>
            <a:r>
              <a:rPr lang="en-US" altLang="en-US">
                <a:solidFill>
                  <a:srgbClr val="CC0000"/>
                </a:solidFill>
              </a:rPr>
              <a:t>(words, pictures)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Discussion and result interpretation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Conclusion </a:t>
            </a:r>
            <a:r>
              <a:rPr lang="en-US" altLang="en-US">
                <a:solidFill>
                  <a:srgbClr val="CC0000"/>
                </a:solidFill>
              </a:rPr>
              <a:t>(can we move on?)</a:t>
            </a:r>
          </a:p>
        </p:txBody>
      </p:sp>
      <p:pic>
        <p:nvPicPr>
          <p:cNvPr id="63492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5519738" y="5494338"/>
            <a:ext cx="1208087" cy="1127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868863" y="5562600"/>
            <a:ext cx="1349375" cy="13176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Second Investigation</a:t>
            </a:r>
          </a:p>
        </p:txBody>
      </p:sp>
      <p:pic>
        <p:nvPicPr>
          <p:cNvPr id="64516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4857750" y="5867400"/>
            <a:ext cx="1879600" cy="36671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6767513" y="1208088"/>
            <a:ext cx="1911350" cy="12001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Second Investigation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Discussion of validity of results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CC0000"/>
                </a:solidFill>
              </a:rPr>
              <a:t>(can we trust? what was assumed?)</a:t>
            </a:r>
          </a:p>
          <a:p>
            <a:pPr marL="0" lvl="1" indent="0">
              <a:spcBef>
                <a:spcPct val="50000"/>
              </a:spcBef>
              <a:buFont typeface="Arial" charset="0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5540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6767513" y="2447925"/>
            <a:ext cx="1911350" cy="106045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Second Investigation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Discussion of validity of results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CC0000"/>
                </a:solidFill>
              </a:rPr>
              <a:t>(can we trust? what was assumed?)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Proposed future work</a:t>
            </a:r>
          </a:p>
          <a:p>
            <a:pPr marL="0" lvl="1" indent="0">
              <a:spcBef>
                <a:spcPct val="50000"/>
              </a:spcBef>
              <a:buFont typeface="Arial" charset="0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6564" name="Picture 2" descr="Hossein 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6767513" y="3532188"/>
            <a:ext cx="1911350" cy="2381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Second Investigation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Discussion of validity of results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CC0000"/>
                </a:solidFill>
              </a:rPr>
              <a:t>(can we trust? what was assumed?)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Proposed future work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Conclusions</a:t>
            </a:r>
            <a:br>
              <a:rPr lang="en-US" altLang="en-US"/>
            </a:br>
            <a:r>
              <a:rPr lang="en-US" altLang="en-US">
                <a:solidFill>
                  <a:srgbClr val="CC0000"/>
                </a:solidFill>
              </a:rPr>
              <a:t>(should match ‘claim’ in introduction)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 marL="180975" lvl="1" indent="-180975">
              <a:spcBef>
                <a:spcPct val="50000"/>
              </a:spcBef>
              <a:buFont typeface="Arial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7588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6767513" y="3841750"/>
            <a:ext cx="1911350" cy="6191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Elements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4365625" cy="4865687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Second Investigation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Discussion of validity of results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Do results match our hypothesis?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What did we assume to get them?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CC0000"/>
                </a:solidFill>
              </a:rPr>
              <a:t>(when can we trust them?)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Proposed future work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/>
              <a:t>Conclusions</a:t>
            </a:r>
            <a:br>
              <a:rPr lang="en-US" altLang="en-US"/>
            </a:br>
            <a:r>
              <a:rPr lang="en-US" altLang="en-US">
                <a:solidFill>
                  <a:srgbClr val="CC0000"/>
                </a:solidFill>
              </a:rPr>
              <a:t>(should match ‘claim’ in introduction)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CC0000"/>
                </a:solidFill>
              </a:rPr>
              <a:t>References</a:t>
            </a:r>
            <a:br>
              <a:rPr lang="en-US" altLang="en-US">
                <a:solidFill>
                  <a:srgbClr val="CC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(Evidence for introduction, elsewhere)</a:t>
            </a:r>
          </a:p>
          <a:p>
            <a:pPr marL="180975" lvl="1" indent="-180975"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 marL="180975" lvl="1" indent="-180975">
              <a:spcBef>
                <a:spcPct val="50000"/>
              </a:spcBef>
              <a:buFont typeface="Arial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8612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758825"/>
            <a:ext cx="43751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6783388" y="4506913"/>
            <a:ext cx="1911350" cy="175101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Journal Papers: Summary</a:t>
            </a:r>
          </a:p>
        </p:txBody>
      </p:sp>
      <p:pic>
        <p:nvPicPr>
          <p:cNvPr id="69635" name="Picture 2" descr="Hossein Pap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627063"/>
            <a:ext cx="4378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1300163"/>
            <a:ext cx="3711575" cy="4538662"/>
          </a:xfrm>
        </p:spPr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Very Formal Structure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Introduction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Literature Review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Problem Definition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Statement of Claim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Investigations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Hypothesis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Method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Results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Discussion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Conclusion</a:t>
            </a:r>
          </a:p>
          <a:p>
            <a:pPr marL="0" lvl="1" indent="0">
              <a:spcBef>
                <a:spcPct val="50000"/>
              </a:spcBef>
              <a:buFont typeface="Arial" charset="0"/>
              <a:buNone/>
              <a:defRPr/>
            </a:pPr>
            <a:endParaRPr lang="en-US" dirty="0">
              <a:solidFill>
                <a:srgbClr val="D82C20"/>
              </a:solidFill>
            </a:endParaRP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6592888" y="876300"/>
            <a:ext cx="144462" cy="10477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eaLnBrk="1" hangingPunct="1">
              <a:spcBef>
                <a:spcPct val="50000"/>
              </a:spcBef>
            </a:pPr>
            <a:br>
              <a:rPr lang="en-US" altLang="en-US"/>
            </a:br>
            <a:endParaRPr lang="en-US" alt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2076450" y="1933575"/>
            <a:ext cx="6096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Next Week : Practicing ‘Literature Review’ – Part 1</a:t>
            </a:r>
          </a:p>
          <a:p>
            <a:pPr marL="0" lvl="1" eaLnBrk="1" hangingPunct="1"/>
            <a:r>
              <a:rPr lang="en-US" altLang="en-US" dirty="0"/>
              <a:t>How do you find papers?</a:t>
            </a:r>
          </a:p>
          <a:p>
            <a:pPr marL="0" lvl="1" eaLnBrk="1" hangingPunct="1"/>
            <a:r>
              <a:rPr lang="en-US" altLang="en-US" dirty="0"/>
              <a:t>How do you rank papers?</a:t>
            </a:r>
          </a:p>
          <a:p>
            <a:pPr marL="0" lvl="1" eaLnBrk="1" hangingPunct="1"/>
            <a:endParaRPr lang="en-US" altLang="en-US" dirty="0"/>
          </a:p>
          <a:p>
            <a:pPr marL="0" lvl="1" eaLnBrk="1" hangingPunct="1"/>
            <a:endParaRPr lang="en-US" altLang="en-US" dirty="0"/>
          </a:p>
          <a:p>
            <a:pPr marL="0" lvl="1" eaLnBrk="1" hangingPunct="1"/>
            <a:r>
              <a:rPr lang="en-US" altLang="en-US" dirty="0">
                <a:solidFill>
                  <a:schemeClr val="tx1"/>
                </a:solidFill>
              </a:rPr>
              <a:t>You can meet me:</a:t>
            </a:r>
          </a:p>
          <a:p>
            <a:pPr marL="0" lvl="1" eaLnBrk="1" hangingPunct="1"/>
            <a:r>
              <a:rPr lang="en-US" altLang="en-US" b="0" dirty="0">
                <a:solidFill>
                  <a:schemeClr val="tx1"/>
                </a:solidFill>
              </a:rPr>
              <a:t>Where? In my office (12.11.09) </a:t>
            </a:r>
          </a:p>
          <a:p>
            <a:pPr marL="0" lvl="1" eaLnBrk="1" hangingPunct="1"/>
            <a:r>
              <a:rPr lang="en-US" altLang="en-US" b="0" dirty="0">
                <a:solidFill>
                  <a:schemeClr val="tx1"/>
                </a:solidFill>
              </a:rPr>
              <a:t>When? Wednesdays between 2-3 pm</a:t>
            </a:r>
          </a:p>
          <a:p>
            <a:pPr marL="0" lvl="1" eaLnBrk="1" hangingPunct="1"/>
            <a:r>
              <a:rPr lang="en-US" altLang="en-US" b="0" dirty="0">
                <a:solidFill>
                  <a:schemeClr val="tx1"/>
                </a:solidFill>
              </a:rPr>
              <a:t>How? You don’t need to make an appointment!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0" y="6449599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70661" name="TextBox 7"/>
          <p:cNvSpPr txBox="1">
            <a:spLocks noChangeArrowheads="1"/>
          </p:cNvSpPr>
          <p:nvPr/>
        </p:nvSpPr>
        <p:spPr bwMode="auto">
          <a:xfrm>
            <a:off x="2827338" y="6523038"/>
            <a:ext cx="3032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1200" b="0" dirty="0" err="1">
                <a:solidFill>
                  <a:schemeClr val="bg1"/>
                </a:solidFill>
              </a:rPr>
              <a:t>francisco.tovarlopez@rmit.edu.au</a:t>
            </a:r>
            <a:endParaRPr lang="en-AU" altLang="en-US" sz="12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3360738" y="2695575"/>
            <a:ext cx="34813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AU" altLang="en-US" sz="2200">
                <a:solidFill>
                  <a:srgbClr val="0B79E8"/>
                </a:solidFill>
              </a:rPr>
              <a:t>Literature survey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AU" altLang="en-US" sz="2200">
                <a:solidFill>
                  <a:srgbClr val="0B79E8"/>
                </a:solidFill>
              </a:rPr>
              <a:t>Identifying the gap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3360738" y="3873500"/>
            <a:ext cx="43354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AU" altLang="en-US" sz="2200"/>
              <a:t>Plan a Research Proposal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AU" altLang="en-US" sz="2200"/>
              <a:t>Write a Research Proposal</a:t>
            </a:r>
          </a:p>
        </p:txBody>
      </p:sp>
      <p:sp>
        <p:nvSpPr>
          <p:cNvPr id="4" name="Chevron 3"/>
          <p:cNvSpPr/>
          <p:nvPr/>
        </p:nvSpPr>
        <p:spPr>
          <a:xfrm>
            <a:off x="323850" y="2587625"/>
            <a:ext cx="2449513" cy="1404938"/>
          </a:xfrm>
          <a:prstGeom prst="chevron">
            <a:avLst/>
          </a:prstGeom>
          <a:solidFill>
            <a:srgbClr val="FFFF99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AU">
              <a:solidFill>
                <a:srgbClr val="FF0000"/>
              </a:solidFill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852488" y="2874963"/>
            <a:ext cx="16303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AU" altLang="en-US" sz="2400">
                <a:solidFill>
                  <a:schemeClr val="tx1"/>
                </a:solidFill>
              </a:rPr>
              <a:t>Research methods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274638"/>
            <a:ext cx="8229600" cy="922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b="0" kern="0">
                <a:ea typeface="ＭＳ Ｐゴシック" pitchFamily="34" charset="-128"/>
              </a:rPr>
              <a:t>How can we help you with Design 4A?</a:t>
            </a:r>
            <a:endParaRPr lang="en-AU" altLang="en-US" b="0" kern="0" dirty="0">
              <a:ea typeface="ＭＳ Ｐゴシック" pitchFamily="34" charset="-128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18538" cy="922337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Assessments</a:t>
            </a: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68300" y="1096963"/>
            <a:ext cx="7654925" cy="486568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en-US" b="1" dirty="0">
                <a:ea typeface="ＭＳ Ｐゴシック" pitchFamily="34" charset="-128"/>
              </a:rPr>
              <a:t>‘Literature Review’ Assignment </a:t>
            </a:r>
            <a:r>
              <a:rPr lang="en-US" altLang="en-US" dirty="0">
                <a:ea typeface="ＭＳ Ｐゴシック" pitchFamily="34" charset="-128"/>
              </a:rPr>
              <a:t>(50%) </a:t>
            </a:r>
            <a:r>
              <a:rPr lang="en-US" altLang="en-US" dirty="0">
                <a:solidFill>
                  <a:srgbClr val="CC0000"/>
                </a:solidFill>
                <a:ea typeface="ＭＳ Ｐゴシック" pitchFamily="34" charset="-128"/>
              </a:rPr>
              <a:t>(Due week 6)</a:t>
            </a:r>
          </a:p>
          <a:p>
            <a:pPr marL="285750" lvl="1" indent="24765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Arial" pitchFamily="34" charset="0"/>
              </a:rPr>
              <a:t>Select topic from the three options provided in my next slide</a:t>
            </a:r>
          </a:p>
          <a:p>
            <a:pPr marL="285750" lvl="1" indent="24765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Arial" pitchFamily="34" charset="0"/>
              </a:rPr>
              <a:t> Just 2 Pages </a:t>
            </a:r>
            <a:r>
              <a:rPr lang="en-US" altLang="en-US" dirty="0">
                <a:solidFill>
                  <a:srgbClr val="CC0000"/>
                </a:solidFill>
                <a:ea typeface="Arial" pitchFamily="34" charset="0"/>
              </a:rPr>
              <a:t>(don’t underestimate it– this is hard!)</a:t>
            </a:r>
          </a:p>
          <a:p>
            <a:pPr marL="285750" lvl="1" indent="-19050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Arial" pitchFamily="34" charset="0"/>
              </a:rPr>
              <a:t>  Must define the </a:t>
            </a:r>
            <a:r>
              <a:rPr lang="en-US" altLang="en-US" u="sng" dirty="0">
                <a:ea typeface="Arial" pitchFamily="34" charset="0"/>
              </a:rPr>
              <a:t>frontier</a:t>
            </a:r>
            <a:r>
              <a:rPr lang="en-US" altLang="en-US" dirty="0">
                <a:ea typeface="Arial" pitchFamily="34" charset="0"/>
              </a:rPr>
              <a:t> </a:t>
            </a:r>
            <a:r>
              <a:rPr lang="en-US" altLang="en-US" dirty="0">
                <a:solidFill>
                  <a:srgbClr val="CC0000"/>
                </a:solidFill>
                <a:ea typeface="Arial" pitchFamily="34" charset="0"/>
              </a:rPr>
              <a:t>(not just knowledge!)</a:t>
            </a:r>
          </a:p>
          <a:p>
            <a:pPr marL="0" lvl="1" indent="0">
              <a:buFont typeface="Arial" pitchFamily="34" charset="0"/>
              <a:buNone/>
              <a:defRPr/>
            </a:pPr>
            <a:endParaRPr lang="en-US" altLang="en-US" dirty="0">
              <a:solidFill>
                <a:srgbClr val="CC0000"/>
              </a:solidFill>
              <a:ea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en-US" b="1" dirty="0">
                <a:ea typeface="ＭＳ Ｐゴシック" pitchFamily="34" charset="-128"/>
              </a:rPr>
              <a:t>‘Research Proposal’ Assignment </a:t>
            </a:r>
            <a:r>
              <a:rPr lang="en-US" altLang="en-US" dirty="0">
                <a:ea typeface="ＭＳ Ｐゴシック" pitchFamily="34" charset="-128"/>
              </a:rPr>
              <a:t>(50%) </a:t>
            </a:r>
            <a:r>
              <a:rPr lang="en-US" altLang="en-US" dirty="0">
                <a:solidFill>
                  <a:srgbClr val="CC0000"/>
                </a:solidFill>
                <a:ea typeface="ＭＳ Ｐゴシック" pitchFamily="34" charset="-128"/>
              </a:rPr>
              <a:t>(Due week 12)</a:t>
            </a:r>
          </a:p>
          <a:p>
            <a:pPr marL="285750" lvl="1" indent="-19050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2300" algn="l"/>
              </a:tabLst>
              <a:defRPr/>
            </a:pPr>
            <a:r>
              <a:rPr lang="en-US" altLang="en-US" dirty="0">
                <a:ea typeface="Arial" pitchFamily="34" charset="0"/>
              </a:rPr>
              <a:t>  Just 3 Pages </a:t>
            </a:r>
            <a:r>
              <a:rPr lang="en-US" altLang="en-US" dirty="0">
                <a:solidFill>
                  <a:srgbClr val="CC0000"/>
                </a:solidFill>
                <a:ea typeface="Arial" pitchFamily="34" charset="0"/>
              </a:rPr>
              <a:t>(don’t underestimate it – this is hard!)</a:t>
            </a:r>
          </a:p>
          <a:p>
            <a:pPr marL="285750" lvl="1" indent="-19050">
              <a:buFont typeface="Wingdings" panose="05000000000000000000" pitchFamily="2" charset="2"/>
              <a:buChar char="Ø"/>
              <a:tabLst>
                <a:tab pos="622300" algn="l"/>
              </a:tabLst>
              <a:defRPr/>
            </a:pPr>
            <a:r>
              <a:rPr lang="en-US" altLang="en-US" dirty="0">
                <a:ea typeface="Arial" pitchFamily="34" charset="0"/>
              </a:rPr>
              <a:t>  Includes literature review</a:t>
            </a:r>
          </a:p>
          <a:p>
            <a:pPr marL="285750" lvl="1" indent="-19050">
              <a:buFont typeface="Wingdings" panose="05000000000000000000" pitchFamily="2" charset="2"/>
              <a:buChar char="Ø"/>
              <a:tabLst>
                <a:tab pos="622300" algn="l"/>
              </a:tabLst>
              <a:defRPr/>
            </a:pPr>
            <a:r>
              <a:rPr lang="en-US" altLang="en-US" dirty="0">
                <a:ea typeface="Arial" pitchFamily="34" charset="0"/>
              </a:rPr>
              <a:t>  Adds justification and plan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4" y="0"/>
            <a:ext cx="4644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b="0" dirty="0">
                <a:solidFill>
                  <a:srgbClr val="EE3224"/>
                </a:solidFill>
                <a:latin typeface="+mj-lt"/>
                <a:cs typeface="+mj-cs"/>
              </a:rPr>
              <a:t>Research Topics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980728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AU" sz="2000" dirty="0">
                <a:solidFill>
                  <a:schemeClr val="tx1"/>
                </a:solidFill>
              </a:rPr>
              <a:t>Option 1: </a:t>
            </a:r>
            <a:r>
              <a:rPr lang="en-AU" sz="2000" b="0" dirty="0">
                <a:solidFill>
                  <a:schemeClr val="tx1"/>
                </a:solidFill>
              </a:rPr>
              <a:t>Select your favourite topic through the following file that you can find in Canvas:</a:t>
            </a:r>
          </a:p>
          <a:p>
            <a:pPr marL="1257300"/>
            <a:r>
              <a:rPr lang="en-AU" sz="2000" b="0" dirty="0">
                <a:hlinkClick r:id="rId2"/>
              </a:rPr>
              <a:t>2019 Semester 1 Capstone Project topics </a:t>
            </a:r>
            <a:r>
              <a:rPr lang="en-AU" sz="2000" b="0" u="sng" dirty="0">
                <a:solidFill>
                  <a:schemeClr val="tx1"/>
                </a:solidFill>
                <a:hlinkClick r:id="rId2"/>
              </a:rPr>
              <a:t>list</a:t>
            </a:r>
            <a:r>
              <a:rPr lang="en-AU" sz="2000" b="0" u="sng" dirty="0">
                <a:solidFill>
                  <a:schemeClr val="tx1"/>
                </a:solidFill>
              </a:rPr>
              <a:t>.xlsx </a:t>
            </a:r>
          </a:p>
          <a:p>
            <a:pPr marL="1343025" indent="-1343025"/>
            <a:endParaRPr lang="en-AU" sz="2000" b="0" dirty="0">
              <a:solidFill>
                <a:schemeClr val="tx1"/>
              </a:solidFill>
            </a:endParaRPr>
          </a:p>
          <a:p>
            <a:pPr marL="1162050" indent="-1162050"/>
            <a:r>
              <a:rPr lang="en-AU" sz="2000" dirty="0">
                <a:solidFill>
                  <a:schemeClr val="tx1"/>
                </a:solidFill>
              </a:rPr>
              <a:t>Option 2: </a:t>
            </a:r>
            <a:r>
              <a:rPr lang="en-AU" sz="2000" b="0" dirty="0">
                <a:solidFill>
                  <a:schemeClr val="tx1"/>
                </a:solidFill>
              </a:rPr>
              <a:t>Select your favourite topic through the following file that you can find in Canvas:</a:t>
            </a:r>
          </a:p>
          <a:p>
            <a:pPr marL="1257300" indent="-95250"/>
            <a:r>
              <a:rPr lang="en-AU" sz="2000" b="0" u="sng" dirty="0">
                <a:solidFill>
                  <a:schemeClr val="tx1"/>
                </a:solidFill>
              </a:rPr>
              <a:t>Research Topics--Semester 1-2019.xlsx</a:t>
            </a:r>
          </a:p>
          <a:p>
            <a:pPr marL="1343025" indent="-1343025"/>
            <a:endParaRPr lang="en-AU" sz="2000" b="0" dirty="0">
              <a:solidFill>
                <a:schemeClr val="tx1"/>
              </a:solidFill>
            </a:endParaRPr>
          </a:p>
          <a:p>
            <a:pPr marL="1162050" indent="-1162050"/>
            <a:r>
              <a:rPr lang="en-AU" sz="2000" dirty="0">
                <a:solidFill>
                  <a:schemeClr val="tx1"/>
                </a:solidFill>
              </a:rPr>
              <a:t>Option 3: </a:t>
            </a:r>
            <a:r>
              <a:rPr lang="en-AU" sz="2000" b="0" dirty="0">
                <a:solidFill>
                  <a:schemeClr val="tx1"/>
                </a:solidFill>
              </a:rPr>
              <a:t>If you are interested in any other topic, which is not in the list, please check it with me via email</a:t>
            </a:r>
          </a:p>
          <a:p>
            <a:pPr marL="1343025" indent="-1343025"/>
            <a:endParaRPr lang="en-AU" sz="2000" b="0" dirty="0">
              <a:solidFill>
                <a:schemeClr val="tx1"/>
              </a:solidFill>
            </a:endParaRPr>
          </a:p>
          <a:p>
            <a:pPr marL="1343025" indent="-1343025"/>
            <a:endParaRPr lang="en-AU" sz="2000" b="0" dirty="0">
              <a:solidFill>
                <a:schemeClr val="tx1"/>
              </a:solidFill>
            </a:endParaRPr>
          </a:p>
          <a:p>
            <a:pPr marL="1343025" indent="-1343025"/>
            <a:endParaRPr lang="en-AU" sz="20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459538"/>
            <a:ext cx="9144000" cy="398462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289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25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25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26036</TotalTime>
  <Words>1418</Words>
  <Application>Microsoft Macintosh PowerPoint</Application>
  <PresentationFormat>On-screen Show (4:3)</PresentationFormat>
  <Paragraphs>430</Paragraphs>
  <Slides>68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Times New Roman</vt:lpstr>
      <vt:lpstr>Wingdings</vt:lpstr>
      <vt:lpstr>Presentation-2</vt:lpstr>
      <vt:lpstr>EEET2449 Research Methods for Engineers  </vt:lpstr>
      <vt:lpstr>Overview</vt:lpstr>
      <vt:lpstr>PowerPoint Presentation</vt:lpstr>
      <vt:lpstr>PowerPoint Presentation</vt:lpstr>
      <vt:lpstr>What is Design 4A?</vt:lpstr>
      <vt:lpstr>How can we help you with Design 4A?</vt:lpstr>
      <vt:lpstr>PowerPoint Presentation</vt:lpstr>
      <vt:lpstr>Assessments</vt:lpstr>
      <vt:lpstr>PowerPoint Presentation</vt:lpstr>
      <vt:lpstr>Course structure</vt:lpstr>
      <vt:lpstr>Course structure</vt:lpstr>
      <vt:lpstr>What is the ‘Literature’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What is the ‘Frontier’ ?</vt:lpstr>
      <vt:lpstr>‘Frontier’ is defined by ‘Journal Articles’ (‘The Literature’ or ‘Current Body of Knowledge’) </vt:lpstr>
      <vt:lpstr>Introducing a ‘Journal Paper’</vt:lpstr>
      <vt:lpstr>Introducing a ‘Journal Paper’</vt:lpstr>
      <vt:lpstr>Introducing a ‘Journal Paper’</vt:lpstr>
      <vt:lpstr>Introducing a ‘Journal Paper’</vt:lpstr>
      <vt:lpstr>Introducing a ‘Journal Paper’</vt:lpstr>
      <vt:lpstr>Introducing a ‘Journal Paper’</vt:lpstr>
      <vt:lpstr>Introducing a ‘Journal Paper’</vt:lpstr>
      <vt:lpstr>Introducing a ‘Journal Paper’</vt:lpstr>
      <vt:lpstr>Journal Papers: Breaking the ‘Code’</vt:lpstr>
      <vt:lpstr>Journal Papers: Breaking the ‘Code’</vt:lpstr>
      <vt:lpstr>Journal Papers: Breaking the ‘Code’</vt:lpstr>
      <vt:lpstr>Journal Papers: Breaking the ‘Code’</vt:lpstr>
      <vt:lpstr>Journal Papers: Breaking the ‘Code’</vt:lpstr>
      <vt:lpstr>Journal Papers: Introduction</vt:lpstr>
      <vt:lpstr>Journal Papers: Introduction</vt:lpstr>
      <vt:lpstr>Journal Papers: Introduction</vt:lpstr>
      <vt:lpstr>Journal Papers: Introduction</vt:lpstr>
      <vt:lpstr>Journal Papers: Introduction</vt:lpstr>
      <vt:lpstr>Journal Papers: Introduction</vt:lpstr>
      <vt:lpstr>Journal Papers: Introduction</vt:lpstr>
      <vt:lpstr>Journal Papers: Introduction</vt:lpstr>
      <vt:lpstr>Journal Papers: Elements</vt:lpstr>
      <vt:lpstr>Journal Papers: Elements</vt:lpstr>
      <vt:lpstr>Journal Papers: Elements</vt:lpstr>
      <vt:lpstr>Journal Papers: Elements</vt:lpstr>
      <vt:lpstr>Journal Papers: Elements</vt:lpstr>
      <vt:lpstr>Journal Papers: Elements</vt:lpstr>
      <vt:lpstr>Journal Papers: Investigation</vt:lpstr>
      <vt:lpstr>Journal Papers: Investigation</vt:lpstr>
      <vt:lpstr>Journal Papers: Investigation</vt:lpstr>
      <vt:lpstr>Journal Papers: Investigation</vt:lpstr>
      <vt:lpstr>Journal Papers: Investigation</vt:lpstr>
      <vt:lpstr>Journal Papers: Investigation</vt:lpstr>
      <vt:lpstr>Journal Papers: Investigation</vt:lpstr>
      <vt:lpstr>Journal Papers: Investigation</vt:lpstr>
      <vt:lpstr>Journal Papers: Investigation</vt:lpstr>
      <vt:lpstr>Journal Papers: Investigation</vt:lpstr>
      <vt:lpstr>Journal Papers: Elements</vt:lpstr>
      <vt:lpstr>Journal Papers: Elements</vt:lpstr>
      <vt:lpstr>Journal Papers: Elements</vt:lpstr>
      <vt:lpstr>Journal Papers: Elements</vt:lpstr>
      <vt:lpstr>Journal Papers: Elements</vt:lpstr>
      <vt:lpstr>Journal Papers: Summary</vt:lpstr>
      <vt:lpstr>PowerPoint Presentation</vt:lpstr>
    </vt:vector>
  </TitlesOfParts>
  <Company>A P 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TO THE DESK-TOP</dc:title>
  <dc:creator>Mark Sceats</dc:creator>
  <cp:lastModifiedBy>Francisco Tovar</cp:lastModifiedBy>
  <cp:revision>428</cp:revision>
  <cp:lastPrinted>2000-02-29T23:47:24Z</cp:lastPrinted>
  <dcterms:created xsi:type="dcterms:W3CDTF">1999-04-15T20:41:24Z</dcterms:created>
  <dcterms:modified xsi:type="dcterms:W3CDTF">2019-07-21T12:40:41Z</dcterms:modified>
</cp:coreProperties>
</file>