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56" r:id="rId3"/>
    <p:sldId id="257"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9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0C4F8-7BB7-482E-933C-CC76996C0704}" type="datetimeFigureOut">
              <a:rPr lang="en-AU" smtClean="0"/>
              <a:t>5/08/2019</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C8382-2D3A-41C6-B99C-EF82D050934B}" type="slidenum">
              <a:rPr lang="en-AU" smtClean="0"/>
              <a:t>‹#›</a:t>
            </a:fld>
            <a:endParaRPr lang="en-AU"/>
          </a:p>
        </p:txBody>
      </p:sp>
    </p:spTree>
    <p:extLst>
      <p:ext uri="{BB962C8B-B14F-4D97-AF65-F5344CB8AC3E}">
        <p14:creationId xmlns:p14="http://schemas.microsoft.com/office/powerpoint/2010/main" val="1154103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AAC8382-2D3A-41C6-B99C-EF82D050934B}" type="slidenum">
              <a:rPr lang="en-AU" smtClean="0"/>
              <a:t>2</a:t>
            </a:fld>
            <a:endParaRPr lang="en-AU"/>
          </a:p>
        </p:txBody>
      </p:sp>
    </p:spTree>
    <p:extLst>
      <p:ext uri="{BB962C8B-B14F-4D97-AF65-F5344CB8AC3E}">
        <p14:creationId xmlns:p14="http://schemas.microsoft.com/office/powerpoint/2010/main" val="56749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AAC8382-2D3A-41C6-B99C-EF82D050934B}" type="slidenum">
              <a:rPr lang="en-AU" smtClean="0"/>
              <a:t>8</a:t>
            </a:fld>
            <a:endParaRPr lang="en-AU"/>
          </a:p>
        </p:txBody>
      </p:sp>
    </p:spTree>
    <p:extLst>
      <p:ext uri="{BB962C8B-B14F-4D97-AF65-F5344CB8AC3E}">
        <p14:creationId xmlns:p14="http://schemas.microsoft.com/office/powerpoint/2010/main" val="2629955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B2F9EA4E-6B48-4090-83D3-6A49208186D8}" type="datetimeFigureOut">
              <a:rPr lang="en-AU" smtClean="0"/>
              <a:t>5/08/2019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B1602C-CB07-431C-8E96-8712832A6AAB}" type="slidenum">
              <a:rPr lang="en-AU" smtClean="0"/>
              <a:t>‹#›</a:t>
            </a:fld>
            <a:endParaRPr lang="en-AU"/>
          </a:p>
        </p:txBody>
      </p:sp>
    </p:spTree>
    <p:extLst>
      <p:ext uri="{BB962C8B-B14F-4D97-AF65-F5344CB8AC3E}">
        <p14:creationId xmlns:p14="http://schemas.microsoft.com/office/powerpoint/2010/main" val="255004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B2F9EA4E-6B48-4090-83D3-6A49208186D8}" type="datetimeFigureOut">
              <a:rPr lang="en-AU" smtClean="0"/>
              <a:t>5/08/2019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B1602C-CB07-431C-8E96-8712832A6AAB}" type="slidenum">
              <a:rPr lang="en-AU" smtClean="0"/>
              <a:t>‹#›</a:t>
            </a:fld>
            <a:endParaRPr lang="en-AU"/>
          </a:p>
        </p:txBody>
      </p:sp>
    </p:spTree>
    <p:extLst>
      <p:ext uri="{BB962C8B-B14F-4D97-AF65-F5344CB8AC3E}">
        <p14:creationId xmlns:p14="http://schemas.microsoft.com/office/powerpoint/2010/main" val="351336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B2F9EA4E-6B48-4090-83D3-6A49208186D8}" type="datetimeFigureOut">
              <a:rPr lang="en-AU" smtClean="0"/>
              <a:t>5/08/2019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B1602C-CB07-431C-8E96-8712832A6AAB}" type="slidenum">
              <a:rPr lang="en-AU" smtClean="0"/>
              <a:t>‹#›</a:t>
            </a:fld>
            <a:endParaRPr lang="en-AU"/>
          </a:p>
        </p:txBody>
      </p:sp>
    </p:spTree>
    <p:extLst>
      <p:ext uri="{BB962C8B-B14F-4D97-AF65-F5344CB8AC3E}">
        <p14:creationId xmlns:p14="http://schemas.microsoft.com/office/powerpoint/2010/main" val="233403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B2F9EA4E-6B48-4090-83D3-6A49208186D8}" type="datetimeFigureOut">
              <a:rPr lang="en-AU" smtClean="0"/>
              <a:t>5/08/2019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B1602C-CB07-431C-8E96-8712832A6AAB}" type="slidenum">
              <a:rPr lang="en-AU" smtClean="0"/>
              <a:t>‹#›</a:t>
            </a:fld>
            <a:endParaRPr lang="en-AU"/>
          </a:p>
        </p:txBody>
      </p:sp>
    </p:spTree>
    <p:extLst>
      <p:ext uri="{BB962C8B-B14F-4D97-AF65-F5344CB8AC3E}">
        <p14:creationId xmlns:p14="http://schemas.microsoft.com/office/powerpoint/2010/main" val="35320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F9EA4E-6B48-4090-83D3-6A49208186D8}" type="datetimeFigureOut">
              <a:rPr lang="en-AU" smtClean="0"/>
              <a:t>5/08/2019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B1602C-CB07-431C-8E96-8712832A6AAB}" type="slidenum">
              <a:rPr lang="en-AU" smtClean="0"/>
              <a:t>‹#›</a:t>
            </a:fld>
            <a:endParaRPr lang="en-AU"/>
          </a:p>
        </p:txBody>
      </p:sp>
    </p:spTree>
    <p:extLst>
      <p:ext uri="{BB962C8B-B14F-4D97-AF65-F5344CB8AC3E}">
        <p14:creationId xmlns:p14="http://schemas.microsoft.com/office/powerpoint/2010/main" val="1974557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B2F9EA4E-6B48-4090-83D3-6A49208186D8}" type="datetimeFigureOut">
              <a:rPr lang="en-AU" smtClean="0"/>
              <a:t>5/08/2019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B1602C-CB07-431C-8E96-8712832A6AAB}" type="slidenum">
              <a:rPr lang="en-AU" smtClean="0"/>
              <a:t>‹#›</a:t>
            </a:fld>
            <a:endParaRPr lang="en-AU"/>
          </a:p>
        </p:txBody>
      </p:sp>
    </p:spTree>
    <p:extLst>
      <p:ext uri="{BB962C8B-B14F-4D97-AF65-F5344CB8AC3E}">
        <p14:creationId xmlns:p14="http://schemas.microsoft.com/office/powerpoint/2010/main" val="365891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B2F9EA4E-6B48-4090-83D3-6A49208186D8}" type="datetimeFigureOut">
              <a:rPr lang="en-AU" smtClean="0"/>
              <a:t>5/08/2019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6B1602C-CB07-431C-8E96-8712832A6AAB}" type="slidenum">
              <a:rPr lang="en-AU" smtClean="0"/>
              <a:t>‹#›</a:t>
            </a:fld>
            <a:endParaRPr lang="en-AU"/>
          </a:p>
        </p:txBody>
      </p:sp>
    </p:spTree>
    <p:extLst>
      <p:ext uri="{BB962C8B-B14F-4D97-AF65-F5344CB8AC3E}">
        <p14:creationId xmlns:p14="http://schemas.microsoft.com/office/powerpoint/2010/main" val="3577476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B2F9EA4E-6B48-4090-83D3-6A49208186D8}" type="datetimeFigureOut">
              <a:rPr lang="en-AU" smtClean="0"/>
              <a:t>5/08/2019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6B1602C-CB07-431C-8E96-8712832A6AAB}" type="slidenum">
              <a:rPr lang="en-AU" smtClean="0"/>
              <a:t>‹#›</a:t>
            </a:fld>
            <a:endParaRPr lang="en-AU"/>
          </a:p>
        </p:txBody>
      </p:sp>
    </p:spTree>
    <p:extLst>
      <p:ext uri="{BB962C8B-B14F-4D97-AF65-F5344CB8AC3E}">
        <p14:creationId xmlns:p14="http://schemas.microsoft.com/office/powerpoint/2010/main" val="332298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9EA4E-6B48-4090-83D3-6A49208186D8}" type="datetimeFigureOut">
              <a:rPr lang="en-AU" smtClean="0"/>
              <a:t>5/08/2019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6B1602C-CB07-431C-8E96-8712832A6AAB}" type="slidenum">
              <a:rPr lang="en-AU" smtClean="0"/>
              <a:t>‹#›</a:t>
            </a:fld>
            <a:endParaRPr lang="en-AU"/>
          </a:p>
        </p:txBody>
      </p:sp>
    </p:spTree>
    <p:extLst>
      <p:ext uri="{BB962C8B-B14F-4D97-AF65-F5344CB8AC3E}">
        <p14:creationId xmlns:p14="http://schemas.microsoft.com/office/powerpoint/2010/main" val="305015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F9EA4E-6B48-4090-83D3-6A49208186D8}" type="datetimeFigureOut">
              <a:rPr lang="en-AU" smtClean="0"/>
              <a:t>5/08/2019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B1602C-CB07-431C-8E96-8712832A6AAB}" type="slidenum">
              <a:rPr lang="en-AU" smtClean="0"/>
              <a:t>‹#›</a:t>
            </a:fld>
            <a:endParaRPr lang="en-AU"/>
          </a:p>
        </p:txBody>
      </p:sp>
    </p:spTree>
    <p:extLst>
      <p:ext uri="{BB962C8B-B14F-4D97-AF65-F5344CB8AC3E}">
        <p14:creationId xmlns:p14="http://schemas.microsoft.com/office/powerpoint/2010/main" val="18278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F9EA4E-6B48-4090-83D3-6A49208186D8}" type="datetimeFigureOut">
              <a:rPr lang="en-AU" smtClean="0"/>
              <a:t>5/08/2019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B1602C-CB07-431C-8E96-8712832A6AAB}" type="slidenum">
              <a:rPr lang="en-AU" smtClean="0"/>
              <a:t>‹#›</a:t>
            </a:fld>
            <a:endParaRPr lang="en-AU"/>
          </a:p>
        </p:txBody>
      </p:sp>
    </p:spTree>
    <p:extLst>
      <p:ext uri="{BB962C8B-B14F-4D97-AF65-F5344CB8AC3E}">
        <p14:creationId xmlns:p14="http://schemas.microsoft.com/office/powerpoint/2010/main" val="309030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9EA4E-6B48-4090-83D3-6A49208186D8}" type="datetimeFigureOut">
              <a:rPr lang="en-AU" smtClean="0"/>
              <a:t>5/08/2019</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1602C-CB07-431C-8E96-8712832A6AAB}" type="slidenum">
              <a:rPr lang="en-AU" smtClean="0"/>
              <a:t>‹#›</a:t>
            </a:fld>
            <a:endParaRPr lang="en-AU"/>
          </a:p>
        </p:txBody>
      </p:sp>
    </p:spTree>
    <p:extLst>
      <p:ext uri="{BB962C8B-B14F-4D97-AF65-F5344CB8AC3E}">
        <p14:creationId xmlns:p14="http://schemas.microsoft.com/office/powerpoint/2010/main" val="245825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677" t="26124" r="23958" b="21098"/>
          <a:stretch/>
        </p:blipFill>
        <p:spPr bwMode="auto">
          <a:xfrm>
            <a:off x="0" y="0"/>
            <a:ext cx="9154616" cy="673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txBox="1">
            <a:spLocks noChangeArrowheads="1"/>
          </p:cNvSpPr>
          <p:nvPr/>
        </p:nvSpPr>
        <p:spPr>
          <a:xfrm>
            <a:off x="395536" y="3068960"/>
            <a:ext cx="5976664" cy="86409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b="1" dirty="0" err="1">
                <a:solidFill>
                  <a:schemeClr val="bg1"/>
                </a:solidFill>
              </a:rPr>
              <a:t>Dr</a:t>
            </a:r>
            <a:r>
              <a:rPr lang="en-US" sz="2400" b="1" dirty="0">
                <a:solidFill>
                  <a:schemeClr val="bg1"/>
                </a:solidFill>
              </a:rPr>
              <a:t> Francisco Tovar</a:t>
            </a:r>
          </a:p>
          <a:p>
            <a:pPr marL="0" indent="0">
              <a:spcBef>
                <a:spcPts val="0"/>
              </a:spcBef>
              <a:buNone/>
            </a:pPr>
            <a:r>
              <a:rPr lang="en-US" sz="2400" b="1" dirty="0">
                <a:solidFill>
                  <a:schemeClr val="bg1"/>
                </a:solidFill>
              </a:rPr>
              <a:t>Francisco.tovarlopez@rmit.edu.au</a:t>
            </a:r>
            <a:endParaRPr lang="en-US" b="1" dirty="0">
              <a:solidFill>
                <a:schemeClr val="bg1"/>
              </a:solidFill>
            </a:endParaRPr>
          </a:p>
        </p:txBody>
      </p:sp>
      <p:sp>
        <p:nvSpPr>
          <p:cNvPr id="4" name="Rectangle 4"/>
          <p:cNvSpPr txBox="1">
            <a:spLocks noChangeArrowheads="1"/>
          </p:cNvSpPr>
          <p:nvPr/>
        </p:nvSpPr>
        <p:spPr>
          <a:xfrm>
            <a:off x="400372" y="2060848"/>
            <a:ext cx="8353872" cy="57579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Aft>
                <a:spcPts val="1200"/>
              </a:spcAft>
            </a:pPr>
            <a:r>
              <a:rPr lang="en-AU" sz="2800" dirty="0">
                <a:solidFill>
                  <a:schemeClr val="bg1"/>
                </a:solidFill>
                <a:ea typeface="ＭＳ Ｐゴシック" pitchFamily="34" charset="-128"/>
              </a:rPr>
              <a:t>Lecture 3: </a:t>
            </a:r>
            <a:r>
              <a:rPr lang="en-US" altLang="en-US" sz="2800" dirty="0">
                <a:solidFill>
                  <a:schemeClr val="bg1"/>
                </a:solidFill>
                <a:ea typeface="ＭＳ Ｐゴシック" pitchFamily="34" charset="-128"/>
              </a:rPr>
              <a:t>Preparing your ‘Literature Review’ assignment </a:t>
            </a:r>
            <a:endParaRPr lang="en-AU" sz="2800" dirty="0">
              <a:solidFill>
                <a:schemeClr val="bg1"/>
              </a:solidFill>
              <a:ea typeface="ＭＳ Ｐゴシック" pitchFamily="34" charset="-128"/>
            </a:endParaRPr>
          </a:p>
        </p:txBody>
      </p:sp>
      <p:sp>
        <p:nvSpPr>
          <p:cNvPr id="5" name="Rectangle 4"/>
          <p:cNvSpPr txBox="1">
            <a:spLocks noChangeArrowheads="1"/>
          </p:cNvSpPr>
          <p:nvPr/>
        </p:nvSpPr>
        <p:spPr>
          <a:xfrm>
            <a:off x="372716" y="908720"/>
            <a:ext cx="7702550" cy="86409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881188" indent="-1881188" algn="l">
              <a:spcAft>
                <a:spcPts val="1800"/>
              </a:spcAft>
            </a:pPr>
            <a:r>
              <a:rPr lang="en-AU" altLang="en-US" sz="2800" b="1" dirty="0">
                <a:solidFill>
                  <a:schemeClr val="bg1"/>
                </a:solidFill>
                <a:latin typeface="+mn-lt"/>
                <a:ea typeface="ＭＳ Ｐゴシック" pitchFamily="34" charset="-128"/>
                <a:cs typeface="Arial" panose="020B0604020202020204" pitchFamily="34" charset="0"/>
              </a:rPr>
              <a:t>EEET2449 Research Methods for Engineers</a:t>
            </a:r>
            <a:br>
              <a:rPr lang="en-AU" altLang="en-US" sz="2800" dirty="0">
                <a:solidFill>
                  <a:schemeClr val="bg1"/>
                </a:solidFill>
                <a:latin typeface="+mn-lt"/>
                <a:ea typeface="ＭＳ Ｐゴシック" pitchFamily="34" charset="-128"/>
                <a:cs typeface="Arial" panose="020B0604020202020204" pitchFamily="34" charset="0"/>
              </a:rPr>
            </a:br>
            <a:br>
              <a:rPr lang="en-AU" altLang="en-US" sz="2800" dirty="0">
                <a:solidFill>
                  <a:schemeClr val="bg1"/>
                </a:solidFill>
                <a:latin typeface="+mn-lt"/>
                <a:ea typeface="ＭＳ Ｐゴシック" pitchFamily="34" charset="-128"/>
                <a:cs typeface="Arial" panose="020B0604020202020204" pitchFamily="34" charset="0"/>
              </a:rPr>
            </a:br>
            <a:endParaRPr lang="en-AU" altLang="en-US" sz="2800" dirty="0">
              <a:solidFill>
                <a:schemeClr val="bg1"/>
              </a:solidFill>
              <a:latin typeface="+mn-lt"/>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88335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188640"/>
            <a:ext cx="7704856" cy="5478423"/>
          </a:xfrm>
          <a:prstGeom prst="rect">
            <a:avLst/>
          </a:prstGeom>
        </p:spPr>
        <p:txBody>
          <a:bodyPr wrap="square">
            <a:spAutoFit/>
          </a:bodyPr>
          <a:lstStyle/>
          <a:p>
            <a:r>
              <a:rPr lang="en-AU" sz="3200" b="1" dirty="0"/>
              <a:t>Some common mistakes …. </a:t>
            </a:r>
          </a:p>
          <a:p>
            <a:endParaRPr lang="en-AU" sz="2400" dirty="0"/>
          </a:p>
          <a:p>
            <a:pPr>
              <a:spcAft>
                <a:spcPts val="600"/>
              </a:spcAft>
            </a:pPr>
            <a:r>
              <a:rPr lang="en-AU" sz="2400" b="1" dirty="0">
                <a:solidFill>
                  <a:srgbClr val="FF0000"/>
                </a:solidFill>
              </a:rPr>
              <a:t>1. Do not start a sentence with a reference: </a:t>
            </a:r>
            <a:endParaRPr lang="en-AU" sz="2400" dirty="0">
              <a:solidFill>
                <a:srgbClr val="FF0000"/>
              </a:solidFill>
            </a:endParaRPr>
          </a:p>
          <a:p>
            <a:pPr>
              <a:spcAft>
                <a:spcPts val="600"/>
              </a:spcAft>
            </a:pPr>
            <a:r>
              <a:rPr lang="en-AU" sz="2400" dirty="0"/>
              <a:t>[7], [5], [8], [2] state that non-linear models are more flexible in reflecting ….. </a:t>
            </a:r>
          </a:p>
          <a:p>
            <a:pPr>
              <a:spcAft>
                <a:spcPts val="600"/>
              </a:spcAft>
            </a:pPr>
            <a:r>
              <a:rPr lang="en-AU" sz="2400" dirty="0"/>
              <a:t>In [2], they attempted to recreate a 2-D spatial </a:t>
            </a:r>
            <a:r>
              <a:rPr lang="en-AU" sz="2400" dirty="0" err="1"/>
              <a:t>multizone</a:t>
            </a:r>
            <a:r>
              <a:rPr lang="en-AU" sz="2400" dirty="0"/>
              <a:t> …… </a:t>
            </a:r>
          </a:p>
          <a:p>
            <a:pPr>
              <a:spcAft>
                <a:spcPts val="600"/>
              </a:spcAft>
            </a:pPr>
            <a:endParaRPr lang="en-AU" sz="2400" dirty="0"/>
          </a:p>
          <a:p>
            <a:pPr>
              <a:spcAft>
                <a:spcPts val="600"/>
              </a:spcAft>
            </a:pPr>
            <a:r>
              <a:rPr lang="en-AU" sz="2400" b="1" dirty="0">
                <a:solidFill>
                  <a:srgbClr val="FF0000"/>
                </a:solidFill>
              </a:rPr>
              <a:t>2. Do not cite the name of the authors: </a:t>
            </a:r>
            <a:endParaRPr lang="en-AU" sz="2400" dirty="0">
              <a:solidFill>
                <a:srgbClr val="FF0000"/>
              </a:solidFill>
            </a:endParaRPr>
          </a:p>
          <a:p>
            <a:pPr>
              <a:spcAft>
                <a:spcPts val="600"/>
              </a:spcAft>
            </a:pPr>
            <a:r>
              <a:rPr lang="en-AU" sz="2400" dirty="0"/>
              <a:t>According to Lu, X. Wang, Z. </a:t>
            </a:r>
            <a:r>
              <a:rPr lang="en-AU" sz="2400" dirty="0" err="1"/>
              <a:t>Suo</a:t>
            </a:r>
            <a:r>
              <a:rPr lang="en-AU" sz="2400" dirty="0"/>
              <a:t> and J. </a:t>
            </a:r>
            <a:r>
              <a:rPr lang="en-AU" sz="2400" dirty="0" err="1"/>
              <a:t>Vlassak</a:t>
            </a:r>
            <a:r>
              <a:rPr lang="en-AU" sz="2400" dirty="0"/>
              <a:t>, inorganic film coating on a polymer substrate is preferred ….. </a:t>
            </a:r>
          </a:p>
          <a:p>
            <a:pPr>
              <a:spcAft>
                <a:spcPts val="600"/>
              </a:spcAft>
            </a:pPr>
            <a:r>
              <a:rPr lang="en-AU" sz="2400" dirty="0"/>
              <a:t>A study by </a:t>
            </a:r>
            <a:r>
              <a:rPr lang="en-AU" sz="2400" dirty="0" err="1"/>
              <a:t>Kurs</a:t>
            </a:r>
            <a:r>
              <a:rPr lang="en-AU" sz="2400" dirty="0"/>
              <a:t>, </a:t>
            </a:r>
            <a:r>
              <a:rPr lang="en-AU" sz="2400" dirty="0" err="1"/>
              <a:t>Karalis</a:t>
            </a:r>
            <a:r>
              <a:rPr lang="en-AU" sz="2400" dirty="0"/>
              <a:t>, Moffatt and </a:t>
            </a:r>
            <a:r>
              <a:rPr lang="en-AU" sz="2400" dirty="0" err="1"/>
              <a:t>Joannopoulos</a:t>
            </a:r>
            <a:r>
              <a:rPr lang="en-AU" sz="2400" dirty="0"/>
              <a:t> [3] found that a wireless power system ….. </a:t>
            </a:r>
          </a:p>
        </p:txBody>
      </p:sp>
      <p:sp>
        <p:nvSpPr>
          <p:cNvPr id="3" name="Rectangle 2"/>
          <p:cNvSpPr/>
          <p:nvPr/>
        </p:nvSpPr>
        <p:spPr>
          <a:xfrm>
            <a:off x="0" y="6425952"/>
            <a:ext cx="9144000"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Date Placeholder 1"/>
          <p:cNvSpPr>
            <a:spLocks noGrp="1"/>
          </p:cNvSpPr>
          <p:nvPr>
            <p:ph type="dt" sz="half" idx="10"/>
          </p:nvPr>
        </p:nvSpPr>
        <p:spPr>
          <a:xfrm>
            <a:off x="509686" y="6521326"/>
            <a:ext cx="2133600" cy="215900"/>
          </a:xfrm>
        </p:spPr>
        <p:txBody>
          <a:bodyPr/>
          <a:lstStyle/>
          <a:p>
            <a:r>
              <a:rPr lang="en-AU" dirty="0" err="1">
                <a:solidFill>
                  <a:schemeClr val="bg1"/>
                </a:solidFill>
              </a:rPr>
              <a:t>RMIT</a:t>
            </a:r>
            <a:r>
              <a:rPr lang="en-AU" dirty="0">
                <a:solidFill>
                  <a:schemeClr val="bg1"/>
                </a:solidFill>
              </a:rPr>
              <a:t> University© 2019</a:t>
            </a:r>
          </a:p>
        </p:txBody>
      </p:sp>
      <p:sp>
        <p:nvSpPr>
          <p:cNvPr id="6" name="Slide Number Placeholder 3"/>
          <p:cNvSpPr>
            <a:spLocks noGrp="1"/>
          </p:cNvSpPr>
          <p:nvPr>
            <p:ph type="sldNum" sz="quarter" idx="12"/>
          </p:nvPr>
        </p:nvSpPr>
        <p:spPr>
          <a:xfrm>
            <a:off x="6588224" y="6534026"/>
            <a:ext cx="2133600" cy="215900"/>
          </a:xfrm>
        </p:spPr>
        <p:txBody>
          <a:bodyPr/>
          <a:lstStyle/>
          <a:p>
            <a:fld id="{77989DFB-51CD-4990-A873-E73A3C7C9C54}" type="slidenum">
              <a:rPr lang="en-AU" smtClean="0">
                <a:solidFill>
                  <a:schemeClr val="bg1"/>
                </a:solidFill>
              </a:rPr>
              <a:pPr/>
              <a:t>2</a:t>
            </a:fld>
            <a:endParaRPr lang="en-AU" dirty="0">
              <a:solidFill>
                <a:schemeClr val="bg1"/>
              </a:solidFill>
            </a:endParaRPr>
          </a:p>
        </p:txBody>
      </p:sp>
    </p:spTree>
    <p:extLst>
      <p:ext uri="{BB962C8B-B14F-4D97-AF65-F5344CB8AC3E}">
        <p14:creationId xmlns:p14="http://schemas.microsoft.com/office/powerpoint/2010/main" val="30120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196752"/>
            <a:ext cx="7704856" cy="3724096"/>
          </a:xfrm>
          <a:prstGeom prst="rect">
            <a:avLst/>
          </a:prstGeom>
        </p:spPr>
        <p:txBody>
          <a:bodyPr wrap="square">
            <a:spAutoFit/>
          </a:bodyPr>
          <a:lstStyle/>
          <a:p>
            <a:pPr>
              <a:spcAft>
                <a:spcPts val="600"/>
              </a:spcAft>
            </a:pPr>
            <a:r>
              <a:rPr lang="en-AU" sz="2400" b="1" dirty="0">
                <a:solidFill>
                  <a:srgbClr val="FF0000"/>
                </a:solidFill>
              </a:rPr>
              <a:t>3. Do not cite the title of the paper: </a:t>
            </a:r>
            <a:endParaRPr lang="en-AU" sz="2400" dirty="0">
              <a:solidFill>
                <a:srgbClr val="FF0000"/>
              </a:solidFill>
            </a:endParaRPr>
          </a:p>
          <a:p>
            <a:pPr>
              <a:spcAft>
                <a:spcPts val="600"/>
              </a:spcAft>
            </a:pPr>
            <a:r>
              <a:rPr lang="en-AU" sz="2400" dirty="0"/>
              <a:t>the paper “Self-evaluated automatic classifier as decision-support tool for sleep/wake staging” (6) </a:t>
            </a:r>
          </a:p>
          <a:p>
            <a:pPr>
              <a:spcAft>
                <a:spcPts val="600"/>
              </a:spcAft>
            </a:pPr>
            <a:endParaRPr lang="en-AU" sz="2400" dirty="0"/>
          </a:p>
          <a:p>
            <a:pPr>
              <a:spcAft>
                <a:spcPts val="600"/>
              </a:spcAft>
            </a:pPr>
            <a:r>
              <a:rPr lang="en-AU" sz="2400" b="1" dirty="0">
                <a:solidFill>
                  <a:srgbClr val="FF0000"/>
                </a:solidFill>
              </a:rPr>
              <a:t>4. Do not copy/paste sentences from the papers: </a:t>
            </a:r>
            <a:endParaRPr lang="en-AU" sz="2400" dirty="0">
              <a:solidFill>
                <a:srgbClr val="FF0000"/>
              </a:solidFill>
            </a:endParaRPr>
          </a:p>
          <a:p>
            <a:pPr>
              <a:spcAft>
                <a:spcPts val="600"/>
              </a:spcAft>
            </a:pPr>
            <a:r>
              <a:rPr lang="en-AU" sz="2400" dirty="0"/>
              <a:t>demonstrated two limitations as a result of hand-held electrodes employed in the study; “the possible resolution and large threshold currents...which was ten times greater than animal study thresholds” [8, p. 64]. </a:t>
            </a:r>
          </a:p>
        </p:txBody>
      </p:sp>
      <p:sp>
        <p:nvSpPr>
          <p:cNvPr id="3" name="Rectangle 2"/>
          <p:cNvSpPr/>
          <p:nvPr/>
        </p:nvSpPr>
        <p:spPr>
          <a:xfrm>
            <a:off x="0" y="6425952"/>
            <a:ext cx="9144000"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Slide Number Placeholder 3"/>
          <p:cNvSpPr>
            <a:spLocks noGrp="1"/>
          </p:cNvSpPr>
          <p:nvPr>
            <p:ph type="sldNum" sz="quarter" idx="12"/>
          </p:nvPr>
        </p:nvSpPr>
        <p:spPr>
          <a:xfrm>
            <a:off x="6588224" y="6534026"/>
            <a:ext cx="2133600" cy="215900"/>
          </a:xfrm>
        </p:spPr>
        <p:txBody>
          <a:bodyPr/>
          <a:lstStyle/>
          <a:p>
            <a:fld id="{77989DFB-51CD-4990-A873-E73A3C7C9C54}" type="slidenum">
              <a:rPr lang="en-AU" smtClean="0">
                <a:solidFill>
                  <a:schemeClr val="bg1"/>
                </a:solidFill>
              </a:rPr>
              <a:pPr/>
              <a:t>3</a:t>
            </a:fld>
            <a:endParaRPr lang="en-AU" dirty="0">
              <a:solidFill>
                <a:schemeClr val="bg1"/>
              </a:solidFill>
            </a:endParaRPr>
          </a:p>
        </p:txBody>
      </p:sp>
      <p:sp>
        <p:nvSpPr>
          <p:cNvPr id="7" name="Date Placeholder 1">
            <a:extLst>
              <a:ext uri="{FF2B5EF4-FFF2-40B4-BE49-F238E27FC236}">
                <a16:creationId xmlns:a16="http://schemas.microsoft.com/office/drawing/2014/main" id="{09A88162-3BCF-4AF8-8FD9-9191EEC8707C}"/>
              </a:ext>
            </a:extLst>
          </p:cNvPr>
          <p:cNvSpPr>
            <a:spLocks noGrp="1"/>
          </p:cNvSpPr>
          <p:nvPr>
            <p:ph type="dt" sz="half" idx="10"/>
          </p:nvPr>
        </p:nvSpPr>
        <p:spPr>
          <a:xfrm>
            <a:off x="509686" y="6521326"/>
            <a:ext cx="2133600" cy="215900"/>
          </a:xfrm>
        </p:spPr>
        <p:txBody>
          <a:bodyPr/>
          <a:lstStyle/>
          <a:p>
            <a:r>
              <a:rPr lang="en-AU" dirty="0" err="1">
                <a:solidFill>
                  <a:schemeClr val="bg1"/>
                </a:solidFill>
              </a:rPr>
              <a:t>RMIT</a:t>
            </a:r>
            <a:r>
              <a:rPr lang="en-AU" dirty="0">
                <a:solidFill>
                  <a:schemeClr val="bg1"/>
                </a:solidFill>
              </a:rPr>
              <a:t> University© 2019</a:t>
            </a:r>
          </a:p>
        </p:txBody>
      </p:sp>
    </p:spTree>
    <p:extLst>
      <p:ext uri="{BB962C8B-B14F-4D97-AF65-F5344CB8AC3E}">
        <p14:creationId xmlns:p14="http://schemas.microsoft.com/office/powerpoint/2010/main" val="85661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268760"/>
            <a:ext cx="7776864" cy="3493264"/>
          </a:xfrm>
          <a:prstGeom prst="rect">
            <a:avLst/>
          </a:prstGeom>
        </p:spPr>
        <p:txBody>
          <a:bodyPr wrap="square">
            <a:spAutoFit/>
          </a:bodyPr>
          <a:lstStyle/>
          <a:p>
            <a:pPr marL="361950" indent="-361950">
              <a:spcAft>
                <a:spcPts val="600"/>
              </a:spcAft>
            </a:pPr>
            <a:r>
              <a:rPr lang="en-AU" sz="2400" b="1" dirty="0">
                <a:solidFill>
                  <a:srgbClr val="FF0000"/>
                </a:solidFill>
              </a:rPr>
              <a:t>5. Make sure that the first paragraph is supported by at least one reference: </a:t>
            </a:r>
            <a:endParaRPr lang="en-AU" sz="2400" dirty="0">
              <a:solidFill>
                <a:srgbClr val="FF0000"/>
              </a:solidFill>
            </a:endParaRPr>
          </a:p>
          <a:p>
            <a:pPr>
              <a:spcAft>
                <a:spcPts val="600"/>
              </a:spcAft>
            </a:pPr>
            <a:r>
              <a:rPr lang="en-AU" sz="2400" dirty="0"/>
              <a:t>Audio engineering is a field of engineering that focuses on the manipulation, mixing, recording and reproduction of sound. The two branches of audio engineering include producing sounds for digital media such as films, video games and music while the other branch specialises in designing new technologies for sound reproduction </a:t>
            </a:r>
            <a:r>
              <a:rPr lang="en-AU" sz="2400" dirty="0">
                <a:solidFill>
                  <a:srgbClr val="FF0000"/>
                </a:solidFill>
              </a:rPr>
              <a:t>[no reference]</a:t>
            </a:r>
            <a:r>
              <a:rPr lang="en-AU" sz="2400" dirty="0"/>
              <a:t>.</a:t>
            </a:r>
            <a:r>
              <a:rPr lang="en-AU" sz="2400" dirty="0">
                <a:solidFill>
                  <a:srgbClr val="FF0000"/>
                </a:solidFill>
              </a:rPr>
              <a:t> </a:t>
            </a:r>
          </a:p>
        </p:txBody>
      </p:sp>
      <p:sp>
        <p:nvSpPr>
          <p:cNvPr id="3" name="Rectangle 2"/>
          <p:cNvSpPr/>
          <p:nvPr/>
        </p:nvSpPr>
        <p:spPr>
          <a:xfrm>
            <a:off x="0" y="6425952"/>
            <a:ext cx="9144000"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Slide Number Placeholder 3"/>
          <p:cNvSpPr>
            <a:spLocks noGrp="1"/>
          </p:cNvSpPr>
          <p:nvPr>
            <p:ph type="sldNum" sz="quarter" idx="12"/>
          </p:nvPr>
        </p:nvSpPr>
        <p:spPr>
          <a:xfrm>
            <a:off x="6588224" y="6534026"/>
            <a:ext cx="2133600" cy="215900"/>
          </a:xfrm>
        </p:spPr>
        <p:txBody>
          <a:bodyPr/>
          <a:lstStyle/>
          <a:p>
            <a:fld id="{77989DFB-51CD-4990-A873-E73A3C7C9C54}" type="slidenum">
              <a:rPr lang="en-AU" smtClean="0">
                <a:solidFill>
                  <a:schemeClr val="bg1"/>
                </a:solidFill>
              </a:rPr>
              <a:pPr/>
              <a:t>4</a:t>
            </a:fld>
            <a:endParaRPr lang="en-AU" dirty="0">
              <a:solidFill>
                <a:schemeClr val="bg1"/>
              </a:solidFill>
            </a:endParaRPr>
          </a:p>
        </p:txBody>
      </p:sp>
      <p:sp>
        <p:nvSpPr>
          <p:cNvPr id="7" name="Date Placeholder 1">
            <a:extLst>
              <a:ext uri="{FF2B5EF4-FFF2-40B4-BE49-F238E27FC236}">
                <a16:creationId xmlns:a16="http://schemas.microsoft.com/office/drawing/2014/main" id="{24751F29-8E29-4D49-AE3A-4F943E6C1C1A}"/>
              </a:ext>
            </a:extLst>
          </p:cNvPr>
          <p:cNvSpPr>
            <a:spLocks noGrp="1"/>
          </p:cNvSpPr>
          <p:nvPr>
            <p:ph type="dt" sz="half" idx="10"/>
          </p:nvPr>
        </p:nvSpPr>
        <p:spPr>
          <a:xfrm>
            <a:off x="509686" y="6521326"/>
            <a:ext cx="2133600" cy="215900"/>
          </a:xfrm>
        </p:spPr>
        <p:txBody>
          <a:bodyPr/>
          <a:lstStyle/>
          <a:p>
            <a:r>
              <a:rPr lang="en-AU" dirty="0" err="1">
                <a:solidFill>
                  <a:schemeClr val="bg1"/>
                </a:solidFill>
              </a:rPr>
              <a:t>RMIT</a:t>
            </a:r>
            <a:r>
              <a:rPr lang="en-AU" dirty="0">
                <a:solidFill>
                  <a:schemeClr val="bg1"/>
                </a:solidFill>
              </a:rPr>
              <a:t> University© 2019</a:t>
            </a:r>
          </a:p>
        </p:txBody>
      </p:sp>
    </p:spTree>
    <p:extLst>
      <p:ext uri="{BB962C8B-B14F-4D97-AF65-F5344CB8AC3E}">
        <p14:creationId xmlns:p14="http://schemas.microsoft.com/office/powerpoint/2010/main" val="5329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7135" y="1124744"/>
            <a:ext cx="7488832" cy="3493264"/>
          </a:xfrm>
          <a:prstGeom prst="rect">
            <a:avLst/>
          </a:prstGeom>
        </p:spPr>
        <p:txBody>
          <a:bodyPr wrap="square">
            <a:spAutoFit/>
          </a:bodyPr>
          <a:lstStyle/>
          <a:p>
            <a:pPr>
              <a:spcAft>
                <a:spcPts val="600"/>
              </a:spcAft>
            </a:pPr>
            <a:r>
              <a:rPr lang="en-AU" sz="2400" b="1" dirty="0">
                <a:solidFill>
                  <a:srgbClr val="FF0000"/>
                </a:solidFill>
              </a:rPr>
              <a:t>6. Do not describe references in separate paragraphs: </a:t>
            </a:r>
            <a:endParaRPr lang="en-AU" sz="2400" dirty="0">
              <a:solidFill>
                <a:srgbClr val="FF0000"/>
              </a:solidFill>
            </a:endParaRPr>
          </a:p>
          <a:p>
            <a:pPr>
              <a:spcAft>
                <a:spcPts val="600"/>
              </a:spcAft>
            </a:pPr>
            <a:r>
              <a:rPr lang="en-AU" sz="2400" dirty="0"/>
              <a:t>Following on, cited the 2012 paper </a:t>
            </a:r>
            <a:r>
              <a:rPr lang="en-AU" sz="2400" b="1" dirty="0">
                <a:solidFill>
                  <a:srgbClr val="FF0000"/>
                </a:solidFill>
              </a:rPr>
              <a:t>[5]</a:t>
            </a:r>
            <a:r>
              <a:rPr lang="en-AU" sz="2400" dirty="0"/>
              <a:t>, in order to optimize energy and ancillary services (load regulation and spinning reserves) scheduling, a new V2G algorithm is formulated. The algorithm is developed to be used by an aggregator, which maybe a utility or a third party. This algorithm maximizes profits to the aggregator while providing additional system flexibility and peak load shaving to the utility and low costs of </a:t>
            </a:r>
            <a:r>
              <a:rPr lang="en-AU" sz="2400" dirty="0" err="1"/>
              <a:t>EV</a:t>
            </a:r>
            <a:r>
              <a:rPr lang="en-AU" sz="2400" dirty="0"/>
              <a:t> charging to the customer. </a:t>
            </a:r>
          </a:p>
        </p:txBody>
      </p:sp>
      <p:sp>
        <p:nvSpPr>
          <p:cNvPr id="3" name="Rectangle 2"/>
          <p:cNvSpPr/>
          <p:nvPr/>
        </p:nvSpPr>
        <p:spPr>
          <a:xfrm>
            <a:off x="0" y="6425952"/>
            <a:ext cx="9144000"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Slide Number Placeholder 3"/>
          <p:cNvSpPr>
            <a:spLocks noGrp="1"/>
          </p:cNvSpPr>
          <p:nvPr>
            <p:ph type="sldNum" sz="quarter" idx="12"/>
          </p:nvPr>
        </p:nvSpPr>
        <p:spPr>
          <a:xfrm>
            <a:off x="6588224" y="6534026"/>
            <a:ext cx="2133600" cy="215900"/>
          </a:xfrm>
        </p:spPr>
        <p:txBody>
          <a:bodyPr/>
          <a:lstStyle/>
          <a:p>
            <a:fld id="{77989DFB-51CD-4990-A873-E73A3C7C9C54}" type="slidenum">
              <a:rPr lang="en-AU" smtClean="0">
                <a:solidFill>
                  <a:schemeClr val="bg1"/>
                </a:solidFill>
              </a:rPr>
              <a:pPr/>
              <a:t>5</a:t>
            </a:fld>
            <a:endParaRPr lang="en-AU" dirty="0">
              <a:solidFill>
                <a:schemeClr val="bg1"/>
              </a:solidFill>
            </a:endParaRPr>
          </a:p>
        </p:txBody>
      </p:sp>
      <p:sp>
        <p:nvSpPr>
          <p:cNvPr id="7" name="Date Placeholder 1">
            <a:extLst>
              <a:ext uri="{FF2B5EF4-FFF2-40B4-BE49-F238E27FC236}">
                <a16:creationId xmlns:a16="http://schemas.microsoft.com/office/drawing/2014/main" id="{3EB939E6-0725-475D-BAB1-2381B1511316}"/>
              </a:ext>
            </a:extLst>
          </p:cNvPr>
          <p:cNvSpPr>
            <a:spLocks noGrp="1"/>
          </p:cNvSpPr>
          <p:nvPr>
            <p:ph type="dt" sz="half" idx="10"/>
          </p:nvPr>
        </p:nvSpPr>
        <p:spPr>
          <a:xfrm>
            <a:off x="509686" y="6521326"/>
            <a:ext cx="2133600" cy="215900"/>
          </a:xfrm>
        </p:spPr>
        <p:txBody>
          <a:bodyPr/>
          <a:lstStyle/>
          <a:p>
            <a:r>
              <a:rPr lang="en-AU" dirty="0" err="1">
                <a:solidFill>
                  <a:schemeClr val="bg1"/>
                </a:solidFill>
              </a:rPr>
              <a:t>RMIT</a:t>
            </a:r>
            <a:r>
              <a:rPr lang="en-AU" dirty="0">
                <a:solidFill>
                  <a:schemeClr val="bg1"/>
                </a:solidFill>
              </a:rPr>
              <a:t> University© 2019</a:t>
            </a:r>
          </a:p>
        </p:txBody>
      </p:sp>
    </p:spTree>
    <p:extLst>
      <p:ext uri="{BB962C8B-B14F-4D97-AF65-F5344CB8AC3E}">
        <p14:creationId xmlns:p14="http://schemas.microsoft.com/office/powerpoint/2010/main" val="1077449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620688"/>
            <a:ext cx="7776864" cy="5616922"/>
          </a:xfrm>
          <a:prstGeom prst="rect">
            <a:avLst/>
          </a:prstGeom>
        </p:spPr>
        <p:txBody>
          <a:bodyPr wrap="square">
            <a:spAutoFit/>
          </a:bodyPr>
          <a:lstStyle/>
          <a:p>
            <a:pPr>
              <a:spcAft>
                <a:spcPts val="600"/>
              </a:spcAft>
            </a:pPr>
            <a:r>
              <a:rPr lang="en-AU" sz="2400" b="1" dirty="0">
                <a:solidFill>
                  <a:srgbClr val="FF0000"/>
                </a:solidFill>
              </a:rPr>
              <a:t>7. Put references in the order of their appearance: </a:t>
            </a:r>
            <a:endParaRPr lang="en-AU" sz="2400" dirty="0">
              <a:solidFill>
                <a:srgbClr val="FF0000"/>
              </a:solidFill>
            </a:endParaRPr>
          </a:p>
          <a:p>
            <a:r>
              <a:rPr lang="en-AU" sz="2200" dirty="0"/>
              <a:t>Over the last two decades, the computer hardware industry has been relying on (Complementary metal– oxide–semiconductor) </a:t>
            </a:r>
            <a:r>
              <a:rPr lang="en-AU" sz="2200" dirty="0" err="1"/>
              <a:t>CMOS</a:t>
            </a:r>
            <a:r>
              <a:rPr lang="en-AU" sz="2200" dirty="0"/>
              <a:t> integrated circuit technology to manufacture computer microchip and Printed Circuit Board (PCB</a:t>
            </a:r>
            <a:r>
              <a:rPr lang="en-AU" sz="2200" b="1" dirty="0"/>
              <a:t>) </a:t>
            </a:r>
            <a:r>
              <a:rPr lang="en-AU" sz="2200" b="1" dirty="0">
                <a:solidFill>
                  <a:srgbClr val="FF0000"/>
                </a:solidFill>
              </a:rPr>
              <a:t>[1]</a:t>
            </a:r>
            <a:r>
              <a:rPr lang="en-AU" sz="2200" dirty="0"/>
              <a:t>. Although this technology has been facing physical limitations, recent development has resulted in increase in speed and their reduction in sizes as predicted by Moore in 1965. </a:t>
            </a:r>
            <a:r>
              <a:rPr lang="en-AU" sz="2200" dirty="0" err="1"/>
              <a:t>Nanocomputer</a:t>
            </a:r>
            <a:r>
              <a:rPr lang="en-AU" sz="2200" dirty="0"/>
              <a:t> architecture shows a promise to provide solutions to the inherent shortcomings of the past technology. The design can be analysed by the power consumption, size, and the speed. The basic idea of </a:t>
            </a:r>
            <a:r>
              <a:rPr lang="en-AU" sz="2200" dirty="0" err="1"/>
              <a:t>nanoscale</a:t>
            </a:r>
            <a:r>
              <a:rPr lang="en-AU" sz="2200" dirty="0"/>
              <a:t> technology is to achieve higher performance by using lower energy and less area of the devices. The work done towards </a:t>
            </a:r>
            <a:r>
              <a:rPr lang="en-AU" sz="2200" dirty="0" err="1"/>
              <a:t>nanocomputer</a:t>
            </a:r>
            <a:r>
              <a:rPr lang="en-AU" sz="2200" dirty="0"/>
              <a:t> technology and the architecture frontiers is accessed here as well as identify the best </a:t>
            </a:r>
            <a:r>
              <a:rPr lang="en-AU" sz="2200" dirty="0" err="1"/>
              <a:t>nanocircutry</a:t>
            </a:r>
            <a:r>
              <a:rPr lang="en-AU" sz="2200" dirty="0"/>
              <a:t> architecture can be applied in future </a:t>
            </a:r>
            <a:r>
              <a:rPr lang="en-AU" sz="2200" b="1" dirty="0">
                <a:solidFill>
                  <a:srgbClr val="FF0000"/>
                </a:solidFill>
              </a:rPr>
              <a:t>[8]</a:t>
            </a:r>
            <a:r>
              <a:rPr lang="en-AU" sz="2200" dirty="0"/>
              <a:t>. </a:t>
            </a:r>
          </a:p>
        </p:txBody>
      </p:sp>
      <p:sp>
        <p:nvSpPr>
          <p:cNvPr id="3" name="Rectangle 2"/>
          <p:cNvSpPr/>
          <p:nvPr/>
        </p:nvSpPr>
        <p:spPr>
          <a:xfrm>
            <a:off x="0" y="6425952"/>
            <a:ext cx="9144000"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Slide Number Placeholder 3"/>
          <p:cNvSpPr>
            <a:spLocks noGrp="1"/>
          </p:cNvSpPr>
          <p:nvPr>
            <p:ph type="sldNum" sz="quarter" idx="12"/>
          </p:nvPr>
        </p:nvSpPr>
        <p:spPr>
          <a:xfrm>
            <a:off x="6588224" y="6534026"/>
            <a:ext cx="2133600" cy="215900"/>
          </a:xfrm>
        </p:spPr>
        <p:txBody>
          <a:bodyPr/>
          <a:lstStyle/>
          <a:p>
            <a:fld id="{77989DFB-51CD-4990-A873-E73A3C7C9C54}" type="slidenum">
              <a:rPr lang="en-AU" smtClean="0">
                <a:solidFill>
                  <a:schemeClr val="bg1"/>
                </a:solidFill>
              </a:rPr>
              <a:pPr/>
              <a:t>6</a:t>
            </a:fld>
            <a:endParaRPr lang="en-AU" dirty="0">
              <a:solidFill>
                <a:schemeClr val="bg1"/>
              </a:solidFill>
            </a:endParaRPr>
          </a:p>
        </p:txBody>
      </p:sp>
      <p:sp>
        <p:nvSpPr>
          <p:cNvPr id="7" name="Date Placeholder 1">
            <a:extLst>
              <a:ext uri="{FF2B5EF4-FFF2-40B4-BE49-F238E27FC236}">
                <a16:creationId xmlns:a16="http://schemas.microsoft.com/office/drawing/2014/main" id="{A6D3A443-01D4-4050-B844-9C4ED641AF7E}"/>
              </a:ext>
            </a:extLst>
          </p:cNvPr>
          <p:cNvSpPr>
            <a:spLocks noGrp="1"/>
          </p:cNvSpPr>
          <p:nvPr>
            <p:ph type="dt" sz="half" idx="10"/>
          </p:nvPr>
        </p:nvSpPr>
        <p:spPr>
          <a:xfrm>
            <a:off x="509686" y="6521326"/>
            <a:ext cx="2133600" cy="215900"/>
          </a:xfrm>
        </p:spPr>
        <p:txBody>
          <a:bodyPr/>
          <a:lstStyle/>
          <a:p>
            <a:r>
              <a:rPr lang="en-AU" dirty="0" err="1">
                <a:solidFill>
                  <a:schemeClr val="bg1"/>
                </a:solidFill>
              </a:rPr>
              <a:t>RMIT</a:t>
            </a:r>
            <a:r>
              <a:rPr lang="en-AU" dirty="0">
                <a:solidFill>
                  <a:schemeClr val="bg1"/>
                </a:solidFill>
              </a:rPr>
              <a:t> University© 2019</a:t>
            </a:r>
          </a:p>
        </p:txBody>
      </p:sp>
    </p:spTree>
    <p:extLst>
      <p:ext uri="{BB962C8B-B14F-4D97-AF65-F5344CB8AC3E}">
        <p14:creationId xmlns:p14="http://schemas.microsoft.com/office/powerpoint/2010/main" val="249227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493221"/>
            <a:ext cx="7272808" cy="830997"/>
          </a:xfrm>
          <a:prstGeom prst="rect">
            <a:avLst/>
          </a:prstGeom>
        </p:spPr>
        <p:txBody>
          <a:bodyPr wrap="square">
            <a:spAutoFit/>
          </a:bodyPr>
          <a:lstStyle/>
          <a:p>
            <a:r>
              <a:rPr lang="en-AU" sz="2400" b="1" dirty="0">
                <a:solidFill>
                  <a:srgbClr val="FF0000"/>
                </a:solidFill>
              </a:rPr>
              <a:t>8. Avoid paragraphs longer than 6-8 lines, as it is hard to follow them </a:t>
            </a:r>
            <a:endParaRPr lang="en-AU" sz="2400" dirty="0">
              <a:solidFill>
                <a:srgbClr val="FF0000"/>
              </a:solidFill>
            </a:endParaRPr>
          </a:p>
        </p:txBody>
      </p:sp>
      <p:sp>
        <p:nvSpPr>
          <p:cNvPr id="3" name="Rectangle 2"/>
          <p:cNvSpPr/>
          <p:nvPr/>
        </p:nvSpPr>
        <p:spPr>
          <a:xfrm>
            <a:off x="0" y="6425952"/>
            <a:ext cx="9144000"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Slide Number Placeholder 3"/>
          <p:cNvSpPr>
            <a:spLocks noGrp="1"/>
          </p:cNvSpPr>
          <p:nvPr>
            <p:ph type="sldNum" sz="quarter" idx="12"/>
          </p:nvPr>
        </p:nvSpPr>
        <p:spPr>
          <a:xfrm>
            <a:off x="6588224" y="6534026"/>
            <a:ext cx="2133600" cy="215900"/>
          </a:xfrm>
        </p:spPr>
        <p:txBody>
          <a:bodyPr/>
          <a:lstStyle/>
          <a:p>
            <a:fld id="{77989DFB-51CD-4990-A873-E73A3C7C9C54}" type="slidenum">
              <a:rPr lang="en-AU" smtClean="0">
                <a:solidFill>
                  <a:schemeClr val="bg1"/>
                </a:solidFill>
              </a:rPr>
              <a:pPr/>
              <a:t>7</a:t>
            </a:fld>
            <a:endParaRPr lang="en-AU" dirty="0">
              <a:solidFill>
                <a:schemeClr val="bg1"/>
              </a:solidFill>
            </a:endParaRPr>
          </a:p>
        </p:txBody>
      </p:sp>
      <p:sp>
        <p:nvSpPr>
          <p:cNvPr id="7" name="Date Placeholder 1">
            <a:extLst>
              <a:ext uri="{FF2B5EF4-FFF2-40B4-BE49-F238E27FC236}">
                <a16:creationId xmlns:a16="http://schemas.microsoft.com/office/drawing/2014/main" id="{45A620C8-40E8-489A-82C1-D047F4CA95A6}"/>
              </a:ext>
            </a:extLst>
          </p:cNvPr>
          <p:cNvSpPr>
            <a:spLocks noGrp="1"/>
          </p:cNvSpPr>
          <p:nvPr>
            <p:ph type="dt" sz="half" idx="10"/>
          </p:nvPr>
        </p:nvSpPr>
        <p:spPr>
          <a:xfrm>
            <a:off x="509686" y="6521326"/>
            <a:ext cx="2133600" cy="215900"/>
          </a:xfrm>
        </p:spPr>
        <p:txBody>
          <a:bodyPr/>
          <a:lstStyle/>
          <a:p>
            <a:r>
              <a:rPr lang="en-AU" dirty="0" err="1">
                <a:solidFill>
                  <a:schemeClr val="bg1"/>
                </a:solidFill>
              </a:rPr>
              <a:t>RMIT</a:t>
            </a:r>
            <a:r>
              <a:rPr lang="en-AU" dirty="0">
                <a:solidFill>
                  <a:schemeClr val="bg1"/>
                </a:solidFill>
              </a:rPr>
              <a:t> University© 2019</a:t>
            </a:r>
          </a:p>
        </p:txBody>
      </p:sp>
    </p:spTree>
    <p:extLst>
      <p:ext uri="{BB962C8B-B14F-4D97-AF65-F5344CB8AC3E}">
        <p14:creationId xmlns:p14="http://schemas.microsoft.com/office/powerpoint/2010/main" val="4245233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359965"/>
            <a:ext cx="7776864" cy="4893647"/>
          </a:xfrm>
          <a:prstGeom prst="rect">
            <a:avLst/>
          </a:prstGeom>
        </p:spPr>
        <p:txBody>
          <a:bodyPr wrap="square">
            <a:spAutoFit/>
          </a:bodyPr>
          <a:lstStyle/>
          <a:p>
            <a:r>
              <a:rPr lang="en-AU" sz="2400" b="1" dirty="0">
                <a:solidFill>
                  <a:srgbClr val="FF0000"/>
                </a:solidFill>
              </a:rPr>
              <a:t>Example 1: </a:t>
            </a:r>
          </a:p>
          <a:p>
            <a:r>
              <a:rPr lang="en-AU" sz="2400" dirty="0"/>
              <a:t>Reduced Cost Photonic Instantaneous Frequency Measurement System</a:t>
            </a:r>
          </a:p>
          <a:p>
            <a:r>
              <a:rPr lang="en-AU" sz="2400" dirty="0"/>
              <a:t>IEEE Photonics Technology Letters, 2008, 20, 1521-1523</a:t>
            </a:r>
          </a:p>
          <a:p>
            <a:endParaRPr lang="en-AU" sz="2400" dirty="0"/>
          </a:p>
          <a:p>
            <a:r>
              <a:rPr lang="en-AU" sz="2400" b="1" dirty="0">
                <a:solidFill>
                  <a:srgbClr val="FF0000"/>
                </a:solidFill>
              </a:rPr>
              <a:t>Example 2: </a:t>
            </a:r>
          </a:p>
          <a:p>
            <a:r>
              <a:rPr lang="en-AU" sz="2400" dirty="0"/>
              <a:t>Design optimization and optimal control for hybrid Vehicles</a:t>
            </a:r>
          </a:p>
          <a:p>
            <a:r>
              <a:rPr lang="en-AU" sz="2400" dirty="0"/>
              <a:t>Optimization and Engineering, 2011, 12, 199-213</a:t>
            </a:r>
          </a:p>
          <a:p>
            <a:endParaRPr lang="en-AU" sz="2400" dirty="0"/>
          </a:p>
          <a:p>
            <a:r>
              <a:rPr lang="en-AU" sz="2400" b="1" dirty="0">
                <a:solidFill>
                  <a:srgbClr val="FF0000"/>
                </a:solidFill>
              </a:rPr>
              <a:t>Example 3: </a:t>
            </a:r>
          </a:p>
          <a:p>
            <a:r>
              <a:rPr lang="en-AU" sz="2400" dirty="0"/>
              <a:t>A hydrodynamic microchip for formation of continuous cell chains</a:t>
            </a:r>
          </a:p>
          <a:p>
            <a:r>
              <a:rPr lang="en-AU" sz="2400" dirty="0"/>
              <a:t>Applied Physics Letters, 2014</a:t>
            </a:r>
            <a:r>
              <a:rPr lang="en-AU" sz="2400" b="1" dirty="0"/>
              <a:t>, 104</a:t>
            </a:r>
            <a:r>
              <a:rPr lang="en-AU" sz="2400" dirty="0"/>
              <a:t>, 203701</a:t>
            </a:r>
          </a:p>
        </p:txBody>
      </p:sp>
      <p:sp>
        <p:nvSpPr>
          <p:cNvPr id="3" name="Rectangle 2"/>
          <p:cNvSpPr/>
          <p:nvPr/>
        </p:nvSpPr>
        <p:spPr>
          <a:xfrm>
            <a:off x="0" y="6425952"/>
            <a:ext cx="9144000"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Slide Number Placeholder 3"/>
          <p:cNvSpPr>
            <a:spLocks noGrp="1"/>
          </p:cNvSpPr>
          <p:nvPr>
            <p:ph type="sldNum" sz="quarter" idx="12"/>
          </p:nvPr>
        </p:nvSpPr>
        <p:spPr>
          <a:xfrm>
            <a:off x="6588224" y="6534026"/>
            <a:ext cx="2133600" cy="215900"/>
          </a:xfrm>
        </p:spPr>
        <p:txBody>
          <a:bodyPr/>
          <a:lstStyle/>
          <a:p>
            <a:fld id="{77989DFB-51CD-4990-A873-E73A3C7C9C54}" type="slidenum">
              <a:rPr lang="en-AU" smtClean="0">
                <a:solidFill>
                  <a:schemeClr val="bg1"/>
                </a:solidFill>
              </a:rPr>
              <a:pPr/>
              <a:t>8</a:t>
            </a:fld>
            <a:endParaRPr lang="en-AU" dirty="0">
              <a:solidFill>
                <a:schemeClr val="bg1"/>
              </a:solidFill>
            </a:endParaRPr>
          </a:p>
        </p:txBody>
      </p:sp>
      <p:sp>
        <p:nvSpPr>
          <p:cNvPr id="7" name="Rectangle 6"/>
          <p:cNvSpPr/>
          <p:nvPr/>
        </p:nvSpPr>
        <p:spPr>
          <a:xfrm>
            <a:off x="467545" y="260648"/>
            <a:ext cx="8208912" cy="1077218"/>
          </a:xfrm>
          <a:prstGeom prst="rect">
            <a:avLst/>
          </a:prstGeom>
        </p:spPr>
        <p:txBody>
          <a:bodyPr wrap="square">
            <a:spAutoFit/>
          </a:bodyPr>
          <a:lstStyle/>
          <a:p>
            <a:r>
              <a:rPr lang="en-AU" sz="3200" b="1" dirty="0"/>
              <a:t>Some good papers to follow the flow of their </a:t>
            </a:r>
            <a:r>
              <a:rPr lang="en-AU" sz="3200" b="1"/>
              <a:t>literature review …</a:t>
            </a:r>
            <a:endParaRPr lang="en-AU" sz="3200" b="1" dirty="0"/>
          </a:p>
        </p:txBody>
      </p:sp>
      <p:sp>
        <p:nvSpPr>
          <p:cNvPr id="8" name="Date Placeholder 1">
            <a:extLst>
              <a:ext uri="{FF2B5EF4-FFF2-40B4-BE49-F238E27FC236}">
                <a16:creationId xmlns:a16="http://schemas.microsoft.com/office/drawing/2014/main" id="{3C42D117-64DE-40F5-A365-FCD81F804F8C}"/>
              </a:ext>
            </a:extLst>
          </p:cNvPr>
          <p:cNvSpPr>
            <a:spLocks noGrp="1"/>
          </p:cNvSpPr>
          <p:nvPr>
            <p:ph type="dt" sz="half" idx="10"/>
          </p:nvPr>
        </p:nvSpPr>
        <p:spPr>
          <a:xfrm>
            <a:off x="509686" y="6521326"/>
            <a:ext cx="2133600" cy="215900"/>
          </a:xfrm>
        </p:spPr>
        <p:txBody>
          <a:bodyPr/>
          <a:lstStyle/>
          <a:p>
            <a:r>
              <a:rPr lang="en-AU" dirty="0" err="1">
                <a:solidFill>
                  <a:schemeClr val="bg1"/>
                </a:solidFill>
              </a:rPr>
              <a:t>RMIT</a:t>
            </a:r>
            <a:r>
              <a:rPr lang="en-AU" dirty="0">
                <a:solidFill>
                  <a:schemeClr val="bg1"/>
                </a:solidFill>
              </a:rPr>
              <a:t> University© 2019</a:t>
            </a:r>
          </a:p>
        </p:txBody>
      </p:sp>
    </p:spTree>
    <p:extLst>
      <p:ext uri="{BB962C8B-B14F-4D97-AF65-F5344CB8AC3E}">
        <p14:creationId xmlns:p14="http://schemas.microsoft.com/office/powerpoint/2010/main" val="575162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671</Words>
  <Application>Microsoft Office PowerPoint</Application>
  <PresentationFormat>On-screen Show (4:3)</PresentationFormat>
  <Paragraphs>53</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MS PGothic</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RMIT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c:creator>
  <cp:lastModifiedBy>Francisco Tovar Lopez</cp:lastModifiedBy>
  <cp:revision>12</cp:revision>
  <dcterms:created xsi:type="dcterms:W3CDTF">2017-04-03T04:06:18Z</dcterms:created>
  <dcterms:modified xsi:type="dcterms:W3CDTF">2019-08-04T22:14:17Z</dcterms:modified>
</cp:coreProperties>
</file>