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Lst>
  <p:sldSz cy="10058400" cx="7772400"/>
  <p:notesSz cx="7772400" cy="10058400"/>
  <p:embeddedFontLst>
    <p:embeddedFont>
      <p:font typeface="Caladea"/>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13" roundtripDataSignature="AMtx7mgtLkRUBS+RLOjs9BEhafrMBSEf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Caladea-italic.fntdata"/><Relationship Id="rId10" Type="http://schemas.openxmlformats.org/officeDocument/2006/relationships/font" Target="fonts/Caladea-bold.fntdata"/><Relationship Id="rId13" Type="http://customschemas.google.com/relationships/presentationmetadata" Target="metadata"/><Relationship Id="rId12" Type="http://schemas.openxmlformats.org/officeDocument/2006/relationships/font" Target="fonts/Calade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Calade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1" name="Shape 11"/>
        <p:cNvGrpSpPr/>
        <p:nvPr/>
      </p:nvGrpSpPr>
      <p:grpSpPr>
        <a:xfrm>
          <a:off x="0" y="0"/>
          <a:ext cx="0" cy="0"/>
          <a:chOff x="0" y="0"/>
          <a:chExt cx="0" cy="0"/>
        </a:xfrm>
      </p:grpSpPr>
      <p:sp>
        <p:nvSpPr>
          <p:cNvPr id="12" name="Google Shape;12;p5"/>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5"/>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5"/>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6"/>
          <p:cNvSpPr txBox="1"/>
          <p:nvPr>
            <p:ph type="ctrTitle"/>
          </p:nvPr>
        </p:nvSpPr>
        <p:spPr>
          <a:xfrm>
            <a:off x="582930" y="3118104"/>
            <a:ext cx="6606540" cy="21122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
          <p:cNvSpPr txBox="1"/>
          <p:nvPr>
            <p:ph idx="1" type="subTitle"/>
          </p:nvPr>
        </p:nvSpPr>
        <p:spPr>
          <a:xfrm>
            <a:off x="1165860" y="5632704"/>
            <a:ext cx="5440680" cy="2514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6"/>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7"/>
          <p:cNvSpPr txBox="1"/>
          <p:nvPr>
            <p:ph type="title"/>
          </p:nvPr>
        </p:nvSpPr>
        <p:spPr>
          <a:xfrm>
            <a:off x="388620" y="402336"/>
            <a:ext cx="6995160" cy="16093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
          <p:cNvSpPr txBox="1"/>
          <p:nvPr>
            <p:ph idx="1" type="body"/>
          </p:nvPr>
        </p:nvSpPr>
        <p:spPr>
          <a:xfrm>
            <a:off x="388620" y="2313432"/>
            <a:ext cx="6995160" cy="663854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7"/>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8"/>
          <p:cNvSpPr txBox="1"/>
          <p:nvPr>
            <p:ph type="title"/>
          </p:nvPr>
        </p:nvSpPr>
        <p:spPr>
          <a:xfrm>
            <a:off x="388620" y="402336"/>
            <a:ext cx="6995160" cy="16093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
          <p:cNvSpPr txBox="1"/>
          <p:nvPr>
            <p:ph idx="1" type="body"/>
          </p:nvPr>
        </p:nvSpPr>
        <p:spPr>
          <a:xfrm>
            <a:off x="388620" y="2313432"/>
            <a:ext cx="3380994" cy="663854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2" type="body"/>
          </p:nvPr>
        </p:nvSpPr>
        <p:spPr>
          <a:xfrm>
            <a:off x="4002786" y="2313432"/>
            <a:ext cx="3380994" cy="663854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9"/>
          <p:cNvSpPr txBox="1"/>
          <p:nvPr>
            <p:ph type="title"/>
          </p:nvPr>
        </p:nvSpPr>
        <p:spPr>
          <a:xfrm>
            <a:off x="388620" y="402336"/>
            <a:ext cx="6995160" cy="16093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9"/>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88620" y="402336"/>
            <a:ext cx="6995160" cy="160934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
          <p:cNvSpPr txBox="1"/>
          <p:nvPr>
            <p:ph idx="1" type="body"/>
          </p:nvPr>
        </p:nvSpPr>
        <p:spPr>
          <a:xfrm>
            <a:off x="388620" y="2313432"/>
            <a:ext cx="6995160" cy="663854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4"/>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4"/>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4"/>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1"/>
          <p:cNvSpPr txBox="1"/>
          <p:nvPr/>
        </p:nvSpPr>
        <p:spPr>
          <a:xfrm>
            <a:off x="2279650" y="889761"/>
            <a:ext cx="321500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2000" u="none" cap="none" strike="noStrike">
                <a:solidFill>
                  <a:srgbClr val="006FC0"/>
                </a:solidFill>
                <a:latin typeface="Arial"/>
                <a:ea typeface="Arial"/>
                <a:cs typeface="Arial"/>
                <a:sym typeface="Arial"/>
              </a:rPr>
              <a:t>Selected-2 Paper Presentation</a:t>
            </a:r>
            <a:endParaRPr b="0" i="0" sz="2000" u="none" cap="none" strike="noStrike">
              <a:latin typeface="Arial"/>
              <a:ea typeface="Arial"/>
              <a:cs typeface="Arial"/>
              <a:sym typeface="Arial"/>
            </a:endParaRPr>
          </a:p>
        </p:txBody>
      </p:sp>
      <p:sp>
        <p:nvSpPr>
          <p:cNvPr id="44" name="Google Shape;44;p1"/>
          <p:cNvSpPr/>
          <p:nvPr/>
        </p:nvSpPr>
        <p:spPr>
          <a:xfrm>
            <a:off x="896416" y="1697989"/>
            <a:ext cx="5981065" cy="9525"/>
          </a:xfrm>
          <a:custGeom>
            <a:rect b="b" l="l" r="r" t="t"/>
            <a:pathLst>
              <a:path extrusionOk="0" h="9525" w="5981065">
                <a:moveTo>
                  <a:pt x="5981065" y="0"/>
                </a:moveTo>
                <a:lnTo>
                  <a:pt x="0" y="0"/>
                </a:lnTo>
                <a:lnTo>
                  <a:pt x="0" y="9144"/>
                </a:lnTo>
                <a:lnTo>
                  <a:pt x="5981065" y="9144"/>
                </a:lnTo>
                <a:lnTo>
                  <a:pt x="598106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 name="Google Shape;45;p1"/>
          <p:cNvSpPr txBox="1"/>
          <p:nvPr/>
        </p:nvSpPr>
        <p:spPr>
          <a:xfrm>
            <a:off x="902004" y="2656077"/>
            <a:ext cx="3594000" cy="628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latin typeface="Arial"/>
                <a:ea typeface="Arial"/>
                <a:cs typeface="Arial"/>
                <a:sym typeface="Arial"/>
              </a:rPr>
              <a:t>1.Architecture used in the paper:</a:t>
            </a:r>
            <a:endParaRPr sz="2000">
              <a:latin typeface="Arial"/>
              <a:ea typeface="Arial"/>
              <a:cs typeface="Arial"/>
              <a:sym typeface="Arial"/>
            </a:endParaRPr>
          </a:p>
        </p:txBody>
      </p:sp>
      <p:sp>
        <p:nvSpPr>
          <p:cNvPr id="46" name="Google Shape;46;p1"/>
          <p:cNvSpPr txBox="1"/>
          <p:nvPr/>
        </p:nvSpPr>
        <p:spPr>
          <a:xfrm>
            <a:off x="902004" y="5852540"/>
            <a:ext cx="5896610" cy="1638300"/>
          </a:xfrm>
          <a:prstGeom prst="rect">
            <a:avLst/>
          </a:prstGeom>
          <a:noFill/>
          <a:ln>
            <a:noFill/>
          </a:ln>
        </p:spPr>
        <p:txBody>
          <a:bodyPr anchorCtr="0" anchor="t" bIns="0" lIns="0" spcFirstLastPara="1" rIns="0" wrap="square" tIns="8875">
            <a:spAutoFit/>
          </a:bodyPr>
          <a:lstStyle/>
          <a:p>
            <a:pPr indent="0" lvl="0" marL="12700" marR="160655" rtl="0" algn="l">
              <a:lnSpc>
                <a:spcPct val="111100"/>
              </a:lnSpc>
              <a:spcBef>
                <a:spcPts val="0"/>
              </a:spcBef>
              <a:spcAft>
                <a:spcPts val="0"/>
              </a:spcAft>
              <a:buNone/>
            </a:pPr>
            <a:r>
              <a:rPr lang="en-US" sz="1200">
                <a:latin typeface="Arial"/>
                <a:ea typeface="Arial"/>
                <a:cs typeface="Arial"/>
                <a:sym typeface="Arial"/>
              </a:rPr>
              <a:t>Convolutional neural Network has hidden layers, Known as Convolutional layers which make  CNN more effective for image analysis. CNN layer types mainly include three types [14] as  shown in the Figure 1: </a:t>
            </a:r>
            <a:r>
              <a:rPr lang="en-US" sz="1200">
                <a:latin typeface="Noto Sans Symbols"/>
                <a:ea typeface="Noto Sans Symbols"/>
                <a:cs typeface="Noto Sans Symbols"/>
                <a:sym typeface="Noto Sans Symbols"/>
              </a:rPr>
              <a:t>∙</a:t>
            </a:r>
            <a:r>
              <a:rPr lang="en-US" sz="1200">
                <a:latin typeface="Times New Roman"/>
                <a:ea typeface="Times New Roman"/>
                <a:cs typeface="Times New Roman"/>
                <a:sym typeface="Times New Roman"/>
              </a:rPr>
              <a:t> </a:t>
            </a:r>
            <a:r>
              <a:rPr lang="en-US" sz="1200">
                <a:latin typeface="Arial"/>
                <a:ea typeface="Arial"/>
                <a:cs typeface="Arial"/>
                <a:sym typeface="Arial"/>
              </a:rPr>
              <a:t>Convolutional layer </a:t>
            </a:r>
            <a:r>
              <a:rPr lang="en-US" sz="1200">
                <a:latin typeface="Noto Sans Symbols"/>
                <a:ea typeface="Noto Sans Symbols"/>
                <a:cs typeface="Noto Sans Symbols"/>
                <a:sym typeface="Noto Sans Symbols"/>
              </a:rPr>
              <a:t>∙</a:t>
            </a:r>
            <a:r>
              <a:rPr lang="en-US" sz="1200">
                <a:latin typeface="Times New Roman"/>
                <a:ea typeface="Times New Roman"/>
                <a:cs typeface="Times New Roman"/>
                <a:sym typeface="Times New Roman"/>
              </a:rPr>
              <a:t> </a:t>
            </a:r>
            <a:r>
              <a:rPr lang="en-US" sz="1200">
                <a:latin typeface="Arial"/>
                <a:ea typeface="Arial"/>
                <a:cs typeface="Arial"/>
                <a:sym typeface="Arial"/>
              </a:rPr>
              <a:t>Pooling layer </a:t>
            </a:r>
            <a:r>
              <a:rPr lang="en-US" sz="1200">
                <a:latin typeface="Noto Sans Symbols"/>
                <a:ea typeface="Noto Sans Symbols"/>
                <a:cs typeface="Noto Sans Symbols"/>
                <a:sym typeface="Noto Sans Symbols"/>
              </a:rPr>
              <a:t>∙</a:t>
            </a:r>
            <a:r>
              <a:rPr lang="en-US" sz="1200">
                <a:latin typeface="Times New Roman"/>
                <a:ea typeface="Times New Roman"/>
                <a:cs typeface="Times New Roman"/>
                <a:sym typeface="Times New Roman"/>
              </a:rPr>
              <a:t> </a:t>
            </a:r>
            <a:r>
              <a:rPr lang="en-US" sz="1200">
                <a:latin typeface="Arial"/>
                <a:ea typeface="Arial"/>
                <a:cs typeface="Arial"/>
                <a:sym typeface="Arial"/>
              </a:rPr>
              <a:t>Fully connected layer When a  computer sees image, it converts the image into an array of pixel values depending on the</a:t>
            </a:r>
            <a:endParaRPr sz="1200">
              <a:latin typeface="Arial"/>
              <a:ea typeface="Arial"/>
              <a:cs typeface="Arial"/>
              <a:sym typeface="Arial"/>
            </a:endParaRPr>
          </a:p>
          <a:p>
            <a:pPr indent="0" lvl="0" marL="12700" marR="5080" rtl="0" algn="l">
              <a:lnSpc>
                <a:spcPct val="109800"/>
              </a:lnSpc>
              <a:spcBef>
                <a:spcPts val="5"/>
              </a:spcBef>
              <a:spcAft>
                <a:spcPts val="0"/>
              </a:spcAft>
              <a:buNone/>
            </a:pPr>
            <a:r>
              <a:rPr lang="en-US" sz="1200">
                <a:latin typeface="Arial"/>
                <a:ea typeface="Arial"/>
                <a:cs typeface="Arial"/>
                <a:sym typeface="Arial"/>
              </a:rPr>
              <a:t>image resolution and size. Let’s consider an image of type of jpg and size be 480 x 480. Then its  converted to 480 x 480 x 3 image where the represents the RBG values[23]. To describe the  intensity of the pixel [15], they are given numbering from 0 to 255. Further the array with  numbers are given as input to the image classification.</a:t>
            </a:r>
            <a:endParaRPr sz="1200">
              <a:latin typeface="Arial"/>
              <a:ea typeface="Arial"/>
              <a:cs typeface="Arial"/>
              <a:sym typeface="Arial"/>
            </a:endParaRPr>
          </a:p>
        </p:txBody>
      </p:sp>
      <p:sp>
        <p:nvSpPr>
          <p:cNvPr id="47" name="Google Shape;47;p1"/>
          <p:cNvSpPr/>
          <p:nvPr/>
        </p:nvSpPr>
        <p:spPr>
          <a:xfrm>
            <a:off x="2400300" y="3344417"/>
            <a:ext cx="3108959" cy="208025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 name="Shape 51"/>
        <p:cNvGrpSpPr/>
        <p:nvPr/>
      </p:nvGrpSpPr>
      <p:grpSpPr>
        <a:xfrm>
          <a:off x="0" y="0"/>
          <a:ext cx="0" cy="0"/>
          <a:chOff x="0" y="0"/>
          <a:chExt cx="0" cy="0"/>
        </a:xfrm>
      </p:grpSpPr>
      <p:sp>
        <p:nvSpPr>
          <p:cNvPr id="52" name="Google Shape;52;p2"/>
          <p:cNvSpPr txBox="1"/>
          <p:nvPr/>
        </p:nvSpPr>
        <p:spPr>
          <a:xfrm>
            <a:off x="902004" y="2198877"/>
            <a:ext cx="5939790" cy="5347970"/>
          </a:xfrm>
          <a:prstGeom prst="rect">
            <a:avLst/>
          </a:prstGeom>
          <a:noFill/>
          <a:ln>
            <a:noFill/>
          </a:ln>
        </p:spPr>
        <p:txBody>
          <a:bodyPr anchorCtr="0" anchor="t" bIns="0" lIns="0" spcFirstLastPara="1" rIns="0" wrap="square" tIns="12700">
            <a:spAutoFit/>
          </a:bodyPr>
          <a:lstStyle/>
          <a:p>
            <a:pPr indent="-255904" lvl="0" marL="267970" marR="0" rtl="0" algn="l">
              <a:lnSpc>
                <a:spcPct val="100000"/>
              </a:lnSpc>
              <a:spcBef>
                <a:spcPts val="0"/>
              </a:spcBef>
              <a:spcAft>
                <a:spcPts val="0"/>
              </a:spcAft>
              <a:buSzPts val="2000"/>
              <a:buFont typeface="Arial"/>
              <a:buAutoNum type="arabicPeriod" startAt="2"/>
            </a:pPr>
            <a:r>
              <a:rPr b="1" lang="en-US" sz="2000">
                <a:latin typeface="Arial"/>
                <a:ea typeface="Arial"/>
                <a:cs typeface="Arial"/>
                <a:sym typeface="Arial"/>
              </a:rPr>
              <a:t>Dataset Details:</a:t>
            </a:r>
            <a:endParaRPr sz="2000">
              <a:latin typeface="Arial"/>
              <a:ea typeface="Arial"/>
              <a:cs typeface="Arial"/>
              <a:sym typeface="Arial"/>
            </a:endParaRPr>
          </a:p>
          <a:p>
            <a:pPr indent="0" lvl="0" marL="12700" marR="195580" rtl="0" algn="just">
              <a:lnSpc>
                <a:spcPct val="101000"/>
              </a:lnSpc>
              <a:spcBef>
                <a:spcPts val="1085"/>
              </a:spcBef>
              <a:spcAft>
                <a:spcPts val="0"/>
              </a:spcAft>
              <a:buNone/>
            </a:pPr>
            <a:r>
              <a:rPr lang="en-US" sz="1050">
                <a:latin typeface="Arial"/>
                <a:ea typeface="Arial"/>
                <a:cs typeface="Arial"/>
                <a:sym typeface="Arial"/>
              </a:rPr>
              <a:t>The CIFAR-10 data consists of 60,000 32x32 color images in 10 classes, with 6000 images  per class. There are 50,000 training images and 10,000 test images in the official data. We  have preserved the train/test split from the original dataset. The provided files are:</a:t>
            </a:r>
            <a:endParaRPr sz="1050">
              <a:latin typeface="Arial"/>
              <a:ea typeface="Arial"/>
              <a:cs typeface="Arial"/>
              <a:sym typeface="Arial"/>
            </a:endParaRPr>
          </a:p>
          <a:p>
            <a:pPr indent="0" lvl="0" marL="12700" marR="2044700" rtl="0" algn="l">
              <a:lnSpc>
                <a:spcPct val="101000"/>
              </a:lnSpc>
              <a:spcBef>
                <a:spcPts val="780"/>
              </a:spcBef>
              <a:spcAft>
                <a:spcPts val="0"/>
              </a:spcAft>
              <a:buNone/>
            </a:pPr>
            <a:r>
              <a:rPr lang="en-US" sz="1050">
                <a:latin typeface="Caladea"/>
                <a:ea typeface="Caladea"/>
                <a:cs typeface="Caladea"/>
                <a:sym typeface="Caladea"/>
              </a:rPr>
              <a:t>train.7z </a:t>
            </a:r>
            <a:r>
              <a:rPr lang="en-US" sz="1050">
                <a:latin typeface="Arial"/>
                <a:ea typeface="Arial"/>
                <a:cs typeface="Arial"/>
                <a:sym typeface="Arial"/>
              </a:rPr>
              <a:t>- a folder containing the training images in png format  </a:t>
            </a:r>
            <a:r>
              <a:rPr lang="en-US" sz="1050">
                <a:latin typeface="Caladea"/>
                <a:ea typeface="Caladea"/>
                <a:cs typeface="Caladea"/>
                <a:sym typeface="Caladea"/>
              </a:rPr>
              <a:t>test.7z </a:t>
            </a:r>
            <a:r>
              <a:rPr lang="en-US" sz="1050">
                <a:latin typeface="Arial"/>
                <a:ea typeface="Arial"/>
                <a:cs typeface="Arial"/>
                <a:sym typeface="Arial"/>
              </a:rPr>
              <a:t>- a folder containing the test images in png format  </a:t>
            </a:r>
            <a:r>
              <a:rPr lang="en-US" sz="1050">
                <a:latin typeface="Caladea"/>
                <a:ea typeface="Caladea"/>
                <a:cs typeface="Caladea"/>
                <a:sym typeface="Caladea"/>
              </a:rPr>
              <a:t>trainLabels.csv </a:t>
            </a:r>
            <a:r>
              <a:rPr lang="en-US" sz="1050">
                <a:latin typeface="Arial"/>
                <a:ea typeface="Arial"/>
                <a:cs typeface="Arial"/>
                <a:sym typeface="Arial"/>
              </a:rPr>
              <a:t>- the training labels</a:t>
            </a:r>
            <a:endParaRPr sz="1050">
              <a:latin typeface="Arial"/>
              <a:ea typeface="Arial"/>
              <a:cs typeface="Arial"/>
              <a:sym typeface="Arial"/>
            </a:endParaRPr>
          </a:p>
          <a:p>
            <a:pPr indent="0" lvl="0" marL="12700" marR="5080" rtl="0" algn="l">
              <a:lnSpc>
                <a:spcPct val="101000"/>
              </a:lnSpc>
              <a:spcBef>
                <a:spcPts val="795"/>
              </a:spcBef>
              <a:spcAft>
                <a:spcPts val="0"/>
              </a:spcAft>
              <a:buNone/>
            </a:pPr>
            <a:r>
              <a:rPr lang="en-US" sz="1050">
                <a:latin typeface="Arial"/>
                <a:ea typeface="Arial"/>
                <a:cs typeface="Arial"/>
                <a:sym typeface="Arial"/>
              </a:rPr>
              <a:t>To discourage certain forms of cheating (such as hand labeling) we have added 290,000 junk  images in the test set. These images are ignored in the scoring. We have also made trivial  modifications to the official 10,000 test images to prevent looking them up by file hash. These  modifications should not appreciably affect the scoring. You should predict labels for all  300,000 images.</a:t>
            </a:r>
            <a:endParaRPr sz="1050">
              <a:latin typeface="Arial"/>
              <a:ea typeface="Arial"/>
              <a:cs typeface="Arial"/>
              <a:sym typeface="Arial"/>
            </a:endParaRPr>
          </a:p>
          <a:p>
            <a:pPr indent="0" lvl="0" marL="12700" marR="0" rtl="0" algn="l">
              <a:lnSpc>
                <a:spcPct val="100000"/>
              </a:lnSpc>
              <a:spcBef>
                <a:spcPts val="790"/>
              </a:spcBef>
              <a:spcAft>
                <a:spcPts val="0"/>
              </a:spcAft>
              <a:buNone/>
            </a:pPr>
            <a:r>
              <a:rPr lang="en-US" sz="1050">
                <a:latin typeface="Arial"/>
                <a:ea typeface="Arial"/>
                <a:cs typeface="Arial"/>
                <a:sym typeface="Arial"/>
              </a:rPr>
              <a:t>The label classes in the dataset are:</a:t>
            </a:r>
            <a:endParaRPr sz="1050">
              <a:latin typeface="Arial"/>
              <a:ea typeface="Arial"/>
              <a:cs typeface="Arial"/>
              <a:sym typeface="Arial"/>
            </a:endParaRPr>
          </a:p>
          <a:p>
            <a:pPr indent="-152400" lvl="1" marL="469265" marR="0" rtl="0" algn="l">
              <a:lnSpc>
                <a:spcPct val="100000"/>
              </a:lnSpc>
              <a:spcBef>
                <a:spcPts val="805"/>
              </a:spcBef>
              <a:spcAft>
                <a:spcPts val="0"/>
              </a:spcAft>
              <a:buSzPts val="1000"/>
              <a:buFont typeface="Noto Sans Symbols"/>
              <a:buChar char="∙"/>
            </a:pPr>
            <a:r>
              <a:rPr b="0" i="0" lang="en-US" sz="1050" u="none" cap="none" strike="noStrike">
                <a:latin typeface="Arial"/>
                <a:ea typeface="Arial"/>
                <a:cs typeface="Arial"/>
                <a:sym typeface="Arial"/>
              </a:rPr>
              <a:t>airplane</a:t>
            </a:r>
            <a:endParaRPr b="0" i="0" sz="1050" u="none" cap="none" strike="noStrike">
              <a:latin typeface="Arial"/>
              <a:ea typeface="Arial"/>
              <a:cs typeface="Arial"/>
              <a:sym typeface="Arial"/>
            </a:endParaRPr>
          </a:p>
          <a:p>
            <a:pPr indent="-152400" lvl="1" marL="469265" marR="0" rtl="0" algn="l">
              <a:lnSpc>
                <a:spcPct val="100000"/>
              </a:lnSpc>
              <a:spcBef>
                <a:spcPts val="315"/>
              </a:spcBef>
              <a:spcAft>
                <a:spcPts val="0"/>
              </a:spcAft>
              <a:buSzPts val="1000"/>
              <a:buFont typeface="Noto Sans Symbols"/>
              <a:buChar char="∙"/>
            </a:pPr>
            <a:r>
              <a:rPr b="0" i="0" lang="en-US" sz="1050" u="none" cap="none" strike="noStrike">
                <a:latin typeface="Arial"/>
                <a:ea typeface="Arial"/>
                <a:cs typeface="Arial"/>
                <a:sym typeface="Arial"/>
              </a:rPr>
              <a:t>automobile</a:t>
            </a:r>
            <a:endParaRPr b="0" i="0" sz="1050" u="none" cap="none" strike="noStrike">
              <a:latin typeface="Arial"/>
              <a:ea typeface="Arial"/>
              <a:cs typeface="Arial"/>
              <a:sym typeface="Arial"/>
            </a:endParaRPr>
          </a:p>
          <a:p>
            <a:pPr indent="-152400" lvl="1" marL="469265" marR="0" rtl="0" algn="l">
              <a:lnSpc>
                <a:spcPct val="100000"/>
              </a:lnSpc>
              <a:spcBef>
                <a:spcPts val="310"/>
              </a:spcBef>
              <a:spcAft>
                <a:spcPts val="0"/>
              </a:spcAft>
              <a:buSzPts val="1000"/>
              <a:buFont typeface="Noto Sans Symbols"/>
              <a:buChar char="∙"/>
            </a:pPr>
            <a:r>
              <a:rPr b="0" i="0" lang="en-US" sz="1050" u="none" cap="none" strike="noStrike">
                <a:latin typeface="Arial"/>
                <a:ea typeface="Arial"/>
                <a:cs typeface="Arial"/>
                <a:sym typeface="Arial"/>
              </a:rPr>
              <a:t>bird</a:t>
            </a:r>
            <a:endParaRPr b="0" i="0" sz="1050" u="none" cap="none" strike="noStrike">
              <a:latin typeface="Arial"/>
              <a:ea typeface="Arial"/>
              <a:cs typeface="Arial"/>
              <a:sym typeface="Arial"/>
            </a:endParaRPr>
          </a:p>
          <a:p>
            <a:pPr indent="-152400" lvl="1" marL="469265" marR="0" rtl="0" algn="l">
              <a:lnSpc>
                <a:spcPct val="100000"/>
              </a:lnSpc>
              <a:spcBef>
                <a:spcPts val="310"/>
              </a:spcBef>
              <a:spcAft>
                <a:spcPts val="0"/>
              </a:spcAft>
              <a:buSzPts val="1000"/>
              <a:buFont typeface="Noto Sans Symbols"/>
              <a:buChar char="∙"/>
            </a:pPr>
            <a:r>
              <a:rPr b="0" i="0" lang="en-US" sz="1050" u="none" cap="none" strike="noStrike">
                <a:latin typeface="Arial"/>
                <a:ea typeface="Arial"/>
                <a:cs typeface="Arial"/>
                <a:sym typeface="Arial"/>
              </a:rPr>
              <a:t>cat</a:t>
            </a:r>
            <a:endParaRPr b="0" i="0" sz="1050" u="none" cap="none" strike="noStrike">
              <a:latin typeface="Arial"/>
              <a:ea typeface="Arial"/>
              <a:cs typeface="Arial"/>
              <a:sym typeface="Arial"/>
            </a:endParaRPr>
          </a:p>
          <a:p>
            <a:pPr indent="-152400" lvl="1" marL="469265" marR="0" rtl="0" algn="l">
              <a:lnSpc>
                <a:spcPct val="100000"/>
              </a:lnSpc>
              <a:spcBef>
                <a:spcPts val="315"/>
              </a:spcBef>
              <a:spcAft>
                <a:spcPts val="0"/>
              </a:spcAft>
              <a:buSzPts val="1000"/>
              <a:buFont typeface="Noto Sans Symbols"/>
              <a:buChar char="∙"/>
            </a:pPr>
            <a:r>
              <a:rPr b="0" i="0" lang="en-US" sz="1050" u="none" cap="none" strike="noStrike">
                <a:latin typeface="Arial"/>
                <a:ea typeface="Arial"/>
                <a:cs typeface="Arial"/>
                <a:sym typeface="Arial"/>
              </a:rPr>
              <a:t>deer</a:t>
            </a:r>
            <a:endParaRPr b="0" i="0" sz="1050" u="none" cap="none" strike="noStrike">
              <a:latin typeface="Arial"/>
              <a:ea typeface="Arial"/>
              <a:cs typeface="Arial"/>
              <a:sym typeface="Arial"/>
            </a:endParaRPr>
          </a:p>
          <a:p>
            <a:pPr indent="-152400" lvl="1" marL="469265" marR="0" rtl="0" algn="l">
              <a:lnSpc>
                <a:spcPct val="100000"/>
              </a:lnSpc>
              <a:spcBef>
                <a:spcPts val="300"/>
              </a:spcBef>
              <a:spcAft>
                <a:spcPts val="0"/>
              </a:spcAft>
              <a:buSzPts val="1000"/>
              <a:buFont typeface="Noto Sans Symbols"/>
              <a:buChar char="∙"/>
            </a:pPr>
            <a:r>
              <a:rPr b="0" i="0" lang="en-US" sz="1050" u="none" cap="none" strike="noStrike">
                <a:latin typeface="Arial"/>
                <a:ea typeface="Arial"/>
                <a:cs typeface="Arial"/>
                <a:sym typeface="Arial"/>
              </a:rPr>
              <a:t>dog</a:t>
            </a:r>
            <a:endParaRPr b="0" i="0" sz="1050" u="none" cap="none" strike="noStrike">
              <a:latin typeface="Arial"/>
              <a:ea typeface="Arial"/>
              <a:cs typeface="Arial"/>
              <a:sym typeface="Arial"/>
            </a:endParaRPr>
          </a:p>
          <a:p>
            <a:pPr indent="-152400" lvl="1" marL="469265" marR="0" rtl="0" algn="l">
              <a:lnSpc>
                <a:spcPct val="100000"/>
              </a:lnSpc>
              <a:spcBef>
                <a:spcPts val="310"/>
              </a:spcBef>
              <a:spcAft>
                <a:spcPts val="0"/>
              </a:spcAft>
              <a:buSzPts val="1000"/>
              <a:buFont typeface="Noto Sans Symbols"/>
              <a:buChar char="∙"/>
            </a:pPr>
            <a:r>
              <a:rPr b="0" i="0" lang="en-US" sz="1050" u="none" cap="none" strike="noStrike">
                <a:latin typeface="Arial"/>
                <a:ea typeface="Arial"/>
                <a:cs typeface="Arial"/>
                <a:sym typeface="Arial"/>
              </a:rPr>
              <a:t>frog</a:t>
            </a:r>
            <a:endParaRPr b="0" i="0" sz="1050" u="none" cap="none" strike="noStrike">
              <a:latin typeface="Arial"/>
              <a:ea typeface="Arial"/>
              <a:cs typeface="Arial"/>
              <a:sym typeface="Arial"/>
            </a:endParaRPr>
          </a:p>
          <a:p>
            <a:pPr indent="-152400" lvl="1" marL="469265" marR="0" rtl="0" algn="l">
              <a:lnSpc>
                <a:spcPct val="100000"/>
              </a:lnSpc>
              <a:spcBef>
                <a:spcPts val="315"/>
              </a:spcBef>
              <a:spcAft>
                <a:spcPts val="0"/>
              </a:spcAft>
              <a:buSzPts val="1000"/>
              <a:buFont typeface="Noto Sans Symbols"/>
              <a:buChar char="∙"/>
            </a:pPr>
            <a:r>
              <a:rPr b="0" i="0" lang="en-US" sz="1050" u="none" cap="none" strike="noStrike">
                <a:latin typeface="Arial"/>
                <a:ea typeface="Arial"/>
                <a:cs typeface="Arial"/>
                <a:sym typeface="Arial"/>
              </a:rPr>
              <a:t>horse</a:t>
            </a:r>
            <a:endParaRPr b="0" i="0" sz="1050" u="none" cap="none" strike="noStrike">
              <a:latin typeface="Arial"/>
              <a:ea typeface="Arial"/>
              <a:cs typeface="Arial"/>
              <a:sym typeface="Arial"/>
            </a:endParaRPr>
          </a:p>
          <a:p>
            <a:pPr indent="-152400" lvl="1" marL="469265" marR="0" rtl="0" algn="l">
              <a:lnSpc>
                <a:spcPct val="100000"/>
              </a:lnSpc>
              <a:spcBef>
                <a:spcPts val="310"/>
              </a:spcBef>
              <a:spcAft>
                <a:spcPts val="0"/>
              </a:spcAft>
              <a:buSzPts val="1000"/>
              <a:buFont typeface="Noto Sans Symbols"/>
              <a:buChar char="∙"/>
            </a:pPr>
            <a:r>
              <a:rPr b="0" i="0" lang="en-US" sz="1050" u="none" cap="none" strike="noStrike">
                <a:latin typeface="Arial"/>
                <a:ea typeface="Arial"/>
                <a:cs typeface="Arial"/>
                <a:sym typeface="Arial"/>
              </a:rPr>
              <a:t>ship</a:t>
            </a:r>
            <a:endParaRPr b="0" i="0" sz="1050" u="none" cap="none" strike="noStrike">
              <a:latin typeface="Arial"/>
              <a:ea typeface="Arial"/>
              <a:cs typeface="Arial"/>
              <a:sym typeface="Arial"/>
            </a:endParaRPr>
          </a:p>
          <a:p>
            <a:pPr indent="-152400" lvl="1" marL="469265" marR="0" rtl="0" algn="l">
              <a:lnSpc>
                <a:spcPct val="100000"/>
              </a:lnSpc>
              <a:spcBef>
                <a:spcPts val="310"/>
              </a:spcBef>
              <a:spcAft>
                <a:spcPts val="0"/>
              </a:spcAft>
              <a:buSzPts val="1000"/>
              <a:buFont typeface="Noto Sans Symbols"/>
              <a:buChar char="∙"/>
            </a:pPr>
            <a:r>
              <a:rPr b="0" i="0" lang="en-US" sz="1050" u="none" cap="none" strike="noStrike">
                <a:latin typeface="Arial"/>
                <a:ea typeface="Arial"/>
                <a:cs typeface="Arial"/>
                <a:sym typeface="Arial"/>
              </a:rPr>
              <a:t>truck</a:t>
            </a:r>
            <a:endParaRPr b="0" i="0" sz="1050" u="none" cap="none" strike="noStrike">
              <a:latin typeface="Arial"/>
              <a:ea typeface="Arial"/>
              <a:cs typeface="Arial"/>
              <a:sym typeface="Arial"/>
            </a:endParaRPr>
          </a:p>
          <a:p>
            <a:pPr indent="0" lvl="0" marL="12700" marR="55244" rtl="0" algn="l">
              <a:lnSpc>
                <a:spcPct val="100600"/>
              </a:lnSpc>
              <a:spcBef>
                <a:spcPts val="800"/>
              </a:spcBef>
              <a:spcAft>
                <a:spcPts val="0"/>
              </a:spcAft>
              <a:buNone/>
            </a:pPr>
            <a:r>
              <a:rPr lang="en-US" sz="1050">
                <a:latin typeface="Arial"/>
                <a:ea typeface="Arial"/>
                <a:cs typeface="Arial"/>
                <a:sym typeface="Arial"/>
              </a:rPr>
              <a:t>The classes are completely mutually exclusive. There is no overlap between automobiles and  trucks. "Automobile" includes sedans, SUVs, things of that sort. "Truck" includes only big  trucks. Neither includes pickup trucks.</a:t>
            </a:r>
            <a:endParaRPr sz="105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 name="Shape 56"/>
        <p:cNvGrpSpPr/>
        <p:nvPr/>
      </p:nvGrpSpPr>
      <p:grpSpPr>
        <a:xfrm>
          <a:off x="0" y="0"/>
          <a:ext cx="0" cy="0"/>
          <a:chOff x="0" y="0"/>
          <a:chExt cx="0" cy="0"/>
        </a:xfrm>
      </p:grpSpPr>
      <p:sp>
        <p:nvSpPr>
          <p:cNvPr id="57" name="Google Shape;57;p3"/>
          <p:cNvSpPr txBox="1"/>
          <p:nvPr/>
        </p:nvSpPr>
        <p:spPr>
          <a:xfrm>
            <a:off x="902004" y="722130"/>
            <a:ext cx="5862955" cy="2345690"/>
          </a:xfrm>
          <a:prstGeom prst="rect">
            <a:avLst/>
          </a:prstGeom>
          <a:noFill/>
          <a:ln>
            <a:noFill/>
          </a:ln>
        </p:spPr>
        <p:txBody>
          <a:bodyPr anchorCtr="0" anchor="t" bIns="0" lIns="0" spcFirstLastPara="1" rIns="0" wrap="square" tIns="180325">
            <a:spAutoFit/>
          </a:bodyPr>
          <a:lstStyle/>
          <a:p>
            <a:pPr indent="-254634" lvl="0" marL="266700" marR="0" rtl="0" algn="l">
              <a:lnSpc>
                <a:spcPct val="100000"/>
              </a:lnSpc>
              <a:spcBef>
                <a:spcPts val="0"/>
              </a:spcBef>
              <a:spcAft>
                <a:spcPts val="0"/>
              </a:spcAft>
              <a:buSzPts val="2000"/>
              <a:buFont typeface="Arial"/>
              <a:buAutoNum type="arabicPeriod" startAt="3"/>
            </a:pPr>
            <a:r>
              <a:rPr b="1" lang="en-US" sz="2000">
                <a:latin typeface="Arial"/>
                <a:ea typeface="Arial"/>
                <a:cs typeface="Arial"/>
                <a:sym typeface="Arial"/>
              </a:rPr>
              <a:t>Implementation Details:</a:t>
            </a:r>
            <a:endParaRPr sz="2000">
              <a:latin typeface="Arial"/>
              <a:ea typeface="Arial"/>
              <a:cs typeface="Arial"/>
              <a:sym typeface="Arial"/>
            </a:endParaRPr>
          </a:p>
          <a:p>
            <a:pPr indent="-228600" lvl="1" marL="469265" marR="0" rtl="0" algn="l">
              <a:lnSpc>
                <a:spcPct val="100000"/>
              </a:lnSpc>
              <a:spcBef>
                <a:spcPts val="1050"/>
              </a:spcBef>
              <a:spcAft>
                <a:spcPts val="0"/>
              </a:spcAft>
              <a:buSzPts val="1600"/>
              <a:buFont typeface="Times New Roman"/>
              <a:buChar char="-"/>
            </a:pPr>
            <a:r>
              <a:rPr b="0" i="0" lang="en-US" sz="1600" u="none" cap="none" strike="noStrike">
                <a:latin typeface="Arial"/>
                <a:ea typeface="Arial"/>
                <a:cs typeface="Arial"/>
                <a:sym typeface="Arial"/>
              </a:rPr>
              <a:t>Convolutional Neural Network (CNN)</a:t>
            </a:r>
            <a:endParaRPr b="0" i="0" sz="1600" u="none" cap="none" strike="noStrike">
              <a:latin typeface="Arial"/>
              <a:ea typeface="Arial"/>
              <a:cs typeface="Arial"/>
              <a:sym typeface="Arial"/>
            </a:endParaRPr>
          </a:p>
          <a:p>
            <a:pPr indent="0" lvl="1" marL="0" marR="0" rtl="0" algn="l">
              <a:lnSpc>
                <a:spcPct val="100000"/>
              </a:lnSpc>
              <a:spcBef>
                <a:spcPts val="0"/>
              </a:spcBef>
              <a:spcAft>
                <a:spcPts val="0"/>
              </a:spcAft>
              <a:buSzPts val="1800"/>
              <a:buFont typeface="Arial"/>
              <a:buNone/>
            </a:pPr>
            <a:r>
              <a:t/>
            </a:r>
            <a:endParaRPr b="0" i="0" sz="1800" u="none" cap="none" strike="noStrike">
              <a:latin typeface="Arial"/>
              <a:ea typeface="Arial"/>
              <a:cs typeface="Arial"/>
              <a:sym typeface="Arial"/>
            </a:endParaRPr>
          </a:p>
          <a:p>
            <a:pPr indent="0" lvl="1" marL="0" marR="0" rtl="0" algn="l">
              <a:lnSpc>
                <a:spcPct val="100000"/>
              </a:lnSpc>
              <a:spcBef>
                <a:spcPts val="40"/>
              </a:spcBef>
              <a:spcAft>
                <a:spcPts val="0"/>
              </a:spcAft>
              <a:buSzPts val="1350"/>
              <a:buFont typeface="Arial"/>
              <a:buNone/>
            </a:pPr>
            <a:r>
              <a:t/>
            </a:r>
            <a:endParaRPr b="0" i="0" sz="1350" u="none" cap="none" strike="noStrike">
              <a:latin typeface="Arial"/>
              <a:ea typeface="Arial"/>
              <a:cs typeface="Arial"/>
              <a:sym typeface="Arial"/>
            </a:endParaRPr>
          </a:p>
          <a:p>
            <a:pPr indent="-256540" lvl="0" marL="268605" marR="0" rtl="0" algn="l">
              <a:lnSpc>
                <a:spcPct val="100000"/>
              </a:lnSpc>
              <a:spcBef>
                <a:spcPts val="0"/>
              </a:spcBef>
              <a:spcAft>
                <a:spcPts val="0"/>
              </a:spcAft>
              <a:buSzPts val="2000"/>
              <a:buFont typeface="Arial"/>
              <a:buAutoNum type="arabicPeriod" startAt="3"/>
            </a:pPr>
            <a:r>
              <a:rPr b="1" lang="en-US" sz="2000">
                <a:latin typeface="Arial"/>
                <a:ea typeface="Arial"/>
                <a:cs typeface="Arial"/>
                <a:sym typeface="Arial"/>
              </a:rPr>
              <a:t>Results and Visualizations</a:t>
            </a:r>
            <a:endParaRPr sz="2000">
              <a:latin typeface="Arial"/>
              <a:ea typeface="Arial"/>
              <a:cs typeface="Arial"/>
              <a:sym typeface="Arial"/>
            </a:endParaRPr>
          </a:p>
          <a:p>
            <a:pPr indent="-228600" lvl="1" marL="469265" marR="5080" rtl="0" algn="l">
              <a:lnSpc>
                <a:spcPct val="110000"/>
              </a:lnSpc>
              <a:spcBef>
                <a:spcPts val="935"/>
              </a:spcBef>
              <a:spcAft>
                <a:spcPts val="0"/>
              </a:spcAft>
              <a:buSzPts val="1100"/>
              <a:buFont typeface="Times New Roman"/>
              <a:buChar char="-"/>
            </a:pPr>
            <a:r>
              <a:rPr b="0" i="0" lang="en-US" sz="1100" u="none" cap="none" strike="noStrike">
                <a:latin typeface="Arial"/>
                <a:ea typeface="Arial"/>
                <a:cs typeface="Arial"/>
                <a:sym typeface="Arial"/>
              </a:rPr>
              <a:t>Convolutional Neural Network (CNN) is used for image classification which contains Convlayers  to extract features and max pooling to decrease the size of image thus classifying the image  accurately. It’s implemented using the CIFAR-10 dataset in python</a:t>
            </a:r>
            <a:endParaRPr b="0" i="0" sz="1100" u="none" cap="none" strike="noStrike">
              <a:latin typeface="Arial"/>
              <a:ea typeface="Arial"/>
              <a:cs typeface="Arial"/>
              <a:sym typeface="Arial"/>
            </a:endParaRPr>
          </a:p>
        </p:txBody>
      </p:sp>
      <p:sp>
        <p:nvSpPr>
          <p:cNvPr id="58" name="Google Shape;58;p3"/>
          <p:cNvSpPr txBox="1"/>
          <p:nvPr/>
        </p:nvSpPr>
        <p:spPr>
          <a:xfrm>
            <a:off x="902004" y="5575782"/>
            <a:ext cx="5929630" cy="394335"/>
          </a:xfrm>
          <a:prstGeom prst="rect">
            <a:avLst/>
          </a:prstGeom>
          <a:noFill/>
          <a:ln>
            <a:noFill/>
          </a:ln>
        </p:spPr>
        <p:txBody>
          <a:bodyPr anchorCtr="0" anchor="t" bIns="0" lIns="0" spcFirstLastPara="1" rIns="0" wrap="square" tIns="12700">
            <a:spAutoFit/>
          </a:bodyPr>
          <a:lstStyle/>
          <a:p>
            <a:pPr indent="0" lvl="0" marL="12700" marR="5080" rtl="0" algn="l">
              <a:lnSpc>
                <a:spcPct val="110000"/>
              </a:lnSpc>
              <a:spcBef>
                <a:spcPts val="0"/>
              </a:spcBef>
              <a:spcAft>
                <a:spcPts val="0"/>
              </a:spcAft>
              <a:buNone/>
            </a:pPr>
            <a:r>
              <a:rPr lang="en-US" sz="1100">
                <a:latin typeface="Arial"/>
                <a:ea typeface="Arial"/>
                <a:cs typeface="Arial"/>
                <a:sym typeface="Arial"/>
              </a:rPr>
              <a:t>Out of which 50000 are training images and the remaining 10000 are testing images. The figure below is  the output of the CNN for Cifar-10 with Epoch size 2.</a:t>
            </a:r>
            <a:endParaRPr sz="1100">
              <a:latin typeface="Arial"/>
              <a:ea typeface="Arial"/>
              <a:cs typeface="Arial"/>
              <a:sym typeface="Arial"/>
            </a:endParaRPr>
          </a:p>
        </p:txBody>
      </p:sp>
      <p:grpSp>
        <p:nvGrpSpPr>
          <p:cNvPr id="59" name="Google Shape;59;p3"/>
          <p:cNvGrpSpPr/>
          <p:nvPr/>
        </p:nvGrpSpPr>
        <p:grpSpPr>
          <a:xfrm>
            <a:off x="1436369" y="3395345"/>
            <a:ext cx="4503420" cy="1860550"/>
            <a:chOff x="1436369" y="3395345"/>
            <a:chExt cx="4503420" cy="1860550"/>
          </a:xfrm>
        </p:grpSpPr>
        <p:sp>
          <p:nvSpPr>
            <p:cNvPr id="60" name="Google Shape;60;p3"/>
            <p:cNvSpPr/>
            <p:nvPr/>
          </p:nvSpPr>
          <p:spPr>
            <a:xfrm>
              <a:off x="1606018" y="3511460"/>
              <a:ext cx="4164122" cy="164648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1" name="Google Shape;61;p3"/>
            <p:cNvSpPr/>
            <p:nvPr/>
          </p:nvSpPr>
          <p:spPr>
            <a:xfrm>
              <a:off x="1436369" y="3395345"/>
              <a:ext cx="4503420" cy="1860550"/>
            </a:xfrm>
            <a:custGeom>
              <a:rect b="b" l="l" r="r" t="t"/>
              <a:pathLst>
                <a:path extrusionOk="0" h="1860550" w="4503420">
                  <a:moveTo>
                    <a:pt x="0" y="1860423"/>
                  </a:moveTo>
                  <a:lnTo>
                    <a:pt x="4503420" y="1860423"/>
                  </a:lnTo>
                  <a:lnTo>
                    <a:pt x="4503420" y="0"/>
                  </a:lnTo>
                  <a:lnTo>
                    <a:pt x="0" y="0"/>
                  </a:lnTo>
                  <a:lnTo>
                    <a:pt x="0" y="1860423"/>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2" name="Google Shape;62;p3"/>
          <p:cNvSpPr/>
          <p:nvPr/>
        </p:nvSpPr>
        <p:spPr>
          <a:xfrm>
            <a:off x="2083489" y="6381750"/>
            <a:ext cx="3212285" cy="21682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2022-05-21T17:11:24Z</dcterms:created>
  <dc:creator>Ahmed Samir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2022-05-21T00:00:00Z</vt:filetime>
  </property>
  <property fmtid="{D5CDD505-2E9C-101B-9397-08002B2CF9AE}" pid="3" name="Creator">
    <vt:lpwstr>Microsoft® Word for Microsoft 365</vt:lpwstr>
  </property>
  <property fmtid="{D5CDD505-2E9C-101B-9397-08002B2CF9AE}" pid="4" name="LastSaved">
    <vt:filetime>2022-05-21T00:00:00Z</vt:filetime>
  </property>
</Properties>
</file>