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10058400" cx="7772400"/>
  <p:notesSz cx="7772400" cy="10058400"/>
  <p:embeddedFontLst>
    <p:embeddedFont>
      <p:font typeface="Tahoma"/>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12" roundtripDataSignature="AMtx7mi1s1Mu0yIBmQptKt/3A90CixSr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Tahoma-bold.fntdata"/><Relationship Id="rId10" Type="http://schemas.openxmlformats.org/officeDocument/2006/relationships/font" Target="fonts/Tahoma-regular.fntdata"/><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6"/>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7"/>
          <p:cNvSpPr txBox="1"/>
          <p:nvPr>
            <p:ph type="ctrTitle"/>
          </p:nvPr>
        </p:nvSpPr>
        <p:spPr>
          <a:xfrm>
            <a:off x="582930" y="3118104"/>
            <a:ext cx="6606540" cy="21122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165860" y="5632704"/>
            <a:ext cx="5440680" cy="2514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8"/>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8"/>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9"/>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388620" y="2313432"/>
            <a:ext cx="3380994"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9"/>
          <p:cNvSpPr txBox="1"/>
          <p:nvPr>
            <p:ph idx="2" type="body"/>
          </p:nvPr>
        </p:nvSpPr>
        <p:spPr>
          <a:xfrm>
            <a:off x="4002786" y="2313432"/>
            <a:ext cx="3380994"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0"/>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5"/>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5"/>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5"/>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jp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p:nvPr/>
        </p:nvSpPr>
        <p:spPr>
          <a:xfrm>
            <a:off x="896416" y="1697989"/>
            <a:ext cx="5981065" cy="9525"/>
          </a:xfrm>
          <a:custGeom>
            <a:rect b="b" l="l" r="r" t="t"/>
            <a:pathLst>
              <a:path extrusionOk="0" h="9525" w="5981065">
                <a:moveTo>
                  <a:pt x="5981065" y="0"/>
                </a:moveTo>
                <a:lnTo>
                  <a:pt x="0" y="0"/>
                </a:lnTo>
                <a:lnTo>
                  <a:pt x="0" y="9144"/>
                </a:lnTo>
                <a:lnTo>
                  <a:pt x="5981065" y="9144"/>
                </a:lnTo>
                <a:lnTo>
                  <a:pt x="598106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 name="Google Shape;44;p1"/>
          <p:cNvSpPr txBox="1"/>
          <p:nvPr/>
        </p:nvSpPr>
        <p:spPr>
          <a:xfrm>
            <a:off x="902004" y="889761"/>
            <a:ext cx="4659600" cy="1214700"/>
          </a:xfrm>
          <a:prstGeom prst="rect">
            <a:avLst/>
          </a:prstGeom>
          <a:noFill/>
          <a:ln>
            <a:noFill/>
          </a:ln>
        </p:spPr>
        <p:txBody>
          <a:bodyPr anchorCtr="0" anchor="t" bIns="0" lIns="0" spcFirstLastPara="1" rIns="0" wrap="square" tIns="12700">
            <a:spAutoFit/>
          </a:bodyPr>
          <a:lstStyle/>
          <a:p>
            <a:pPr indent="0" lvl="0" marL="1322705" marR="0" rtl="0" algn="l">
              <a:lnSpc>
                <a:spcPct val="100000"/>
              </a:lnSpc>
              <a:spcBef>
                <a:spcPts val="0"/>
              </a:spcBef>
              <a:spcAft>
                <a:spcPts val="0"/>
              </a:spcAft>
              <a:buNone/>
            </a:pPr>
            <a:r>
              <a:rPr b="1" lang="en-US" sz="2000">
                <a:solidFill>
                  <a:srgbClr val="006FC0"/>
                </a:solidFill>
                <a:latin typeface="Calibri"/>
                <a:ea typeface="Calibri"/>
                <a:cs typeface="Calibri"/>
                <a:sym typeface="Calibri"/>
              </a:rPr>
              <a:t>Selected-2 Project Presentation</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lnSpc>
                <a:spcPct val="100000"/>
              </a:lnSpc>
              <a:spcBef>
                <a:spcPts val="5"/>
              </a:spcBef>
              <a:spcAft>
                <a:spcPts val="0"/>
              </a:spcAft>
              <a:buNone/>
            </a:pPr>
            <a:r>
              <a:t/>
            </a:r>
            <a:endParaRPr sz="1800">
              <a:latin typeface="Calibri"/>
              <a:ea typeface="Calibri"/>
              <a:cs typeface="Calibri"/>
              <a:sym typeface="Calibri"/>
            </a:endParaRPr>
          </a:p>
          <a:p>
            <a:pPr indent="0" lvl="0" marL="12700" marR="0" rtl="0" algn="l">
              <a:lnSpc>
                <a:spcPct val="100000"/>
              </a:lnSpc>
              <a:spcBef>
                <a:spcPts val="5"/>
              </a:spcBef>
              <a:spcAft>
                <a:spcPts val="0"/>
              </a:spcAft>
              <a:buNone/>
            </a:pPr>
            <a:r>
              <a:rPr b="1" lang="en-US" sz="2000">
                <a:latin typeface="Calibri"/>
                <a:ea typeface="Calibri"/>
                <a:cs typeface="Calibri"/>
                <a:sym typeface="Calibri"/>
              </a:rPr>
              <a:t>1.Architecture used in the paper:</a:t>
            </a:r>
            <a:endParaRPr sz="2000">
              <a:latin typeface="Calibri"/>
              <a:ea typeface="Calibri"/>
              <a:cs typeface="Calibri"/>
              <a:sym typeface="Calibri"/>
            </a:endParaRPr>
          </a:p>
        </p:txBody>
      </p:sp>
      <p:sp>
        <p:nvSpPr>
          <p:cNvPr id="45" name="Google Shape;45;p1"/>
          <p:cNvSpPr txBox="1"/>
          <p:nvPr/>
        </p:nvSpPr>
        <p:spPr>
          <a:xfrm>
            <a:off x="902004" y="4962017"/>
            <a:ext cx="5910580" cy="3148965"/>
          </a:xfrm>
          <a:prstGeom prst="rect">
            <a:avLst/>
          </a:prstGeom>
          <a:noFill/>
          <a:ln>
            <a:noFill/>
          </a:ln>
        </p:spPr>
        <p:txBody>
          <a:bodyPr anchorCtr="0" anchor="t" bIns="0" lIns="0" spcFirstLastPara="1" rIns="0" wrap="square" tIns="10150">
            <a:spAutoFit/>
          </a:bodyPr>
          <a:lstStyle/>
          <a:p>
            <a:pPr indent="0" lvl="0" marL="12700" marR="174625" rtl="0" algn="l">
              <a:lnSpc>
                <a:spcPct val="111400"/>
              </a:lnSpc>
              <a:spcBef>
                <a:spcPts val="0"/>
              </a:spcBef>
              <a:spcAft>
                <a:spcPts val="0"/>
              </a:spcAft>
              <a:buNone/>
            </a:pPr>
            <a:r>
              <a:rPr lang="en-US" sz="1200">
                <a:latin typeface="Calibri"/>
                <a:ea typeface="Calibri"/>
                <a:cs typeface="Calibri"/>
                <a:sym typeface="Calibri"/>
              </a:rPr>
              <a:t>Convolutional neural Network has hidden layers, Known as Convolutional layers which make  CNN more effective for image analysis. CNN layer types mainly include three types [14] as  shown in the Figure 1: </a:t>
            </a:r>
            <a:r>
              <a:rPr lang="en-US" sz="1200">
                <a:latin typeface="Noto Sans Symbols"/>
                <a:ea typeface="Noto Sans Symbols"/>
                <a:cs typeface="Noto Sans Symbols"/>
                <a:sym typeface="Noto Sans Symbols"/>
              </a:rPr>
              <a:t>∙</a:t>
            </a:r>
            <a:r>
              <a:rPr lang="en-US" sz="1200">
                <a:latin typeface="Times New Roman"/>
                <a:ea typeface="Times New Roman"/>
                <a:cs typeface="Times New Roman"/>
                <a:sym typeface="Times New Roman"/>
              </a:rPr>
              <a:t> </a:t>
            </a:r>
            <a:r>
              <a:rPr lang="en-US" sz="1200">
                <a:latin typeface="Calibri"/>
                <a:ea typeface="Calibri"/>
                <a:cs typeface="Calibri"/>
                <a:sym typeface="Calibri"/>
              </a:rPr>
              <a:t>Convolutional layer </a:t>
            </a:r>
            <a:r>
              <a:rPr lang="en-US" sz="1200">
                <a:latin typeface="Noto Sans Symbols"/>
                <a:ea typeface="Noto Sans Symbols"/>
                <a:cs typeface="Noto Sans Symbols"/>
                <a:sym typeface="Noto Sans Symbols"/>
              </a:rPr>
              <a:t>∙</a:t>
            </a:r>
            <a:r>
              <a:rPr lang="en-US" sz="1200">
                <a:latin typeface="Times New Roman"/>
                <a:ea typeface="Times New Roman"/>
                <a:cs typeface="Times New Roman"/>
                <a:sym typeface="Times New Roman"/>
              </a:rPr>
              <a:t> </a:t>
            </a:r>
            <a:r>
              <a:rPr lang="en-US" sz="1200">
                <a:latin typeface="Calibri"/>
                <a:ea typeface="Calibri"/>
                <a:cs typeface="Calibri"/>
                <a:sym typeface="Calibri"/>
              </a:rPr>
              <a:t>Pooling layer </a:t>
            </a:r>
            <a:r>
              <a:rPr lang="en-US" sz="1200">
                <a:latin typeface="Noto Sans Symbols"/>
                <a:ea typeface="Noto Sans Symbols"/>
                <a:cs typeface="Noto Sans Symbols"/>
                <a:sym typeface="Noto Sans Symbols"/>
              </a:rPr>
              <a:t>∙</a:t>
            </a:r>
            <a:r>
              <a:rPr lang="en-US" sz="1200">
                <a:latin typeface="Times New Roman"/>
                <a:ea typeface="Times New Roman"/>
                <a:cs typeface="Times New Roman"/>
                <a:sym typeface="Times New Roman"/>
              </a:rPr>
              <a:t> </a:t>
            </a:r>
            <a:r>
              <a:rPr lang="en-US" sz="1200">
                <a:latin typeface="Calibri"/>
                <a:ea typeface="Calibri"/>
                <a:cs typeface="Calibri"/>
                <a:sym typeface="Calibri"/>
              </a:rPr>
              <a:t>Fully connected layer When a  computer sees image, it converts the image into an array of pixel values depending on the</a:t>
            </a:r>
            <a:endParaRPr sz="1200">
              <a:latin typeface="Calibri"/>
              <a:ea typeface="Calibri"/>
              <a:cs typeface="Calibri"/>
              <a:sym typeface="Calibri"/>
            </a:endParaRPr>
          </a:p>
          <a:p>
            <a:pPr indent="0" lvl="0" marL="12700" marR="19050" rtl="0" algn="l">
              <a:lnSpc>
                <a:spcPct val="109700"/>
              </a:lnSpc>
              <a:spcBef>
                <a:spcPts val="5"/>
              </a:spcBef>
              <a:spcAft>
                <a:spcPts val="0"/>
              </a:spcAft>
              <a:buNone/>
            </a:pPr>
            <a:r>
              <a:rPr lang="en-US" sz="1200">
                <a:latin typeface="Calibri"/>
                <a:ea typeface="Calibri"/>
                <a:cs typeface="Calibri"/>
                <a:sym typeface="Calibri"/>
              </a:rPr>
              <a:t>image resolution and size. Let’s consider an image of type of jpg and size be 480 x 480. Then its  converted to 480 x 480 x 3 image where the represents the RBG values[23]. To describe the  intensity of the pixel [15], they are given numbering from 0 to 255. Further the array with  numbers are given as input to the image classification.</a:t>
            </a:r>
            <a:endParaRPr sz="1200">
              <a:latin typeface="Calibri"/>
              <a:ea typeface="Calibri"/>
              <a:cs typeface="Calibri"/>
              <a:sym typeface="Calibri"/>
            </a:endParaRPr>
          </a:p>
          <a:p>
            <a:pPr indent="0" lvl="0" marL="12700" marR="5080" rtl="0" algn="l">
              <a:lnSpc>
                <a:spcPct val="109900"/>
              </a:lnSpc>
              <a:spcBef>
                <a:spcPts val="795"/>
              </a:spcBef>
              <a:spcAft>
                <a:spcPts val="0"/>
              </a:spcAft>
              <a:buNone/>
            </a:pPr>
            <a:r>
              <a:rPr lang="en-US" sz="1200">
                <a:latin typeface="Calibri"/>
                <a:ea typeface="Calibri"/>
                <a:cs typeface="Calibri"/>
                <a:sym typeface="Calibri"/>
              </a:rPr>
              <a:t>3.1 Convolutional layer: Convolutional Layer [30] is most important part of image classification.  The main task in this layer is extracting features from theinput image. Conv layer consists of  many feature maps. The neuron of same feature map is used in extracting regional  characteristics of various positions in the former surface[14]. But for single neuron, its  extraction is regional feature of the same positions in the former separate feature map [14].  The results in the Conv layers are passed to nonlinear Activation function like sigmoid, tanh,  ReLu[19]. Fig 2 shows how high-level image features are extracted from image using a kernel.</a:t>
            </a:r>
            <a:endParaRPr sz="1200">
              <a:latin typeface="Calibri"/>
              <a:ea typeface="Calibri"/>
              <a:cs typeface="Calibri"/>
              <a:sym typeface="Calibri"/>
            </a:endParaRPr>
          </a:p>
        </p:txBody>
      </p:sp>
      <p:pic>
        <p:nvPicPr>
          <p:cNvPr id="46" name="Google Shape;46;p1"/>
          <p:cNvPicPr preferRelativeResize="0"/>
          <p:nvPr/>
        </p:nvPicPr>
        <p:blipFill rotWithShape="1">
          <a:blip r:embed="rId3">
            <a:alphaModFix/>
          </a:blip>
          <a:srcRect b="0" l="0" r="0" t="0"/>
          <a:stretch/>
        </p:blipFill>
        <p:spPr>
          <a:xfrm>
            <a:off x="2400300" y="2456688"/>
            <a:ext cx="3108959" cy="20726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sp>
        <p:nvSpPr>
          <p:cNvPr id="51" name="Google Shape;51;p2"/>
          <p:cNvSpPr txBox="1"/>
          <p:nvPr/>
        </p:nvSpPr>
        <p:spPr>
          <a:xfrm>
            <a:off x="902004" y="3828414"/>
            <a:ext cx="5944235" cy="5255895"/>
          </a:xfrm>
          <a:prstGeom prst="rect">
            <a:avLst/>
          </a:prstGeom>
          <a:noFill/>
          <a:ln>
            <a:noFill/>
          </a:ln>
        </p:spPr>
        <p:txBody>
          <a:bodyPr anchorCtr="0" anchor="t" bIns="0" lIns="0" spcFirstLastPara="1" rIns="0" wrap="square" tIns="13325">
            <a:spAutoFit/>
          </a:bodyPr>
          <a:lstStyle/>
          <a:p>
            <a:pPr indent="-255904" lvl="0" marL="267970" marR="0" rtl="0" algn="l">
              <a:lnSpc>
                <a:spcPct val="100000"/>
              </a:lnSpc>
              <a:spcBef>
                <a:spcPts val="0"/>
              </a:spcBef>
              <a:spcAft>
                <a:spcPts val="0"/>
              </a:spcAft>
              <a:buSzPts val="2000"/>
              <a:buFont typeface="Calibri"/>
              <a:buAutoNum type="arabicPeriod" startAt="2"/>
            </a:pPr>
            <a:r>
              <a:rPr b="1" lang="en-US" sz="2000">
                <a:latin typeface="Calibri"/>
                <a:ea typeface="Calibri"/>
                <a:cs typeface="Calibri"/>
                <a:sym typeface="Calibri"/>
              </a:rPr>
              <a:t>Dataset Details:</a:t>
            </a:r>
            <a:endParaRPr sz="2000">
              <a:latin typeface="Calibri"/>
              <a:ea typeface="Calibri"/>
              <a:cs typeface="Calibri"/>
              <a:sym typeface="Calibri"/>
            </a:endParaRPr>
          </a:p>
          <a:p>
            <a:pPr indent="0" lvl="0" marL="12700" marR="53975" rtl="0" algn="l">
              <a:lnSpc>
                <a:spcPct val="100800"/>
              </a:lnSpc>
              <a:spcBef>
                <a:spcPts val="1095"/>
              </a:spcBef>
              <a:spcAft>
                <a:spcPts val="0"/>
              </a:spcAft>
              <a:buNone/>
            </a:pPr>
            <a:r>
              <a:rPr lang="en-US" sz="1050">
                <a:latin typeface="Tahoma"/>
                <a:ea typeface="Tahoma"/>
                <a:cs typeface="Tahoma"/>
                <a:sym typeface="Tahoma"/>
              </a:rPr>
              <a:t>The initial experiment is done with 15 types of common vegetables that are found throughout  the world. The vegetables that are chosen for the experimentation are- bean, bitter gourd,  bottle gourd, brinjal, broccoli, cabbage, capsicum, carrot, cauliflower, cucumber, papaya,  potato, pumpkin, radish and tomato. A total of 21000 images from 15 classes are used where  each class contains 1400 images of size 224×224 and in *.jpg format. The dataset split 70%  for training, 15% for validation, and 15% for testing purpose.</a:t>
            </a:r>
            <a:endParaRPr sz="1050">
              <a:latin typeface="Tahoma"/>
              <a:ea typeface="Tahoma"/>
              <a:cs typeface="Tahoma"/>
              <a:sym typeface="Tahoma"/>
            </a:endParaRPr>
          </a:p>
          <a:p>
            <a:pPr indent="0" lvl="0" marL="0" marR="0" rtl="0" algn="l">
              <a:lnSpc>
                <a:spcPct val="100000"/>
              </a:lnSpc>
              <a:spcBef>
                <a:spcPts val="50"/>
              </a:spcBef>
              <a:spcAft>
                <a:spcPts val="0"/>
              </a:spcAft>
              <a:buNone/>
            </a:pPr>
            <a:r>
              <a:t/>
            </a:r>
            <a:endParaRPr sz="1450">
              <a:latin typeface="Tahoma"/>
              <a:ea typeface="Tahoma"/>
              <a:cs typeface="Tahoma"/>
              <a:sym typeface="Tahoma"/>
            </a:endParaRPr>
          </a:p>
          <a:p>
            <a:pPr indent="0" lvl="0" marL="12700" marR="0" rtl="0" algn="l">
              <a:lnSpc>
                <a:spcPct val="100000"/>
              </a:lnSpc>
              <a:spcBef>
                <a:spcPts val="0"/>
              </a:spcBef>
              <a:spcAft>
                <a:spcPts val="0"/>
              </a:spcAft>
              <a:buNone/>
            </a:pPr>
            <a:r>
              <a:rPr lang="en-US" sz="1350">
                <a:latin typeface="Tahoma"/>
                <a:ea typeface="Tahoma"/>
                <a:cs typeface="Tahoma"/>
                <a:sym typeface="Tahoma"/>
              </a:rPr>
              <a:t>Content</a:t>
            </a:r>
            <a:endParaRPr sz="1350">
              <a:latin typeface="Tahoma"/>
              <a:ea typeface="Tahoma"/>
              <a:cs typeface="Tahoma"/>
              <a:sym typeface="Tahoma"/>
            </a:endParaRPr>
          </a:p>
          <a:p>
            <a:pPr indent="0" lvl="0" marL="12700" marR="0" rtl="0" algn="l">
              <a:lnSpc>
                <a:spcPct val="100000"/>
              </a:lnSpc>
              <a:spcBef>
                <a:spcPts val="1225"/>
              </a:spcBef>
              <a:spcAft>
                <a:spcPts val="0"/>
              </a:spcAft>
              <a:buNone/>
            </a:pPr>
            <a:r>
              <a:rPr lang="en-US" sz="1050">
                <a:latin typeface="Tahoma"/>
                <a:ea typeface="Tahoma"/>
                <a:cs typeface="Tahoma"/>
                <a:sym typeface="Tahoma"/>
              </a:rPr>
              <a:t>This dataset contains three folders:</a:t>
            </a:r>
            <a:endParaRPr sz="1050">
              <a:latin typeface="Tahoma"/>
              <a:ea typeface="Tahoma"/>
              <a:cs typeface="Tahoma"/>
              <a:sym typeface="Tahoma"/>
            </a:endParaRPr>
          </a:p>
          <a:p>
            <a:pPr indent="-152400" lvl="1" marL="469265" marR="0" rtl="0" algn="l">
              <a:lnSpc>
                <a:spcPct val="100000"/>
              </a:lnSpc>
              <a:spcBef>
                <a:spcPts val="805"/>
              </a:spcBef>
              <a:spcAft>
                <a:spcPts val="0"/>
              </a:spcAft>
              <a:buSzPts val="1000"/>
              <a:buFont typeface="Noto Sans Symbols"/>
              <a:buChar char="∙"/>
            </a:pPr>
            <a:r>
              <a:rPr b="0" i="0" lang="en-US" sz="1050" u="none" cap="none" strike="noStrike">
                <a:latin typeface="Tahoma"/>
                <a:ea typeface="Tahoma"/>
                <a:cs typeface="Tahoma"/>
                <a:sym typeface="Tahoma"/>
              </a:rPr>
              <a:t>train (15000 images)</a:t>
            </a:r>
            <a:endParaRPr b="0" i="0" sz="1050" u="none" cap="none" strike="noStrike">
              <a:latin typeface="Tahoma"/>
              <a:ea typeface="Tahoma"/>
              <a:cs typeface="Tahoma"/>
              <a:sym typeface="Tahoma"/>
            </a:endParaRPr>
          </a:p>
          <a:p>
            <a:pPr indent="-152400" lvl="1" marL="469265" marR="0" rtl="0" algn="l">
              <a:lnSpc>
                <a:spcPct val="100000"/>
              </a:lnSpc>
              <a:spcBef>
                <a:spcPts val="310"/>
              </a:spcBef>
              <a:spcAft>
                <a:spcPts val="0"/>
              </a:spcAft>
              <a:buSzPts val="1000"/>
              <a:buFont typeface="Noto Sans Symbols"/>
              <a:buChar char="∙"/>
            </a:pPr>
            <a:r>
              <a:rPr b="0" i="0" lang="en-US" sz="1050" u="none" cap="none" strike="noStrike">
                <a:latin typeface="Tahoma"/>
                <a:ea typeface="Tahoma"/>
                <a:cs typeface="Tahoma"/>
                <a:sym typeface="Tahoma"/>
              </a:rPr>
              <a:t>test (3000 images)</a:t>
            </a:r>
            <a:endParaRPr b="0" i="0" sz="1050" u="none" cap="none" strike="noStrike">
              <a:latin typeface="Tahoma"/>
              <a:ea typeface="Tahoma"/>
              <a:cs typeface="Tahoma"/>
              <a:sym typeface="Tahoma"/>
            </a:endParaRPr>
          </a:p>
          <a:p>
            <a:pPr indent="-152400" lvl="1" marL="469265" marR="0" rtl="0" algn="l">
              <a:lnSpc>
                <a:spcPct val="100000"/>
              </a:lnSpc>
              <a:spcBef>
                <a:spcPts val="310"/>
              </a:spcBef>
              <a:spcAft>
                <a:spcPts val="0"/>
              </a:spcAft>
              <a:buSzPts val="1000"/>
              <a:buFont typeface="Noto Sans Symbols"/>
              <a:buChar char="∙"/>
            </a:pPr>
            <a:r>
              <a:rPr b="0" i="0" lang="en-US" sz="1050" u="none" cap="none" strike="noStrike">
                <a:latin typeface="Tahoma"/>
                <a:ea typeface="Tahoma"/>
                <a:cs typeface="Tahoma"/>
                <a:sym typeface="Tahoma"/>
              </a:rPr>
              <a:t>validation (3000 images)</a:t>
            </a:r>
            <a:endParaRPr b="0" i="0" sz="1050" u="none" cap="none" strike="noStrike">
              <a:latin typeface="Tahoma"/>
              <a:ea typeface="Tahoma"/>
              <a:cs typeface="Tahoma"/>
              <a:sym typeface="Tahoma"/>
            </a:endParaRPr>
          </a:p>
          <a:p>
            <a:pPr indent="0" lvl="0" marL="545465" marR="183515" rtl="0" algn="l">
              <a:lnSpc>
                <a:spcPct val="120952"/>
              </a:lnSpc>
              <a:spcBef>
                <a:spcPts val="35"/>
              </a:spcBef>
              <a:spcAft>
                <a:spcPts val="0"/>
              </a:spcAft>
              <a:buNone/>
            </a:pPr>
            <a:r>
              <a:rPr lang="en-US" sz="1050">
                <a:latin typeface="Tahoma"/>
                <a:ea typeface="Tahoma"/>
                <a:cs typeface="Tahoma"/>
                <a:sym typeface="Tahoma"/>
              </a:rPr>
              <a:t>each of the above folders contains subfolders for different vegetables wherein the  images for respective vegetables are present.</a:t>
            </a:r>
            <a:endParaRPr sz="1050">
              <a:latin typeface="Tahoma"/>
              <a:ea typeface="Tahoma"/>
              <a:cs typeface="Tahoma"/>
              <a:sym typeface="Tahoma"/>
            </a:endParaRPr>
          </a:p>
          <a:p>
            <a:pPr indent="0" lvl="0" marL="0" marR="0" rtl="0" algn="l">
              <a:lnSpc>
                <a:spcPct val="100000"/>
              </a:lnSpc>
              <a:spcBef>
                <a:spcPts val="10"/>
              </a:spcBef>
              <a:spcAft>
                <a:spcPts val="0"/>
              </a:spcAft>
              <a:buNone/>
            </a:pPr>
            <a:r>
              <a:t/>
            </a:r>
            <a:endParaRPr sz="1450">
              <a:latin typeface="Tahoma"/>
              <a:ea typeface="Tahoma"/>
              <a:cs typeface="Tahoma"/>
              <a:sym typeface="Tahoma"/>
            </a:endParaRPr>
          </a:p>
          <a:p>
            <a:pPr indent="0" lvl="0" marL="12700" marR="0" rtl="0" algn="l">
              <a:lnSpc>
                <a:spcPct val="100000"/>
              </a:lnSpc>
              <a:spcBef>
                <a:spcPts val="0"/>
              </a:spcBef>
              <a:spcAft>
                <a:spcPts val="0"/>
              </a:spcAft>
              <a:buNone/>
            </a:pPr>
            <a:r>
              <a:rPr lang="en-US" sz="1350">
                <a:latin typeface="Tahoma"/>
                <a:ea typeface="Tahoma"/>
                <a:cs typeface="Tahoma"/>
                <a:sym typeface="Tahoma"/>
              </a:rPr>
              <a:t>Data Collection</a:t>
            </a:r>
            <a:endParaRPr sz="1350">
              <a:latin typeface="Tahoma"/>
              <a:ea typeface="Tahoma"/>
              <a:cs typeface="Tahoma"/>
              <a:sym typeface="Tahoma"/>
            </a:endParaRPr>
          </a:p>
          <a:p>
            <a:pPr indent="0" lvl="0" marL="12700" marR="0" rtl="0" algn="l">
              <a:lnSpc>
                <a:spcPct val="100000"/>
              </a:lnSpc>
              <a:spcBef>
                <a:spcPts val="1225"/>
              </a:spcBef>
              <a:spcAft>
                <a:spcPts val="0"/>
              </a:spcAft>
              <a:buNone/>
            </a:pPr>
            <a:r>
              <a:rPr lang="en-US" sz="1050">
                <a:latin typeface="Tahoma"/>
                <a:ea typeface="Tahoma"/>
                <a:cs typeface="Tahoma"/>
                <a:sym typeface="Tahoma"/>
              </a:rPr>
              <a:t>The images in this dataset were collected by us from vegetable farm and market for a project.</a:t>
            </a:r>
            <a:endParaRPr sz="1050">
              <a:latin typeface="Tahoma"/>
              <a:ea typeface="Tahoma"/>
              <a:cs typeface="Tahoma"/>
              <a:sym typeface="Tahoma"/>
            </a:endParaRPr>
          </a:p>
          <a:p>
            <a:pPr indent="0" lvl="0" marL="0" marR="0" rtl="0" algn="l">
              <a:lnSpc>
                <a:spcPct val="100000"/>
              </a:lnSpc>
              <a:spcBef>
                <a:spcPts val="0"/>
              </a:spcBef>
              <a:spcAft>
                <a:spcPts val="0"/>
              </a:spcAft>
              <a:buNone/>
            </a:pPr>
            <a:r>
              <a:t/>
            </a:r>
            <a:endParaRPr sz="1300">
              <a:latin typeface="Tahoma"/>
              <a:ea typeface="Tahoma"/>
              <a:cs typeface="Tahoma"/>
              <a:sym typeface="Tahoma"/>
            </a:endParaRPr>
          </a:p>
          <a:p>
            <a:pPr indent="0" lvl="0" marL="0" marR="0" rtl="0" algn="l">
              <a:lnSpc>
                <a:spcPct val="100000"/>
              </a:lnSpc>
              <a:spcBef>
                <a:spcPts val="15"/>
              </a:spcBef>
              <a:spcAft>
                <a:spcPts val="0"/>
              </a:spcAft>
              <a:buNone/>
            </a:pPr>
            <a:r>
              <a:t/>
            </a:r>
            <a:endParaRPr sz="1200">
              <a:latin typeface="Tahoma"/>
              <a:ea typeface="Tahoma"/>
              <a:cs typeface="Tahoma"/>
              <a:sym typeface="Tahoma"/>
            </a:endParaRPr>
          </a:p>
          <a:p>
            <a:pPr indent="-254634" lvl="0" marL="266700" marR="0" rtl="0" algn="l">
              <a:lnSpc>
                <a:spcPct val="100000"/>
              </a:lnSpc>
              <a:spcBef>
                <a:spcPts val="0"/>
              </a:spcBef>
              <a:spcAft>
                <a:spcPts val="0"/>
              </a:spcAft>
              <a:buSzPts val="2000"/>
              <a:buFont typeface="Calibri"/>
              <a:buAutoNum type="arabicPeriod" startAt="3"/>
            </a:pPr>
            <a:r>
              <a:rPr b="1" lang="en-US" sz="2000">
                <a:latin typeface="Calibri"/>
                <a:ea typeface="Calibri"/>
                <a:cs typeface="Calibri"/>
                <a:sym typeface="Calibri"/>
              </a:rPr>
              <a:t>Implementation Details:</a:t>
            </a:r>
            <a:endParaRPr sz="2000">
              <a:latin typeface="Calibri"/>
              <a:ea typeface="Calibri"/>
              <a:cs typeface="Calibri"/>
              <a:sym typeface="Calibri"/>
            </a:endParaRPr>
          </a:p>
          <a:p>
            <a:pPr indent="-228600" lvl="0" marL="469265" marR="0" rtl="0" algn="l">
              <a:lnSpc>
                <a:spcPct val="100000"/>
              </a:lnSpc>
              <a:spcBef>
                <a:spcPts val="1050"/>
              </a:spcBef>
              <a:spcAft>
                <a:spcPts val="0"/>
              </a:spcAft>
              <a:buSzPts val="1100"/>
              <a:buFont typeface="Times New Roman"/>
              <a:buChar char="-"/>
            </a:pPr>
            <a:r>
              <a:rPr lang="en-US" sz="1600">
                <a:latin typeface="Calibri"/>
                <a:ea typeface="Calibri"/>
                <a:cs typeface="Calibri"/>
                <a:sym typeface="Calibri"/>
              </a:rPr>
              <a:t>Training ratio: </a:t>
            </a:r>
            <a:r>
              <a:rPr lang="en-US" sz="1100">
                <a:latin typeface="Calibri"/>
                <a:ea typeface="Calibri"/>
                <a:cs typeface="Calibri"/>
                <a:sym typeface="Calibri"/>
              </a:rPr>
              <a:t>70%(approx.) and Number of images is 15000.</a:t>
            </a:r>
            <a:endParaRPr sz="1100">
              <a:latin typeface="Calibri"/>
              <a:ea typeface="Calibri"/>
              <a:cs typeface="Calibri"/>
              <a:sym typeface="Calibri"/>
            </a:endParaRPr>
          </a:p>
          <a:p>
            <a:pPr indent="-228600" lvl="0" marL="469265" marR="0" rtl="0" algn="l">
              <a:lnSpc>
                <a:spcPct val="100000"/>
              </a:lnSpc>
              <a:spcBef>
                <a:spcPts val="190"/>
              </a:spcBef>
              <a:spcAft>
                <a:spcPts val="0"/>
              </a:spcAft>
              <a:buSzPts val="1600"/>
              <a:buFont typeface="Times New Roman"/>
              <a:buChar char="-"/>
            </a:pPr>
            <a:r>
              <a:rPr lang="en-US" sz="1600">
                <a:latin typeface="Calibri"/>
                <a:ea typeface="Calibri"/>
                <a:cs typeface="Calibri"/>
                <a:sym typeface="Calibri"/>
              </a:rPr>
              <a:t>Validation ratio: </a:t>
            </a:r>
            <a:r>
              <a:rPr lang="en-US" sz="1100">
                <a:latin typeface="Calibri"/>
                <a:ea typeface="Calibri"/>
                <a:cs typeface="Calibri"/>
                <a:sym typeface="Calibri"/>
              </a:rPr>
              <a:t>15%(approx.) and Number of images is 3000.</a:t>
            </a:r>
            <a:endParaRPr sz="1100">
              <a:latin typeface="Calibri"/>
              <a:ea typeface="Calibri"/>
              <a:cs typeface="Calibri"/>
              <a:sym typeface="Calibri"/>
            </a:endParaRPr>
          </a:p>
        </p:txBody>
      </p:sp>
      <p:pic>
        <p:nvPicPr>
          <p:cNvPr id="52" name="Google Shape;52;p2"/>
          <p:cNvPicPr preferRelativeResize="0"/>
          <p:nvPr/>
        </p:nvPicPr>
        <p:blipFill rotWithShape="1">
          <a:blip r:embed="rId3">
            <a:alphaModFix/>
          </a:blip>
          <a:srcRect b="0" l="0" r="0" t="0"/>
          <a:stretch/>
        </p:blipFill>
        <p:spPr>
          <a:xfrm>
            <a:off x="2388870" y="914400"/>
            <a:ext cx="3108960" cy="23774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3"/>
          <p:cNvSpPr txBox="1"/>
          <p:nvPr/>
        </p:nvSpPr>
        <p:spPr>
          <a:xfrm>
            <a:off x="1130604" y="867816"/>
            <a:ext cx="5326380" cy="828675"/>
          </a:xfrm>
          <a:prstGeom prst="rect">
            <a:avLst/>
          </a:prstGeom>
          <a:noFill/>
          <a:ln>
            <a:noFill/>
          </a:ln>
        </p:spPr>
        <p:txBody>
          <a:bodyPr anchorCtr="0" anchor="t" bIns="0" lIns="0" spcFirstLastPara="1" rIns="0" wrap="square" tIns="36825">
            <a:spAutoFit/>
          </a:bodyPr>
          <a:lstStyle/>
          <a:p>
            <a:pPr indent="-228600" lvl="0" marL="240665" marR="0" rtl="0" algn="l">
              <a:lnSpc>
                <a:spcPct val="100000"/>
              </a:lnSpc>
              <a:spcBef>
                <a:spcPts val="0"/>
              </a:spcBef>
              <a:spcAft>
                <a:spcPts val="0"/>
              </a:spcAft>
              <a:buSzPts val="1600"/>
              <a:buFont typeface="Times New Roman"/>
              <a:buChar char="-"/>
            </a:pPr>
            <a:r>
              <a:rPr lang="en-US" sz="1600">
                <a:latin typeface="Calibri"/>
                <a:ea typeface="Calibri"/>
                <a:cs typeface="Calibri"/>
                <a:sym typeface="Calibri"/>
              </a:rPr>
              <a:t>Testing ratio: </a:t>
            </a:r>
            <a:r>
              <a:rPr lang="en-US" sz="1100">
                <a:latin typeface="Calibri"/>
                <a:ea typeface="Calibri"/>
                <a:cs typeface="Calibri"/>
                <a:sym typeface="Calibri"/>
              </a:rPr>
              <a:t>15%(approx.) and Number of images is 3000.</a:t>
            </a:r>
            <a:endParaRPr sz="1100">
              <a:latin typeface="Calibri"/>
              <a:ea typeface="Calibri"/>
              <a:cs typeface="Calibri"/>
              <a:sym typeface="Calibri"/>
            </a:endParaRPr>
          </a:p>
          <a:p>
            <a:pPr indent="-228600" lvl="0" marL="240665" marR="5080" rtl="0" algn="l">
              <a:lnSpc>
                <a:spcPct val="109400"/>
              </a:lnSpc>
              <a:spcBef>
                <a:spcPts val="15"/>
              </a:spcBef>
              <a:spcAft>
                <a:spcPts val="0"/>
              </a:spcAft>
              <a:buSzPts val="1600"/>
              <a:buFont typeface="Times New Roman"/>
              <a:buChar char="-"/>
            </a:pPr>
            <a:r>
              <a:rPr lang="en-US" sz="1600">
                <a:latin typeface="Calibri"/>
                <a:ea typeface="Calibri"/>
                <a:cs typeface="Calibri"/>
                <a:sym typeface="Calibri"/>
              </a:rPr>
              <a:t>A block diagram of the implemented model to show the main  steps:</a:t>
            </a:r>
            <a:endParaRPr sz="1600">
              <a:latin typeface="Calibri"/>
              <a:ea typeface="Calibri"/>
              <a:cs typeface="Calibri"/>
              <a:sym typeface="Calibri"/>
            </a:endParaRPr>
          </a:p>
        </p:txBody>
      </p:sp>
      <p:sp>
        <p:nvSpPr>
          <p:cNvPr id="58" name="Google Shape;58;p3"/>
          <p:cNvSpPr txBox="1"/>
          <p:nvPr/>
        </p:nvSpPr>
        <p:spPr>
          <a:xfrm>
            <a:off x="2273554" y="4939767"/>
            <a:ext cx="2884170" cy="3708400"/>
          </a:xfrm>
          <a:prstGeom prst="rect">
            <a:avLst/>
          </a:prstGeom>
          <a:noFill/>
          <a:ln>
            <a:noFill/>
          </a:ln>
        </p:spPr>
        <p:txBody>
          <a:bodyPr anchorCtr="0" anchor="t" bIns="0" lIns="0" spcFirstLastPara="1" rIns="0" wrap="square" tIns="29200">
            <a:spAutoFit/>
          </a:bodyPr>
          <a:lstStyle/>
          <a:p>
            <a:pPr indent="-102235" lvl="0" marL="114300" marR="0" rtl="0" algn="l">
              <a:lnSpc>
                <a:spcPct val="100000"/>
              </a:lnSpc>
              <a:spcBef>
                <a:spcPts val="0"/>
              </a:spcBef>
              <a:spcAft>
                <a:spcPts val="0"/>
              </a:spcAft>
              <a:buSzPts val="1100"/>
              <a:buFont typeface="Calibri"/>
              <a:buChar char="•"/>
            </a:pPr>
            <a:r>
              <a:rPr lang="en-US" sz="1100">
                <a:latin typeface="Calibri"/>
                <a:ea typeface="Calibri"/>
                <a:cs typeface="Calibri"/>
                <a:sym typeface="Calibri"/>
              </a:rPr>
              <a:t>epochs = 20</a:t>
            </a:r>
            <a:endParaRPr sz="1100">
              <a:latin typeface="Calibri"/>
              <a:ea typeface="Calibri"/>
              <a:cs typeface="Calibri"/>
              <a:sym typeface="Calibri"/>
            </a:endParaRPr>
          </a:p>
          <a:p>
            <a:pPr indent="-102235" lvl="0" marL="114300" marR="0" rtl="0" algn="l">
              <a:lnSpc>
                <a:spcPct val="100000"/>
              </a:lnSpc>
              <a:spcBef>
                <a:spcPts val="135"/>
              </a:spcBef>
              <a:spcAft>
                <a:spcPts val="0"/>
              </a:spcAft>
              <a:buSzPts val="1100"/>
              <a:buFont typeface="Calibri"/>
              <a:buChar char="•"/>
            </a:pPr>
            <a:r>
              <a:rPr lang="en-US" sz="1100">
                <a:latin typeface="Calibri"/>
                <a:ea typeface="Calibri"/>
                <a:cs typeface="Calibri"/>
                <a:sym typeface="Calibri"/>
              </a:rPr>
              <a:t>verbose = 1</a:t>
            </a:r>
            <a:endParaRPr sz="1100">
              <a:latin typeface="Calibri"/>
              <a:ea typeface="Calibri"/>
              <a:cs typeface="Calibri"/>
              <a:sym typeface="Calibri"/>
            </a:endParaRPr>
          </a:p>
          <a:p>
            <a:pPr indent="-102235" lvl="0" marL="114300" marR="0" rtl="0" algn="l">
              <a:lnSpc>
                <a:spcPct val="100000"/>
              </a:lnSpc>
              <a:spcBef>
                <a:spcPts val="135"/>
              </a:spcBef>
              <a:spcAft>
                <a:spcPts val="0"/>
              </a:spcAft>
              <a:buSzPts val="1100"/>
              <a:buFont typeface="Calibri"/>
              <a:buChar char="•"/>
            </a:pPr>
            <a:r>
              <a:rPr lang="en-US" sz="1100">
                <a:latin typeface="Calibri"/>
                <a:ea typeface="Calibri"/>
                <a:cs typeface="Calibri"/>
                <a:sym typeface="Calibri"/>
              </a:rPr>
              <a:t>batchSize = 64</a:t>
            </a:r>
            <a:endParaRPr sz="1100">
              <a:latin typeface="Calibri"/>
              <a:ea typeface="Calibri"/>
              <a:cs typeface="Calibri"/>
              <a:sym typeface="Calibri"/>
            </a:endParaRPr>
          </a:p>
          <a:p>
            <a:pPr indent="-102235" lvl="0" marL="114300" marR="0" rtl="0" algn="l">
              <a:lnSpc>
                <a:spcPct val="100000"/>
              </a:lnSpc>
              <a:spcBef>
                <a:spcPts val="130"/>
              </a:spcBef>
              <a:spcAft>
                <a:spcPts val="0"/>
              </a:spcAft>
              <a:buSzPts val="1100"/>
              <a:buFont typeface="Calibri"/>
              <a:buChar char="•"/>
            </a:pPr>
            <a:r>
              <a:rPr lang="en-US" sz="1100">
                <a:latin typeface="Calibri"/>
                <a:ea typeface="Calibri"/>
                <a:cs typeface="Calibri"/>
                <a:sym typeface="Calibri"/>
              </a:rPr>
              <a:t>stepsPerEpoch = 15000//batchSize</a:t>
            </a:r>
            <a:endParaRPr sz="1100">
              <a:latin typeface="Calibri"/>
              <a:ea typeface="Calibri"/>
              <a:cs typeface="Calibri"/>
              <a:sym typeface="Calibri"/>
            </a:endParaRPr>
          </a:p>
          <a:p>
            <a:pPr indent="-102235" lvl="0" marL="114300" marR="0" rtl="0" algn="l">
              <a:lnSpc>
                <a:spcPct val="100000"/>
              </a:lnSpc>
              <a:spcBef>
                <a:spcPts val="120"/>
              </a:spcBef>
              <a:spcAft>
                <a:spcPts val="0"/>
              </a:spcAft>
              <a:buSzPts val="1100"/>
              <a:buFont typeface="Calibri"/>
              <a:buChar char="•"/>
            </a:pPr>
            <a:r>
              <a:rPr lang="en-US" sz="1100">
                <a:latin typeface="Calibri"/>
                <a:ea typeface="Calibri"/>
                <a:cs typeface="Calibri"/>
                <a:sym typeface="Calibri"/>
              </a:rPr>
              <a:t>validationSteps = 3000//batchSize</a:t>
            </a:r>
            <a:endParaRPr sz="1100">
              <a:latin typeface="Calibri"/>
              <a:ea typeface="Calibri"/>
              <a:cs typeface="Calibri"/>
              <a:sym typeface="Calibri"/>
            </a:endParaRPr>
          </a:p>
          <a:p>
            <a:pPr indent="-102235" lvl="0" marL="114300" marR="0" rtl="0" algn="l">
              <a:lnSpc>
                <a:spcPct val="100000"/>
              </a:lnSpc>
              <a:spcBef>
                <a:spcPts val="130"/>
              </a:spcBef>
              <a:spcAft>
                <a:spcPts val="0"/>
              </a:spcAft>
              <a:buSzPts val="1100"/>
              <a:buFont typeface="Calibri"/>
              <a:buChar char="•"/>
            </a:pPr>
            <a:r>
              <a:rPr lang="en-US" sz="1100">
                <a:latin typeface="Calibri"/>
                <a:ea typeface="Calibri"/>
                <a:cs typeface="Calibri"/>
                <a:sym typeface="Calibri"/>
              </a:rPr>
              <a:t>imageSize = 150</a:t>
            </a:r>
            <a:endParaRPr sz="1100">
              <a:latin typeface="Calibri"/>
              <a:ea typeface="Calibri"/>
              <a:cs typeface="Calibri"/>
              <a:sym typeface="Calibri"/>
            </a:endParaRPr>
          </a:p>
          <a:p>
            <a:pPr indent="-102235" lvl="0" marL="114300" marR="0" rtl="0" algn="l">
              <a:lnSpc>
                <a:spcPct val="100000"/>
              </a:lnSpc>
              <a:spcBef>
                <a:spcPts val="135"/>
              </a:spcBef>
              <a:spcAft>
                <a:spcPts val="0"/>
              </a:spcAft>
              <a:buSzPts val="1100"/>
              <a:buFont typeface="Calibri"/>
              <a:buChar char="•"/>
            </a:pPr>
            <a:r>
              <a:rPr lang="en-US" sz="1100">
                <a:latin typeface="Calibri"/>
                <a:ea typeface="Calibri"/>
                <a:cs typeface="Calibri"/>
                <a:sym typeface="Calibri"/>
              </a:rPr>
              <a:t>seedNum = 42</a:t>
            </a:r>
            <a:endParaRPr sz="1100">
              <a:latin typeface="Calibri"/>
              <a:ea typeface="Calibri"/>
              <a:cs typeface="Calibri"/>
              <a:sym typeface="Calibri"/>
            </a:endParaRPr>
          </a:p>
          <a:p>
            <a:pPr indent="-102235" lvl="0" marL="114300" marR="0" rtl="0" algn="l">
              <a:lnSpc>
                <a:spcPct val="100000"/>
              </a:lnSpc>
              <a:spcBef>
                <a:spcPts val="130"/>
              </a:spcBef>
              <a:spcAft>
                <a:spcPts val="0"/>
              </a:spcAft>
              <a:buSzPts val="1100"/>
              <a:buFont typeface="Calibri"/>
              <a:buChar char="•"/>
            </a:pPr>
            <a:r>
              <a:rPr lang="en-US" sz="1100">
                <a:latin typeface="Calibri"/>
                <a:ea typeface="Calibri"/>
                <a:cs typeface="Calibri"/>
                <a:sym typeface="Calibri"/>
              </a:rPr>
              <a:t>classificationMode = raw</a:t>
            </a:r>
            <a:endParaRPr sz="1100">
              <a:latin typeface="Calibri"/>
              <a:ea typeface="Calibri"/>
              <a:cs typeface="Calibri"/>
              <a:sym typeface="Calibri"/>
            </a:endParaRPr>
          </a:p>
          <a:p>
            <a:pPr indent="-102235" lvl="0" marL="114300" marR="0" rtl="0" algn="l">
              <a:lnSpc>
                <a:spcPct val="100000"/>
              </a:lnSpc>
              <a:spcBef>
                <a:spcPts val="120"/>
              </a:spcBef>
              <a:spcAft>
                <a:spcPts val="0"/>
              </a:spcAft>
              <a:buSzPts val="1100"/>
              <a:buFont typeface="Calibri"/>
              <a:buChar char="•"/>
            </a:pPr>
            <a:r>
              <a:rPr lang="en-US" sz="1100">
                <a:latin typeface="Calibri"/>
                <a:ea typeface="Calibri"/>
                <a:cs typeface="Calibri"/>
                <a:sym typeface="Calibri"/>
              </a:rPr>
              <a:t>Optimizer = adam</a:t>
            </a:r>
            <a:endParaRPr sz="1100">
              <a:latin typeface="Calibri"/>
              <a:ea typeface="Calibri"/>
              <a:cs typeface="Calibri"/>
              <a:sym typeface="Calibri"/>
            </a:endParaRPr>
          </a:p>
          <a:p>
            <a:pPr indent="-102235" lvl="0" marL="114300" marR="0" rtl="0" algn="l">
              <a:lnSpc>
                <a:spcPct val="100000"/>
              </a:lnSpc>
              <a:spcBef>
                <a:spcPts val="135"/>
              </a:spcBef>
              <a:spcAft>
                <a:spcPts val="0"/>
              </a:spcAft>
              <a:buSzPts val="1100"/>
              <a:buFont typeface="Calibri"/>
              <a:buChar char="•"/>
            </a:pPr>
            <a:r>
              <a:rPr lang="en-US" sz="1100">
                <a:latin typeface="Calibri"/>
                <a:ea typeface="Calibri"/>
                <a:cs typeface="Calibri"/>
                <a:sym typeface="Calibri"/>
              </a:rPr>
              <a:t>Learning_rate = 0.0001</a:t>
            </a:r>
            <a:endParaRPr sz="1100">
              <a:latin typeface="Calibri"/>
              <a:ea typeface="Calibri"/>
              <a:cs typeface="Calibri"/>
              <a:sym typeface="Calibri"/>
            </a:endParaRPr>
          </a:p>
          <a:p>
            <a:pPr indent="-102235" lvl="0" marL="114300" marR="0" rtl="0" algn="l">
              <a:lnSpc>
                <a:spcPct val="100000"/>
              </a:lnSpc>
              <a:spcBef>
                <a:spcPts val="130"/>
              </a:spcBef>
              <a:spcAft>
                <a:spcPts val="0"/>
              </a:spcAft>
              <a:buSzPts val="1100"/>
              <a:buFont typeface="Calibri"/>
              <a:buChar char="•"/>
            </a:pPr>
            <a:r>
              <a:rPr lang="en-US" sz="1100">
                <a:latin typeface="Calibri"/>
                <a:ea typeface="Calibri"/>
                <a:cs typeface="Calibri"/>
                <a:sym typeface="Calibri"/>
              </a:rPr>
              <a:t>loss_function = sparse_categorical_crossentropy</a:t>
            </a:r>
            <a:endParaRPr sz="1100">
              <a:latin typeface="Calibri"/>
              <a:ea typeface="Calibri"/>
              <a:cs typeface="Calibri"/>
              <a:sym typeface="Calibri"/>
            </a:endParaRPr>
          </a:p>
          <a:p>
            <a:pPr indent="-102235" lvl="0" marL="114300" marR="0" rtl="0" algn="l">
              <a:lnSpc>
                <a:spcPct val="100000"/>
              </a:lnSpc>
              <a:spcBef>
                <a:spcPts val="130"/>
              </a:spcBef>
              <a:spcAft>
                <a:spcPts val="0"/>
              </a:spcAft>
              <a:buSzPts val="1100"/>
              <a:buFont typeface="Calibri"/>
              <a:buChar char="•"/>
            </a:pPr>
            <a:r>
              <a:rPr lang="en-US" sz="1100">
                <a:latin typeface="Calibri"/>
                <a:ea typeface="Calibri"/>
                <a:cs typeface="Calibri"/>
                <a:sym typeface="Calibri"/>
              </a:rPr>
              <a:t>Padding = same</a:t>
            </a:r>
            <a:endParaRPr sz="1100">
              <a:latin typeface="Calibri"/>
              <a:ea typeface="Calibri"/>
              <a:cs typeface="Calibri"/>
              <a:sym typeface="Calibri"/>
            </a:endParaRPr>
          </a:p>
          <a:p>
            <a:pPr indent="-102235" lvl="0" marL="114300" marR="0" rtl="0" algn="l">
              <a:lnSpc>
                <a:spcPct val="100000"/>
              </a:lnSpc>
              <a:spcBef>
                <a:spcPts val="135"/>
              </a:spcBef>
              <a:spcAft>
                <a:spcPts val="0"/>
              </a:spcAft>
              <a:buSzPts val="1100"/>
              <a:buFont typeface="Calibri"/>
              <a:buChar char="•"/>
            </a:pPr>
            <a:r>
              <a:rPr lang="en-US" sz="1100">
                <a:latin typeface="Calibri"/>
                <a:ea typeface="Calibri"/>
                <a:cs typeface="Calibri"/>
                <a:sym typeface="Calibri"/>
              </a:rPr>
              <a:t>strides = 1</a:t>
            </a:r>
            <a:endParaRPr sz="1100">
              <a:latin typeface="Calibri"/>
              <a:ea typeface="Calibri"/>
              <a:cs typeface="Calibri"/>
              <a:sym typeface="Calibri"/>
            </a:endParaRPr>
          </a:p>
          <a:p>
            <a:pPr indent="-102235" lvl="0" marL="114300" marR="0" rtl="0" algn="l">
              <a:lnSpc>
                <a:spcPct val="100000"/>
              </a:lnSpc>
              <a:spcBef>
                <a:spcPts val="120"/>
              </a:spcBef>
              <a:spcAft>
                <a:spcPts val="0"/>
              </a:spcAft>
              <a:buSzPts val="1100"/>
              <a:buFont typeface="Calibri"/>
              <a:buChar char="•"/>
            </a:pPr>
            <a:r>
              <a:rPr lang="en-US" sz="1100">
                <a:latin typeface="Calibri"/>
                <a:ea typeface="Calibri"/>
                <a:cs typeface="Calibri"/>
                <a:sym typeface="Calibri"/>
              </a:rPr>
              <a:t>activation = relu, softmax</a:t>
            </a:r>
            <a:endParaRPr sz="1100">
              <a:latin typeface="Calibri"/>
              <a:ea typeface="Calibri"/>
              <a:cs typeface="Calibri"/>
              <a:sym typeface="Calibri"/>
            </a:endParaRPr>
          </a:p>
          <a:p>
            <a:pPr indent="-102235" lvl="0" marL="114300" marR="0" rtl="0" algn="l">
              <a:lnSpc>
                <a:spcPct val="100000"/>
              </a:lnSpc>
              <a:spcBef>
                <a:spcPts val="135"/>
              </a:spcBef>
              <a:spcAft>
                <a:spcPts val="0"/>
              </a:spcAft>
              <a:buSzPts val="1100"/>
              <a:buFont typeface="Calibri"/>
              <a:buChar char="•"/>
            </a:pPr>
            <a:r>
              <a:rPr lang="en-US" sz="1100">
                <a:latin typeface="Calibri"/>
                <a:ea typeface="Calibri"/>
                <a:cs typeface="Calibri"/>
                <a:sym typeface="Calibri"/>
              </a:rPr>
              <a:t>Kernel_size = 3</a:t>
            </a:r>
            <a:endParaRPr sz="1100">
              <a:latin typeface="Calibri"/>
              <a:ea typeface="Calibri"/>
              <a:cs typeface="Calibri"/>
              <a:sym typeface="Calibri"/>
            </a:endParaRPr>
          </a:p>
          <a:p>
            <a:pPr indent="-102235" lvl="0" marL="114300" marR="0" rtl="0" algn="l">
              <a:lnSpc>
                <a:spcPct val="100000"/>
              </a:lnSpc>
              <a:spcBef>
                <a:spcPts val="130"/>
              </a:spcBef>
              <a:spcAft>
                <a:spcPts val="0"/>
              </a:spcAft>
              <a:buSzPts val="1100"/>
              <a:buFont typeface="Calibri"/>
              <a:buChar char="•"/>
            </a:pPr>
            <a:r>
              <a:rPr lang="en-US" sz="1100">
                <a:latin typeface="Calibri"/>
                <a:ea typeface="Calibri"/>
                <a:cs typeface="Calibri"/>
                <a:sym typeface="Calibri"/>
              </a:rPr>
              <a:t>4 conva layers</a:t>
            </a:r>
            <a:endParaRPr sz="1100">
              <a:latin typeface="Calibri"/>
              <a:ea typeface="Calibri"/>
              <a:cs typeface="Calibri"/>
              <a:sym typeface="Calibri"/>
            </a:endParaRPr>
          </a:p>
          <a:p>
            <a:pPr indent="-229234" lvl="1" marL="469900" marR="0" rtl="0" algn="l">
              <a:lnSpc>
                <a:spcPct val="100000"/>
              </a:lnSpc>
              <a:spcBef>
                <a:spcPts val="135"/>
              </a:spcBef>
              <a:spcAft>
                <a:spcPts val="0"/>
              </a:spcAft>
              <a:buSzPts val="1100"/>
              <a:buFont typeface="Calibri"/>
              <a:buAutoNum type="arabicPeriod"/>
            </a:pPr>
            <a:r>
              <a:rPr b="0" i="0" lang="en-US" sz="1100" u="none" cap="none" strike="noStrike">
                <a:latin typeface="Calibri"/>
                <a:ea typeface="Calibri"/>
                <a:cs typeface="Calibri"/>
                <a:sym typeface="Calibri"/>
              </a:rPr>
              <a:t>Layer1 filters = 16</a:t>
            </a:r>
            <a:endParaRPr b="0" i="0" sz="1100" u="none" cap="none" strike="noStrike">
              <a:latin typeface="Calibri"/>
              <a:ea typeface="Calibri"/>
              <a:cs typeface="Calibri"/>
              <a:sym typeface="Calibri"/>
            </a:endParaRPr>
          </a:p>
          <a:p>
            <a:pPr indent="-229234" lvl="1" marL="469900" marR="0" rtl="0" algn="l">
              <a:lnSpc>
                <a:spcPct val="100000"/>
              </a:lnSpc>
              <a:spcBef>
                <a:spcPts val="120"/>
              </a:spcBef>
              <a:spcAft>
                <a:spcPts val="0"/>
              </a:spcAft>
              <a:buSzPts val="1100"/>
              <a:buFont typeface="Calibri"/>
              <a:buAutoNum type="arabicPeriod"/>
            </a:pPr>
            <a:r>
              <a:rPr b="0" i="0" lang="en-US" sz="1100" u="none" cap="none" strike="noStrike">
                <a:latin typeface="Calibri"/>
                <a:ea typeface="Calibri"/>
                <a:cs typeface="Calibri"/>
                <a:sym typeface="Calibri"/>
              </a:rPr>
              <a:t>Layer2 filters = 32</a:t>
            </a:r>
            <a:endParaRPr b="0" i="0" sz="1100" u="none" cap="none" strike="noStrike">
              <a:latin typeface="Calibri"/>
              <a:ea typeface="Calibri"/>
              <a:cs typeface="Calibri"/>
              <a:sym typeface="Calibri"/>
            </a:endParaRPr>
          </a:p>
          <a:p>
            <a:pPr indent="-229234" lvl="1" marL="469900" marR="0" rtl="0" algn="l">
              <a:lnSpc>
                <a:spcPct val="100000"/>
              </a:lnSpc>
              <a:spcBef>
                <a:spcPts val="130"/>
              </a:spcBef>
              <a:spcAft>
                <a:spcPts val="0"/>
              </a:spcAft>
              <a:buSzPts val="1100"/>
              <a:buFont typeface="Calibri"/>
              <a:buAutoNum type="arabicPeriod"/>
            </a:pPr>
            <a:r>
              <a:rPr b="0" i="0" lang="en-US" sz="1100" u="none" cap="none" strike="noStrike">
                <a:latin typeface="Calibri"/>
                <a:ea typeface="Calibri"/>
                <a:cs typeface="Calibri"/>
                <a:sym typeface="Calibri"/>
              </a:rPr>
              <a:t>Layer3 filters = 128</a:t>
            </a:r>
            <a:endParaRPr b="0" i="0" sz="1100" u="none" cap="none" strike="noStrike">
              <a:latin typeface="Calibri"/>
              <a:ea typeface="Calibri"/>
              <a:cs typeface="Calibri"/>
              <a:sym typeface="Calibri"/>
            </a:endParaRPr>
          </a:p>
          <a:p>
            <a:pPr indent="-229234" lvl="1" marL="469900" marR="0" rtl="0" algn="l">
              <a:lnSpc>
                <a:spcPct val="100000"/>
              </a:lnSpc>
              <a:spcBef>
                <a:spcPts val="130"/>
              </a:spcBef>
              <a:spcAft>
                <a:spcPts val="0"/>
              </a:spcAft>
              <a:buSzPts val="1100"/>
              <a:buFont typeface="Calibri"/>
              <a:buAutoNum type="arabicPeriod"/>
            </a:pPr>
            <a:r>
              <a:rPr b="0" i="0" lang="en-US" sz="1100" u="none" cap="none" strike="noStrike">
                <a:latin typeface="Calibri"/>
                <a:ea typeface="Calibri"/>
                <a:cs typeface="Calibri"/>
                <a:sym typeface="Calibri"/>
              </a:rPr>
              <a:t>Layer4 filters = 256</a:t>
            </a:r>
            <a:endParaRPr b="0" i="0" sz="1100" u="none" cap="none" strike="noStrike">
              <a:latin typeface="Calibri"/>
              <a:ea typeface="Calibri"/>
              <a:cs typeface="Calibri"/>
              <a:sym typeface="Calibri"/>
            </a:endParaRPr>
          </a:p>
        </p:txBody>
      </p:sp>
      <p:pic>
        <p:nvPicPr>
          <p:cNvPr id="59" name="Google Shape;59;p3"/>
          <p:cNvPicPr preferRelativeResize="0"/>
          <p:nvPr/>
        </p:nvPicPr>
        <p:blipFill rotWithShape="1">
          <a:blip r:embed="rId3">
            <a:alphaModFix/>
          </a:blip>
          <a:srcRect b="0" l="0" r="0" t="0"/>
          <a:stretch/>
        </p:blipFill>
        <p:spPr>
          <a:xfrm>
            <a:off x="2079051" y="2003392"/>
            <a:ext cx="3641747" cy="23438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4"/>
          <p:cNvSpPr txBox="1"/>
          <p:nvPr/>
        </p:nvSpPr>
        <p:spPr>
          <a:xfrm>
            <a:off x="902004" y="889761"/>
            <a:ext cx="3074670" cy="680085"/>
          </a:xfrm>
          <a:prstGeom prst="rect">
            <a:avLst/>
          </a:prstGeom>
          <a:noFill/>
          <a:ln>
            <a:noFill/>
          </a:ln>
        </p:spPr>
        <p:txBody>
          <a:bodyPr anchorCtr="0" anchor="t" bIns="0" lIns="0" spcFirstLastPara="1" rIns="0" wrap="square" tIns="12700">
            <a:spAutoFit/>
          </a:bodyPr>
          <a:lstStyle/>
          <a:p>
            <a:pPr indent="-255904" lvl="0" marL="267970" marR="0" rtl="0" algn="l">
              <a:lnSpc>
                <a:spcPct val="100000"/>
              </a:lnSpc>
              <a:spcBef>
                <a:spcPts val="0"/>
              </a:spcBef>
              <a:spcAft>
                <a:spcPts val="0"/>
              </a:spcAft>
              <a:buSzPts val="2000"/>
              <a:buFont typeface="Calibri"/>
              <a:buAutoNum type="arabicPeriod" startAt="4"/>
            </a:pPr>
            <a:r>
              <a:rPr b="1" lang="en-US" sz="2000">
                <a:latin typeface="Calibri"/>
                <a:ea typeface="Calibri"/>
                <a:cs typeface="Calibri"/>
                <a:sym typeface="Calibri"/>
              </a:rPr>
              <a:t>Results and Visualizations:</a:t>
            </a:r>
            <a:endParaRPr sz="2000">
              <a:latin typeface="Calibri"/>
              <a:ea typeface="Calibri"/>
              <a:cs typeface="Calibri"/>
              <a:sym typeface="Calibri"/>
            </a:endParaRPr>
          </a:p>
          <a:p>
            <a:pPr indent="-128904" lvl="1" marL="597535" marR="0" rtl="0" algn="l">
              <a:lnSpc>
                <a:spcPct val="100000"/>
              </a:lnSpc>
              <a:spcBef>
                <a:spcPts val="1070"/>
              </a:spcBef>
              <a:spcAft>
                <a:spcPts val="0"/>
              </a:spcAft>
              <a:buSzPts val="1400"/>
              <a:buFont typeface="Calibri"/>
              <a:buChar char="•"/>
            </a:pPr>
            <a:r>
              <a:rPr b="0" i="0" lang="en-US" sz="1400" u="none" cap="none" strike="noStrike">
                <a:latin typeface="Calibri"/>
                <a:ea typeface="Calibri"/>
                <a:cs typeface="Calibri"/>
                <a:sym typeface="Calibri"/>
              </a:rPr>
              <a:t>Accuracy</a:t>
            </a:r>
            <a:endParaRPr b="0" i="0" sz="1400" u="none" cap="none" strike="noStrike">
              <a:latin typeface="Calibri"/>
              <a:ea typeface="Calibri"/>
              <a:cs typeface="Calibri"/>
              <a:sym typeface="Calibri"/>
            </a:endParaRPr>
          </a:p>
        </p:txBody>
      </p:sp>
      <p:sp>
        <p:nvSpPr>
          <p:cNvPr id="65" name="Google Shape;65;p4"/>
          <p:cNvSpPr txBox="1"/>
          <p:nvPr/>
        </p:nvSpPr>
        <p:spPr>
          <a:xfrm>
            <a:off x="1359153" y="2255266"/>
            <a:ext cx="922655" cy="239395"/>
          </a:xfrm>
          <a:prstGeom prst="rect">
            <a:avLst/>
          </a:prstGeom>
          <a:noFill/>
          <a:ln>
            <a:noFill/>
          </a:ln>
        </p:spPr>
        <p:txBody>
          <a:bodyPr anchorCtr="0" anchor="t" bIns="0" lIns="0" spcFirstLastPara="1" rIns="0" wrap="square" tIns="12700">
            <a:spAutoFit/>
          </a:bodyPr>
          <a:lstStyle/>
          <a:p>
            <a:pPr indent="-128270" lvl="0" marL="140335" marR="0" rtl="0" algn="l">
              <a:lnSpc>
                <a:spcPct val="100000"/>
              </a:lnSpc>
              <a:spcBef>
                <a:spcPts val="0"/>
              </a:spcBef>
              <a:spcAft>
                <a:spcPts val="0"/>
              </a:spcAft>
              <a:buSzPts val="1400"/>
              <a:buFont typeface="Calibri"/>
              <a:buChar char="•"/>
            </a:pPr>
            <a:r>
              <a:rPr lang="en-US" sz="1400">
                <a:latin typeface="Calibri"/>
                <a:ea typeface="Calibri"/>
                <a:cs typeface="Calibri"/>
                <a:sym typeface="Calibri"/>
              </a:rPr>
              <a:t>Loss Curve</a:t>
            </a:r>
            <a:endParaRPr sz="1400">
              <a:latin typeface="Calibri"/>
              <a:ea typeface="Calibri"/>
              <a:cs typeface="Calibri"/>
              <a:sym typeface="Calibri"/>
            </a:endParaRPr>
          </a:p>
        </p:txBody>
      </p:sp>
      <p:sp>
        <p:nvSpPr>
          <p:cNvPr id="66" name="Google Shape;66;p4"/>
          <p:cNvSpPr txBox="1"/>
          <p:nvPr/>
        </p:nvSpPr>
        <p:spPr>
          <a:xfrm>
            <a:off x="1359153" y="4579746"/>
            <a:ext cx="1264285" cy="239395"/>
          </a:xfrm>
          <a:prstGeom prst="rect">
            <a:avLst/>
          </a:prstGeom>
          <a:noFill/>
          <a:ln>
            <a:noFill/>
          </a:ln>
        </p:spPr>
        <p:txBody>
          <a:bodyPr anchorCtr="0" anchor="t" bIns="0" lIns="0" spcFirstLastPara="1" rIns="0" wrap="square" tIns="13325">
            <a:spAutoFit/>
          </a:bodyPr>
          <a:lstStyle/>
          <a:p>
            <a:pPr indent="-128270" lvl="0" marL="140335" marR="0" rtl="0" algn="l">
              <a:lnSpc>
                <a:spcPct val="100000"/>
              </a:lnSpc>
              <a:spcBef>
                <a:spcPts val="0"/>
              </a:spcBef>
              <a:spcAft>
                <a:spcPts val="0"/>
              </a:spcAft>
              <a:buSzPts val="1400"/>
              <a:buFont typeface="Calibri"/>
              <a:buChar char="•"/>
            </a:pPr>
            <a:r>
              <a:rPr lang="en-US" sz="1400">
                <a:latin typeface="Calibri"/>
                <a:ea typeface="Calibri"/>
                <a:cs typeface="Calibri"/>
                <a:sym typeface="Calibri"/>
              </a:rPr>
              <a:t>Accuracy Curve</a:t>
            </a:r>
            <a:endParaRPr sz="1400">
              <a:latin typeface="Calibri"/>
              <a:ea typeface="Calibri"/>
              <a:cs typeface="Calibri"/>
              <a:sym typeface="Calibri"/>
            </a:endParaRPr>
          </a:p>
        </p:txBody>
      </p:sp>
      <p:sp>
        <p:nvSpPr>
          <p:cNvPr id="67" name="Google Shape;67;p4"/>
          <p:cNvSpPr txBox="1"/>
          <p:nvPr/>
        </p:nvSpPr>
        <p:spPr>
          <a:xfrm>
            <a:off x="1359153" y="6977253"/>
            <a:ext cx="1388110" cy="239395"/>
          </a:xfrm>
          <a:prstGeom prst="rect">
            <a:avLst/>
          </a:prstGeom>
          <a:noFill/>
          <a:ln>
            <a:noFill/>
          </a:ln>
        </p:spPr>
        <p:txBody>
          <a:bodyPr anchorCtr="0" anchor="t" bIns="0" lIns="0" spcFirstLastPara="1" rIns="0" wrap="square" tIns="12700">
            <a:spAutoFit/>
          </a:bodyPr>
          <a:lstStyle/>
          <a:p>
            <a:pPr indent="-128270" lvl="0" marL="140335" marR="0" rtl="0" algn="l">
              <a:lnSpc>
                <a:spcPct val="100000"/>
              </a:lnSpc>
              <a:spcBef>
                <a:spcPts val="0"/>
              </a:spcBef>
              <a:spcAft>
                <a:spcPts val="0"/>
              </a:spcAft>
              <a:buSzPts val="1400"/>
              <a:buFont typeface="Calibri"/>
              <a:buChar char="•"/>
            </a:pPr>
            <a:r>
              <a:rPr lang="en-US" sz="1400">
                <a:latin typeface="Calibri"/>
                <a:ea typeface="Calibri"/>
                <a:cs typeface="Calibri"/>
                <a:sym typeface="Calibri"/>
              </a:rPr>
              <a:t>Confusion matrix</a:t>
            </a:r>
            <a:endParaRPr sz="1400">
              <a:latin typeface="Calibri"/>
              <a:ea typeface="Calibri"/>
              <a:cs typeface="Calibri"/>
              <a:sym typeface="Calibri"/>
            </a:endParaRPr>
          </a:p>
        </p:txBody>
      </p:sp>
      <p:pic>
        <p:nvPicPr>
          <p:cNvPr id="68" name="Google Shape;68;p4"/>
          <p:cNvPicPr preferRelativeResize="0"/>
          <p:nvPr/>
        </p:nvPicPr>
        <p:blipFill rotWithShape="1">
          <a:blip r:embed="rId3">
            <a:alphaModFix/>
          </a:blip>
          <a:srcRect b="0" l="0" r="0" t="0"/>
          <a:stretch/>
        </p:blipFill>
        <p:spPr>
          <a:xfrm>
            <a:off x="1457325" y="1737326"/>
            <a:ext cx="1200150" cy="276163"/>
          </a:xfrm>
          <a:prstGeom prst="rect">
            <a:avLst/>
          </a:prstGeom>
          <a:noFill/>
          <a:ln>
            <a:noFill/>
          </a:ln>
        </p:spPr>
      </p:pic>
      <p:pic>
        <p:nvPicPr>
          <p:cNvPr id="69" name="Google Shape;69;p4"/>
          <p:cNvPicPr preferRelativeResize="0"/>
          <p:nvPr/>
        </p:nvPicPr>
        <p:blipFill rotWithShape="1">
          <a:blip r:embed="rId4">
            <a:alphaModFix/>
          </a:blip>
          <a:srcRect b="0" l="0" r="0" t="0"/>
          <a:stretch/>
        </p:blipFill>
        <p:spPr>
          <a:xfrm>
            <a:off x="1430861" y="2658872"/>
            <a:ext cx="2567996" cy="1776220"/>
          </a:xfrm>
          <a:prstGeom prst="rect">
            <a:avLst/>
          </a:prstGeom>
          <a:noFill/>
          <a:ln>
            <a:noFill/>
          </a:ln>
        </p:spPr>
      </p:pic>
      <p:pic>
        <p:nvPicPr>
          <p:cNvPr id="70" name="Google Shape;70;p4"/>
          <p:cNvPicPr preferRelativeResize="0"/>
          <p:nvPr/>
        </p:nvPicPr>
        <p:blipFill rotWithShape="1">
          <a:blip r:embed="rId5">
            <a:alphaModFix/>
          </a:blip>
          <a:srcRect b="0" l="0" r="0" t="0"/>
          <a:stretch/>
        </p:blipFill>
        <p:spPr>
          <a:xfrm>
            <a:off x="1418177" y="4877073"/>
            <a:ext cx="2555099" cy="1722080"/>
          </a:xfrm>
          <a:prstGeom prst="rect">
            <a:avLst/>
          </a:prstGeom>
          <a:noFill/>
          <a:ln>
            <a:noFill/>
          </a:ln>
        </p:spPr>
      </p:pic>
      <p:pic>
        <p:nvPicPr>
          <p:cNvPr id="71" name="Google Shape;71;p4"/>
          <p:cNvPicPr preferRelativeResize="0"/>
          <p:nvPr/>
        </p:nvPicPr>
        <p:blipFill rotWithShape="1">
          <a:blip r:embed="rId6">
            <a:alphaModFix/>
          </a:blip>
          <a:srcRect b="0" l="0" r="0" t="0"/>
          <a:stretch/>
        </p:blipFill>
        <p:spPr>
          <a:xfrm>
            <a:off x="1406396" y="7249817"/>
            <a:ext cx="4941107" cy="1866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2022-05-20T17:56:37Z</dcterms:created>
  <dc:creator>Ahmed Samir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2022-05-20T00:00:00Z</vt:filetime>
  </property>
  <property fmtid="{D5CDD505-2E9C-101B-9397-08002B2CF9AE}" pid="3" name="Creator">
    <vt:lpwstr>Microsoft® Word for Microsoft 365</vt:lpwstr>
  </property>
  <property fmtid="{D5CDD505-2E9C-101B-9397-08002B2CF9AE}" pid="4" name="LastSaved">
    <vt:filetime>2022-05-20T00:00:00Z</vt:filetime>
  </property>
</Properties>
</file>