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7.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nl-NL"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nl-NL"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nl-NL"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nl-NL"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nl-NL"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nl-NL"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nl-NL"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nl-NL"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nl-NL"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nl-NL"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nl-NL"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nl-NL"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nl-NL"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nl-NL"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nl-NL"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nl-NL"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nl-NL"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nl-NL"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nl-NL"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nl-NL"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nl-NL"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nl-NL"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nl-NL"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nl-NL"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nl-NL"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nl-NL"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nl-NL"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nl-NL" sz="4400" spc="-1" strike="noStrike">
                <a:latin typeface="Arial"/>
              </a:rPr>
              <a:t>Click to edit the title text format</a:t>
            </a:r>
            <a:endParaRPr b="0" lang="nl-NL"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NL" sz="3200" spc="-1" strike="noStrike">
                <a:latin typeface="Arial"/>
              </a:rPr>
              <a:t>Click to edit the outline text format</a:t>
            </a:r>
            <a:endParaRPr b="0" lang="nl-NL" sz="3200" spc="-1" strike="noStrike">
              <a:latin typeface="Arial"/>
            </a:endParaRPr>
          </a:p>
          <a:p>
            <a:pPr lvl="1" marL="864000" indent="-324000">
              <a:spcBef>
                <a:spcPts val="1134"/>
              </a:spcBef>
              <a:buClr>
                <a:srgbClr val="000000"/>
              </a:buClr>
              <a:buSzPct val="75000"/>
              <a:buFont typeface="Symbol" charset="2"/>
              <a:buChar char=""/>
            </a:pPr>
            <a:r>
              <a:rPr b="0" lang="nl-NL" sz="2800" spc="-1" strike="noStrike">
                <a:latin typeface="Arial"/>
              </a:rPr>
              <a:t>Second Outline Level</a:t>
            </a:r>
            <a:endParaRPr b="0" lang="nl-NL" sz="2800" spc="-1" strike="noStrike">
              <a:latin typeface="Arial"/>
            </a:endParaRPr>
          </a:p>
          <a:p>
            <a:pPr lvl="2" marL="1296000" indent="-288000">
              <a:spcBef>
                <a:spcPts val="850"/>
              </a:spcBef>
              <a:buClr>
                <a:srgbClr val="000000"/>
              </a:buClr>
              <a:buSzPct val="45000"/>
              <a:buFont typeface="Wingdings" charset="2"/>
              <a:buChar char=""/>
            </a:pPr>
            <a:r>
              <a:rPr b="0" lang="nl-NL" sz="2400" spc="-1" strike="noStrike">
                <a:latin typeface="Arial"/>
              </a:rPr>
              <a:t>Third Outline Level</a:t>
            </a:r>
            <a:endParaRPr b="0" lang="nl-NL" sz="2400" spc="-1" strike="noStrike">
              <a:latin typeface="Arial"/>
            </a:endParaRPr>
          </a:p>
          <a:p>
            <a:pPr lvl="3" marL="1728000" indent="-216000">
              <a:spcBef>
                <a:spcPts val="567"/>
              </a:spcBef>
              <a:buClr>
                <a:srgbClr val="000000"/>
              </a:buClr>
              <a:buSzPct val="75000"/>
              <a:buFont typeface="Symbol" charset="2"/>
              <a:buChar char=""/>
            </a:pPr>
            <a:r>
              <a:rPr b="0" lang="nl-NL" sz="2000" spc="-1" strike="noStrike">
                <a:latin typeface="Arial"/>
              </a:rPr>
              <a:t>Fourth Outline Level</a:t>
            </a:r>
            <a:endParaRPr b="0" lang="nl-NL" sz="2000" spc="-1" strike="noStrike">
              <a:latin typeface="Arial"/>
            </a:endParaRPr>
          </a:p>
          <a:p>
            <a:pPr lvl="4" marL="2160000" indent="-216000">
              <a:spcBef>
                <a:spcPts val="283"/>
              </a:spcBef>
              <a:buClr>
                <a:srgbClr val="000000"/>
              </a:buClr>
              <a:buSzPct val="45000"/>
              <a:buFont typeface="Wingdings" charset="2"/>
              <a:buChar char=""/>
            </a:pPr>
            <a:r>
              <a:rPr b="0" lang="nl-NL" sz="2000" spc="-1" strike="noStrike">
                <a:latin typeface="Arial"/>
              </a:rPr>
              <a:t>Fifth Outline Level</a:t>
            </a:r>
            <a:endParaRPr b="0" lang="nl-NL" sz="2000" spc="-1" strike="noStrike">
              <a:latin typeface="Arial"/>
            </a:endParaRPr>
          </a:p>
          <a:p>
            <a:pPr lvl="5" marL="2592000" indent="-216000">
              <a:spcBef>
                <a:spcPts val="283"/>
              </a:spcBef>
              <a:buClr>
                <a:srgbClr val="000000"/>
              </a:buClr>
              <a:buSzPct val="45000"/>
              <a:buFont typeface="Wingdings" charset="2"/>
              <a:buChar char=""/>
            </a:pPr>
            <a:r>
              <a:rPr b="0" lang="nl-NL" sz="2000" spc="-1" strike="noStrike">
                <a:latin typeface="Arial"/>
              </a:rPr>
              <a:t>Sixth Outline Level</a:t>
            </a:r>
            <a:endParaRPr b="0" lang="nl-NL" sz="2000" spc="-1" strike="noStrike">
              <a:latin typeface="Arial"/>
            </a:endParaRPr>
          </a:p>
          <a:p>
            <a:pPr lvl="6" marL="3024000" indent="-216000">
              <a:spcBef>
                <a:spcPts val="283"/>
              </a:spcBef>
              <a:buClr>
                <a:srgbClr val="000000"/>
              </a:buClr>
              <a:buSzPct val="45000"/>
              <a:buFont typeface="Wingdings" charset="2"/>
              <a:buChar char=""/>
            </a:pPr>
            <a:r>
              <a:rPr b="0" lang="nl-NL" sz="2000" spc="-1" strike="noStrike">
                <a:latin typeface="Arial"/>
              </a:rPr>
              <a:t>Seventh Outline Level</a:t>
            </a:r>
            <a:endParaRPr b="0" lang="nl-NL"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nl-NL" sz="1400" spc="-1" strike="noStrike">
                <a:latin typeface="Times New Roman"/>
              </a:rPr>
              <a:t>&lt;date/time&gt;</a:t>
            </a:r>
            <a:endParaRPr b="0" lang="nl-NL"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nl-NL" sz="1400" spc="-1" strike="noStrike">
                <a:latin typeface="Times New Roman"/>
              </a:rPr>
              <a:t>&lt;footer&gt;</a:t>
            </a:r>
            <a:endParaRPr b="0" lang="nl-NL"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91F02E66-71E6-48DB-BBAF-45096EB8911D}" type="slidenum">
              <a:rPr b="0" lang="nl-NL" sz="1400" spc="-1" strike="noStrike">
                <a:latin typeface="Times New Roman"/>
              </a:rPr>
              <a:t>&lt;number&gt;</a:t>
            </a:fld>
            <a:endParaRPr b="0" lang="nl-NL"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noAutofit/>
          </a:bodyPr>
          <a:p>
            <a:pPr algn="ctr"/>
            <a:r>
              <a:rPr b="0" lang="nl-NL" sz="4400" spc="-1" strike="noStrike">
                <a:latin typeface="Arial"/>
              </a:rPr>
              <a:t>Uitleg versleutelde berichten</a:t>
            </a:r>
            <a:endParaRPr b="0" lang="nl-NL"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chor="ctr">
            <a:noAutofit/>
          </a:bodyPr>
          <a:p>
            <a:pPr algn="ctr"/>
            <a:r>
              <a:rPr b="0" lang="nl-NL" sz="3200" spc="-1" strike="noStrike">
                <a:latin typeface="Arial"/>
              </a:rPr>
              <a:t>Het gebruik van OTR in Rocket.Chat</a:t>
            </a:r>
            <a:endParaRPr b="0" lang="nl-NL"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noAutofit/>
          </a:bodyPr>
          <a:p>
            <a:pPr algn="ctr"/>
            <a:r>
              <a:rPr b="0" lang="nl-NL" sz="4400" spc="-1" strike="noStrike">
                <a:latin typeface="Arial"/>
              </a:rPr>
              <a:t>Wat is OTR</a:t>
            </a:r>
            <a:endParaRPr b="0" lang="nl-NL"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nl-NL" sz="3200" spc="-1" strike="noStrike">
                <a:latin typeface="Arial"/>
              </a:rPr>
              <a:t>De beveiliging van tekstberichten gebeurt via OTR. Gebruikers kunnen ervoor kiezen om hun chats te beveiligen door het gebruik van versleuteling. Het is mogelijk om een gesprekspartner aan de hand van een fingerprint te verifiëren. De werking hiervan wordt hieronder beschreven.</a:t>
            </a:r>
            <a:endParaRPr b="0" lang="nl-NL"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rIns="0" tIns="0" bIns="0" anchor="ctr">
            <a:noAutofit/>
          </a:bodyPr>
          <a:p>
            <a:pPr algn="ctr"/>
            <a:r>
              <a:rPr b="0" lang="nl-NL" sz="4400" spc="-1" strike="noStrike">
                <a:latin typeface="Arial"/>
              </a:rPr>
              <a:t>Initieer een versleutelde chat</a:t>
            </a:r>
            <a:endParaRPr b="0" lang="nl-NL" sz="4400" spc="-1" strike="noStrike">
              <a:latin typeface="Arial"/>
            </a:endParaRPr>
          </a:p>
        </p:txBody>
      </p:sp>
      <p:pic>
        <p:nvPicPr>
          <p:cNvPr id="46" name="" descr=""/>
          <p:cNvPicPr/>
          <p:nvPr/>
        </p:nvPicPr>
        <p:blipFill>
          <a:blip r:embed="rId1"/>
          <a:stretch/>
        </p:blipFill>
        <p:spPr>
          <a:xfrm>
            <a:off x="1622880" y="1326600"/>
            <a:ext cx="2188440" cy="3288240"/>
          </a:xfrm>
          <a:prstGeom prst="rect">
            <a:avLst/>
          </a:prstGeom>
          <a:ln>
            <a:noFill/>
          </a:ln>
        </p:spPr>
      </p:pic>
      <p:sp>
        <p:nvSpPr>
          <p:cNvPr id="47" name="TextShape 2"/>
          <p:cNvSpPr txBox="1"/>
          <p:nvPr/>
        </p:nvSpPr>
        <p:spPr>
          <a:xfrm>
            <a:off x="5152680" y="1326600"/>
            <a:ext cx="4426920" cy="3288240"/>
          </a:xfrm>
          <a:prstGeom prst="rect">
            <a:avLst/>
          </a:prstGeom>
          <a:noFill/>
          <a:ln>
            <a:noFill/>
          </a:ln>
        </p:spPr>
        <p:txBody>
          <a:bodyPr lIns="0" rIns="0" tIns="0" bIns="0">
            <a:normAutofit fontScale="73000"/>
          </a:bodyPr>
          <a:p>
            <a:pPr marL="432000" indent="-324000">
              <a:spcBef>
                <a:spcPts val="1417"/>
              </a:spcBef>
              <a:buClr>
                <a:srgbClr val="000000"/>
              </a:buClr>
              <a:buSzPct val="45000"/>
              <a:buFont typeface="Wingdings" charset="2"/>
              <a:buChar char=""/>
            </a:pPr>
            <a:r>
              <a:rPr b="0" lang="nl-NL" sz="3200" spc="-1" strike="noStrike">
                <a:latin typeface="Arial"/>
              </a:rPr>
              <a:t>Het beginnen van een versleutelde communicatie tussen twee personen.</a:t>
            </a:r>
            <a:endParaRPr b="0" lang="nl-NL" sz="3200" spc="-1" strike="noStrike">
              <a:latin typeface="Arial"/>
            </a:endParaRPr>
          </a:p>
          <a:p>
            <a:pPr marL="432000" indent="-324000">
              <a:spcBef>
                <a:spcPts val="1417"/>
              </a:spcBef>
              <a:buClr>
                <a:srgbClr val="000000"/>
              </a:buClr>
              <a:buSzPct val="45000"/>
              <a:buFont typeface="Wingdings" charset="2"/>
              <a:buChar char=""/>
            </a:pPr>
            <a:r>
              <a:rPr b="0" lang="nl-NL" sz="3200" spc="-1" strike="noStrike">
                <a:latin typeface="Arial"/>
              </a:rPr>
              <a:t>Klik rechts boven op de 3 puntjes.</a:t>
            </a:r>
            <a:endParaRPr b="0" lang="nl-NL" sz="3200" spc="-1" strike="noStrike">
              <a:latin typeface="Arial"/>
            </a:endParaRPr>
          </a:p>
          <a:p>
            <a:pPr marL="432000" indent="-324000">
              <a:spcBef>
                <a:spcPts val="1417"/>
              </a:spcBef>
              <a:buClr>
                <a:srgbClr val="000000"/>
              </a:buClr>
              <a:buSzPct val="45000"/>
              <a:buFont typeface="Wingdings" charset="2"/>
              <a:buChar char=""/>
            </a:pPr>
            <a:r>
              <a:rPr b="0" lang="nl-NL" sz="3200" spc="-1" strike="noStrike">
                <a:latin typeface="Arial"/>
              </a:rPr>
              <a:t>Kies voor de optie OTR</a:t>
            </a:r>
            <a:endParaRPr b="0" lang="nl-NL"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26080"/>
            <a:ext cx="9071640" cy="946440"/>
          </a:xfrm>
          <a:prstGeom prst="rect">
            <a:avLst/>
          </a:prstGeom>
          <a:noFill/>
          <a:ln>
            <a:noFill/>
          </a:ln>
        </p:spPr>
        <p:txBody>
          <a:bodyPr lIns="0" rIns="0" tIns="0" bIns="0" anchor="ctr">
            <a:noAutofit/>
          </a:bodyPr>
          <a:p>
            <a:pPr algn="ctr"/>
            <a:r>
              <a:rPr b="0" lang="nl-NL" sz="4400" spc="-1" strike="noStrike">
                <a:latin typeface="Arial"/>
                <a:ea typeface="PingFang SC"/>
              </a:rPr>
              <a:t>Opstarten van </a:t>
            </a:r>
            <a:r>
              <a:rPr b="0" lang="nl-NL" sz="4400" spc="-1" strike="noStrike">
                <a:latin typeface="Arial"/>
              </a:rPr>
              <a:t>een versleutelde chat</a:t>
            </a:r>
            <a:endParaRPr b="0" lang="nl-NL" sz="4400" spc="-1" strike="noStrike">
              <a:latin typeface="Arial"/>
            </a:endParaRPr>
          </a:p>
        </p:txBody>
      </p:sp>
      <p:pic>
        <p:nvPicPr>
          <p:cNvPr id="49" name="" descr=""/>
          <p:cNvPicPr/>
          <p:nvPr/>
        </p:nvPicPr>
        <p:blipFill>
          <a:blip r:embed="rId1"/>
          <a:stretch/>
        </p:blipFill>
        <p:spPr>
          <a:xfrm>
            <a:off x="978120" y="1326600"/>
            <a:ext cx="3478320" cy="3288240"/>
          </a:xfrm>
          <a:prstGeom prst="rect">
            <a:avLst/>
          </a:prstGeom>
          <a:ln>
            <a:noFill/>
          </a:ln>
        </p:spPr>
      </p:pic>
      <p:sp>
        <p:nvSpPr>
          <p:cNvPr id="50" name="TextShape 2"/>
          <p:cNvSpPr txBox="1"/>
          <p:nvPr/>
        </p:nvSpPr>
        <p:spPr>
          <a:xfrm>
            <a:off x="5152680" y="1326600"/>
            <a:ext cx="4426920" cy="3288240"/>
          </a:xfrm>
          <a:prstGeom prst="rect">
            <a:avLst/>
          </a:prstGeom>
          <a:noFill/>
          <a:ln>
            <a:noFill/>
          </a:ln>
        </p:spPr>
        <p:txBody>
          <a:bodyPr lIns="0" rIns="0" tIns="0" bIns="0">
            <a:normAutofit fontScale="78000"/>
          </a:bodyPr>
          <a:p>
            <a:pPr marL="432000" indent="-324000">
              <a:spcBef>
                <a:spcPts val="1417"/>
              </a:spcBef>
              <a:buClr>
                <a:srgbClr val="000000"/>
              </a:buClr>
              <a:buSzPct val="45000"/>
              <a:buFont typeface="Wingdings" charset="2"/>
              <a:buChar char=""/>
            </a:pPr>
            <a:r>
              <a:rPr b="0" lang="nl-NL" sz="3200" spc="-1" strike="noStrike">
                <a:latin typeface="Arial"/>
              </a:rPr>
              <a:t>Er wordt vervolgens een verbinding opgezet met je gesprekspartner. </a:t>
            </a:r>
            <a:endParaRPr b="0" lang="nl-NL" sz="3200" spc="-1" strike="noStrike">
              <a:latin typeface="Arial"/>
            </a:endParaRPr>
          </a:p>
          <a:p>
            <a:pPr marL="432000" indent="-324000">
              <a:spcBef>
                <a:spcPts val="1417"/>
              </a:spcBef>
              <a:buClr>
                <a:srgbClr val="000000"/>
              </a:buClr>
              <a:buSzPct val="45000"/>
              <a:buFont typeface="Wingdings" charset="2"/>
              <a:buChar char=""/>
            </a:pPr>
            <a:r>
              <a:rPr b="0" lang="nl-NL" sz="3200" spc="-1" strike="noStrike">
                <a:latin typeface="Arial"/>
              </a:rPr>
              <a:t>In afwachting van een bevestiging krijg je de vervolgende melding op het scherm krijgt.</a:t>
            </a:r>
            <a:endParaRPr b="0" lang="nl-NL"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noAutofit/>
          </a:bodyPr>
          <a:p>
            <a:pPr algn="ctr"/>
            <a:r>
              <a:rPr b="0" lang="nl-NL" sz="4400" spc="-1" strike="noStrike">
                <a:latin typeface="Arial"/>
                <a:ea typeface="PingFang SC"/>
              </a:rPr>
              <a:t>Bevestigen start</a:t>
            </a:r>
            <a:r>
              <a:rPr b="0" lang="nl-NL" sz="4400" spc="-1" strike="noStrike">
                <a:latin typeface="Arial"/>
              </a:rPr>
              <a:t> versleutelde chat</a:t>
            </a:r>
            <a:endParaRPr b="0" lang="nl-NL" sz="4400" spc="-1" strike="noStrike">
              <a:latin typeface="Arial"/>
            </a:endParaRPr>
          </a:p>
        </p:txBody>
      </p:sp>
      <p:pic>
        <p:nvPicPr>
          <p:cNvPr id="52" name="" descr=""/>
          <p:cNvPicPr/>
          <p:nvPr/>
        </p:nvPicPr>
        <p:blipFill>
          <a:blip r:embed="rId1"/>
          <a:stretch/>
        </p:blipFill>
        <p:spPr>
          <a:xfrm>
            <a:off x="503640" y="1767600"/>
            <a:ext cx="4426920" cy="2406240"/>
          </a:xfrm>
          <a:prstGeom prst="rect">
            <a:avLst/>
          </a:prstGeom>
          <a:ln>
            <a:noFill/>
          </a:ln>
        </p:spPr>
      </p:pic>
      <p:sp>
        <p:nvSpPr>
          <p:cNvPr id="53" name="TextShape 2"/>
          <p:cNvSpPr txBox="1"/>
          <p:nvPr/>
        </p:nvSpPr>
        <p:spPr>
          <a:xfrm>
            <a:off x="5152680" y="1326600"/>
            <a:ext cx="4426920" cy="3288240"/>
          </a:xfrm>
          <a:prstGeom prst="rect">
            <a:avLst/>
          </a:prstGeom>
          <a:noFill/>
          <a:ln>
            <a:noFill/>
          </a:ln>
        </p:spPr>
        <p:txBody>
          <a:bodyPr lIns="0" rIns="0" tIns="0" bIns="0">
            <a:normAutofit fontScale="94000"/>
          </a:bodyPr>
          <a:p>
            <a:pPr marL="432000" indent="-324000">
              <a:spcBef>
                <a:spcPts val="1417"/>
              </a:spcBef>
              <a:buClr>
                <a:srgbClr val="000000"/>
              </a:buClr>
              <a:buSzPct val="45000"/>
              <a:buFont typeface="Wingdings" charset="2"/>
              <a:buChar char=""/>
            </a:pPr>
            <a:r>
              <a:rPr b="0" lang="nl-NL" sz="3200" spc="-1" strike="noStrike">
                <a:latin typeface="Arial"/>
              </a:rPr>
              <a:t>Je gesprekspartner krijgt het verzoek om een versleutelde verbinding op te starten.</a:t>
            </a:r>
            <a:endParaRPr b="0" lang="nl-NL" sz="3200" spc="-1" strike="noStrike">
              <a:latin typeface="Arial"/>
            </a:endParaRPr>
          </a:p>
          <a:p>
            <a:pPr marL="432000" indent="-324000">
              <a:spcBef>
                <a:spcPts val="1417"/>
              </a:spcBef>
              <a:buClr>
                <a:srgbClr val="000000"/>
              </a:buClr>
              <a:buSzPct val="45000"/>
              <a:buFont typeface="Wingdings" charset="2"/>
              <a:buChar char=""/>
            </a:pPr>
            <a:r>
              <a:rPr b="0" lang="nl-NL" sz="3200" spc="-1" strike="noStrike">
                <a:latin typeface="Arial"/>
              </a:rPr>
              <a:t>Kies hier voor de optie JA</a:t>
            </a:r>
            <a:endParaRPr b="0" lang="nl-NL"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26080"/>
            <a:ext cx="9071640" cy="946440"/>
          </a:xfrm>
          <a:prstGeom prst="rect">
            <a:avLst/>
          </a:prstGeom>
          <a:noFill/>
          <a:ln>
            <a:noFill/>
          </a:ln>
        </p:spPr>
        <p:txBody>
          <a:bodyPr lIns="0" rIns="0" tIns="0" bIns="0" anchor="ctr">
            <a:noAutofit/>
          </a:bodyPr>
          <a:p>
            <a:pPr algn="ctr"/>
            <a:r>
              <a:rPr b="0" lang="nl-NL" sz="4400" spc="-1" strike="noStrike">
                <a:latin typeface="Arial"/>
                <a:ea typeface="PingFang SC"/>
              </a:rPr>
              <a:t>Beëindigen </a:t>
            </a:r>
            <a:r>
              <a:rPr b="0" lang="nl-NL" sz="4400" spc="-1" strike="noStrike">
                <a:latin typeface="Arial"/>
              </a:rPr>
              <a:t>versleutelde chat </a:t>
            </a:r>
            <a:endParaRPr b="0" lang="nl-NL" sz="4400" spc="-1" strike="noStrike">
              <a:latin typeface="Arial"/>
            </a:endParaRPr>
          </a:p>
        </p:txBody>
      </p:sp>
      <p:pic>
        <p:nvPicPr>
          <p:cNvPr id="55" name="" descr=""/>
          <p:cNvPicPr/>
          <p:nvPr/>
        </p:nvPicPr>
        <p:blipFill>
          <a:blip r:embed="rId1"/>
          <a:stretch/>
        </p:blipFill>
        <p:spPr>
          <a:xfrm>
            <a:off x="693720" y="1326600"/>
            <a:ext cx="4047120" cy="3288240"/>
          </a:xfrm>
          <a:prstGeom prst="rect">
            <a:avLst/>
          </a:prstGeom>
          <a:ln>
            <a:noFill/>
          </a:ln>
        </p:spPr>
      </p:pic>
      <p:sp>
        <p:nvSpPr>
          <p:cNvPr id="56" name="TextShape 2"/>
          <p:cNvSpPr txBox="1"/>
          <p:nvPr/>
        </p:nvSpPr>
        <p:spPr>
          <a:xfrm>
            <a:off x="5152680" y="1326600"/>
            <a:ext cx="4426920" cy="3288240"/>
          </a:xfrm>
          <a:prstGeom prst="rect">
            <a:avLst/>
          </a:prstGeom>
          <a:noFill/>
          <a:ln>
            <a:noFill/>
          </a:ln>
        </p:spPr>
        <p:txBody>
          <a:bodyPr lIns="0" rIns="0" tIns="0" bIns="0">
            <a:normAutofit fontScale="78000"/>
          </a:bodyPr>
          <a:p>
            <a:pPr marL="432000" indent="-324000">
              <a:spcBef>
                <a:spcPts val="1417"/>
              </a:spcBef>
              <a:buClr>
                <a:srgbClr val="000000"/>
              </a:buClr>
              <a:buSzPct val="45000"/>
              <a:buFont typeface="Wingdings" charset="2"/>
              <a:buChar char=""/>
            </a:pPr>
            <a:r>
              <a:rPr b="0" lang="nl-NL" sz="3200" spc="-1" strike="noStrike">
                <a:latin typeface="Arial"/>
              </a:rPr>
              <a:t>Het beëindigen van de versleutelde verbinding kan gebeuren via de optie END OTR</a:t>
            </a:r>
            <a:endParaRPr b="0" lang="nl-NL" sz="3200" spc="-1" strike="noStrike">
              <a:latin typeface="Arial"/>
            </a:endParaRPr>
          </a:p>
          <a:p>
            <a:pPr marL="432000" indent="-324000">
              <a:spcBef>
                <a:spcPts val="1417"/>
              </a:spcBef>
              <a:buClr>
                <a:srgbClr val="000000"/>
              </a:buClr>
              <a:buSzPct val="45000"/>
              <a:buFont typeface="Wingdings" charset="2"/>
              <a:buChar char=""/>
            </a:pPr>
            <a:r>
              <a:rPr b="0" lang="nl-NL" sz="3200" spc="-1" strike="noStrike">
                <a:latin typeface="Arial"/>
              </a:rPr>
              <a:t>Deze actie dient door je gesprekspartner bevestigd te worden.</a:t>
            </a:r>
            <a:endParaRPr b="0" lang="nl-NL"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74160"/>
            <a:ext cx="9071640" cy="1250280"/>
          </a:xfrm>
          <a:prstGeom prst="rect">
            <a:avLst/>
          </a:prstGeom>
          <a:noFill/>
          <a:ln>
            <a:noFill/>
          </a:ln>
        </p:spPr>
        <p:txBody>
          <a:bodyPr lIns="0" rIns="0" tIns="0" bIns="0" anchor="ctr">
            <a:noAutofit/>
          </a:bodyPr>
          <a:p>
            <a:pPr algn="ctr"/>
            <a:r>
              <a:rPr b="0" lang="nl-NL" sz="4400" spc="-1" strike="noStrike">
                <a:latin typeface="Arial"/>
                <a:ea typeface="PingFang SC"/>
              </a:rPr>
              <a:t>Bevestigen beëindigen </a:t>
            </a:r>
            <a:r>
              <a:rPr b="0" lang="nl-NL" sz="4400" spc="-1" strike="noStrike">
                <a:latin typeface="Arial"/>
              </a:rPr>
              <a:t>versleutelde chat </a:t>
            </a:r>
            <a:endParaRPr b="0" lang="nl-NL" sz="4400" spc="-1" strike="noStrike">
              <a:latin typeface="Arial"/>
            </a:endParaRPr>
          </a:p>
        </p:txBody>
      </p:sp>
      <p:pic>
        <p:nvPicPr>
          <p:cNvPr id="58" name="" descr=""/>
          <p:cNvPicPr/>
          <p:nvPr/>
        </p:nvPicPr>
        <p:blipFill>
          <a:blip r:embed="rId1"/>
          <a:stretch/>
        </p:blipFill>
        <p:spPr>
          <a:xfrm>
            <a:off x="503640" y="1764360"/>
            <a:ext cx="4426920" cy="2412360"/>
          </a:xfrm>
          <a:prstGeom prst="rect">
            <a:avLst/>
          </a:prstGeom>
          <a:ln>
            <a:noFill/>
          </a:ln>
        </p:spPr>
      </p:pic>
      <p:sp>
        <p:nvSpPr>
          <p:cNvPr id="59" name="TextShape 2"/>
          <p:cNvSpPr txBox="1"/>
          <p:nvPr/>
        </p:nvSpPr>
        <p:spPr>
          <a:xfrm>
            <a:off x="5152680" y="1326600"/>
            <a:ext cx="4426920" cy="3288240"/>
          </a:xfrm>
          <a:prstGeom prst="rect">
            <a:avLst/>
          </a:prstGeom>
          <a:noFill/>
          <a:ln>
            <a:noFill/>
          </a:ln>
        </p:spPr>
        <p:txBody>
          <a:bodyPr lIns="0" rIns="0" tIns="0" bIns="0">
            <a:normAutofit fontScale="94000"/>
          </a:bodyPr>
          <a:p>
            <a:pPr marL="432000" indent="-324000">
              <a:spcBef>
                <a:spcPts val="1417"/>
              </a:spcBef>
              <a:buClr>
                <a:srgbClr val="000000"/>
              </a:buClr>
              <a:buSzPct val="45000"/>
              <a:buFont typeface="Wingdings" charset="2"/>
              <a:buChar char=""/>
            </a:pPr>
            <a:r>
              <a:rPr b="0" lang="nl-NL" sz="3200" spc="-1" strike="noStrike">
                <a:latin typeface="Arial"/>
              </a:rPr>
              <a:t>Je gesprekspartner krijgt het verzoek om een versleutelde verbinding op te beëindigen</a:t>
            </a:r>
            <a:endParaRPr b="0" lang="nl-NL" sz="3200" spc="-1" strike="noStrike">
              <a:latin typeface="Arial"/>
            </a:endParaRPr>
          </a:p>
          <a:p>
            <a:pPr marL="432000" indent="-324000">
              <a:spcBef>
                <a:spcPts val="1417"/>
              </a:spcBef>
              <a:buClr>
                <a:srgbClr val="000000"/>
              </a:buClr>
              <a:buSzPct val="45000"/>
              <a:buFont typeface="Wingdings" charset="2"/>
              <a:buChar char=""/>
            </a:pPr>
            <a:r>
              <a:rPr b="0" lang="nl-NL" sz="3200" spc="-1" strike="noStrike">
                <a:latin typeface="Arial"/>
              </a:rPr>
              <a:t>Kies hier voor de optie VERSTUUR</a:t>
            </a:r>
            <a:endParaRPr b="0" lang="nl-NL"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LibreOffice/6.4.0.3$MacOSX_X86_64 LibreOffice_project/b0a288ab3d2d4774cb44b62f04d5d28733ac6df8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2020-03-16T10:44:57Z</dcterms:created>
  <dc:creator/>
  <dc:description/>
  <dc:language>nl-NL</dc:language>
  <cp:lastModifiedBy/>
  <dcterms:modified xsi:type="dcterms:W3CDTF">2020-03-16T11:57:49Z</dcterms:modified>
  <cp:revision>2</cp:revision>
  <dc:subject/>
  <dc:title/>
</cp:coreProperties>
</file>