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744" autoAdjust="0"/>
    <p:restoredTop sz="94660"/>
  </p:normalViewPr>
  <p:slideViewPr>
    <p:cSldViewPr>
      <p:cViewPr>
        <p:scale>
          <a:sx n="66" d="100"/>
          <a:sy n="66" d="100"/>
        </p:scale>
        <p:origin x="-312"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E20809-7601-4C7A-8A72-CD1C9484A5C6}"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6F1AA-175C-4F19-A8A6-76377C621CA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20809-7601-4C7A-8A72-CD1C9484A5C6}"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6F1AA-175C-4F19-A8A6-76377C621C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20809-7601-4C7A-8A72-CD1C9484A5C6}"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6F1AA-175C-4F19-A8A6-76377C621C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E20809-7601-4C7A-8A72-CD1C9484A5C6}"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6F1AA-175C-4F19-A8A6-76377C621C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E20809-7601-4C7A-8A72-CD1C9484A5C6}"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6F1AA-175C-4F19-A8A6-76377C621CA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E20809-7601-4C7A-8A72-CD1C9484A5C6}"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6F1AA-175C-4F19-A8A6-76377C621CA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E20809-7601-4C7A-8A72-CD1C9484A5C6}" type="datetimeFigureOut">
              <a:rPr lang="en-US" smtClean="0"/>
              <a:t>11/26/2023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66F1AA-175C-4F19-A8A6-76377C621CA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E20809-7601-4C7A-8A72-CD1C9484A5C6}" type="datetimeFigureOut">
              <a:rPr lang="en-US" smtClean="0"/>
              <a:t>11/26/2023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6F1AA-175C-4F19-A8A6-76377C621C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20809-7601-4C7A-8A72-CD1C9484A5C6}" type="datetimeFigureOut">
              <a:rPr lang="en-US" smtClean="0"/>
              <a:t>11/26/2023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66F1AA-175C-4F19-A8A6-76377C621C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20809-7601-4C7A-8A72-CD1C9484A5C6}"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6F1AA-175C-4F19-A8A6-76377C621CA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20809-7601-4C7A-8A72-CD1C9484A5C6}" type="datetimeFigureOut">
              <a:rPr lang="en-US" smtClean="0"/>
              <a:t>11/26/2023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6F1AA-175C-4F19-A8A6-76377C621CA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20809-7601-4C7A-8A72-CD1C9484A5C6}" type="datetimeFigureOut">
              <a:rPr lang="en-US" smtClean="0"/>
              <a:t>11/26/2023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6F1AA-175C-4F19-A8A6-76377C621CA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yb.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2286000" y="1066800"/>
            <a:ext cx="4876800" cy="4267200"/>
          </a:xfrm>
        </p:spPr>
        <p:txBody>
          <a:bodyPr>
            <a:normAutofit/>
          </a:bodyPr>
          <a:lstStyle/>
          <a:p>
            <a:r>
              <a:rPr lang="bn-IN" sz="6900" b="1" dirty="0" smtClean="0">
                <a:solidFill>
                  <a:schemeClr val="bg1"/>
                </a:solidFill>
                <a:latin typeface="Open Sans" pitchFamily="34" charset="0"/>
                <a:ea typeface="Open Sans" pitchFamily="34" charset="0"/>
              </a:rPr>
              <a:t>সাইবার </a:t>
            </a:r>
            <a:r>
              <a:rPr lang="bn-IN" sz="6900" b="1" dirty="0" smtClean="0">
                <a:solidFill>
                  <a:schemeClr val="bg1">
                    <a:lumMod val="85000"/>
                  </a:schemeClr>
                </a:solidFill>
                <a:latin typeface="Open Sans" pitchFamily="34" charset="0"/>
                <a:ea typeface="Open Sans" pitchFamily="34" charset="0"/>
              </a:rPr>
              <a:t>নিরাপত্তা</a:t>
            </a:r>
            <a:endParaRPr lang="en-US" sz="6900" b="1" dirty="0">
              <a:solidFill>
                <a:schemeClr val="bg1">
                  <a:lumMod val="8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সাইবার সিকিউরিটি কি ? Cyber security কেন জরুরি | এর লাভ এবং প্রকার"/>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extBox 3"/>
          <p:cNvSpPr txBox="1"/>
          <p:nvPr/>
        </p:nvSpPr>
        <p:spPr>
          <a:xfrm>
            <a:off x="609600" y="1143000"/>
            <a:ext cx="6266459" cy="1015663"/>
          </a:xfrm>
          <a:prstGeom prst="rect">
            <a:avLst/>
          </a:prstGeom>
          <a:noFill/>
        </p:spPr>
        <p:txBody>
          <a:bodyPr wrap="none" rtlCol="0">
            <a:spAutoFit/>
          </a:bodyPr>
          <a:lstStyle/>
          <a:p>
            <a:r>
              <a:rPr lang="en-US" sz="6000" b="1" dirty="0" err="1" smtClean="0">
                <a:solidFill>
                  <a:schemeClr val="bg1"/>
                </a:solidFill>
                <a:latin typeface="Nikosh" pitchFamily="2" charset="0"/>
                <a:ea typeface="Open Sans" pitchFamily="34" charset="0"/>
                <a:cs typeface="Nikosh" pitchFamily="2" charset="0"/>
              </a:rPr>
              <a:t>সাইবার</a:t>
            </a:r>
            <a:r>
              <a:rPr lang="en-US" sz="6000" b="1" dirty="0" smtClean="0">
                <a:solidFill>
                  <a:schemeClr val="bg1"/>
                </a:solidFill>
                <a:latin typeface="Nikosh" pitchFamily="2" charset="0"/>
                <a:ea typeface="Open Sans" pitchFamily="34" charset="0"/>
                <a:cs typeface="Nikosh" pitchFamily="2" charset="0"/>
              </a:rPr>
              <a:t>     </a:t>
            </a:r>
            <a:r>
              <a:rPr lang="bn-IN" sz="6000" b="1" dirty="0" smtClean="0">
                <a:solidFill>
                  <a:schemeClr val="bg1">
                    <a:lumMod val="50000"/>
                  </a:schemeClr>
                </a:solidFill>
                <a:latin typeface="Nikosh" pitchFamily="2" charset="0"/>
                <a:ea typeface="Open Sans" pitchFamily="34" charset="0"/>
                <a:cs typeface="Nikosh" pitchFamily="2" charset="0"/>
              </a:rPr>
              <a:t>নিরাপত্তা</a:t>
            </a:r>
            <a:r>
              <a:rPr lang="en-US" sz="6000" b="1" dirty="0" smtClean="0">
                <a:solidFill>
                  <a:schemeClr val="bg1"/>
                </a:solidFill>
                <a:latin typeface="Nikosh" pitchFamily="2" charset="0"/>
                <a:ea typeface="Open Sans" pitchFamily="34" charset="0"/>
                <a:cs typeface="Nikosh" pitchFamily="2" charset="0"/>
              </a:rPr>
              <a:t> </a:t>
            </a:r>
            <a:r>
              <a:rPr lang="en-US" sz="6000" b="1" dirty="0" err="1" smtClean="0">
                <a:solidFill>
                  <a:schemeClr val="bg1"/>
                </a:solidFill>
                <a:latin typeface="Nikosh" pitchFamily="2" charset="0"/>
                <a:ea typeface="Open Sans" pitchFamily="34" charset="0"/>
                <a:cs typeface="Nikosh" pitchFamily="2" charset="0"/>
              </a:rPr>
              <a:t>কি</a:t>
            </a:r>
            <a:r>
              <a:rPr lang="en-US" sz="6000" b="1" dirty="0" smtClean="0">
                <a:solidFill>
                  <a:schemeClr val="bg1"/>
                </a:solidFill>
                <a:latin typeface="Nikosh" pitchFamily="2" charset="0"/>
                <a:ea typeface="Open Sans" pitchFamily="34" charset="0"/>
                <a:cs typeface="Nikosh" pitchFamily="2" charset="0"/>
              </a:rPr>
              <a:t> </a:t>
            </a:r>
            <a:r>
              <a:rPr lang="en-US" sz="6000" b="1" dirty="0" smtClean="0">
                <a:solidFill>
                  <a:schemeClr val="bg1">
                    <a:lumMod val="50000"/>
                  </a:schemeClr>
                </a:solidFill>
                <a:latin typeface="Nikosh" pitchFamily="2" charset="0"/>
                <a:ea typeface="Open Sans" pitchFamily="34" charset="0"/>
                <a:cs typeface="Nikosh" pitchFamily="2" charset="0"/>
              </a:rPr>
              <a:t>?</a:t>
            </a:r>
            <a:endParaRPr lang="en-US" sz="6000" b="1" dirty="0">
              <a:solidFill>
                <a:schemeClr val="bg1">
                  <a:lumMod val="50000"/>
                </a:schemeClr>
              </a:solidFill>
            </a:endParaRPr>
          </a:p>
        </p:txBody>
      </p:sp>
      <p:sp>
        <p:nvSpPr>
          <p:cNvPr id="5" name="TextBox 4"/>
          <p:cNvSpPr txBox="1"/>
          <p:nvPr/>
        </p:nvSpPr>
        <p:spPr>
          <a:xfrm>
            <a:off x="609600" y="2286000"/>
            <a:ext cx="7924800" cy="3416320"/>
          </a:xfrm>
          <a:prstGeom prst="rect">
            <a:avLst/>
          </a:prstGeom>
          <a:noFill/>
        </p:spPr>
        <p:txBody>
          <a:bodyPr wrap="square" rtlCol="0">
            <a:spAutoFit/>
          </a:bodyPr>
          <a:lstStyle/>
          <a:p>
            <a:r>
              <a:rPr lang="bn-IN" sz="2400" b="1" dirty="0" smtClean="0">
                <a:solidFill>
                  <a:schemeClr val="bg1"/>
                </a:solidFill>
                <a:latin typeface="Amar Bangla" pitchFamily="2" charset="0"/>
                <a:cs typeface="Amar Bangla" pitchFamily="2" charset="0"/>
              </a:rPr>
              <a:t>সাইবার নিরাপত্তা বলতে মুলত বুঝায় সচেতনতা এবং উপায় যার মাধ্যমে আমরা আমাদের ব্যক্তিগত তথ্য,কম্পিউটার, আমাদের বিভিন্ন ধরনের ডিজিটাল ডিভাইসকে হ্যাকিং ও বিভিন্ন ধরনের সাইবার আক্রমন থেকে নিরাপদরাখতে পারি। অতএব, সাইবার নিরাপত্তা বলতে সব ধরনের তথ্য প্রযুক্তি নির্ভর ডিভাইস এর নিরাপদ ব্যবহার, তথ্য কে চুরিরহাত থেকে রক্ষা, বিভিন্ন ধরনের ম্যালওয়্যার থেকে নিরাপদ রাখাকে বুঝায়। একটি মাউস ক্লিক সুগম করে দিতে পারেশক্তিশালী একটি ম্যালওয়্যার এর আগমন। তাই সাইবার নিরাপত্তার হুমকি গুলো সম্পর্কে স্পষ্ট ধারণা থাকলে, এই জগতেনিরাপদ থাকা সহজ হবে।</a:t>
            </a:r>
            <a:endParaRPr lang="en-US" sz="2400" b="1" dirty="0">
              <a:solidFill>
                <a:schemeClr val="bg1"/>
              </a:solidFill>
              <a:latin typeface="Amar Bangla" pitchFamily="2" charset="0"/>
              <a:cs typeface="Amar Bangla" pitchFamily="2" charset="0"/>
            </a:endParaRPr>
          </a:p>
        </p:txBody>
      </p:sp>
      <p:pic>
        <p:nvPicPr>
          <p:cNvPr id="1026" name="Picture 2" descr="C:\Users\Rayan\Downloads\lock-removebg-preview.png"/>
          <p:cNvPicPr>
            <a:picLocks noChangeAspect="1" noChangeArrowheads="1"/>
          </p:cNvPicPr>
          <p:nvPr/>
        </p:nvPicPr>
        <p:blipFill>
          <a:blip r:embed="rId3"/>
          <a:srcRect/>
          <a:stretch>
            <a:fillRect/>
          </a:stretch>
        </p:blipFill>
        <p:spPr bwMode="auto">
          <a:xfrm>
            <a:off x="2667000" y="1295400"/>
            <a:ext cx="609600" cy="609600"/>
          </a:xfrm>
          <a:prstGeom prst="rect">
            <a:avLst/>
          </a:prstGeom>
          <a:noFill/>
        </p:spPr>
      </p:pic>
      <p:sp>
        <p:nvSpPr>
          <p:cNvPr id="9" name="TextBox 8"/>
          <p:cNvSpPr txBox="1"/>
          <p:nvPr/>
        </p:nvSpPr>
        <p:spPr>
          <a:xfrm>
            <a:off x="6629400" y="6172200"/>
            <a:ext cx="2133600" cy="369332"/>
          </a:xfrm>
          <a:prstGeom prst="rect">
            <a:avLst/>
          </a:prstGeom>
          <a:noFill/>
        </p:spPr>
        <p:txBody>
          <a:bodyPr wrap="square" rtlCol="0">
            <a:spAutoFit/>
          </a:bodyPr>
          <a:lstStyle/>
          <a:p>
            <a:pPr algn="ctr"/>
            <a:r>
              <a:rPr lang="en-US" b="1" i="1" dirty="0" smtClean="0">
                <a:solidFill>
                  <a:schemeClr val="tx1">
                    <a:lumMod val="75000"/>
                    <a:lumOff val="25000"/>
                  </a:schemeClr>
                </a:solidFill>
              </a:rPr>
              <a:t>Designed by Rayan</a:t>
            </a:r>
            <a:endParaRPr lang="en-US" b="1" i="1" dirty="0">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সাইবার সিকিউরিটি কি ? Cyber security কেন জরুরি | এর লাভ এবং প্রকার"/>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3" name="Picture 6" descr="সাইবার সিকিউরিটি কি ? Cyber security কেন জরুরি | এর লাভ এবং প্রকার"/>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4" name="TextBox 3"/>
          <p:cNvSpPr txBox="1"/>
          <p:nvPr/>
        </p:nvSpPr>
        <p:spPr>
          <a:xfrm>
            <a:off x="609601" y="1143000"/>
            <a:ext cx="7772400" cy="707886"/>
          </a:xfrm>
          <a:prstGeom prst="rect">
            <a:avLst/>
          </a:prstGeom>
          <a:noFill/>
        </p:spPr>
        <p:txBody>
          <a:bodyPr wrap="square" rtlCol="0">
            <a:spAutoFit/>
          </a:bodyPr>
          <a:lstStyle/>
          <a:p>
            <a:pPr lvl="0" algn="ctr"/>
            <a:r>
              <a:rPr lang="bn-IN" sz="4000" b="1" dirty="0" smtClean="0">
                <a:solidFill>
                  <a:schemeClr val="bg1"/>
                </a:solidFill>
                <a:latin typeface="Open Sans" pitchFamily="34" charset="0"/>
                <a:ea typeface="Open Sans" pitchFamily="34" charset="0"/>
              </a:rPr>
              <a:t>সাইবার সিকিউরিটির প্রকারভেদ</a:t>
            </a:r>
            <a:endParaRPr lang="bn-IN" sz="4000" b="1" dirty="0">
              <a:solidFill>
                <a:schemeClr val="bg1"/>
              </a:solidFill>
            </a:endParaRPr>
          </a:p>
        </p:txBody>
      </p:sp>
      <p:sp>
        <p:nvSpPr>
          <p:cNvPr id="11" name="Rectangle 10"/>
          <p:cNvSpPr/>
          <p:nvPr/>
        </p:nvSpPr>
        <p:spPr>
          <a:xfrm>
            <a:off x="990600" y="2057400"/>
            <a:ext cx="7162800" cy="411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endParaRPr lang="en-US" sz="3600" dirty="0" smtClean="0">
              <a:latin typeface="Nikosh" pitchFamily="2" charset="0"/>
              <a:cs typeface="Nikosh" pitchFamily="2" charset="0"/>
            </a:endParaRPr>
          </a:p>
          <a:p>
            <a:pPr marL="742950" indent="-742950" fontAlgn="base"/>
            <a:r>
              <a:rPr lang="en-US" sz="3600" dirty="0" smtClean="0">
                <a:latin typeface="Nikosh" pitchFamily="2" charset="0"/>
                <a:cs typeface="Nikosh" pitchFamily="2" charset="0"/>
              </a:rPr>
              <a:t>১) </a:t>
            </a:r>
            <a:r>
              <a:rPr lang="bn-IN" sz="3600" dirty="0" smtClean="0">
                <a:latin typeface="Nikosh" pitchFamily="2" charset="0"/>
                <a:cs typeface="Nikosh" pitchFamily="2" charset="0"/>
              </a:rPr>
              <a:t>অ্যাপ্লিকেশন সিকিউরিটি</a:t>
            </a:r>
            <a:endParaRPr lang="en-US" sz="3600" dirty="0" smtClean="0">
              <a:latin typeface="Nikosh" pitchFamily="2" charset="0"/>
              <a:cs typeface="Nikosh" pitchFamily="2" charset="0"/>
            </a:endParaRPr>
          </a:p>
          <a:p>
            <a:pPr marL="742950" indent="-742950" fontAlgn="base"/>
            <a:r>
              <a:rPr lang="en-US" sz="3600" dirty="0" smtClean="0">
                <a:latin typeface="Nikosh" pitchFamily="2" charset="0"/>
                <a:cs typeface="Nikosh" pitchFamily="2" charset="0"/>
              </a:rPr>
              <a:t>২</a:t>
            </a:r>
            <a:r>
              <a:rPr lang="en-US" sz="3600" dirty="0" smtClean="0">
                <a:latin typeface="Nikosh" pitchFamily="2" charset="0"/>
                <a:cs typeface="Nikosh" pitchFamily="2" charset="0"/>
              </a:rPr>
              <a:t>) </a:t>
            </a:r>
            <a:r>
              <a:rPr lang="bn-IN" sz="3600" dirty="0" smtClean="0">
                <a:latin typeface="Nikosh" pitchFamily="2" charset="0"/>
                <a:cs typeface="Nikosh" pitchFamily="2" charset="0"/>
              </a:rPr>
              <a:t>ক্রিটিকাল ইনফ্রাস্ট্রাকচার সিকিউরিটি</a:t>
            </a:r>
          </a:p>
          <a:p>
            <a:pPr fontAlgn="base"/>
            <a:r>
              <a:rPr lang="en-US" sz="3600" dirty="0" smtClean="0">
                <a:latin typeface="Nikosh" pitchFamily="2" charset="0"/>
                <a:cs typeface="Nikosh" pitchFamily="2" charset="0"/>
              </a:rPr>
              <a:t>৩) </a:t>
            </a:r>
            <a:r>
              <a:rPr lang="bn-IN" sz="3600" dirty="0" smtClean="0">
                <a:latin typeface="Nikosh" pitchFamily="2" charset="0"/>
                <a:cs typeface="Nikosh" pitchFamily="2" charset="0"/>
              </a:rPr>
              <a:t>নেটওয়ার্ক সিকিউরিটি </a:t>
            </a:r>
            <a:endParaRPr lang="en-US" sz="3600" dirty="0" smtClean="0">
              <a:latin typeface="Nikosh" pitchFamily="2" charset="0"/>
              <a:cs typeface="Nikosh" pitchFamily="2" charset="0"/>
            </a:endParaRPr>
          </a:p>
          <a:p>
            <a:pPr fontAlgn="base"/>
            <a:r>
              <a:rPr lang="en-US" sz="3600" dirty="0" smtClean="0">
                <a:latin typeface="Nikosh" pitchFamily="2" charset="0"/>
                <a:cs typeface="Nikosh" pitchFamily="2" charset="0"/>
              </a:rPr>
              <a:t>৪) </a:t>
            </a:r>
            <a:r>
              <a:rPr lang="bn-IN" sz="3600" dirty="0" smtClean="0">
                <a:latin typeface="Nikosh" pitchFamily="2" charset="0"/>
                <a:cs typeface="Nikosh" pitchFamily="2" charset="0"/>
              </a:rPr>
              <a:t>ইন্টারনেট অফ থিংস সিকিউরিটি</a:t>
            </a:r>
          </a:p>
          <a:p>
            <a:pPr fontAlgn="base"/>
            <a:r>
              <a:rPr lang="en-US" sz="3600" dirty="0" smtClean="0">
                <a:latin typeface="Nikosh" pitchFamily="2" charset="0"/>
                <a:cs typeface="Nikosh" pitchFamily="2" charset="0"/>
              </a:rPr>
              <a:t>৫) </a:t>
            </a:r>
            <a:r>
              <a:rPr lang="bn-IN" sz="3600" dirty="0" smtClean="0">
                <a:latin typeface="Nikosh" pitchFamily="2" charset="0"/>
                <a:cs typeface="Nikosh" pitchFamily="2" charset="0"/>
              </a:rPr>
              <a:t>ক্লাউড সিকিউরিটি</a:t>
            </a:r>
          </a:p>
          <a:p>
            <a:pPr fontAlgn="base"/>
            <a:endParaRPr lang="bn-IN" sz="3600" dirty="0" smtClean="0">
              <a:latin typeface="Nikosh" pitchFamily="2" charset="0"/>
              <a:cs typeface="Nikosh" pitchFamily="2" charset="0"/>
            </a:endParaRPr>
          </a:p>
          <a:p>
            <a:pPr fontAlgn="base"/>
            <a:endParaRPr lang="bn-IN" sz="3600" dirty="0" smtClean="0">
              <a:latin typeface="Nikosh" pitchFamily="2" charset="0"/>
              <a:cs typeface="Nikosh" pitchFamily="2" charset="0"/>
            </a:endParaRPr>
          </a:p>
          <a:p>
            <a:pPr fontAlgn="base"/>
            <a:endParaRPr lang="bn-IN" dirty="0">
              <a:latin typeface="Nikosh" pitchFamily="2" charset="0"/>
              <a:cs typeface="Nikosh" pitchFamily="2" charset="0"/>
            </a:endParaRPr>
          </a:p>
        </p:txBody>
      </p:sp>
      <p:sp>
        <p:nvSpPr>
          <p:cNvPr id="13" name="TextBox 12"/>
          <p:cNvSpPr txBox="1"/>
          <p:nvPr/>
        </p:nvSpPr>
        <p:spPr>
          <a:xfrm>
            <a:off x="6629400" y="6172200"/>
            <a:ext cx="2133600" cy="369332"/>
          </a:xfrm>
          <a:prstGeom prst="rect">
            <a:avLst/>
          </a:prstGeom>
          <a:noFill/>
        </p:spPr>
        <p:txBody>
          <a:bodyPr wrap="square" rtlCol="0">
            <a:spAutoFit/>
          </a:bodyPr>
          <a:lstStyle/>
          <a:p>
            <a:pPr algn="ctr"/>
            <a:r>
              <a:rPr lang="en-US" b="1" i="1" dirty="0" smtClean="0">
                <a:solidFill>
                  <a:schemeClr val="tx1">
                    <a:lumMod val="75000"/>
                    <a:lumOff val="25000"/>
                  </a:schemeClr>
                </a:solidFill>
              </a:rPr>
              <a:t>Designed by Rayan</a:t>
            </a:r>
            <a:endParaRPr lang="en-US" b="1" i="1" dirty="0">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wipe(down)">
                                      <p:cBhvr>
                                        <p:cTn id="11" dur="500"/>
                                        <p:tgtEl>
                                          <p:spTgt spid="11">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wipe(down)">
                                      <p:cBhvr>
                                        <p:cTn id="15" dur="500"/>
                                        <p:tgtEl>
                                          <p:spTgt spid="11">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wipe(down)">
                                      <p:cBhvr>
                                        <p:cTn id="19" dur="500"/>
                                        <p:tgtEl>
                                          <p:spTgt spid="11">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wipe(down)">
                                      <p:cBhvr>
                                        <p:cTn id="23" dur="500"/>
                                        <p:tgtEl>
                                          <p:spTgt spid="11">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Effect transition="in" filter="wipe(down)">
                                      <p:cBhvr>
                                        <p:cTn id="2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y2.png"/>
          <p:cNvPicPr>
            <a:picLocks noChangeAspect="1"/>
          </p:cNvPicPr>
          <p:nvPr/>
        </p:nvPicPr>
        <p:blipFill>
          <a:blip r:embed="rId2"/>
          <a:stretch>
            <a:fillRect/>
          </a:stretch>
        </p:blipFill>
        <p:spPr>
          <a:xfrm>
            <a:off x="0" y="0"/>
            <a:ext cx="9144000" cy="6857999"/>
          </a:xfrm>
          <a:prstGeom prst="rect">
            <a:avLst/>
          </a:prstGeom>
        </p:spPr>
      </p:pic>
      <p:sp>
        <p:nvSpPr>
          <p:cNvPr id="6" name="TextBox 5"/>
          <p:cNvSpPr txBox="1"/>
          <p:nvPr/>
        </p:nvSpPr>
        <p:spPr>
          <a:xfrm>
            <a:off x="1219200" y="1295400"/>
            <a:ext cx="6324600" cy="646331"/>
          </a:xfrm>
          <a:prstGeom prst="rect">
            <a:avLst/>
          </a:prstGeom>
          <a:noFill/>
        </p:spPr>
        <p:txBody>
          <a:bodyPr wrap="square" rtlCol="0">
            <a:spAutoFit/>
          </a:bodyPr>
          <a:lstStyle/>
          <a:p>
            <a:pPr marL="514350" indent="-514350"/>
            <a:r>
              <a:rPr lang="en-US" b="1" dirty="0" smtClean="0">
                <a:solidFill>
                  <a:schemeClr val="bg1"/>
                </a:solidFill>
                <a:latin typeface="Amar Bangla" pitchFamily="2" charset="0"/>
                <a:cs typeface="Amar Bangla" pitchFamily="2" charset="0"/>
              </a:rPr>
              <a:t>                         </a:t>
            </a:r>
          </a:p>
          <a:p>
            <a:endParaRPr lang="en-US" b="1" dirty="0">
              <a:solidFill>
                <a:schemeClr val="bg1"/>
              </a:solidFill>
              <a:latin typeface="Amar Bangla" pitchFamily="2" charset="0"/>
              <a:cs typeface="Amar Bangla" pitchFamily="2" charset="0"/>
            </a:endParaRPr>
          </a:p>
        </p:txBody>
      </p:sp>
      <p:sp>
        <p:nvSpPr>
          <p:cNvPr id="7" name="TextBox 6"/>
          <p:cNvSpPr txBox="1"/>
          <p:nvPr/>
        </p:nvSpPr>
        <p:spPr>
          <a:xfrm>
            <a:off x="762000" y="1219200"/>
            <a:ext cx="7696200" cy="1077218"/>
          </a:xfrm>
          <a:prstGeom prst="rect">
            <a:avLst/>
          </a:prstGeom>
          <a:noFill/>
        </p:spPr>
        <p:txBody>
          <a:bodyPr wrap="square" rtlCol="0">
            <a:spAutoFit/>
          </a:bodyPr>
          <a:lstStyle/>
          <a:p>
            <a:r>
              <a:rPr lang="bn-IN" sz="3200" b="1" dirty="0" smtClean="0">
                <a:solidFill>
                  <a:schemeClr val="bg1"/>
                </a:solidFill>
                <a:latin typeface="SolaimanLipi" pitchFamily="2" charset="0"/>
                <a:cs typeface="SolaimanLipi" pitchFamily="2" charset="0"/>
              </a:rPr>
              <a:t>ইন্টারনেট জগতে নিরাপদ থাকতে করণীয়ঃ ইন্টারনেট জগতে নিজেকে নিরাপদ রাখতে নিম্নোক্ত বিষয়ে খেয়াল রাখতে</a:t>
            </a:r>
            <a:r>
              <a:rPr lang="en-US" sz="3200" b="1" dirty="0" smtClean="0">
                <a:solidFill>
                  <a:schemeClr val="bg1"/>
                </a:solidFill>
                <a:latin typeface="SolaimanLipi" pitchFamily="2" charset="0"/>
                <a:cs typeface="SolaimanLipi" pitchFamily="2" charset="0"/>
              </a:rPr>
              <a:t> </a:t>
            </a:r>
            <a:r>
              <a:rPr lang="bn-IN" sz="3200" b="1" dirty="0" smtClean="0">
                <a:solidFill>
                  <a:schemeClr val="bg1"/>
                </a:solidFill>
                <a:latin typeface="SolaimanLipi" pitchFamily="2" charset="0"/>
                <a:cs typeface="SolaimanLipi" pitchFamily="2" charset="0"/>
              </a:rPr>
              <a:t>হবে-</a:t>
            </a:r>
            <a:endParaRPr lang="en-US" sz="3200" b="1" dirty="0">
              <a:solidFill>
                <a:schemeClr val="bg1"/>
              </a:solidFill>
              <a:latin typeface="SolaimanLipi" pitchFamily="2" charset="0"/>
              <a:cs typeface="SolaimanLipi" pitchFamily="2" charset="0"/>
            </a:endParaRPr>
          </a:p>
        </p:txBody>
      </p:sp>
      <p:sp>
        <p:nvSpPr>
          <p:cNvPr id="9" name="TextBox 8"/>
          <p:cNvSpPr txBox="1"/>
          <p:nvPr/>
        </p:nvSpPr>
        <p:spPr>
          <a:xfrm>
            <a:off x="838200" y="2610683"/>
            <a:ext cx="7848600" cy="3631763"/>
          </a:xfrm>
          <a:prstGeom prst="rect">
            <a:avLst/>
          </a:prstGeom>
          <a:noFill/>
        </p:spPr>
        <p:txBody>
          <a:bodyPr wrap="square" rtlCol="0">
            <a:spAutoFit/>
          </a:bodyPr>
          <a:lstStyle/>
          <a:p>
            <a:r>
              <a:rPr lang="en-US" sz="2300" b="1" dirty="0" smtClean="0">
                <a:solidFill>
                  <a:srgbClr val="FF0000"/>
                </a:solidFill>
                <a:latin typeface="SolaimanLipi" pitchFamily="2" charset="0"/>
                <a:cs typeface="SolaimanLipi" pitchFamily="2" charset="0"/>
              </a:rPr>
              <a:t>1</a:t>
            </a:r>
            <a:r>
              <a:rPr lang="bn-IN" sz="2300" b="1" dirty="0" smtClean="0">
                <a:solidFill>
                  <a:srgbClr val="FF0000"/>
                </a:solidFill>
                <a:latin typeface="SolaimanLipi" pitchFamily="2" charset="0"/>
                <a:cs typeface="SolaimanLipi" pitchFamily="2" charset="0"/>
              </a:rPr>
              <a:t>।</a:t>
            </a:r>
            <a:r>
              <a:rPr lang="en-US" sz="2300" b="1" dirty="0" smtClean="0">
                <a:solidFill>
                  <a:srgbClr val="FF0000"/>
                </a:solidFill>
                <a:latin typeface="SolaimanLipi" pitchFamily="2" charset="0"/>
                <a:cs typeface="SolaimanLipi" pitchFamily="2" charset="0"/>
              </a:rPr>
              <a:t> </a:t>
            </a:r>
            <a:r>
              <a:rPr lang="bn-IN" sz="2300" b="1" dirty="0" smtClean="0">
                <a:solidFill>
                  <a:srgbClr val="FF0000"/>
                </a:solidFill>
                <a:latin typeface="SolaimanLipi" pitchFamily="2" charset="0"/>
                <a:cs typeface="SolaimanLipi" pitchFamily="2" charset="0"/>
              </a:rPr>
              <a:t>আপনার ডিভাইসের অপারেটিং সিস্টেম আপ টু ডেট রাখুন।</a:t>
            </a:r>
            <a:endParaRPr lang="en-US" sz="2300" b="1" dirty="0" smtClean="0">
              <a:solidFill>
                <a:srgbClr val="FF0000"/>
              </a:solidFill>
              <a:latin typeface="SolaimanLipi" pitchFamily="2" charset="0"/>
              <a:cs typeface="SolaimanLipi" pitchFamily="2" charset="0"/>
            </a:endParaRPr>
          </a:p>
          <a:p>
            <a:r>
              <a:rPr lang="en-US" sz="2300" b="1" dirty="0">
                <a:solidFill>
                  <a:srgbClr val="FFFF00"/>
                </a:solidFill>
                <a:latin typeface="SolaimanLipi" pitchFamily="2" charset="0"/>
                <a:cs typeface="SolaimanLipi" pitchFamily="2" charset="0"/>
              </a:rPr>
              <a:t>2</a:t>
            </a:r>
            <a:r>
              <a:rPr lang="bn-IN" sz="2300" b="1" dirty="0" smtClean="0">
                <a:solidFill>
                  <a:srgbClr val="FFFF00"/>
                </a:solidFill>
                <a:latin typeface="SolaimanLipi" pitchFamily="2" charset="0"/>
                <a:cs typeface="SolaimanLipi" pitchFamily="2" charset="0"/>
              </a:rPr>
              <a:t>। অবশ্যই এন্টিভাইরাস ব্যবহার করতে হবে। কখনই ক্র্যাক ভার্সন ব্যবহার করবেন না।</a:t>
            </a:r>
            <a:endParaRPr lang="en-US" sz="2300" b="1" dirty="0" smtClean="0">
              <a:solidFill>
                <a:srgbClr val="FFFF00"/>
              </a:solidFill>
              <a:latin typeface="SolaimanLipi" pitchFamily="2" charset="0"/>
              <a:cs typeface="SolaimanLipi" pitchFamily="2" charset="0"/>
            </a:endParaRPr>
          </a:p>
          <a:p>
            <a:r>
              <a:rPr lang="en-US" sz="2300" b="1" dirty="0">
                <a:solidFill>
                  <a:srgbClr val="FF0000"/>
                </a:solidFill>
                <a:latin typeface="SolaimanLipi" pitchFamily="2" charset="0"/>
                <a:cs typeface="SolaimanLipi" pitchFamily="2" charset="0"/>
              </a:rPr>
              <a:t>3</a:t>
            </a:r>
            <a:r>
              <a:rPr lang="bn-IN" sz="2300" b="1" dirty="0" smtClean="0">
                <a:solidFill>
                  <a:srgbClr val="FF0000"/>
                </a:solidFill>
                <a:latin typeface="SolaimanLipi" pitchFamily="2" charset="0"/>
                <a:cs typeface="SolaimanLipi" pitchFamily="2" charset="0"/>
              </a:rPr>
              <a:t>। ব্যক্তিগত তথ্য নেটওয়ার্ক সংযুক্ত যন্ত্রে না রাখাই ভাল।</a:t>
            </a:r>
            <a:endParaRPr lang="en-US" sz="2300" b="1" dirty="0" smtClean="0">
              <a:solidFill>
                <a:srgbClr val="FF0000"/>
              </a:solidFill>
              <a:latin typeface="SolaimanLipi" pitchFamily="2" charset="0"/>
              <a:cs typeface="SolaimanLipi" pitchFamily="2" charset="0"/>
            </a:endParaRPr>
          </a:p>
          <a:p>
            <a:r>
              <a:rPr lang="en-US" sz="2300" b="1" dirty="0">
                <a:solidFill>
                  <a:srgbClr val="FFFF00"/>
                </a:solidFill>
                <a:latin typeface="SolaimanLipi" pitchFamily="2" charset="0"/>
                <a:cs typeface="SolaimanLipi" pitchFamily="2" charset="0"/>
              </a:rPr>
              <a:t>5</a:t>
            </a:r>
            <a:r>
              <a:rPr lang="bn-IN" sz="2300" b="1" dirty="0" smtClean="0">
                <a:solidFill>
                  <a:srgbClr val="FFFF00"/>
                </a:solidFill>
                <a:latin typeface="SolaimanLipi" pitchFamily="2" charset="0"/>
                <a:cs typeface="SolaimanLipi" pitchFamily="2" charset="0"/>
              </a:rPr>
              <a:t>। ক্রেডিট কার্ড ও ব্যাংকিং সহ সকল আর্থিক তথ্য কোথাও ইনপুট দেয়ার আগে </a:t>
            </a:r>
            <a:r>
              <a:rPr lang="en-US" sz="2300" b="1" dirty="0" smtClean="0">
                <a:solidFill>
                  <a:srgbClr val="FFFF00"/>
                </a:solidFill>
                <a:latin typeface="SolaimanLipi" pitchFamily="2" charset="0"/>
                <a:cs typeface="SolaimanLipi" pitchFamily="2" charset="0"/>
              </a:rPr>
              <a:t>                           </a:t>
            </a:r>
            <a:r>
              <a:rPr lang="en-US" sz="2300" b="1" dirty="0" smtClean="0">
                <a:latin typeface="SolaimanLipi" pitchFamily="2" charset="0"/>
                <a:cs typeface="SolaimanLipi" pitchFamily="2" charset="0"/>
              </a:rPr>
              <a:t>00</a:t>
            </a:r>
            <a:r>
              <a:rPr lang="bn-IN" sz="2300" b="1" dirty="0" smtClean="0">
                <a:solidFill>
                  <a:srgbClr val="FFFF00"/>
                </a:solidFill>
                <a:latin typeface="SolaimanLipi" pitchFamily="2" charset="0"/>
                <a:cs typeface="SolaimanLipi" pitchFamily="2" charset="0"/>
              </a:rPr>
              <a:t>কয়েকবার চেক করে নিন কোন ওয়েবসাইট এ দিচ্ছেন। পার্সোনাল ফায়ারওয়াল </a:t>
            </a:r>
            <a:r>
              <a:rPr lang="en-US" sz="2300" b="1" dirty="0" smtClean="0">
                <a:latin typeface="SolaimanLipi" pitchFamily="2" charset="0"/>
                <a:cs typeface="SolaimanLipi" pitchFamily="2" charset="0"/>
              </a:rPr>
              <a:t>00</a:t>
            </a:r>
            <a:r>
              <a:rPr lang="bn-IN" sz="2300" b="1" dirty="0" smtClean="0">
                <a:solidFill>
                  <a:srgbClr val="FFFF00"/>
                </a:solidFill>
                <a:latin typeface="SolaimanLipi" pitchFamily="2" charset="0"/>
                <a:cs typeface="SolaimanLipi" pitchFamily="2" charset="0"/>
              </a:rPr>
              <a:t>থাকলে ভাল এক্ষেত্রে</a:t>
            </a:r>
            <a:endParaRPr lang="en-US" sz="2300" b="1" dirty="0" smtClean="0">
              <a:solidFill>
                <a:srgbClr val="FFFF00"/>
              </a:solidFill>
              <a:latin typeface="SolaimanLipi" pitchFamily="2" charset="0"/>
              <a:cs typeface="SolaimanLipi" pitchFamily="2" charset="0"/>
            </a:endParaRPr>
          </a:p>
          <a:p>
            <a:r>
              <a:rPr lang="en-US" sz="2300" b="1" dirty="0">
                <a:solidFill>
                  <a:srgbClr val="FF0000"/>
                </a:solidFill>
                <a:latin typeface="SolaimanLipi" pitchFamily="2" charset="0"/>
                <a:cs typeface="SolaimanLipi" pitchFamily="2" charset="0"/>
              </a:rPr>
              <a:t>6</a:t>
            </a:r>
            <a:r>
              <a:rPr lang="bn-IN" sz="2300" b="1" dirty="0" smtClean="0">
                <a:solidFill>
                  <a:srgbClr val="FF0000"/>
                </a:solidFill>
                <a:latin typeface="SolaimanLipi" pitchFamily="2" charset="0"/>
                <a:cs typeface="SolaimanLipi" pitchFamily="2" charset="0"/>
              </a:rPr>
              <a:t>। যে কোনো ধরনের বিজ্ঞাপন এ ক্লিক করবেন না।</a:t>
            </a:r>
            <a:endParaRPr lang="en-US" sz="2300" b="1" dirty="0" smtClean="0">
              <a:solidFill>
                <a:srgbClr val="FF0000"/>
              </a:solidFill>
              <a:latin typeface="SolaimanLipi" pitchFamily="2" charset="0"/>
              <a:cs typeface="SolaimanLipi" pitchFamily="2" charset="0"/>
            </a:endParaRPr>
          </a:p>
          <a:p>
            <a:r>
              <a:rPr lang="en-US" sz="2300" b="1" dirty="0">
                <a:solidFill>
                  <a:srgbClr val="FFFF00"/>
                </a:solidFill>
                <a:latin typeface="SolaimanLipi" pitchFamily="2" charset="0"/>
                <a:cs typeface="SolaimanLipi" pitchFamily="2" charset="0"/>
              </a:rPr>
              <a:t>7</a:t>
            </a:r>
            <a:r>
              <a:rPr lang="bn-IN" sz="2300" b="1" dirty="0" smtClean="0">
                <a:solidFill>
                  <a:srgbClr val="FFFF00"/>
                </a:solidFill>
                <a:latin typeface="SolaimanLipi" pitchFamily="2" charset="0"/>
                <a:cs typeface="SolaimanLipi" pitchFamily="2" charset="0"/>
              </a:rPr>
              <a:t>।</a:t>
            </a:r>
            <a:r>
              <a:rPr lang="en-US" sz="2300" b="1" dirty="0" smtClean="0">
                <a:solidFill>
                  <a:srgbClr val="FFFF00"/>
                </a:solidFill>
                <a:latin typeface="SolaimanLipi" pitchFamily="2" charset="0"/>
                <a:cs typeface="SolaimanLipi" pitchFamily="2" charset="0"/>
              </a:rPr>
              <a:t> </a:t>
            </a:r>
            <a:r>
              <a:rPr lang="bn-IN" sz="2300" b="1" dirty="0" smtClean="0">
                <a:solidFill>
                  <a:srgbClr val="FFFF00"/>
                </a:solidFill>
                <a:latin typeface="SolaimanLipi" pitchFamily="2" charset="0"/>
                <a:cs typeface="SolaimanLipi" pitchFamily="2" charset="0"/>
              </a:rPr>
              <a:t>অপরিচিত ইমেইল খুলবেন না। শুধু মাত্র ইমেইল ওপেন করার কারনেই আপনার </a:t>
            </a:r>
            <a:r>
              <a:rPr lang="en-US" sz="2300" b="1" dirty="0" smtClean="0">
                <a:solidFill>
                  <a:srgbClr val="FFFF00"/>
                </a:solidFill>
                <a:latin typeface="SolaimanLipi" pitchFamily="2" charset="0"/>
                <a:cs typeface="SolaimanLipi" pitchFamily="2" charset="0"/>
              </a:rPr>
              <a:t>00 </a:t>
            </a:r>
            <a:r>
              <a:rPr lang="en-US" sz="2300" b="1" dirty="0" smtClean="0">
                <a:latin typeface="SolaimanLipi" pitchFamily="2" charset="0"/>
                <a:cs typeface="SolaimanLipi" pitchFamily="2" charset="0"/>
              </a:rPr>
              <a:t>00</a:t>
            </a:r>
            <a:r>
              <a:rPr lang="bn-IN" sz="2300" b="1" dirty="0" smtClean="0">
                <a:solidFill>
                  <a:srgbClr val="FFFF00"/>
                </a:solidFill>
                <a:latin typeface="SolaimanLipi" pitchFamily="2" charset="0"/>
                <a:cs typeface="SolaimanLipi" pitchFamily="2" charset="0"/>
              </a:rPr>
              <a:t>তথ্য </a:t>
            </a:r>
            <a:r>
              <a:rPr lang="en-US" sz="2300" b="1" dirty="0">
                <a:solidFill>
                  <a:srgbClr val="FFFF00"/>
                </a:solidFill>
                <a:latin typeface="SolaimanLipi" pitchFamily="2" charset="0"/>
                <a:cs typeface="SolaimanLipi" pitchFamily="2" charset="0"/>
              </a:rPr>
              <a:t> </a:t>
            </a:r>
            <a:r>
              <a:rPr lang="bn-IN" sz="2300" b="1" dirty="0" smtClean="0">
                <a:solidFill>
                  <a:srgbClr val="FFFF00"/>
                </a:solidFill>
                <a:latin typeface="SolaimanLipi" pitchFamily="2" charset="0"/>
                <a:cs typeface="SolaimanLipi" pitchFamily="2" charset="0"/>
              </a:rPr>
              <a:t>চলে যেতে পারে হ্যাকার এরকাছে।</a:t>
            </a:r>
            <a:endParaRPr lang="en-US" sz="2300" b="1" dirty="0" smtClean="0">
              <a:solidFill>
                <a:srgbClr val="FFFF00"/>
              </a:solidFill>
              <a:latin typeface="SolaimanLipi" pitchFamily="2" charset="0"/>
              <a:cs typeface="SolaimanLipi" pitchFamily="2" charset="0"/>
            </a:endParaRPr>
          </a:p>
          <a:p>
            <a:r>
              <a:rPr lang="en-US" sz="2300" b="1" dirty="0">
                <a:solidFill>
                  <a:srgbClr val="FF0000"/>
                </a:solidFill>
                <a:latin typeface="SolaimanLipi" pitchFamily="2" charset="0"/>
                <a:cs typeface="SolaimanLipi" pitchFamily="2" charset="0"/>
              </a:rPr>
              <a:t>8</a:t>
            </a:r>
            <a:r>
              <a:rPr lang="bn-IN" sz="2300" b="1" dirty="0" smtClean="0">
                <a:solidFill>
                  <a:srgbClr val="FF0000"/>
                </a:solidFill>
                <a:latin typeface="SolaimanLipi" pitchFamily="2" charset="0"/>
                <a:cs typeface="SolaimanLipi" pitchFamily="2" charset="0"/>
              </a:rPr>
              <a:t>। পাসওয়ার্ড ব্রাউজারে অটো সেইভ করে না রাখাই ভাল।</a:t>
            </a:r>
            <a:endParaRPr lang="en-US" sz="2300" b="1" dirty="0" smtClean="0">
              <a:solidFill>
                <a:srgbClr val="FF0000"/>
              </a:solidFill>
              <a:latin typeface="SolaimanLipi" pitchFamily="2" charset="0"/>
              <a:cs typeface="SolaimanLipi" pitchFamily="2" charset="0"/>
            </a:endParaRPr>
          </a:p>
        </p:txBody>
      </p:sp>
      <p:sp>
        <p:nvSpPr>
          <p:cNvPr id="12" name="TextBox 11"/>
          <p:cNvSpPr txBox="1"/>
          <p:nvPr/>
        </p:nvSpPr>
        <p:spPr>
          <a:xfrm>
            <a:off x="6629400" y="6172200"/>
            <a:ext cx="2133600" cy="369332"/>
          </a:xfrm>
          <a:prstGeom prst="rect">
            <a:avLst/>
          </a:prstGeom>
          <a:noFill/>
        </p:spPr>
        <p:txBody>
          <a:bodyPr wrap="square" rtlCol="0">
            <a:spAutoFit/>
          </a:bodyPr>
          <a:lstStyle/>
          <a:p>
            <a:pPr algn="ctr"/>
            <a:r>
              <a:rPr lang="en-US" b="1" i="1" dirty="0" smtClean="0">
                <a:solidFill>
                  <a:schemeClr val="tx1">
                    <a:lumMod val="75000"/>
                    <a:lumOff val="25000"/>
                  </a:schemeClr>
                </a:solidFill>
              </a:rPr>
              <a:t>Designed by Rayan</a:t>
            </a:r>
            <a:endParaRPr lang="en-US" b="1" i="1" dirty="0">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 presetClass="entr" presetSubtype="16"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19200" y="1295400"/>
            <a:ext cx="6324600" cy="646331"/>
          </a:xfrm>
          <a:prstGeom prst="rect">
            <a:avLst/>
          </a:prstGeom>
          <a:noFill/>
        </p:spPr>
        <p:txBody>
          <a:bodyPr wrap="square" rtlCol="0">
            <a:spAutoFit/>
          </a:bodyPr>
          <a:lstStyle/>
          <a:p>
            <a:pPr marL="514350" indent="-514350"/>
            <a:r>
              <a:rPr lang="en-US" b="1" dirty="0" smtClean="0">
                <a:solidFill>
                  <a:schemeClr val="bg1"/>
                </a:solidFill>
                <a:latin typeface="Amar Bangla" pitchFamily="2" charset="0"/>
                <a:cs typeface="Amar Bangla" pitchFamily="2" charset="0"/>
              </a:rPr>
              <a:t>                         </a:t>
            </a:r>
          </a:p>
          <a:p>
            <a:endParaRPr lang="en-US" b="1" dirty="0">
              <a:solidFill>
                <a:schemeClr val="bg1"/>
              </a:solidFill>
              <a:latin typeface="Amar Bangla" pitchFamily="2" charset="0"/>
              <a:cs typeface="Amar Bangla" pitchFamily="2" charset="0"/>
            </a:endParaRPr>
          </a:p>
        </p:txBody>
      </p:sp>
      <p:pic>
        <p:nvPicPr>
          <p:cNvPr id="10" name="Picture 9" descr="cyb3.jpg"/>
          <p:cNvPicPr>
            <a:picLocks noChangeAspect="1"/>
          </p:cNvPicPr>
          <p:nvPr/>
        </p:nvPicPr>
        <p:blipFill>
          <a:blip r:embed="rId2"/>
          <a:stretch>
            <a:fillRect/>
          </a:stretch>
        </p:blipFill>
        <p:spPr>
          <a:xfrm>
            <a:off x="0" y="0"/>
            <a:ext cx="9144000" cy="6858000"/>
          </a:xfrm>
          <a:prstGeom prst="rect">
            <a:avLst/>
          </a:prstGeom>
        </p:spPr>
      </p:pic>
      <p:sp>
        <p:nvSpPr>
          <p:cNvPr id="7" name="TextBox 6"/>
          <p:cNvSpPr txBox="1"/>
          <p:nvPr/>
        </p:nvSpPr>
        <p:spPr>
          <a:xfrm>
            <a:off x="762000" y="1219200"/>
            <a:ext cx="7696200" cy="769441"/>
          </a:xfrm>
          <a:prstGeom prst="rect">
            <a:avLst/>
          </a:prstGeom>
          <a:noFill/>
        </p:spPr>
        <p:txBody>
          <a:bodyPr wrap="square" rtlCol="0">
            <a:spAutoFit/>
          </a:bodyPr>
          <a:lstStyle/>
          <a:p>
            <a:pPr lvl="0" algn="ctr"/>
            <a:r>
              <a:rPr lang="bn-IN" sz="4400" b="1" dirty="0" smtClean="0">
                <a:solidFill>
                  <a:schemeClr val="bg1"/>
                </a:solidFill>
                <a:latin typeface="Nikosh" pitchFamily="2" charset="0"/>
                <a:cs typeface="Nikosh" pitchFamily="2" charset="0"/>
              </a:rPr>
              <a:t>সাইবার সিকিউরিটির প্রয়োজনীয়তা</a:t>
            </a:r>
            <a:endParaRPr lang="bn-IN" sz="4400" b="1" dirty="0">
              <a:solidFill>
                <a:schemeClr val="bg1"/>
              </a:solidFill>
            </a:endParaRPr>
          </a:p>
        </p:txBody>
      </p:sp>
      <p:sp>
        <p:nvSpPr>
          <p:cNvPr id="9" name="TextBox 8"/>
          <p:cNvSpPr txBox="1"/>
          <p:nvPr/>
        </p:nvSpPr>
        <p:spPr>
          <a:xfrm>
            <a:off x="762000" y="2362200"/>
            <a:ext cx="7696200" cy="2246769"/>
          </a:xfrm>
          <a:prstGeom prst="rect">
            <a:avLst/>
          </a:prstGeom>
          <a:noFill/>
        </p:spPr>
        <p:txBody>
          <a:bodyPr wrap="square" rtlCol="0">
            <a:spAutoFit/>
          </a:bodyPr>
          <a:lstStyle/>
          <a:p>
            <a:pPr algn="ctr"/>
            <a:r>
              <a:rPr lang="bn-IN" sz="2800" b="1" dirty="0" smtClean="0">
                <a:solidFill>
                  <a:srgbClr val="FFFF00"/>
                </a:solidFill>
                <a:latin typeface="Amar Bangla" pitchFamily="2" charset="0"/>
                <a:cs typeface="Amar Bangla" pitchFamily="2" charset="0"/>
              </a:rPr>
              <a:t>সাইবার নিরাপত্তা গুরুত্বপূর্ণ কারণ এটি চুরি এবং ক্ষতির হাত থেকে সমস্ত বিভাগের ডেটা রক্ষা করে। এর মধ্যে রয়েছে সংবেদনশীল ডেটা, ব্যক্তিগতভাবে শনাক্তযোগ্য তথ্য</a:t>
            </a:r>
            <a:r>
              <a:rPr lang="en-US" sz="2800" b="1" dirty="0" smtClean="0">
                <a:solidFill>
                  <a:srgbClr val="FFFF00"/>
                </a:solidFill>
                <a:latin typeface="Amar Bangla" pitchFamily="2" charset="0"/>
                <a:cs typeface="Amar Bangla" pitchFamily="2" charset="0"/>
              </a:rPr>
              <a:t>, </a:t>
            </a:r>
            <a:r>
              <a:rPr lang="bn-IN" sz="2800" b="1" dirty="0" smtClean="0">
                <a:solidFill>
                  <a:srgbClr val="FFFF00"/>
                </a:solidFill>
                <a:latin typeface="Amar Bangla" pitchFamily="2" charset="0"/>
                <a:cs typeface="Amar Bangla" pitchFamily="2" charset="0"/>
              </a:rPr>
              <a:t>সুরক্ষিত স্বাস্থ্য তথ্য</a:t>
            </a:r>
            <a:r>
              <a:rPr lang="en-US" sz="2800" b="1" dirty="0" smtClean="0">
                <a:solidFill>
                  <a:srgbClr val="FFFF00"/>
                </a:solidFill>
                <a:latin typeface="Amar Bangla" pitchFamily="2" charset="0"/>
                <a:cs typeface="Amar Bangla" pitchFamily="2" charset="0"/>
              </a:rPr>
              <a:t>, </a:t>
            </a:r>
            <a:r>
              <a:rPr lang="bn-IN" sz="2800" b="1" dirty="0" smtClean="0">
                <a:solidFill>
                  <a:srgbClr val="FFFF00"/>
                </a:solidFill>
                <a:latin typeface="Amar Bangla" pitchFamily="2" charset="0"/>
                <a:cs typeface="Amar Bangla" pitchFamily="2" charset="0"/>
              </a:rPr>
              <a:t>ব্যক্তিগত তথ্য, মেধা সম্পত্তি, ডেটা, এবং সরকারী ও শিল্প তথ্য ব্যবস্থা। </a:t>
            </a:r>
            <a:endParaRPr lang="en-US" sz="2800" b="1" dirty="0">
              <a:solidFill>
                <a:srgbClr val="FFFF00"/>
              </a:solidFill>
              <a:latin typeface="Amar Bangla" pitchFamily="2" charset="0"/>
              <a:cs typeface="Amar Bangla" pitchFamily="2" charset="0"/>
            </a:endParaRPr>
          </a:p>
        </p:txBody>
      </p:sp>
      <p:sp>
        <p:nvSpPr>
          <p:cNvPr id="13" name="TextBox 12"/>
          <p:cNvSpPr txBox="1"/>
          <p:nvPr/>
        </p:nvSpPr>
        <p:spPr>
          <a:xfrm>
            <a:off x="6629400" y="6172200"/>
            <a:ext cx="2133600" cy="369332"/>
          </a:xfrm>
          <a:prstGeom prst="rect">
            <a:avLst/>
          </a:prstGeom>
          <a:noFill/>
        </p:spPr>
        <p:txBody>
          <a:bodyPr wrap="square" rtlCol="0">
            <a:spAutoFit/>
          </a:bodyPr>
          <a:lstStyle/>
          <a:p>
            <a:pPr algn="ctr"/>
            <a:r>
              <a:rPr lang="en-US" b="1" i="1" dirty="0" smtClean="0">
                <a:solidFill>
                  <a:schemeClr val="tx1">
                    <a:lumMod val="75000"/>
                    <a:lumOff val="25000"/>
                  </a:schemeClr>
                </a:solidFill>
              </a:rPr>
              <a:t>Designed by Rayan</a:t>
            </a:r>
            <a:endParaRPr lang="en-US" b="1" i="1" dirty="0">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 presetClass="entr" presetSubtype="16"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19200" y="1295400"/>
            <a:ext cx="6324600" cy="646331"/>
          </a:xfrm>
          <a:prstGeom prst="rect">
            <a:avLst/>
          </a:prstGeom>
          <a:noFill/>
        </p:spPr>
        <p:txBody>
          <a:bodyPr wrap="square" rtlCol="0">
            <a:spAutoFit/>
          </a:bodyPr>
          <a:lstStyle/>
          <a:p>
            <a:pPr marL="514350" indent="-514350"/>
            <a:r>
              <a:rPr lang="en-US" b="1" dirty="0" smtClean="0">
                <a:solidFill>
                  <a:schemeClr val="bg1"/>
                </a:solidFill>
                <a:latin typeface="Amar Bangla" pitchFamily="2" charset="0"/>
                <a:cs typeface="Amar Bangla" pitchFamily="2" charset="0"/>
              </a:rPr>
              <a:t>                         </a:t>
            </a:r>
          </a:p>
          <a:p>
            <a:endParaRPr lang="en-US" b="1" dirty="0">
              <a:solidFill>
                <a:schemeClr val="bg1"/>
              </a:solidFill>
              <a:latin typeface="Amar Bangla" pitchFamily="2" charset="0"/>
              <a:cs typeface="Amar Bangla" pitchFamily="2" charset="0"/>
            </a:endParaRPr>
          </a:p>
        </p:txBody>
      </p:sp>
      <p:pic>
        <p:nvPicPr>
          <p:cNvPr id="10" name="Picture 9" descr="cyb3.jpg"/>
          <p:cNvPicPr>
            <a:picLocks noChangeAspect="1"/>
          </p:cNvPicPr>
          <p:nvPr/>
        </p:nvPicPr>
        <p:blipFill>
          <a:blip r:embed="rId2"/>
          <a:stretch>
            <a:fillRect/>
          </a:stretch>
        </p:blipFill>
        <p:spPr>
          <a:xfrm>
            <a:off x="0" y="0"/>
            <a:ext cx="9144000" cy="6858000"/>
          </a:xfrm>
          <a:prstGeom prst="rect">
            <a:avLst/>
          </a:prstGeom>
        </p:spPr>
      </p:pic>
      <p:sp>
        <p:nvSpPr>
          <p:cNvPr id="7" name="TextBox 6"/>
          <p:cNvSpPr txBox="1"/>
          <p:nvPr/>
        </p:nvSpPr>
        <p:spPr>
          <a:xfrm>
            <a:off x="609600" y="2743200"/>
            <a:ext cx="8001000" cy="1200329"/>
          </a:xfrm>
          <a:prstGeom prst="rect">
            <a:avLst/>
          </a:prstGeom>
          <a:noFill/>
        </p:spPr>
        <p:txBody>
          <a:bodyPr wrap="square" rtlCol="0">
            <a:spAutoFit/>
          </a:bodyPr>
          <a:lstStyle/>
          <a:p>
            <a:pPr algn="ctr"/>
            <a:r>
              <a:rPr lang="bn-IN" sz="7200" b="1" dirty="0">
                <a:solidFill>
                  <a:schemeClr val="bg1"/>
                </a:solidFill>
              </a:rPr>
              <a:t>ধন্যবাদ</a:t>
            </a:r>
          </a:p>
        </p:txBody>
      </p:sp>
      <p:sp>
        <p:nvSpPr>
          <p:cNvPr id="8" name="TextBox 7"/>
          <p:cNvSpPr txBox="1"/>
          <p:nvPr/>
        </p:nvSpPr>
        <p:spPr>
          <a:xfrm>
            <a:off x="6629400" y="6172200"/>
            <a:ext cx="2133600" cy="369332"/>
          </a:xfrm>
          <a:prstGeom prst="rect">
            <a:avLst/>
          </a:prstGeom>
          <a:noFill/>
        </p:spPr>
        <p:txBody>
          <a:bodyPr wrap="square" rtlCol="0">
            <a:spAutoFit/>
          </a:bodyPr>
          <a:lstStyle/>
          <a:p>
            <a:pPr algn="ctr"/>
            <a:r>
              <a:rPr lang="en-US" b="1" i="1" dirty="0" smtClean="0">
                <a:solidFill>
                  <a:schemeClr val="bg1"/>
                </a:solidFill>
              </a:rPr>
              <a:t>Designed by Rayan</a:t>
            </a:r>
            <a:endParaRPr lang="en-US" b="1" i="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303</Words>
  <Application>Microsoft Office PowerPoint</Application>
  <PresentationFormat>On-screen Show (4:3)</PresentationFormat>
  <Paragraphs>30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সাইবার নিরাপত্তা</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সাইবার সিকিউরিটি</dc:title>
  <dc:creator>Rayan</dc:creator>
  <cp:lastModifiedBy>Rayan</cp:lastModifiedBy>
  <cp:revision>9</cp:revision>
  <dcterms:created xsi:type="dcterms:W3CDTF">2023-11-25T20:10:08Z</dcterms:created>
  <dcterms:modified xsi:type="dcterms:W3CDTF">2023-11-25T21:22:56Z</dcterms:modified>
</cp:coreProperties>
</file>