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8" r:id="rId3"/>
    <p:sldId id="266" r:id="rId4"/>
    <p:sldId id="259" r:id="rId5"/>
    <p:sldId id="260" r:id="rId6"/>
    <p:sldId id="261" r:id="rId7"/>
    <p:sldId id="262" r:id="rId8"/>
    <p:sldId id="263" r:id="rId9"/>
    <p:sldId id="264"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62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75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70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27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99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34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75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881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845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181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0298CD5-6C1E-4009-B41F-6DF62E31D3BE}" type="datetimeFigureOut">
              <a:rPr lang="en-US" smtClean="0"/>
              <a:pPr/>
              <a:t>12/2/2017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9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12/2/2017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2718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CERVER </a:t>
            </a:r>
            <a:r>
              <a:rPr lang="en-US" sz="11500" b="1" dirty="0" smtClean="0"/>
              <a:t>|</a:t>
            </a:r>
            <a:r>
              <a:rPr lang="en-US" b="1" dirty="0" smtClean="0"/>
              <a:t> </a:t>
            </a:r>
            <a:r>
              <a:rPr lang="en-US" dirty="0" smtClean="0"/>
              <a:t>0</a:t>
            </a:r>
            <a:r>
              <a:rPr lang="en-US" sz="3200" dirty="0" smtClean="0"/>
              <a:t>x</a:t>
            </a:r>
            <a:r>
              <a:rPr lang="en-US" dirty="0" smtClean="0"/>
              <a:t>I</a:t>
            </a:r>
            <a:r>
              <a:rPr lang="en-US" sz="3200" dirty="0" smtClean="0"/>
              <a:t>nfiltrators</a:t>
            </a:r>
            <a:endParaRPr lang="en-US" sz="3200" b="1" dirty="0">
              <a:solidFill>
                <a:srgbClr val="FF0000"/>
              </a:solidFill>
            </a:endParaRPr>
          </a:p>
        </p:txBody>
      </p:sp>
      <p:sp>
        <p:nvSpPr>
          <p:cNvPr id="3" name="Subtitle 2"/>
          <p:cNvSpPr>
            <a:spLocks noGrp="1"/>
          </p:cNvSpPr>
          <p:nvPr>
            <p:ph type="subTitle" idx="1"/>
          </p:nvPr>
        </p:nvSpPr>
        <p:spPr/>
        <p:txBody>
          <a:bodyPr>
            <a:normAutofit/>
          </a:bodyPr>
          <a:lstStyle/>
          <a:p>
            <a:r>
              <a:rPr lang="en-US" sz="2000" dirty="0" smtClean="0"/>
              <a:t>A new approach to server automation </a:t>
            </a:r>
            <a:endParaRPr lang="en-US" sz="2000" dirty="0"/>
          </a:p>
        </p:txBody>
      </p:sp>
    </p:spTree>
    <p:extLst>
      <p:ext uri="{BB962C8B-B14F-4D97-AF65-F5344CB8AC3E}">
        <p14:creationId xmlns:p14="http://schemas.microsoft.com/office/powerpoint/2010/main" val="3966874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TARGET CUSTOMERS</a:t>
            </a:r>
            <a:endParaRPr lang="en-US" b="1" dirty="0"/>
          </a:p>
        </p:txBody>
      </p:sp>
      <p:sp>
        <p:nvSpPr>
          <p:cNvPr id="3" name="Content Placeholder 2"/>
          <p:cNvSpPr>
            <a:spLocks noGrp="1"/>
          </p:cNvSpPr>
          <p:nvPr>
            <p:ph idx="1"/>
          </p:nvPr>
        </p:nvSpPr>
        <p:spPr/>
        <p:txBody>
          <a:bodyPr>
            <a:normAutofit/>
          </a:bodyPr>
          <a:lstStyle/>
          <a:p>
            <a:r>
              <a:rPr lang="en-US" sz="2800" dirty="0" smtClean="0"/>
              <a:t>Individuals</a:t>
            </a:r>
          </a:p>
          <a:p>
            <a:r>
              <a:rPr lang="en-US" sz="2800" dirty="0" smtClean="0"/>
              <a:t>Entrepreneurs</a:t>
            </a:r>
          </a:p>
          <a:p>
            <a:r>
              <a:rPr lang="en-US" sz="2800" dirty="0" smtClean="0"/>
              <a:t>Small Business</a:t>
            </a:r>
          </a:p>
        </p:txBody>
      </p:sp>
    </p:spTree>
    <p:extLst>
      <p:ext uri="{BB962C8B-B14F-4D97-AF65-F5344CB8AC3E}">
        <p14:creationId xmlns:p14="http://schemas.microsoft.com/office/powerpoint/2010/main" val="25891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2" end="2"/>
                                            </p:txEl>
                                          </p:spTgt>
                                        </p:tgtEl>
                                        <p:attrNameLst>
                                          <p:attrName>style.color</p:attrName>
                                        </p:attrNameLst>
                                      </p:cBhvr>
                                      <p:to>
                                        <a:schemeClr val="bg1"/>
                                      </p:to>
                                    </p:animClr>
                                    <p:animClr clrSpc="rgb" dir="cw">
                                      <p:cBhvr>
                                        <p:cTn id="26" dur="250" autoRev="1" fill="remove"/>
                                        <p:tgtEl>
                                          <p:spTgt spid="3">
                                            <p:txEl>
                                              <p:pRg st="2" end="2"/>
                                            </p:txEl>
                                          </p:spTgt>
                                        </p:tgtEl>
                                        <p:attrNameLst>
                                          <p:attrName>fillcolor</p:attrName>
                                        </p:attrNameLst>
                                      </p:cBhvr>
                                      <p:to>
                                        <a:schemeClr val="bg1"/>
                                      </p:to>
                                    </p:animClr>
                                    <p:set>
                                      <p:cBhvr>
                                        <p:cTn id="27" dur="250" autoRev="1" fill="remove"/>
                                        <p:tgtEl>
                                          <p:spTgt spid="3">
                                            <p:txEl>
                                              <p:pRg st="2" end="2"/>
                                            </p:txEl>
                                          </p:spTgt>
                                        </p:tgtEl>
                                        <p:attrNameLst>
                                          <p:attrName>fill.type</p:attrName>
                                        </p:attrNameLst>
                                      </p:cBhvr>
                                      <p:to>
                                        <p:strVal val="solid"/>
                                      </p:to>
                                    </p:set>
                                    <p:set>
                                      <p:cBhvr>
                                        <p:cTn id="28"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r>
              <a:rPr lang="en-US" sz="2400" dirty="0" smtClean="0"/>
              <a:t>Our startup, </a:t>
            </a:r>
            <a:r>
              <a:rPr lang="en-US" sz="2400" b="1" dirty="0" smtClean="0">
                <a:solidFill>
                  <a:srgbClr val="FF0000"/>
                </a:solidFill>
              </a:rPr>
              <a:t>CERVER</a:t>
            </a:r>
            <a:r>
              <a:rPr lang="en-US" sz="2400" dirty="0" smtClean="0"/>
              <a:t> provides </a:t>
            </a:r>
            <a:r>
              <a:rPr lang="en-US" sz="2400" dirty="0"/>
              <a:t>a great opportunity to all the individuals out their to completely </a:t>
            </a:r>
            <a:r>
              <a:rPr lang="en-US" sz="2400" dirty="0">
                <a:solidFill>
                  <a:srgbClr val="FF0000"/>
                </a:solidFill>
              </a:rPr>
              <a:t>own</a:t>
            </a:r>
            <a:r>
              <a:rPr lang="en-US" sz="2400" dirty="0"/>
              <a:t> an individual server.</a:t>
            </a:r>
          </a:p>
          <a:p>
            <a:r>
              <a:rPr lang="en-US" sz="2400" dirty="0"/>
              <a:t>They can be the </a:t>
            </a:r>
            <a:r>
              <a:rPr lang="en-US" sz="2400" dirty="0" smtClean="0"/>
              <a:t>owner, the </a:t>
            </a:r>
            <a:r>
              <a:rPr lang="en-US" sz="2400" dirty="0"/>
              <a:t>admin and the user as well</a:t>
            </a:r>
            <a:r>
              <a:rPr lang="en-US" sz="2400" dirty="0" smtClean="0"/>
              <a:t>.</a:t>
            </a:r>
            <a:endParaRPr lang="en-US" sz="2400" dirty="0"/>
          </a:p>
        </p:txBody>
      </p:sp>
    </p:spTree>
    <p:extLst>
      <p:ext uri="{BB962C8B-B14F-4D97-AF65-F5344CB8AC3E}">
        <p14:creationId xmlns:p14="http://schemas.microsoft.com/office/powerpoint/2010/main" val="199969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3">
                                            <p:txEl>
                                              <p:pRg st="0" end="0"/>
                                            </p:txEl>
                                          </p:spTgt>
                                        </p:tgtEl>
                                      </p:cBhvr>
                                    </p:animEffect>
                                    <p:animScale>
                                      <p:cBhvr>
                                        <p:cTn id="14" dur="250" autoRev="1" fill="hold"/>
                                        <p:tgtEl>
                                          <p:spTgt spid="3">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
                                            <p:txEl>
                                              <p:pRg st="1" end="1"/>
                                            </p:txEl>
                                          </p:spTgt>
                                        </p:tgtEl>
                                      </p:cBhvr>
                                    </p:animEffect>
                                    <p:animScale>
                                      <p:cBhvr>
                                        <p:cTn id="19"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servers?</a:t>
            </a:r>
            <a:endParaRPr lang="en-US" b="1" dirty="0"/>
          </a:p>
        </p:txBody>
      </p:sp>
      <p:sp>
        <p:nvSpPr>
          <p:cNvPr id="3" name="Content Placeholder 2"/>
          <p:cNvSpPr>
            <a:spLocks noGrp="1"/>
          </p:cNvSpPr>
          <p:nvPr>
            <p:ph idx="1"/>
          </p:nvPr>
        </p:nvSpPr>
        <p:spPr/>
        <p:txBody>
          <a:bodyPr>
            <a:normAutofit/>
          </a:bodyPr>
          <a:lstStyle/>
          <a:p>
            <a:r>
              <a:rPr lang="en-US" sz="2400" dirty="0" smtClean="0"/>
              <a:t>A server is a computer program that provides services to other computer programs(and their users) in the same or other computers. </a:t>
            </a:r>
          </a:p>
          <a:p>
            <a:r>
              <a:rPr lang="en-US" sz="2400" dirty="0" smtClean="0"/>
              <a:t>The computer that a server program runs in is also frequently referred to as a server.</a:t>
            </a:r>
            <a:endParaRPr lang="en-US" sz="2400" dirty="0"/>
          </a:p>
        </p:txBody>
      </p:sp>
    </p:spTree>
    <p:extLst>
      <p:ext uri="{BB962C8B-B14F-4D97-AF65-F5344CB8AC3E}">
        <p14:creationId xmlns:p14="http://schemas.microsoft.com/office/powerpoint/2010/main" val="18207788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a:t>
            </a:r>
            <a:endParaRPr lang="en-US" dirty="0"/>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Ø"/>
            </a:pPr>
            <a:r>
              <a:rPr lang="en-US" dirty="0"/>
              <a:t>Shared Web Hosting</a:t>
            </a:r>
          </a:p>
          <a:p>
            <a:pPr>
              <a:lnSpc>
                <a:spcPct val="200000"/>
              </a:lnSpc>
              <a:buFont typeface="Wingdings" panose="05000000000000000000" pitchFamily="2" charset="2"/>
              <a:buChar char="Ø"/>
            </a:pPr>
            <a:r>
              <a:rPr lang="en-US" dirty="0"/>
              <a:t>Reseller Web Hosting</a:t>
            </a:r>
          </a:p>
          <a:p>
            <a:pPr>
              <a:lnSpc>
                <a:spcPct val="200000"/>
              </a:lnSpc>
              <a:buFont typeface="Wingdings" panose="05000000000000000000" pitchFamily="2" charset="2"/>
              <a:buChar char="Ø"/>
            </a:pPr>
            <a:r>
              <a:rPr lang="en-US" dirty="0"/>
              <a:t>Colocation Web Hosting</a:t>
            </a:r>
          </a:p>
          <a:p>
            <a:pPr>
              <a:lnSpc>
                <a:spcPct val="200000"/>
              </a:lnSpc>
              <a:buFont typeface="Wingdings" panose="05000000000000000000" pitchFamily="2" charset="2"/>
              <a:buChar char="Ø"/>
            </a:pPr>
            <a:r>
              <a:rPr lang="en-US" b="1" dirty="0"/>
              <a:t>Dedicated Web </a:t>
            </a:r>
            <a:r>
              <a:rPr lang="en-US" b="1" dirty="0" smtClean="0"/>
              <a:t>Server</a:t>
            </a:r>
            <a:r>
              <a:rPr lang="en-US" dirty="0" smtClean="0"/>
              <a:t>, etc.,</a:t>
            </a:r>
            <a:endParaRPr lang="en-US" dirty="0"/>
          </a:p>
        </p:txBody>
      </p:sp>
    </p:spTree>
    <p:extLst>
      <p:ext uri="{BB962C8B-B14F-4D97-AF65-F5344CB8AC3E}">
        <p14:creationId xmlns:p14="http://schemas.microsoft.com/office/powerpoint/2010/main" val="44041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2" end="2"/>
                                            </p:txEl>
                                          </p:spTgt>
                                        </p:tgtEl>
                                        <p:attrNameLst>
                                          <p:attrName>style.color</p:attrName>
                                        </p:attrNameLst>
                                      </p:cBhvr>
                                      <p:to>
                                        <a:schemeClr val="bg1"/>
                                      </p:to>
                                    </p:animClr>
                                    <p:animClr clrSpc="rgb" dir="cw">
                                      <p:cBhvr>
                                        <p:cTn id="26" dur="250" autoRev="1" fill="remove"/>
                                        <p:tgtEl>
                                          <p:spTgt spid="3">
                                            <p:txEl>
                                              <p:pRg st="2" end="2"/>
                                            </p:txEl>
                                          </p:spTgt>
                                        </p:tgtEl>
                                        <p:attrNameLst>
                                          <p:attrName>fillcolor</p:attrName>
                                        </p:attrNameLst>
                                      </p:cBhvr>
                                      <p:to>
                                        <a:schemeClr val="bg1"/>
                                      </p:to>
                                    </p:animClr>
                                    <p:set>
                                      <p:cBhvr>
                                        <p:cTn id="27" dur="250" autoRev="1" fill="remove"/>
                                        <p:tgtEl>
                                          <p:spTgt spid="3">
                                            <p:txEl>
                                              <p:pRg st="2" end="2"/>
                                            </p:txEl>
                                          </p:spTgt>
                                        </p:tgtEl>
                                        <p:attrNameLst>
                                          <p:attrName>fill.type</p:attrName>
                                        </p:attrNameLst>
                                      </p:cBhvr>
                                      <p:to>
                                        <p:strVal val="solid"/>
                                      </p:to>
                                    </p:set>
                                    <p:set>
                                      <p:cBhvr>
                                        <p:cTn id="28" dur="250" autoRev="1" fill="remove"/>
                                        <p:tgtEl>
                                          <p:spTgt spid="3">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7" presetClass="emph" presetSubtype="0" fill="remove" grpId="0" nodeType="clickEffect">
                                  <p:stCondLst>
                                    <p:cond delay="0"/>
                                  </p:stCondLst>
                                  <p:childTnLst>
                                    <p:animClr clrSpc="rgb" dir="cw">
                                      <p:cBhvr override="childStyle">
                                        <p:cTn id="32" dur="250" autoRev="1" fill="remove"/>
                                        <p:tgtEl>
                                          <p:spTgt spid="3">
                                            <p:txEl>
                                              <p:pRg st="3" end="3"/>
                                            </p:txEl>
                                          </p:spTgt>
                                        </p:tgtEl>
                                        <p:attrNameLst>
                                          <p:attrName>style.color</p:attrName>
                                        </p:attrNameLst>
                                      </p:cBhvr>
                                      <p:to>
                                        <a:schemeClr val="bg1"/>
                                      </p:to>
                                    </p:animClr>
                                    <p:animClr clrSpc="rgb" dir="cw">
                                      <p:cBhvr>
                                        <p:cTn id="33" dur="250" autoRev="1" fill="remove"/>
                                        <p:tgtEl>
                                          <p:spTgt spid="3">
                                            <p:txEl>
                                              <p:pRg st="3" end="3"/>
                                            </p:txEl>
                                          </p:spTgt>
                                        </p:tgtEl>
                                        <p:attrNameLst>
                                          <p:attrName>fillcolor</p:attrName>
                                        </p:attrNameLst>
                                      </p:cBhvr>
                                      <p:to>
                                        <a:schemeClr val="bg1"/>
                                      </p:to>
                                    </p:animClr>
                                    <p:set>
                                      <p:cBhvr>
                                        <p:cTn id="34" dur="250" autoRev="1" fill="remove"/>
                                        <p:tgtEl>
                                          <p:spTgt spid="3">
                                            <p:txEl>
                                              <p:pRg st="3" end="3"/>
                                            </p:txEl>
                                          </p:spTgt>
                                        </p:tgtEl>
                                        <p:attrNameLst>
                                          <p:attrName>fill.type</p:attrName>
                                        </p:attrNameLst>
                                      </p:cBhvr>
                                      <p:to>
                                        <p:strVal val="solid"/>
                                      </p:to>
                                    </p:set>
                                    <p:set>
                                      <p:cBhvr>
                                        <p:cTn id="35"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DEDICATED SERVER</a:t>
            </a:r>
            <a:endParaRPr lang="en-US" dirty="0"/>
          </a:p>
        </p:txBody>
      </p:sp>
      <p:sp>
        <p:nvSpPr>
          <p:cNvPr id="3" name="Content Placeholder 2"/>
          <p:cNvSpPr>
            <a:spLocks noGrp="1"/>
          </p:cNvSpPr>
          <p:nvPr>
            <p:ph idx="1"/>
          </p:nvPr>
        </p:nvSpPr>
        <p:spPr/>
        <p:txBody>
          <a:bodyPr>
            <a:normAutofit/>
          </a:bodyPr>
          <a:lstStyle/>
          <a:p>
            <a:pPr marL="0" indent="0">
              <a:lnSpc>
                <a:spcPct val="200000"/>
              </a:lnSpc>
              <a:buNone/>
            </a:pPr>
            <a:r>
              <a:rPr lang="en-US" sz="2800" dirty="0" smtClean="0"/>
              <a:t>Dedicated hosting is a hosting configuration in which a server is devoted to a single organization or for a single purpose, such as website. </a:t>
            </a:r>
            <a:endParaRPr lang="en-US" sz="2800" dirty="0"/>
          </a:p>
        </p:txBody>
      </p:sp>
    </p:spTree>
    <p:extLst>
      <p:ext uri="{BB962C8B-B14F-4D97-AF65-F5344CB8AC3E}">
        <p14:creationId xmlns:p14="http://schemas.microsoft.com/office/powerpoint/2010/main" val="4197272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Drawbacks?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b="1" dirty="0" smtClean="0"/>
              <a:t>Physical access:</a:t>
            </a:r>
          </a:p>
          <a:p>
            <a:pPr marL="0" indent="0">
              <a:buNone/>
            </a:pPr>
            <a:r>
              <a:rPr lang="en-US" sz="2600" dirty="0" smtClean="0"/>
              <a:t>	Potential </a:t>
            </a:r>
            <a:r>
              <a:rPr lang="en-US" sz="2600" dirty="0"/>
              <a:t>disadvantage to dedicated hosting is that you do not have physical access to the </a:t>
            </a:r>
            <a:r>
              <a:rPr lang="en-US" sz="2600" dirty="0" smtClean="0"/>
              <a:t>server.</a:t>
            </a:r>
          </a:p>
          <a:p>
            <a:pPr>
              <a:buFont typeface="Wingdings" panose="05000000000000000000" pitchFamily="2" charset="2"/>
              <a:buChar char="§"/>
            </a:pPr>
            <a:r>
              <a:rPr lang="en-US" sz="2600" b="1" dirty="0" smtClean="0"/>
              <a:t>Ownership:</a:t>
            </a:r>
          </a:p>
          <a:p>
            <a:pPr marL="0" indent="0">
              <a:buNone/>
            </a:pPr>
            <a:r>
              <a:rPr lang="en-US" sz="2600" dirty="0" smtClean="0"/>
              <a:t>	The </a:t>
            </a:r>
            <a:r>
              <a:rPr lang="en-US" sz="2600" dirty="0"/>
              <a:t>server is the property of the service provider, which means all you own is the data you put on the server</a:t>
            </a:r>
            <a:r>
              <a:rPr lang="en-US" sz="2600" dirty="0" smtClean="0"/>
              <a:t>.</a:t>
            </a:r>
          </a:p>
        </p:txBody>
      </p:sp>
    </p:spTree>
    <p:extLst>
      <p:ext uri="{BB962C8B-B14F-4D97-AF65-F5344CB8AC3E}">
        <p14:creationId xmlns:p14="http://schemas.microsoft.com/office/powerpoint/2010/main" val="3223039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3" end="3"/>
                                            </p:txEl>
                                          </p:spTgt>
                                        </p:tgtEl>
                                      </p:cBhvr>
                                    </p:animEffect>
                                    <p:animScale>
                                      <p:cBhvr>
                                        <p:cTn id="2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a:t>
            </a:r>
            <a:r>
              <a:rPr lang="en-US" dirty="0" err="1" smtClean="0"/>
              <a:t>Cont</a:t>
            </a:r>
            <a:r>
              <a:rPr lang="en-US" dirty="0" smtClean="0"/>
              <a:t>…</a:t>
            </a:r>
            <a:r>
              <a:rPr lang="en-US" b="1" dirty="0" smtClean="0"/>
              <a:t>)</a:t>
            </a:r>
            <a:endParaRPr lang="en-US" b="1" dirty="0"/>
          </a:p>
        </p:txBody>
      </p:sp>
      <p:sp>
        <p:nvSpPr>
          <p:cNvPr id="3" name="Content Placeholder 2"/>
          <p:cNvSpPr>
            <a:spLocks noGrp="1"/>
          </p:cNvSpPr>
          <p:nvPr>
            <p:ph idx="1"/>
          </p:nvPr>
        </p:nvSpPr>
        <p:spPr>
          <a:xfrm>
            <a:off x="1451578" y="1853754"/>
            <a:ext cx="9603275" cy="4242246"/>
          </a:xfrm>
        </p:spPr>
        <p:txBody>
          <a:bodyPr>
            <a:noAutofit/>
          </a:bodyPr>
          <a:lstStyle/>
          <a:p>
            <a:pPr>
              <a:buFont typeface="Wingdings" panose="05000000000000000000" pitchFamily="2" charset="2"/>
              <a:buChar char="§"/>
            </a:pPr>
            <a:r>
              <a:rPr lang="en-US" sz="2800" b="1" dirty="0" smtClean="0"/>
              <a:t>System Automation</a:t>
            </a:r>
            <a:r>
              <a:rPr lang="en-US" sz="2300" b="1" dirty="0" smtClean="0"/>
              <a:t>:</a:t>
            </a:r>
          </a:p>
          <a:p>
            <a:pPr marL="0" indent="0">
              <a:buNone/>
            </a:pPr>
            <a:r>
              <a:rPr lang="en-US" sz="2300" dirty="0" smtClean="0"/>
              <a:t>	</a:t>
            </a:r>
            <a:r>
              <a:rPr lang="en-US" sz="2200" dirty="0" smtClean="0"/>
              <a:t>System administrator controls the whole server both front end and as well as backend. If you can’t troubleshoot the problems yourself, it could mean additional cost of hiring technicians to do the job for you.</a:t>
            </a:r>
          </a:p>
          <a:p>
            <a:pPr>
              <a:buFont typeface="Wingdings" panose="05000000000000000000" pitchFamily="2" charset="2"/>
              <a:buChar char="§"/>
            </a:pPr>
            <a:r>
              <a:rPr lang="en-US" sz="2800" b="1" dirty="0" smtClean="0"/>
              <a:t>Cost</a:t>
            </a:r>
            <a:r>
              <a:rPr lang="en-US" sz="2300" b="1" dirty="0" smtClean="0"/>
              <a:t>: </a:t>
            </a:r>
          </a:p>
          <a:p>
            <a:pPr marL="0" indent="0">
              <a:buNone/>
            </a:pPr>
            <a:r>
              <a:rPr lang="en-US" sz="2300" dirty="0" smtClean="0"/>
              <a:t>	</a:t>
            </a:r>
            <a:r>
              <a:rPr lang="en-US" sz="2200" dirty="0" smtClean="0"/>
              <a:t>Cost of one dedicated server by the companies will be around anywhere between Rs.8000-Rs.9000/month. While this may not be a problem for many business websites, it is often too expensive for an individual/entrepreneurs to pay each month to host their website.</a:t>
            </a:r>
            <a:endParaRPr lang="en-US" sz="2200" dirty="0"/>
          </a:p>
        </p:txBody>
      </p:sp>
    </p:spTree>
    <p:extLst>
      <p:ext uri="{BB962C8B-B14F-4D97-AF65-F5344CB8AC3E}">
        <p14:creationId xmlns:p14="http://schemas.microsoft.com/office/powerpoint/2010/main" val="1350942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3" end="3"/>
                                            </p:txEl>
                                          </p:spTgt>
                                        </p:tgtEl>
                                      </p:cBhvr>
                                    </p:animEffect>
                                    <p:animScale>
                                      <p:cBhvr>
                                        <p:cTn id="2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solution?</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smtClean="0"/>
              <a:t>Building a </a:t>
            </a:r>
            <a:r>
              <a:rPr lang="en-US" sz="2800" dirty="0"/>
              <a:t>dedicated </a:t>
            </a:r>
            <a:r>
              <a:rPr lang="en-US" sz="2800" dirty="0" smtClean="0"/>
              <a:t>server(</a:t>
            </a:r>
            <a:r>
              <a:rPr lang="en-US" sz="2800" b="1" dirty="0" smtClean="0">
                <a:solidFill>
                  <a:srgbClr val="FF0000"/>
                </a:solidFill>
              </a:rPr>
              <a:t>CERVER</a:t>
            </a:r>
            <a:r>
              <a:rPr lang="en-US" sz="2800" dirty="0" smtClean="0"/>
              <a:t>) </a:t>
            </a:r>
            <a:r>
              <a:rPr lang="en-US" sz="2800" dirty="0"/>
              <a:t>for </a:t>
            </a:r>
            <a:r>
              <a:rPr lang="en-US" sz="2800" dirty="0" smtClean="0"/>
              <a:t>an </a:t>
            </a:r>
            <a:r>
              <a:rPr lang="en-US" sz="2800" b="1" dirty="0">
                <a:solidFill>
                  <a:srgbClr val="FF0000"/>
                </a:solidFill>
              </a:rPr>
              <a:t>affordable cost </a:t>
            </a:r>
            <a:r>
              <a:rPr lang="en-US" sz="2800" dirty="0"/>
              <a:t>completely </a:t>
            </a:r>
            <a:r>
              <a:rPr lang="en-US" sz="2800" b="1" dirty="0">
                <a:solidFill>
                  <a:srgbClr val="FF0000"/>
                </a:solidFill>
              </a:rPr>
              <a:t>owned</a:t>
            </a:r>
            <a:r>
              <a:rPr lang="en-US" sz="2800" dirty="0"/>
              <a:t> by the </a:t>
            </a:r>
            <a:r>
              <a:rPr lang="en-US" sz="2800" dirty="0" smtClean="0"/>
              <a:t>customer along with server automation.</a:t>
            </a:r>
          </a:p>
        </p:txBody>
      </p:sp>
    </p:spTree>
    <p:extLst>
      <p:ext uri="{BB962C8B-B14F-4D97-AF65-F5344CB8AC3E}">
        <p14:creationId xmlns:p14="http://schemas.microsoft.com/office/powerpoint/2010/main" val="100898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smtClean="0">
                <a:solidFill>
                  <a:srgbClr val="FF0000"/>
                </a:solidFill>
              </a:rPr>
              <a:t>cerver</a:t>
            </a:r>
            <a:r>
              <a:rPr lang="en-US" b="1" dirty="0" smtClean="0"/>
              <a:t>?</a:t>
            </a:r>
            <a:endParaRPr lang="en-US" b="1" dirty="0"/>
          </a:p>
        </p:txBody>
      </p:sp>
      <p:sp>
        <p:nvSpPr>
          <p:cNvPr id="3" name="Content Placeholder 2"/>
          <p:cNvSpPr>
            <a:spLocks noGrp="1"/>
          </p:cNvSpPr>
          <p:nvPr>
            <p:ph idx="1"/>
          </p:nvPr>
        </p:nvSpPr>
        <p:spPr>
          <a:xfrm>
            <a:off x="1451578" y="1853754"/>
            <a:ext cx="9603275" cy="4229546"/>
          </a:xfrm>
        </p:spPr>
        <p:txBody>
          <a:bodyPr>
            <a:noAutofit/>
          </a:bodyPr>
          <a:lstStyle/>
          <a:p>
            <a:r>
              <a:rPr lang="en-US" sz="1900" dirty="0" smtClean="0"/>
              <a:t>It eradicates </a:t>
            </a:r>
            <a:r>
              <a:rPr lang="en-US" sz="1900" dirty="0"/>
              <a:t>all the </a:t>
            </a:r>
            <a:r>
              <a:rPr lang="en-US" sz="1900" dirty="0" smtClean="0"/>
              <a:t>drawbacks </a:t>
            </a:r>
            <a:r>
              <a:rPr lang="en-US" sz="1900" dirty="0"/>
              <a:t>of using a </a:t>
            </a:r>
            <a:r>
              <a:rPr lang="en-US" sz="1900" dirty="0" smtClean="0"/>
              <a:t>traditional dedicated </a:t>
            </a:r>
            <a:r>
              <a:rPr lang="en-US" sz="1900" dirty="0"/>
              <a:t>server provided by another party.</a:t>
            </a:r>
          </a:p>
          <a:p>
            <a:pPr marL="0" indent="0">
              <a:buNone/>
            </a:pPr>
            <a:r>
              <a:rPr lang="en-US" sz="1900" dirty="0"/>
              <a:t> </a:t>
            </a:r>
            <a:r>
              <a:rPr lang="en-US" sz="1900" dirty="0" smtClean="0"/>
              <a:t>   Like:	The </a:t>
            </a:r>
            <a:r>
              <a:rPr lang="en-US" sz="1900" dirty="0"/>
              <a:t>user who buys this server </a:t>
            </a:r>
            <a:r>
              <a:rPr lang="en-US" sz="1900" dirty="0" smtClean="0"/>
              <a:t>can </a:t>
            </a:r>
            <a:r>
              <a:rPr lang="en-US" sz="1900" dirty="0"/>
              <a:t>have physical access to the server.</a:t>
            </a:r>
          </a:p>
          <a:p>
            <a:pPr marL="0" indent="0">
              <a:buNone/>
            </a:pPr>
            <a:r>
              <a:rPr lang="en-US" sz="1900" dirty="0" smtClean="0"/>
              <a:t>	The </a:t>
            </a:r>
            <a:r>
              <a:rPr lang="en-US" sz="1900" dirty="0"/>
              <a:t>customer will be the owner of the server.</a:t>
            </a:r>
          </a:p>
          <a:p>
            <a:pPr marL="0" indent="0">
              <a:buNone/>
            </a:pPr>
            <a:r>
              <a:rPr lang="en-US" sz="1900" dirty="0" smtClean="0"/>
              <a:t>	The </a:t>
            </a:r>
            <a:r>
              <a:rPr lang="en-US" sz="1900" dirty="0"/>
              <a:t>customer controls the whole server</a:t>
            </a:r>
            <a:r>
              <a:rPr lang="en-US" sz="1900" dirty="0" smtClean="0"/>
              <a:t>.</a:t>
            </a:r>
          </a:p>
          <a:p>
            <a:pPr marL="0" indent="0">
              <a:buNone/>
            </a:pPr>
            <a:r>
              <a:rPr lang="en-US" sz="1900" dirty="0"/>
              <a:t>	</a:t>
            </a:r>
            <a:r>
              <a:rPr lang="en-US" sz="1900" dirty="0" smtClean="0"/>
              <a:t>The server handles itself.</a:t>
            </a:r>
            <a:endParaRPr lang="en-US" sz="1900" dirty="0"/>
          </a:p>
          <a:p>
            <a:pPr marL="0" indent="0">
              <a:buNone/>
            </a:pPr>
            <a:r>
              <a:rPr lang="en-US" sz="1900" dirty="0" smtClean="0"/>
              <a:t>	</a:t>
            </a:r>
            <a:r>
              <a:rPr lang="en-US" sz="1900" b="1" dirty="0" smtClean="0"/>
              <a:t>COST:</a:t>
            </a:r>
            <a:r>
              <a:rPr lang="en-US" sz="1900" dirty="0" smtClean="0"/>
              <a:t>  The </a:t>
            </a:r>
            <a:r>
              <a:rPr lang="en-US" sz="1900" dirty="0"/>
              <a:t>cost of </a:t>
            </a:r>
            <a:r>
              <a:rPr lang="en-US" sz="1900" dirty="0" smtClean="0"/>
              <a:t>the </a:t>
            </a:r>
            <a:r>
              <a:rPr lang="en-US" sz="1900" dirty="0" smtClean="0">
                <a:solidFill>
                  <a:srgbClr val="FF0000"/>
                </a:solidFill>
              </a:rPr>
              <a:t>CERVER</a:t>
            </a:r>
            <a:r>
              <a:rPr lang="en-US" sz="1900" dirty="0" smtClean="0"/>
              <a:t> will be </a:t>
            </a:r>
            <a:r>
              <a:rPr lang="en-US" sz="1900" dirty="0"/>
              <a:t>very minimal and </a:t>
            </a:r>
            <a:r>
              <a:rPr lang="en-US" sz="1900" dirty="0" smtClean="0"/>
              <a:t>affordable by all the individuals</a:t>
            </a:r>
            <a:r>
              <a:rPr lang="en-US" sz="1900" dirty="0"/>
              <a:t>.</a:t>
            </a:r>
          </a:p>
          <a:p>
            <a:pPr marL="0" indent="0">
              <a:buNone/>
            </a:pPr>
            <a:r>
              <a:rPr lang="en-US" sz="1900" dirty="0"/>
              <a:t> This will be a major advantage as the customer will be getting a </a:t>
            </a:r>
            <a:r>
              <a:rPr lang="en-US" sz="1900" dirty="0" smtClean="0">
                <a:solidFill>
                  <a:srgbClr val="FF0000"/>
                </a:solidFill>
              </a:rPr>
              <a:t>OWN</a:t>
            </a:r>
            <a:r>
              <a:rPr lang="en-US" sz="1900" dirty="0"/>
              <a:t> </a:t>
            </a:r>
            <a:r>
              <a:rPr lang="en-US" sz="1900" dirty="0" smtClean="0"/>
              <a:t>Dedicated </a:t>
            </a:r>
            <a:r>
              <a:rPr lang="en-US" sz="1900" dirty="0"/>
              <a:t>server and </a:t>
            </a:r>
            <a:r>
              <a:rPr lang="en-US" sz="1900" dirty="0" smtClean="0"/>
              <a:t>be a </a:t>
            </a:r>
            <a:r>
              <a:rPr lang="en-US" sz="1900" dirty="0" smtClean="0">
                <a:solidFill>
                  <a:srgbClr val="FF0000"/>
                </a:solidFill>
              </a:rPr>
              <a:t>MASTER</a:t>
            </a:r>
            <a:r>
              <a:rPr lang="en-US" sz="1900" dirty="0" smtClean="0"/>
              <a:t> over it</a:t>
            </a:r>
            <a:r>
              <a:rPr lang="en-US" sz="1900" dirty="0"/>
              <a:t>.</a:t>
            </a:r>
          </a:p>
        </p:txBody>
      </p:sp>
    </p:spTree>
    <p:extLst>
      <p:ext uri="{BB962C8B-B14F-4D97-AF65-F5344CB8AC3E}">
        <p14:creationId xmlns:p14="http://schemas.microsoft.com/office/powerpoint/2010/main" val="1277619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
                                            <p:txEl>
                                              <p:pRg st="0" end="0"/>
                                            </p:txEl>
                                          </p:spTgt>
                                        </p:tgtEl>
                                      </p:cBhvr>
                                    </p:animEffect>
                                    <p:animScale>
                                      <p:cBhvr>
                                        <p:cTn id="15" dur="250" autoRev="1" fill="hold"/>
                                        <p:tgtEl>
                                          <p:spTgt spid="3">
                                            <p:txEl>
                                              <p:pRg st="0" end="0"/>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3">
                                            <p:txEl>
                                              <p:pRg st="1" end="1"/>
                                            </p:txEl>
                                          </p:spTgt>
                                        </p:tgtEl>
                                      </p:cBhvr>
                                    </p:animEffect>
                                    <p:animScale>
                                      <p:cBhvr>
                                        <p:cTn id="20" dur="250" autoRev="1" fill="hold"/>
                                        <p:tgtEl>
                                          <p:spTgt spid="3">
                                            <p:txEl>
                                              <p:pRg st="1" end="1"/>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3">
                                            <p:txEl>
                                              <p:pRg st="2" end="2"/>
                                            </p:txEl>
                                          </p:spTgt>
                                        </p:tgtEl>
                                      </p:cBhvr>
                                    </p:animEffect>
                                    <p:animScale>
                                      <p:cBhvr>
                                        <p:cTn id="25" dur="250" autoRev="1" fill="hold"/>
                                        <p:tgtEl>
                                          <p:spTgt spid="3">
                                            <p:txEl>
                                              <p:pRg st="2" end="2"/>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3">
                                            <p:txEl>
                                              <p:pRg st="3" end="3"/>
                                            </p:txEl>
                                          </p:spTgt>
                                        </p:tgtEl>
                                      </p:cBhvr>
                                    </p:animEffect>
                                    <p:animScale>
                                      <p:cBhvr>
                                        <p:cTn id="30" dur="250" autoRev="1" fill="hold"/>
                                        <p:tgtEl>
                                          <p:spTgt spid="3">
                                            <p:txEl>
                                              <p:pRg st="3" end="3"/>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3">
                                            <p:txEl>
                                              <p:pRg st="4" end="4"/>
                                            </p:txEl>
                                          </p:spTgt>
                                        </p:tgtEl>
                                      </p:cBhvr>
                                    </p:animEffect>
                                    <p:animScale>
                                      <p:cBhvr>
                                        <p:cTn id="35" dur="250" autoRev="1" fill="hold"/>
                                        <p:tgtEl>
                                          <p:spTgt spid="3">
                                            <p:txEl>
                                              <p:pRg st="4" end="4"/>
                                            </p:tx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3">
                                            <p:txEl>
                                              <p:pRg st="5" end="5"/>
                                            </p:txEl>
                                          </p:spTgt>
                                        </p:tgtEl>
                                      </p:cBhvr>
                                    </p:animEffect>
                                    <p:animScale>
                                      <p:cBhvr>
                                        <p:cTn id="40" dur="250" autoRev="1" fill="hold"/>
                                        <p:tgtEl>
                                          <p:spTgt spid="3">
                                            <p:txEl>
                                              <p:pRg st="5" end="5"/>
                                            </p:txEl>
                                          </p:spTgt>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0" nodeType="clickEffect">
                                  <p:stCondLst>
                                    <p:cond delay="0"/>
                                  </p:stCondLst>
                                  <p:childTnLst>
                                    <p:animEffect transition="out" filter="fade">
                                      <p:cBhvr>
                                        <p:cTn id="44" dur="500" tmFilter="0, 0; .2, .5; .8, .5; 1, 0"/>
                                        <p:tgtEl>
                                          <p:spTgt spid="3">
                                            <p:txEl>
                                              <p:pRg st="6" end="6"/>
                                            </p:txEl>
                                          </p:spTgt>
                                        </p:tgtEl>
                                      </p:cBhvr>
                                    </p:animEffect>
                                    <p:animScale>
                                      <p:cBhvr>
                                        <p:cTn id="45"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used</a:t>
            </a:r>
            <a:endParaRPr lang="en-US" b="1" dirty="0"/>
          </a:p>
        </p:txBody>
      </p:sp>
      <p:sp>
        <p:nvSpPr>
          <p:cNvPr id="3" name="Content Placeholder 2"/>
          <p:cNvSpPr>
            <a:spLocks noGrp="1"/>
          </p:cNvSpPr>
          <p:nvPr>
            <p:ph idx="1"/>
          </p:nvPr>
        </p:nvSpPr>
        <p:spPr/>
        <p:txBody>
          <a:bodyPr>
            <a:normAutofit/>
          </a:bodyPr>
          <a:lstStyle/>
          <a:p>
            <a:r>
              <a:rPr lang="en-US" sz="2400" b="1" dirty="0" smtClean="0"/>
              <a:t>Mini Computer</a:t>
            </a:r>
            <a:r>
              <a:rPr lang="en-US" sz="2400" dirty="0" smtClean="0"/>
              <a:t>: </a:t>
            </a:r>
          </a:p>
          <a:p>
            <a:pPr marL="0" indent="0">
              <a:buNone/>
            </a:pPr>
            <a:r>
              <a:rPr lang="en-US" sz="2400" dirty="0"/>
              <a:t>	</a:t>
            </a:r>
            <a:r>
              <a:rPr lang="en-US" sz="2400" dirty="0" smtClean="0"/>
              <a:t>Raspberry Pi 3</a:t>
            </a:r>
          </a:p>
          <a:p>
            <a:r>
              <a:rPr lang="en-US" sz="2400" b="1" dirty="0" smtClean="0"/>
              <a:t>Scripting </a:t>
            </a:r>
            <a:r>
              <a:rPr lang="en-US" sz="2400" b="1" dirty="0" err="1" smtClean="0"/>
              <a:t>Langauage</a:t>
            </a:r>
            <a:r>
              <a:rPr lang="en-US" sz="2400" dirty="0" smtClean="0"/>
              <a:t>:</a:t>
            </a:r>
          </a:p>
          <a:p>
            <a:pPr marL="0" indent="0">
              <a:buNone/>
            </a:pPr>
            <a:r>
              <a:rPr lang="en-US" sz="2400" dirty="0"/>
              <a:t>	</a:t>
            </a:r>
            <a:r>
              <a:rPr lang="en-US" sz="2200" dirty="0" smtClean="0"/>
              <a:t>PHP and HTML</a:t>
            </a:r>
          </a:p>
          <a:p>
            <a:r>
              <a:rPr lang="en-US" sz="2400" dirty="0" smtClean="0"/>
              <a:t>Linux OS and BASH</a:t>
            </a:r>
          </a:p>
        </p:txBody>
      </p:sp>
    </p:spTree>
    <p:extLst>
      <p:ext uri="{BB962C8B-B14F-4D97-AF65-F5344CB8AC3E}">
        <p14:creationId xmlns:p14="http://schemas.microsoft.com/office/powerpoint/2010/main" val="1441772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2" end="2"/>
                                            </p:txEl>
                                          </p:spTgt>
                                        </p:tgtEl>
                                        <p:attrNameLst>
                                          <p:attrName>style.color</p:attrName>
                                        </p:attrNameLst>
                                      </p:cBhvr>
                                      <p:to>
                                        <a:schemeClr val="bg1"/>
                                      </p:to>
                                    </p:animClr>
                                    <p:animClr clrSpc="rgb" dir="cw">
                                      <p:cBhvr>
                                        <p:cTn id="26" dur="250" autoRev="1" fill="remove"/>
                                        <p:tgtEl>
                                          <p:spTgt spid="3">
                                            <p:txEl>
                                              <p:pRg st="2" end="2"/>
                                            </p:txEl>
                                          </p:spTgt>
                                        </p:tgtEl>
                                        <p:attrNameLst>
                                          <p:attrName>fillcolor</p:attrName>
                                        </p:attrNameLst>
                                      </p:cBhvr>
                                      <p:to>
                                        <a:schemeClr val="bg1"/>
                                      </p:to>
                                    </p:animClr>
                                    <p:set>
                                      <p:cBhvr>
                                        <p:cTn id="27" dur="250" autoRev="1" fill="remove"/>
                                        <p:tgtEl>
                                          <p:spTgt spid="3">
                                            <p:txEl>
                                              <p:pRg st="2" end="2"/>
                                            </p:txEl>
                                          </p:spTgt>
                                        </p:tgtEl>
                                        <p:attrNameLst>
                                          <p:attrName>fill.type</p:attrName>
                                        </p:attrNameLst>
                                      </p:cBhvr>
                                      <p:to>
                                        <p:strVal val="solid"/>
                                      </p:to>
                                    </p:set>
                                    <p:set>
                                      <p:cBhvr>
                                        <p:cTn id="28" dur="250" autoRev="1" fill="remove"/>
                                        <p:tgtEl>
                                          <p:spTgt spid="3">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7" presetClass="emph" presetSubtype="0" fill="remove" grpId="0" nodeType="clickEffect">
                                  <p:stCondLst>
                                    <p:cond delay="0"/>
                                  </p:stCondLst>
                                  <p:childTnLst>
                                    <p:animClr clrSpc="rgb" dir="cw">
                                      <p:cBhvr override="childStyle">
                                        <p:cTn id="32" dur="250" autoRev="1" fill="remove"/>
                                        <p:tgtEl>
                                          <p:spTgt spid="3">
                                            <p:txEl>
                                              <p:pRg st="3" end="3"/>
                                            </p:txEl>
                                          </p:spTgt>
                                        </p:tgtEl>
                                        <p:attrNameLst>
                                          <p:attrName>style.color</p:attrName>
                                        </p:attrNameLst>
                                      </p:cBhvr>
                                      <p:to>
                                        <a:schemeClr val="bg1"/>
                                      </p:to>
                                    </p:animClr>
                                    <p:animClr clrSpc="rgb" dir="cw">
                                      <p:cBhvr>
                                        <p:cTn id="33" dur="250" autoRev="1" fill="remove"/>
                                        <p:tgtEl>
                                          <p:spTgt spid="3">
                                            <p:txEl>
                                              <p:pRg st="3" end="3"/>
                                            </p:txEl>
                                          </p:spTgt>
                                        </p:tgtEl>
                                        <p:attrNameLst>
                                          <p:attrName>fillcolor</p:attrName>
                                        </p:attrNameLst>
                                      </p:cBhvr>
                                      <p:to>
                                        <a:schemeClr val="bg1"/>
                                      </p:to>
                                    </p:animClr>
                                    <p:set>
                                      <p:cBhvr>
                                        <p:cTn id="34" dur="250" autoRev="1" fill="remove"/>
                                        <p:tgtEl>
                                          <p:spTgt spid="3">
                                            <p:txEl>
                                              <p:pRg st="3" end="3"/>
                                            </p:txEl>
                                          </p:spTgt>
                                        </p:tgtEl>
                                        <p:attrNameLst>
                                          <p:attrName>fill.type</p:attrName>
                                        </p:attrNameLst>
                                      </p:cBhvr>
                                      <p:to>
                                        <p:strVal val="solid"/>
                                      </p:to>
                                    </p:set>
                                    <p:set>
                                      <p:cBhvr>
                                        <p:cTn id="35" dur="250" autoRev="1" fill="remove"/>
                                        <p:tgtEl>
                                          <p:spTgt spid="3">
                                            <p:txEl>
                                              <p:pRg st="3" end="3"/>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3">
                                            <p:txEl>
                                              <p:pRg st="4" end="4"/>
                                            </p:txEl>
                                          </p:spTgt>
                                        </p:tgtEl>
                                        <p:attrNameLst>
                                          <p:attrName>style.color</p:attrName>
                                        </p:attrNameLst>
                                      </p:cBhvr>
                                      <p:to>
                                        <a:schemeClr val="bg1"/>
                                      </p:to>
                                    </p:animClr>
                                    <p:animClr clrSpc="rgb" dir="cw">
                                      <p:cBhvr>
                                        <p:cTn id="40" dur="250" autoRev="1" fill="remove"/>
                                        <p:tgtEl>
                                          <p:spTgt spid="3">
                                            <p:txEl>
                                              <p:pRg st="4" end="4"/>
                                            </p:txEl>
                                          </p:spTgt>
                                        </p:tgtEl>
                                        <p:attrNameLst>
                                          <p:attrName>fillcolor</p:attrName>
                                        </p:attrNameLst>
                                      </p:cBhvr>
                                      <p:to>
                                        <a:schemeClr val="bg1"/>
                                      </p:to>
                                    </p:animClr>
                                    <p:set>
                                      <p:cBhvr>
                                        <p:cTn id="41" dur="250" autoRev="1" fill="remove"/>
                                        <p:tgtEl>
                                          <p:spTgt spid="3">
                                            <p:txEl>
                                              <p:pRg st="4" end="4"/>
                                            </p:txEl>
                                          </p:spTgt>
                                        </p:tgtEl>
                                        <p:attrNameLst>
                                          <p:attrName>fill.type</p:attrName>
                                        </p:attrNameLst>
                                      </p:cBhvr>
                                      <p:to>
                                        <p:strVal val="solid"/>
                                      </p:to>
                                    </p:set>
                                    <p:set>
                                      <p:cBhvr>
                                        <p:cTn id="42" dur="25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318</TotalTime>
  <Words>200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Gallery</vt:lpstr>
      <vt:lpstr>CERVER | 0xInfiltrators</vt:lpstr>
      <vt:lpstr>What Are servers?</vt:lpstr>
      <vt:lpstr>Types</vt:lpstr>
      <vt:lpstr>DEDICATED SERVER</vt:lpstr>
      <vt:lpstr>Drawbacks?</vt:lpstr>
      <vt:lpstr>Drawbacks?(Cont…)</vt:lpstr>
      <vt:lpstr>Our solution?</vt:lpstr>
      <vt:lpstr>Why cerver?</vt:lpstr>
      <vt:lpstr>Technology used</vt:lpstr>
      <vt:lpstr>TARGET CUSTOMERS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yadav</dc:creator>
  <cp:lastModifiedBy>Rajat yadav</cp:lastModifiedBy>
  <cp:revision>30</cp:revision>
  <dcterms:created xsi:type="dcterms:W3CDTF">2017-12-02T16:20:37Z</dcterms:created>
  <dcterms:modified xsi:type="dcterms:W3CDTF">2017-12-02T21:39:10Z</dcterms:modified>
</cp:coreProperties>
</file>