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78FE74-34DB-3674-73F5-99AE26A0E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8FB39F-30A5-D699-7885-95A9C771A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37B675-C99B-702C-44BA-741A95F5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D012-DF9E-421F-A633-E4D6C1C7E6EE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68BFD5-8D5F-BE39-5B3F-232932C9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419DE2-F03F-CF54-77AF-CCC24BC6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97D2-5CBC-4DF9-B43A-AA7EC42CE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92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E05FA-09A9-56C3-A381-09EF5D1D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E7AB8B-6792-A3E9-D7E2-E55382DC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3DCDFE-0DD3-0528-B95C-2657CA438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D012-DF9E-421F-A633-E4D6C1C7E6EE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28BF66-6346-99F7-E68E-025BFC5B3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339899-AFBF-89DF-321B-FE72247B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97D2-5CBC-4DF9-B43A-AA7EC42CE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75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8E65AEC-0526-124A-B633-9C13B3626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9FF757-EF67-496D-0E9D-DD77FEBCF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74F3A2-8298-34C2-2C8F-C4572D80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D012-DF9E-421F-A633-E4D6C1C7E6EE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F5DC8B-A009-6592-0B2C-78A466D5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69CD37-D613-2484-74B3-E2BA6832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97D2-5CBC-4DF9-B43A-AA7EC42CE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43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B907E-35F7-67C8-37F5-3BAB3069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2A4BAA-B307-C154-4221-4E09BCC6D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66FE8C-2E31-A19F-5B83-48B6943A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D012-DF9E-421F-A633-E4D6C1C7E6EE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EDD2F5-CEF2-8244-D55B-1C8B8102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BC84C3-F2ED-B0C6-B31D-25EF236D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97D2-5CBC-4DF9-B43A-AA7EC42CE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8DA90-B330-676E-5951-3AC28E726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A0C231-3CCC-5803-DC59-1DAE71333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81B95E-B506-67B6-3FE4-813DA19B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D012-DF9E-421F-A633-E4D6C1C7E6EE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B50E49-32B9-547D-1331-A7B32796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11E520-2674-925C-B223-09677A35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97D2-5CBC-4DF9-B43A-AA7EC42CE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00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8FA02-7418-C329-4516-670721D6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CD04FD-73F8-38FD-7B58-C281EFBE0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36003A-D394-84B5-9B8E-3E467EC77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60E504-C560-88E0-DF12-E6678F13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D012-DF9E-421F-A633-E4D6C1C7E6EE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5273A-8032-9F7D-C38F-D7A1F24B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DC4152-0D05-4257-67CE-9331BD30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97D2-5CBC-4DF9-B43A-AA7EC42CE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74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AAC78-8A46-EA97-0BF9-A93F2D453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302482-0958-6523-1AAE-35891442F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FFBCCF-7200-70AC-91DF-A57225D91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F31439-8396-80C8-9C38-0884B2552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589752D-CB12-E587-D51D-421BE8CF0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8FF2D1A-3ACC-CE1C-DA36-7742B572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D012-DF9E-421F-A633-E4D6C1C7E6EE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1DFAD8-C50B-AF6D-4884-353B8354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85BA82B-8D39-1D11-3EBC-3018E399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97D2-5CBC-4DF9-B43A-AA7EC42CE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625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4E8F5-4F29-6CF0-D318-72DA4754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B88291-11CA-8EDE-8C0E-3D910449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D012-DF9E-421F-A633-E4D6C1C7E6EE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3FDA4DD-330A-44D0-7ED2-3659321E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92D351-2325-DFA4-893B-571DC91B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97D2-5CBC-4DF9-B43A-AA7EC42CE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02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0656517-5DA2-42E2-5D79-D4C89494E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D012-DF9E-421F-A633-E4D6C1C7E6EE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798BFED-B166-9C5C-495B-832F1100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66A8A3-4348-71B5-0ABF-5638278B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97D2-5CBC-4DF9-B43A-AA7EC42CE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08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F8250-B40F-41A1-47D4-79E54175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689150-74B7-6B1A-268B-79DAD2350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FBDAD7-A837-DB4F-3508-05034F579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4E8D13-A4E5-2334-ED3E-B846960C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D012-DF9E-421F-A633-E4D6C1C7E6EE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32CCD7-92E2-6DCD-358C-7C1FB576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FA9C84-BAFA-A6A0-F452-8FE22041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97D2-5CBC-4DF9-B43A-AA7EC42CE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11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D1E71-85D0-4B8F-3F6F-8C045A08F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9052836-3758-8650-8594-79B8B89A4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4505B3-E277-2195-3A8A-100119176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334A51-B223-EEAF-F45E-A3924880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D012-DF9E-421F-A633-E4D6C1C7E6EE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316363-43E1-EE19-1BDF-382330A3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25374C-D1C1-CAC6-200B-A9CB0958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97D2-5CBC-4DF9-B43A-AA7EC42CE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48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905AC-F00B-38B9-3F06-91356B63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897863-D1ED-9B75-E082-7C7E3D630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B28909-60F1-6372-E832-28E570741F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D012-DF9E-421F-A633-E4D6C1C7E6EE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69D4BB-0594-7FA9-D48E-30E4D3C43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86F28-1917-D95F-D7C9-D505A6472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E97D2-5CBC-4DF9-B43A-AA7EC42CE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38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F58E1AF-7267-F003-654F-A9FC92FD06B9}"/>
              </a:ext>
            </a:extLst>
          </p:cNvPr>
          <p:cNvSpPr txBox="1">
            <a:spLocks/>
          </p:cNvSpPr>
          <p:nvPr/>
        </p:nvSpPr>
        <p:spPr>
          <a:xfrm>
            <a:off x="1066798" y="671770"/>
            <a:ext cx="10058400" cy="1286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бюджетное профессиональное образовательное учреждение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ХХХХ</a:t>
            </a: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642E13-41BA-E211-E322-56F97F3C9128}"/>
              </a:ext>
            </a:extLst>
          </p:cNvPr>
          <p:cNvSpPr txBox="1"/>
          <p:nvPr/>
        </p:nvSpPr>
        <p:spPr>
          <a:xfrm>
            <a:off x="2382251" y="2374886"/>
            <a:ext cx="742749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по компьютерным сетям</a:t>
            </a:r>
          </a:p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«Топология сетей»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D55C0F-BDA9-8927-830D-5EBC68B724A7}"/>
              </a:ext>
            </a:extLst>
          </p:cNvPr>
          <p:cNvSpPr txBox="1"/>
          <p:nvPr/>
        </p:nvSpPr>
        <p:spPr>
          <a:xfrm>
            <a:off x="8003755" y="3840032"/>
            <a:ext cx="3611981" cy="2345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Х курса гр. ХХХ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ХХХХ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ХХХХ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257400-1233-DD94-3B66-A7BF6FFF404C}"/>
              </a:ext>
            </a:extLst>
          </p:cNvPr>
          <p:cNvSpPr txBox="1"/>
          <p:nvPr/>
        </p:nvSpPr>
        <p:spPr>
          <a:xfrm>
            <a:off x="2943726" y="6093597"/>
            <a:ext cx="63045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ХХХ</a:t>
            </a:r>
          </a:p>
          <a:p>
            <a:pPr algn="ctr">
              <a:lnSpc>
                <a:spcPct val="100000"/>
              </a:lnSpc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9331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17A09-98FC-201D-116B-36602309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Топологией типа «звезда»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96A269B-2679-3ADD-BD73-B4FEE904E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alt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Звезда</a:t>
            </a:r>
            <a:r>
              <a:rPr lang="ru-RU" alt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топология компьютерной сети, в которой все компьютеры присоединены к центральному узлу</a:t>
            </a:r>
            <a:endParaRPr lang="ru-RU" sz="3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E79D65-0C3B-8699-9C7D-8FA3409BB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641" y="2919274"/>
            <a:ext cx="4436717" cy="357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1299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17A09-98FC-201D-116B-36602309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Пассивная звезда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96A269B-2679-3ADD-BD73-B4FEE904E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центре сети с данной топологией содержится не компьютер, а концентратор (хаб), или коммутатор, он возобновляет сигналы, которые поступают, и пересылает их в другие линии связи.</a:t>
            </a:r>
            <a:endParaRPr 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971F65-6DF0-83BE-BDAD-B243B00CE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846" y="3857625"/>
            <a:ext cx="4002308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3633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17A09-98FC-201D-116B-36602309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65760" indent="-256032" algn="ctr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Активная звезда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96A269B-2679-3ADD-BD73-B4FEE904E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В центре сети содержится компьютер, который выступает в роли сервера.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43600D-6654-5035-6B55-1AEE827EC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5" y="2816225"/>
            <a:ext cx="38290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6559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17A09-98FC-201D-116B-36602309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65760" indent="-256032" algn="ctr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Преимущества и недостатки сетей с топологией «пассивная звезда»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Содержимое 3">
            <a:extLst>
              <a:ext uri="{FF2B5EF4-FFF2-40B4-BE49-F238E27FC236}">
                <a16:creationId xmlns:a16="http://schemas.microsoft.com/office/drawing/2014/main" id="{18FC2231-2184-1FDC-60E8-454D5FB4B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000507"/>
              </p:ext>
            </p:extLst>
          </p:nvPr>
        </p:nvGraphicFramePr>
        <p:xfrm>
          <a:off x="838200" y="1690689"/>
          <a:ext cx="10515600" cy="4215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4521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Преимущества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Недостатки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7005">
                <a:tc>
                  <a:txBody>
                    <a:bodyPr/>
                    <a:lstStyle/>
                    <a:p>
                      <a:r>
                        <a:rPr lang="ru-RU" sz="2400" dirty="0"/>
                        <a:t>Не нужны терминаторы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Выход из строя центрального узла выводит из строя всю сеть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7005">
                <a:tc>
                  <a:txBody>
                    <a:bodyPr/>
                    <a:lstStyle/>
                    <a:p>
                      <a:r>
                        <a:rPr lang="ru-RU" sz="2400" dirty="0"/>
                        <a:t>Высокая надежность (обрыв кабеля влияет только на один компьютер)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Больший расход кабеля, чем,</a:t>
                      </a:r>
                      <a:r>
                        <a:rPr lang="ru-RU" sz="2400" baseline="0" dirty="0"/>
                        <a:t> например в «шине»</a:t>
                      </a:r>
                      <a:r>
                        <a:rPr lang="ru-RU" sz="2400" dirty="0"/>
                        <a:t> и «кольцо»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312">
                <a:tc>
                  <a:txBody>
                    <a:bodyPr/>
                    <a:lstStyle/>
                    <a:p>
                      <a:r>
                        <a:rPr lang="ru-RU" sz="2400" dirty="0"/>
                        <a:t>Высокая защищенность сети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598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17A09-98FC-201D-116B-36602309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65760" indent="-256032" algn="ctr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Преимущества и недостатки сетей с топологией «активная звезда»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Содержимое 3">
            <a:extLst>
              <a:ext uri="{FF2B5EF4-FFF2-40B4-BE49-F238E27FC236}">
                <a16:creationId xmlns:a16="http://schemas.microsoft.com/office/drawing/2014/main" id="{EEED8102-628C-4481-0ED3-5A12C6B799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270158"/>
              </p:ext>
            </p:extLst>
          </p:nvPr>
        </p:nvGraphicFramePr>
        <p:xfrm>
          <a:off x="838200" y="1690689"/>
          <a:ext cx="10515600" cy="4810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4521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Преимущества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Недостатки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7005">
                <a:tc>
                  <a:txBody>
                    <a:bodyPr/>
                    <a:lstStyle/>
                    <a:p>
                      <a:r>
                        <a:rPr lang="ru-RU" sz="2400" dirty="0"/>
                        <a:t>Не нужны терминаторы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Легко модифицировать сеть, добавляя новые компьютеры 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Выход из строя центрального узла выводит из строя всю сеть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7005">
                <a:tc>
                  <a:txBody>
                    <a:bodyPr/>
                    <a:lstStyle/>
                    <a:p>
                      <a:r>
                        <a:rPr lang="ru-RU" sz="2400" dirty="0"/>
                        <a:t>Высокая надежность (обрыв кабеля влияет только на один компьютер)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Затраты на обслуживание сервера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312">
                <a:tc>
                  <a:txBody>
                    <a:bodyPr/>
                    <a:lstStyle/>
                    <a:p>
                      <a:r>
                        <a:rPr lang="ru-RU" sz="2400" dirty="0"/>
                        <a:t>Высокая защищенность сети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Простота</a:t>
                      </a:r>
                      <a:r>
                        <a:rPr lang="ru-RU" sz="2400" baseline="0" dirty="0"/>
                        <a:t> в обслуживании сети и устранении проблем (централизованный контроль и управление)</a:t>
                      </a:r>
                      <a:endParaRPr lang="ru-RU" sz="2400" dirty="0"/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896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17A09-98FC-201D-116B-36602309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65760" indent="-256032" algn="ctr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топологии сети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8D14428-BF80-10FD-E21C-F5EED5ACD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Факторы, которые необходимо учитывать:  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624078" indent="-514350" algn="just">
              <a:buFont typeface="Wingdings" panose="05000000000000000000" pitchFamily="2" charset="2"/>
              <a:buChar char="Ø"/>
              <a:defRPr/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Имеющуюся кабельную систему и оборудование</a:t>
            </a:r>
          </a:p>
          <a:p>
            <a:pPr marL="624078" indent="-514350" algn="just">
              <a:buFont typeface="Wingdings" panose="05000000000000000000" pitchFamily="2" charset="2"/>
              <a:buChar char="Ø"/>
              <a:defRPr/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Месторасположение компьютеров и оборудования</a:t>
            </a:r>
          </a:p>
          <a:p>
            <a:pPr marL="624078" indent="-514350" algn="just">
              <a:buFont typeface="Wingdings" panose="05000000000000000000" pitchFamily="2" charset="2"/>
              <a:buChar char="Ø"/>
              <a:defRPr/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Размеры планируемой сети  </a:t>
            </a:r>
          </a:p>
          <a:p>
            <a:pPr marL="624078" indent="-514350" algn="just">
              <a:buFont typeface="Wingdings" panose="05000000000000000000" pitchFamily="2" charset="2"/>
              <a:buChar char="Ø"/>
              <a:defRPr/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Объем и тип информации для совместного использования         </a:t>
            </a:r>
          </a:p>
        </p:txBody>
      </p:sp>
    </p:spTree>
    <p:extLst>
      <p:ext uri="{BB962C8B-B14F-4D97-AF65-F5344CB8AC3E}">
        <p14:creationId xmlns:p14="http://schemas.microsoft.com/office/powerpoint/2010/main" val="414064327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17A09-98FC-201D-116B-36602309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сетевой топологии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C112CD-E2CB-4BE5-69FA-8DF6D0C26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Топология –способ соединения компьютеров  в сети</a:t>
            </a:r>
            <a:endParaRPr lang="ru-RU" sz="32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1D0A53D-2812-1D59-EA37-39470D6E6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2462678"/>
            <a:ext cx="6027737" cy="355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7190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17A09-98FC-201D-116B-36602309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сетевой топологии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C112CD-E2CB-4BE5-69FA-8DF6D0C26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40" y="1416908"/>
            <a:ext cx="12043719" cy="5441092"/>
          </a:xfrm>
        </p:spPr>
        <p:txBody>
          <a:bodyPr>
            <a:normAutofit/>
          </a:bodyPr>
          <a:lstStyle/>
          <a:p>
            <a:pPr algn="just" eaLnBrk="1" hangingPunct="1">
              <a:buFont typeface="Georgia" panose="02040502050405020303" pitchFamily="18" charset="0"/>
              <a:buNone/>
            </a:pP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Сетевая топология может быть: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физической — описывает реальное расположение и связи между компьютерами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логической — описывает хождение сигнала в рамках физической топологии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информационной — описывает направление потоков информации, передаваемых по сети.</a:t>
            </a:r>
          </a:p>
          <a:p>
            <a:pPr eaLnBrk="1" hangingPunct="1">
              <a:buFont typeface="Georgia" panose="02040502050405020303" pitchFamily="18" charset="0"/>
              <a:buNone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2248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17A09-98FC-201D-116B-36602309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Различные топологии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C112CD-E2CB-4BE5-69FA-8DF6D0C26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numCol="2">
            <a:noAutofit/>
          </a:bodyPr>
          <a:lstStyle/>
          <a:p>
            <a:pPr algn="just" eaLnBrk="1" hangingPunct="1">
              <a:buFont typeface="Georgia" panose="02040502050405020303" pitchFamily="18" charset="0"/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множество способов соединения сетевых устройств (топологий), например:</a:t>
            </a:r>
          </a:p>
          <a:p>
            <a:pPr algn="just" eaLnBrk="1" hangingPunct="1">
              <a:buFont typeface="Georgia" panose="02040502050405020303" pitchFamily="18" charset="0"/>
              <a:buNone/>
            </a:pPr>
            <a:endParaRPr lang="ru-RU" alt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Georgia" panose="02040502050405020303" pitchFamily="18" charset="0"/>
              <a:buNone/>
            </a:pPr>
            <a:endParaRPr lang="ru-RU" alt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Georgia" panose="02040502050405020303" pitchFamily="18" charset="0"/>
              <a:buNone/>
            </a:pPr>
            <a:endParaRPr lang="ru-RU" alt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Georgia" panose="02040502050405020303" pitchFamily="18" charset="0"/>
              <a:buNone/>
            </a:pPr>
            <a:endParaRPr lang="ru-RU" alt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Georgia" panose="02040502050405020303" pitchFamily="18" charset="0"/>
              <a:buNone/>
            </a:pPr>
            <a:endParaRPr lang="ru-RU" alt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Georgia" panose="02040502050405020303" pitchFamily="18" charset="0"/>
              <a:buNone/>
            </a:pPr>
            <a:endParaRPr lang="ru-RU" alt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Линия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Шина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Кольцо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Двойное кольцо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Звезда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Сетчатая (ячеистая )топология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Решётка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6D7093-6A17-3578-74C1-AEE10B764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6252"/>
            <a:ext cx="5459284" cy="34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1220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17A09-98FC-201D-116B-36602309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65760" indent="-256032" algn="ctr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4400" b="1" dirty="0">
                <a:latin typeface="Times New Roman" pitchFamily="18" charset="0"/>
                <a:cs typeface="Times New Roman" pitchFamily="18" charset="0"/>
              </a:rPr>
              <a:t>Базовые сетевые топологии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C112CD-E2CB-4BE5-69FA-8DF6D0C26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5802"/>
          </a:xfrm>
        </p:spPr>
        <p:txBody>
          <a:bodyPr>
            <a:normAutofit/>
          </a:bodyPr>
          <a:lstStyle/>
          <a:p>
            <a:pPr marL="365760" indent="0">
              <a:buNone/>
              <a:defRPr/>
            </a:pPr>
            <a:r>
              <a:rPr lang="ru-RU" sz="3300" dirty="0">
                <a:latin typeface="Times New Roman" pitchFamily="18" charset="0"/>
                <a:cs typeface="Times New Roman" pitchFamily="18" charset="0"/>
              </a:rPr>
              <a:t>На основе базовых топологий строится большинство компьютерных сетей :</a:t>
            </a:r>
          </a:p>
          <a:p>
            <a:pPr marL="822960" indent="-457200">
              <a:buFont typeface="Wingdings" panose="05000000000000000000" pitchFamily="2" charset="2"/>
              <a:buChar char="Ø"/>
              <a:defRPr/>
            </a:pPr>
            <a:r>
              <a:rPr lang="ru-RU" sz="3300" dirty="0">
                <a:latin typeface="Times New Roman" pitchFamily="18" charset="0"/>
                <a:cs typeface="Times New Roman" pitchFamily="18" charset="0"/>
              </a:rPr>
              <a:t>Шина</a:t>
            </a:r>
          </a:p>
          <a:p>
            <a:pPr marL="822960" indent="-457200">
              <a:buFont typeface="Wingdings" panose="05000000000000000000" pitchFamily="2" charset="2"/>
              <a:buChar char="Ø"/>
              <a:defRPr/>
            </a:pPr>
            <a:r>
              <a:rPr lang="ru-RU" sz="3300" dirty="0">
                <a:latin typeface="Times New Roman" pitchFamily="18" charset="0"/>
                <a:cs typeface="Times New Roman" pitchFamily="18" charset="0"/>
              </a:rPr>
              <a:t>Кольцо</a:t>
            </a:r>
          </a:p>
          <a:p>
            <a:pPr marL="822960" indent="-457200">
              <a:buFont typeface="Wingdings" panose="05000000000000000000" pitchFamily="2" charset="2"/>
              <a:buChar char="Ø"/>
              <a:defRPr/>
            </a:pPr>
            <a:r>
              <a:rPr lang="ru-RU" sz="3300" dirty="0">
                <a:latin typeface="Times New Roman" pitchFamily="18" charset="0"/>
                <a:cs typeface="Times New Roman" pitchFamily="18" charset="0"/>
              </a:rPr>
              <a:t>Звезда</a:t>
            </a:r>
          </a:p>
        </p:txBody>
      </p:sp>
    </p:spTree>
    <p:extLst>
      <p:ext uri="{BB962C8B-B14F-4D97-AF65-F5344CB8AC3E}">
        <p14:creationId xmlns:p14="http://schemas.microsoft.com/office/powerpoint/2010/main" val="22727787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17A09-98FC-201D-116B-36602309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Топология типа «шина»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C112CD-E2CB-4BE5-69FA-8DF6D0C26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1484"/>
            <a:ext cx="10515600" cy="4351338"/>
          </a:xfrm>
        </p:spPr>
        <p:txBody>
          <a:bodyPr>
            <a:normAutofit/>
          </a:bodyPr>
          <a:lstStyle/>
          <a:p>
            <a:pPr marL="0" indent="0" algn="just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Топология типа шина, представляет собой общий кабель (называемый шина), к которому подсоединены все рабочие станции. На концах кабеля находятся терминаторы, для предотвращения отражения сигнала.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9A90D6-0B0D-FCBE-EA27-CBBF1E38C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3934768"/>
            <a:ext cx="70008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1445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17A09-98FC-201D-116B-36602309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Преимущества и недостатки сетей с топологией «шина»</a:t>
            </a:r>
            <a:endParaRPr lang="ru-RU" dirty="0"/>
          </a:p>
        </p:txBody>
      </p:sp>
      <p:graphicFrame>
        <p:nvGraphicFramePr>
          <p:cNvPr id="4" name="Содержимое 3">
            <a:extLst>
              <a:ext uri="{FF2B5EF4-FFF2-40B4-BE49-F238E27FC236}">
                <a16:creationId xmlns:a16="http://schemas.microsoft.com/office/drawing/2014/main" id="{7C789099-C7DA-3CCC-9A9C-39F4B2079B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62695"/>
              </p:ext>
            </p:extLst>
          </p:nvPr>
        </p:nvGraphicFramePr>
        <p:xfrm>
          <a:off x="838200" y="1690689"/>
          <a:ext cx="10515600" cy="4299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4521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Преимущества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Недостатки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7005">
                <a:tc>
                  <a:txBody>
                    <a:bodyPr/>
                    <a:lstStyle/>
                    <a:p>
                      <a:r>
                        <a:rPr lang="ru-RU" sz="2400" dirty="0"/>
                        <a:t>Простая в реализации и настройке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Низкая надежность (обрыв кабеля выведет из строя всю сеть)</a:t>
                      </a:r>
                    </a:p>
                    <a:p>
                      <a:endParaRPr lang="ru-RU" sz="2400" dirty="0"/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7005">
                <a:tc>
                  <a:txBody>
                    <a:bodyPr/>
                    <a:lstStyle/>
                    <a:p>
                      <a:r>
                        <a:rPr lang="ru-RU" sz="2400" dirty="0"/>
                        <a:t>Недорогая (экономный</a:t>
                      </a:r>
                      <a:r>
                        <a:rPr lang="ru-RU" sz="2400" baseline="0" dirty="0"/>
                        <a:t> расход кабеля</a:t>
                      </a:r>
                      <a:r>
                        <a:rPr lang="ru-RU" sz="2400" dirty="0"/>
                        <a:t>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Низкая пропускная способность сети. Множество коллизий (столкновений) сигналов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312"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Трудно удлинять сеть (необходимы</a:t>
                      </a:r>
                      <a:r>
                        <a:rPr lang="ru-RU" sz="2400" baseline="0" dirty="0"/>
                        <a:t> повторители или репитеры</a:t>
                      </a:r>
                      <a:r>
                        <a:rPr lang="ru-RU" sz="2400" dirty="0"/>
                        <a:t>)</a:t>
                      </a:r>
                    </a:p>
                    <a:p>
                      <a:endParaRPr lang="ru-RU" sz="2400" dirty="0"/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257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17A09-98FC-201D-116B-36602309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Топологией типа «кольцо»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96A269B-2679-3ADD-BD73-B4FEE904E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Кольцо — это топология, в которой каждый компьютер соединен линиями связи с двумя другими: от одного он только получает информацию, а другому только передает</a:t>
            </a:r>
            <a:endParaRPr lang="ru-RU" sz="3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7EBFC7-2F6B-3C70-D199-3EC77B113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829" y="3429000"/>
            <a:ext cx="4434341" cy="336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9725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17A09-98FC-201D-116B-36602309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Преимущества и недостатки сетей с топологией «кольцо»</a:t>
            </a:r>
            <a:endParaRPr lang="ru-RU" dirty="0"/>
          </a:p>
        </p:txBody>
      </p:sp>
      <p:graphicFrame>
        <p:nvGraphicFramePr>
          <p:cNvPr id="7" name="Содержимое 3">
            <a:extLst>
              <a:ext uri="{FF2B5EF4-FFF2-40B4-BE49-F238E27FC236}">
                <a16:creationId xmlns:a16="http://schemas.microsoft.com/office/drawing/2014/main" id="{15E491CE-1329-393E-35C5-738F2BA49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716408"/>
              </p:ext>
            </p:extLst>
          </p:nvPr>
        </p:nvGraphicFramePr>
        <p:xfrm>
          <a:off x="827314" y="1690689"/>
          <a:ext cx="10526486" cy="4299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8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4521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Преимущества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Недостатки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7005">
                <a:tc>
                  <a:txBody>
                    <a:bodyPr/>
                    <a:lstStyle/>
                    <a:p>
                      <a:r>
                        <a:rPr lang="ru-RU" sz="2400" dirty="0"/>
                        <a:t>Не нужны терминаторы (поскольку нет свободных концов)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Значительное время передачи (сигнал</a:t>
                      </a:r>
                      <a:r>
                        <a:rPr lang="ru-RU" sz="2400" baseline="0" dirty="0"/>
                        <a:t> проходит через все компьютеры, прежде, чем дойдет до адресата</a:t>
                      </a:r>
                      <a:r>
                        <a:rPr lang="ru-RU" sz="2400" dirty="0"/>
                        <a:t>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7005">
                <a:tc>
                  <a:txBody>
                    <a:bodyPr/>
                    <a:lstStyle/>
                    <a:p>
                      <a:r>
                        <a:rPr lang="ru-RU" sz="2400" dirty="0"/>
                        <a:t>Можно построить сеть большой протяженности</a:t>
                      </a:r>
                      <a:r>
                        <a:rPr lang="ru-RU" sz="2400" baseline="0" dirty="0"/>
                        <a:t> (каждый компьютер выступает в роли повторителя)</a:t>
                      </a:r>
                      <a:endParaRPr lang="ru-RU" sz="2400" dirty="0"/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Подключение новых компьютеров требует остановки сети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Устойчива к перегрузкам и эффективна в эксплуатации (отсутствуют коллизии)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Выход из строя хотя </a:t>
                      </a:r>
                      <a:r>
                        <a:rPr lang="ru-RU" sz="2400" baseline="0" dirty="0"/>
                        <a:t>бы одного компьютера нарушает работу всей сети</a:t>
                      </a:r>
                      <a:endParaRPr lang="ru-RU" sz="2400" dirty="0"/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503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536</Words>
  <Application>Microsoft Office PowerPoint</Application>
  <PresentationFormat>Широкоэкранный</PresentationFormat>
  <Paragraphs>90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Georgia</vt:lpstr>
      <vt:lpstr>Times New Roman</vt:lpstr>
      <vt:lpstr>Wingdings</vt:lpstr>
      <vt:lpstr>Тема Office</vt:lpstr>
      <vt:lpstr>Презентация PowerPoint</vt:lpstr>
      <vt:lpstr>Понятие сетевой топологии</vt:lpstr>
      <vt:lpstr>Понятие сетевой топологии</vt:lpstr>
      <vt:lpstr>Различные топологии</vt:lpstr>
      <vt:lpstr>Базовые сетевые топологии</vt:lpstr>
      <vt:lpstr>Топология типа «шина»</vt:lpstr>
      <vt:lpstr>Преимущества и недостатки сетей с топологией «шина»</vt:lpstr>
      <vt:lpstr>Топологией типа «кольцо»</vt:lpstr>
      <vt:lpstr>Преимущества и недостатки сетей с топологией «кольцо»</vt:lpstr>
      <vt:lpstr>Топологией типа «звезда»</vt:lpstr>
      <vt:lpstr> Пассивная звезда</vt:lpstr>
      <vt:lpstr>Активная звезда</vt:lpstr>
      <vt:lpstr>Преимущества и недостатки сетей с топологией «пассивная звезда»</vt:lpstr>
      <vt:lpstr>Преимущества и недостатки сетей с топологией «активная звезда»</vt:lpstr>
      <vt:lpstr>Выбор топологии сети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8-bit</dc:creator>
  <cp:lastModifiedBy>8-bit</cp:lastModifiedBy>
  <cp:revision>6</cp:revision>
  <dcterms:created xsi:type="dcterms:W3CDTF">2022-09-27T15:54:20Z</dcterms:created>
  <dcterms:modified xsi:type="dcterms:W3CDTF">2023-11-17T17:22:54Z</dcterms:modified>
</cp:coreProperties>
</file>