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bit" initials="8b" lastIdx="1" clrIdx="0">
    <p:extLst>
      <p:ext uri="{19B8F6BF-5375-455C-9EA6-DF929625EA0E}">
        <p15:presenceInfo xmlns:p15="http://schemas.microsoft.com/office/powerpoint/2012/main" userId="8-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F98758-D8F3-4A6D-AA04-ADE70EBC308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2AC3756-DCA8-4A39-B624-8CFDE94C3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8262DC0-6143-4154-AFCA-FB0FB744D22B}"/>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48CBA7F3-E331-4659-99EE-C1EDCD1A2FE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CDE866-A0DA-4462-B1E1-4EAE5489AD80}"/>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101092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3583A-64E2-43D1-BD9F-AD55F7FDDAD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C72FC1F-14B6-40A5-979A-77DAD879A72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92DB33-B8DB-449B-97E0-601099F30E4B}"/>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F0891D3A-CA03-4866-9E35-DBAFD84487D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A618B8-5D63-4A87-9B4A-BAE190D7942B}"/>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300012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CBDE050-D823-4CAB-8928-C5B7DB7FDAD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078CE7D-BB2D-4F1C-AF28-AEFDD3AE1C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59898BB-82DE-481D-A1D2-E4AB270CFA7A}"/>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0E862024-2C62-4007-AEC3-C235813533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053194-A9FD-49D3-98E4-94394B530A8A}"/>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426386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5B762D-9914-473D-BCE6-3C37BD0DEDD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AE91F5-73E2-4B74-A798-69F23803B5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7C9434-04C7-4E38-82BC-DEAAA91D750E}"/>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AF448212-8F20-431C-9403-83109FF1AA9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3BF95E-5B54-405B-9FA0-C1F4293EAA3F}"/>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8563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CF5DC-E01D-4D5C-B0AF-C77194DBB44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D8E0B4C-E525-4F15-AFE5-85146279FD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82A7113-2AD9-4BA2-8FC3-44CECC86FF7A}"/>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36940C98-055C-4E6C-98C5-F806AB428F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2A8D86-A218-40A3-B64E-9AC50A3CCBFD}"/>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39779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141EE-AEB4-4D79-B65E-3494E4493A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7C0AC5D-5810-4656-B6B7-E24F4E16DC5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F6C085F-5963-450A-91AF-090FF4D828D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50FF63-9CCD-48FC-8D49-69F4F6F520BD}"/>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6" name="Нижний колонтитул 5">
            <a:extLst>
              <a:ext uri="{FF2B5EF4-FFF2-40B4-BE49-F238E27FC236}">
                <a16:creationId xmlns:a16="http://schemas.microsoft.com/office/drawing/2014/main" id="{D6B578A6-864B-40D2-BA7E-1B57227CF5C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0476A4E-25B5-4877-A5E2-39F98D95911C}"/>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175181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DED12F-718C-4AFA-ADF9-96AD2DE995F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1AC8B81-3414-4BAE-AB6F-1131A4FFB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8061F18-4EDE-4D57-A701-F0316D81372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D282091-209E-4C1D-A8C9-17D9B8F65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75C8AB6-076F-40E3-84D7-D4A7A8202AD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73EA904-9918-4D83-AE64-E3378C57F758}"/>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8" name="Нижний колонтитул 7">
            <a:extLst>
              <a:ext uri="{FF2B5EF4-FFF2-40B4-BE49-F238E27FC236}">
                <a16:creationId xmlns:a16="http://schemas.microsoft.com/office/drawing/2014/main" id="{39538040-CE85-4AEF-92C1-D30F28E4832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521A227-567F-4681-86C4-1E583FA716DD}"/>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296624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9B1B9-5E42-490C-BD52-725544610C5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B2FE8B8-CCEA-4758-9BB9-3EFFA95D080E}"/>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4" name="Нижний колонтитул 3">
            <a:extLst>
              <a:ext uri="{FF2B5EF4-FFF2-40B4-BE49-F238E27FC236}">
                <a16:creationId xmlns:a16="http://schemas.microsoft.com/office/drawing/2014/main" id="{A1E687C2-090A-40D9-8FD3-B02C516B74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E986C82-9F60-4BE9-AF47-70B26526F500}"/>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16996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E609D03-AECC-4847-8B8D-C96D4B378C9A}"/>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3" name="Нижний колонтитул 2">
            <a:extLst>
              <a:ext uri="{FF2B5EF4-FFF2-40B4-BE49-F238E27FC236}">
                <a16:creationId xmlns:a16="http://schemas.microsoft.com/office/drawing/2014/main" id="{410168F0-7440-438A-8232-E4B74237A3C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19391EB-4B9B-45F2-B01B-0FE25EE43550}"/>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232484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80AFE5-D8AB-4343-84C4-CDC0D0D70C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A78E8C6-63A7-462F-BCA3-E8F928C4CC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61222DC-38A9-4402-B7B1-D5F1FE441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6BBD21-D084-4D0A-9F08-72043CCB6034}"/>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6" name="Нижний колонтитул 5">
            <a:extLst>
              <a:ext uri="{FF2B5EF4-FFF2-40B4-BE49-F238E27FC236}">
                <a16:creationId xmlns:a16="http://schemas.microsoft.com/office/drawing/2014/main" id="{33C5D11B-C371-4366-809B-FF78BC9344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387484-AF6F-4025-94FA-34A52DCCE5C6}"/>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341437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5CC64-A2FC-41B6-B001-7A66AB589B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84F86A7-0776-4E6F-A9B5-0C542902B6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DB60F98-107B-462F-A393-80A582615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6DC57BB-64C4-46DA-8AC9-DD228B3FA3D8}"/>
              </a:ext>
            </a:extLst>
          </p:cNvPr>
          <p:cNvSpPr>
            <a:spLocks noGrp="1"/>
          </p:cNvSpPr>
          <p:nvPr>
            <p:ph type="dt" sz="half" idx="10"/>
          </p:nvPr>
        </p:nvSpPr>
        <p:spPr/>
        <p:txBody>
          <a:bodyPr/>
          <a:lstStyle/>
          <a:p>
            <a:fld id="{C382E015-0DB4-4D6C-BAEF-D82B22050124}" type="datetimeFigureOut">
              <a:rPr lang="ru-RU" smtClean="0"/>
              <a:t>03.06.2023</a:t>
            </a:fld>
            <a:endParaRPr lang="ru-RU"/>
          </a:p>
        </p:txBody>
      </p:sp>
      <p:sp>
        <p:nvSpPr>
          <p:cNvPr id="6" name="Нижний колонтитул 5">
            <a:extLst>
              <a:ext uri="{FF2B5EF4-FFF2-40B4-BE49-F238E27FC236}">
                <a16:creationId xmlns:a16="http://schemas.microsoft.com/office/drawing/2014/main" id="{741D5D00-79E8-4272-8686-3E9627B81D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F5CDEB9-2D45-4B7F-A287-AC4771CD1F1D}"/>
              </a:ext>
            </a:extLst>
          </p:cNvPr>
          <p:cNvSpPr>
            <a:spLocks noGrp="1"/>
          </p:cNvSpPr>
          <p:nvPr>
            <p:ph type="sldNum" sz="quarter" idx="12"/>
          </p:nvPr>
        </p:nvSpPr>
        <p:spPr/>
        <p:txBody>
          <a:bodyPr/>
          <a:lstStyle/>
          <a:p>
            <a:fld id="{F47099A4-548F-4A63-8E74-E818D31972EF}" type="slidenum">
              <a:rPr lang="ru-RU" smtClean="0"/>
              <a:t>‹#›</a:t>
            </a:fld>
            <a:endParaRPr lang="ru-RU"/>
          </a:p>
        </p:txBody>
      </p:sp>
    </p:spTree>
    <p:extLst>
      <p:ext uri="{BB962C8B-B14F-4D97-AF65-F5344CB8AC3E}">
        <p14:creationId xmlns:p14="http://schemas.microsoft.com/office/powerpoint/2010/main" val="28761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AA5A58-8116-4621-BB3B-C81FB7E9C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AABB840-3400-466C-80C3-08C140E06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BA0863-03B5-47DF-95D2-494D3E100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2E015-0DB4-4D6C-BAEF-D82B22050124}" type="datetimeFigureOut">
              <a:rPr lang="ru-RU" smtClean="0"/>
              <a:t>03.06.2023</a:t>
            </a:fld>
            <a:endParaRPr lang="ru-RU"/>
          </a:p>
        </p:txBody>
      </p:sp>
      <p:sp>
        <p:nvSpPr>
          <p:cNvPr id="5" name="Нижний колонтитул 4">
            <a:extLst>
              <a:ext uri="{FF2B5EF4-FFF2-40B4-BE49-F238E27FC236}">
                <a16:creationId xmlns:a16="http://schemas.microsoft.com/office/drawing/2014/main" id="{92A78BD5-2B8E-4E3A-81E4-D5648ACA5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FA0B3BF-2062-4AC2-84BB-7BEE3FA44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99A4-548F-4A63-8E74-E818D31972EF}" type="slidenum">
              <a:rPr lang="ru-RU" smtClean="0"/>
              <a:t>‹#›</a:t>
            </a:fld>
            <a:endParaRPr lang="ru-RU"/>
          </a:p>
        </p:txBody>
      </p:sp>
    </p:spTree>
    <p:extLst>
      <p:ext uri="{BB962C8B-B14F-4D97-AF65-F5344CB8AC3E}">
        <p14:creationId xmlns:p14="http://schemas.microsoft.com/office/powerpoint/2010/main" val="335608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249B5D6-F90F-40DA-A6D4-B51CD3DFE23B}"/>
              </a:ext>
            </a:extLst>
          </p:cNvPr>
          <p:cNvSpPr>
            <a:spLocks noGrp="1"/>
          </p:cNvSpPr>
          <p:nvPr>
            <p:ph type="ctrTitle"/>
          </p:nvPr>
        </p:nvSpPr>
        <p:spPr>
          <a:xfrm>
            <a:off x="1698582" y="1763829"/>
            <a:ext cx="4397418" cy="2589196"/>
          </a:xfrm>
        </p:spPr>
        <p:txBody>
          <a:bodyPr>
            <a:noAutofit/>
          </a:bodyPr>
          <a:lstStyle/>
          <a:p>
            <a:r>
              <a:rPr lang="ru-RU" sz="5400" dirty="0">
                <a:latin typeface="Times New Roman" panose="02020603050405020304" pitchFamily="18" charset="0"/>
                <a:cs typeface="Times New Roman" panose="02020603050405020304" pitchFamily="18" charset="0"/>
              </a:rPr>
              <a:t>Базовые технологии безопасности</a:t>
            </a:r>
          </a:p>
        </p:txBody>
      </p:sp>
      <p:sp>
        <p:nvSpPr>
          <p:cNvPr id="5" name="Подзаголовок 4">
            <a:extLst>
              <a:ext uri="{FF2B5EF4-FFF2-40B4-BE49-F238E27FC236}">
                <a16:creationId xmlns:a16="http://schemas.microsoft.com/office/drawing/2014/main" id="{4D1FDAF2-6080-4F17-B368-9669EC3F3A0A}"/>
              </a:ext>
            </a:extLst>
          </p:cNvPr>
          <p:cNvSpPr>
            <a:spLocks noGrp="1"/>
          </p:cNvSpPr>
          <p:nvPr>
            <p:ph type="subTitle" idx="1"/>
          </p:nvPr>
        </p:nvSpPr>
        <p:spPr>
          <a:xfrm>
            <a:off x="7289533" y="4353025"/>
            <a:ext cx="4111869" cy="1689955"/>
          </a:xfrm>
        </p:spPr>
        <p:txBody>
          <a:bodyPr>
            <a:normAutofit/>
          </a:bodyPr>
          <a:lstStyle/>
          <a:p>
            <a:pPr algn="l"/>
            <a:r>
              <a:rPr lang="ru-RU" sz="1800" dirty="0">
                <a:latin typeface="Times New Roman" panose="02020603050405020304" pitchFamily="18" charset="0"/>
                <a:cs typeface="Times New Roman" panose="02020603050405020304" pitchFamily="18" charset="0"/>
              </a:rPr>
              <a:t>Подготовил студент группы ХХХХ:</a:t>
            </a:r>
          </a:p>
          <a:p>
            <a:pPr algn="l"/>
            <a:r>
              <a:rPr lang="ru-RU" sz="1800" dirty="0">
                <a:latin typeface="Times New Roman" panose="02020603050405020304" pitchFamily="18" charset="0"/>
                <a:cs typeface="Times New Roman" panose="02020603050405020304" pitchFamily="18" charset="0"/>
              </a:rPr>
              <a:t>ХХХХ </a:t>
            </a:r>
          </a:p>
          <a:p>
            <a:pPr algn="l"/>
            <a:r>
              <a:rPr lang="ru-RU" sz="1800" dirty="0">
                <a:latin typeface="Times New Roman" panose="02020603050405020304" pitchFamily="18" charset="0"/>
                <a:cs typeface="Times New Roman" panose="02020603050405020304" pitchFamily="18" charset="0"/>
              </a:rPr>
              <a:t>Преподаватель</a:t>
            </a:r>
            <a:r>
              <a:rPr lang="en-US" sz="1800" dirty="0">
                <a:latin typeface="Times New Roman" panose="02020603050405020304" pitchFamily="18"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a:p>
            <a:pPr algn="l"/>
            <a:r>
              <a:rPr lang="ru-RU" sz="1800" dirty="0">
                <a:latin typeface="Times New Roman" panose="02020603050405020304" pitchFamily="18" charset="0"/>
                <a:cs typeface="Times New Roman" panose="02020603050405020304" pitchFamily="18" charset="0"/>
              </a:rPr>
              <a:t>ХХХХ</a:t>
            </a:r>
          </a:p>
        </p:txBody>
      </p:sp>
    </p:spTree>
    <p:extLst>
      <p:ext uri="{BB962C8B-B14F-4D97-AF65-F5344CB8AC3E}">
        <p14:creationId xmlns:p14="http://schemas.microsoft.com/office/powerpoint/2010/main" val="77729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FA42C16-AACE-4A71-A737-559D3892A1C4}"/>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Аутентификация</a:t>
            </a:r>
            <a:br>
              <a:rPr lang="ru-RU" b="1" dirty="0"/>
            </a:br>
            <a:endParaRPr lang="ru-RU" dirty="0"/>
          </a:p>
        </p:txBody>
      </p:sp>
      <p:sp>
        <p:nvSpPr>
          <p:cNvPr id="5" name="Объект 4">
            <a:extLst>
              <a:ext uri="{FF2B5EF4-FFF2-40B4-BE49-F238E27FC236}">
                <a16:creationId xmlns:a16="http://schemas.microsoft.com/office/drawing/2014/main" id="{642CD694-9565-4EEF-A035-EB0035E0F9CF}"/>
              </a:ext>
            </a:extLst>
          </p:cNvPr>
          <p:cNvSpPr>
            <a:spLocks noGrp="1"/>
          </p:cNvSpPr>
          <p:nvPr>
            <p:ph idx="1"/>
          </p:nvPr>
        </p:nvSpPr>
        <p:spPr>
          <a:xfrm>
            <a:off x="838200" y="1253331"/>
            <a:ext cx="10515600" cy="4698290"/>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Аутентификация предотвращает доступ к сети нежелательных лиц и разрешает вход для легальных пользователей. Термин «аутентификация», в переводе с латинского, означает «установление подлинности». В процедуре аутентификации участвуют две стороны: одна сторона доказывает свою аутентичность, предъявляя некоторые доказательства, а другая сторона — </a:t>
            </a:r>
            <a:r>
              <a:rPr lang="ru-RU" sz="2000" dirty="0" err="1">
                <a:latin typeface="Times New Roman" panose="02020603050405020304" pitchFamily="18" charset="0"/>
                <a:cs typeface="Times New Roman" panose="02020603050405020304" pitchFamily="18" charset="0"/>
              </a:rPr>
              <a:t>аутентификатор</a:t>
            </a:r>
            <a:r>
              <a:rPr lang="ru-RU" sz="2000" dirty="0">
                <a:latin typeface="Times New Roman" panose="02020603050405020304" pitchFamily="18" charset="0"/>
                <a:cs typeface="Times New Roman" panose="02020603050405020304" pitchFamily="18" charset="0"/>
              </a:rPr>
              <a:t> — проверяет эти доказательства и принимает решение.</a:t>
            </a:r>
          </a:p>
        </p:txBody>
      </p:sp>
      <p:pic>
        <p:nvPicPr>
          <p:cNvPr id="6" name="Picture 2">
            <a:extLst>
              <a:ext uri="{FF2B5EF4-FFF2-40B4-BE49-F238E27FC236}">
                <a16:creationId xmlns:a16="http://schemas.microsoft.com/office/drawing/2014/main" id="{3858A055-B4A2-4D37-8EE8-223E22D74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560" y="3429000"/>
            <a:ext cx="8368880" cy="252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8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FA42C16-AACE-4A71-A737-559D3892A1C4}"/>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Аутентификация</a:t>
            </a:r>
            <a:br>
              <a:rPr lang="ru-RU" b="1" dirty="0"/>
            </a:br>
            <a:endParaRPr lang="ru-RU" dirty="0"/>
          </a:p>
        </p:txBody>
      </p:sp>
      <p:sp>
        <p:nvSpPr>
          <p:cNvPr id="5" name="Объект 4">
            <a:extLst>
              <a:ext uri="{FF2B5EF4-FFF2-40B4-BE49-F238E27FC236}">
                <a16:creationId xmlns:a16="http://schemas.microsoft.com/office/drawing/2014/main" id="{642CD694-9565-4EEF-A035-EB0035E0F9CF}"/>
              </a:ext>
            </a:extLst>
          </p:cNvPr>
          <p:cNvSpPr>
            <a:spLocks noGrp="1"/>
          </p:cNvSpPr>
          <p:nvPr>
            <p:ph idx="1"/>
          </p:nvPr>
        </p:nvSpPr>
        <p:spPr>
          <a:xfrm>
            <a:off x="838200" y="1253332"/>
            <a:ext cx="10515600" cy="2500522"/>
          </a:xfrm>
        </p:spPr>
        <p:txBody>
          <a:bodyPr>
            <a:normAutofit/>
          </a:bodyPr>
          <a:lstStyle/>
          <a:p>
            <a:pPr marL="0" indent="0">
              <a:buNone/>
            </a:pPr>
            <a:r>
              <a:rPr lang="ru-RU" sz="1800" dirty="0">
                <a:latin typeface="Times New Roman" panose="02020603050405020304" pitchFamily="18" charset="0"/>
                <a:cs typeface="Times New Roman" panose="02020603050405020304" pitchFamily="18" charset="0"/>
              </a:rPr>
              <a:t>В качестве доказательства аутентичности используются самые разнообразные приемы:</a:t>
            </a:r>
          </a:p>
          <a:p>
            <a:r>
              <a:rPr lang="ru-RU" sz="1800" dirty="0">
                <a:latin typeface="Times New Roman" panose="02020603050405020304" pitchFamily="18" charset="0"/>
                <a:cs typeface="Times New Roman" panose="02020603050405020304" pitchFamily="18" charset="0"/>
              </a:rPr>
              <a:t>аутентифицируемый может продемонстрировать знание некоего общего для обеих сторон секрета: слова (пароля) или факта (даты и места события, прозвища человека и т. п.);</a:t>
            </a:r>
          </a:p>
          <a:p>
            <a:r>
              <a:rPr lang="ru-RU" sz="1800" dirty="0">
                <a:latin typeface="Times New Roman" panose="02020603050405020304" pitchFamily="18" charset="0"/>
                <a:cs typeface="Times New Roman" panose="02020603050405020304" pitchFamily="18" charset="0"/>
              </a:rPr>
              <a:t>аутентифицируемый может продемонстрировать, что он владеет неким уникальным предметом (физическим ключом), в качестве которого может выступать, например, электронная магнитная карта;</a:t>
            </a:r>
          </a:p>
          <a:p>
            <a:r>
              <a:rPr lang="ru-RU" sz="1800" dirty="0">
                <a:latin typeface="Times New Roman" panose="02020603050405020304" pitchFamily="18" charset="0"/>
                <a:cs typeface="Times New Roman" panose="02020603050405020304" pitchFamily="18" charset="0"/>
              </a:rPr>
              <a:t>аутентифицируемый может доказать свою идентичность, используя собственные бихарактеристики: рисунок радужной оболочки глаза или отпечатки пальцев, которые предварительно были занесены в базу данных </a:t>
            </a:r>
            <a:r>
              <a:rPr lang="ru-RU" sz="1800" dirty="0" err="1">
                <a:latin typeface="Times New Roman" panose="02020603050405020304" pitchFamily="18" charset="0"/>
                <a:cs typeface="Times New Roman" panose="02020603050405020304" pitchFamily="18" charset="0"/>
              </a:rPr>
              <a:t>аутентификатора</a:t>
            </a:r>
            <a:r>
              <a:rPr lang="ru-RU" sz="1800" dirty="0">
                <a:latin typeface="Times New Roman" panose="02020603050405020304" pitchFamily="18" charset="0"/>
                <a:cs typeface="Times New Roman" panose="02020603050405020304" pitchFamily="18" charset="0"/>
              </a:rPr>
              <a:t>.</a:t>
            </a:r>
          </a:p>
        </p:txBody>
      </p:sp>
      <p:pic>
        <p:nvPicPr>
          <p:cNvPr id="3" name="Рисунок 2">
            <a:extLst>
              <a:ext uri="{FF2B5EF4-FFF2-40B4-BE49-F238E27FC236}">
                <a16:creationId xmlns:a16="http://schemas.microsoft.com/office/drawing/2014/main" id="{29E8A551-1A96-42C7-ABF3-93694361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979" y="3753854"/>
            <a:ext cx="4588042" cy="2752826"/>
          </a:xfrm>
          <a:prstGeom prst="rect">
            <a:avLst/>
          </a:prstGeom>
        </p:spPr>
      </p:pic>
    </p:spTree>
    <p:extLst>
      <p:ext uri="{BB962C8B-B14F-4D97-AF65-F5344CB8AC3E}">
        <p14:creationId xmlns:p14="http://schemas.microsoft.com/office/powerpoint/2010/main" val="307801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90CDD-C547-4C30-AA19-E836B3AF2A8C}"/>
              </a:ext>
            </a:extLst>
          </p:cNvPr>
          <p:cNvSpPr>
            <a:spLocks noGrp="1"/>
          </p:cNvSpPr>
          <p:nvPr>
            <p:ph type="title"/>
          </p:nvPr>
        </p:nvSpPr>
        <p:spPr>
          <a:xfrm>
            <a:off x="838200" y="118940"/>
            <a:ext cx="10515600" cy="733913"/>
          </a:xfrm>
        </p:spPr>
        <p:txBody>
          <a:bodyPr/>
          <a:lstStyle/>
          <a:p>
            <a:pPr algn="ctr"/>
            <a:r>
              <a:rPr lang="ru-RU" dirty="0">
                <a:latin typeface="Times New Roman" panose="02020603050405020304" pitchFamily="18" charset="0"/>
                <a:cs typeface="Times New Roman" panose="02020603050405020304" pitchFamily="18" charset="0"/>
              </a:rPr>
              <a:t>Авторизация</a:t>
            </a:r>
          </a:p>
        </p:txBody>
      </p:sp>
      <p:sp>
        <p:nvSpPr>
          <p:cNvPr id="3" name="Объект 2">
            <a:extLst>
              <a:ext uri="{FF2B5EF4-FFF2-40B4-BE49-F238E27FC236}">
                <a16:creationId xmlns:a16="http://schemas.microsoft.com/office/drawing/2014/main" id="{675B46CE-808B-40CB-9523-D754F29F207E}"/>
              </a:ext>
            </a:extLst>
          </p:cNvPr>
          <p:cNvSpPr>
            <a:spLocks noGrp="1"/>
          </p:cNvSpPr>
          <p:nvPr>
            <p:ph idx="1"/>
          </p:nvPr>
        </p:nvSpPr>
        <p:spPr>
          <a:xfrm>
            <a:off x="838200" y="852853"/>
            <a:ext cx="10515600" cy="139797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Средства авторизации контролируют доступ легальных пользователей к ресурсам системы, предоставляя каждому из них именно те права, которые ему были определены администратором. Система авторизации наделяет пользователя сети правами выполнять определенные действия над определенными ресурсами.</a:t>
            </a:r>
          </a:p>
        </p:txBody>
      </p:sp>
      <p:pic>
        <p:nvPicPr>
          <p:cNvPr id="5" name="Рисунок 4">
            <a:extLst>
              <a:ext uri="{FF2B5EF4-FFF2-40B4-BE49-F238E27FC236}">
                <a16:creationId xmlns:a16="http://schemas.microsoft.com/office/drawing/2014/main" id="{070FC3E5-D9C4-4947-81A7-8019C88A0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665" y="2250831"/>
            <a:ext cx="8226669" cy="3839112"/>
          </a:xfrm>
          <a:prstGeom prst="rect">
            <a:avLst/>
          </a:prstGeom>
        </p:spPr>
      </p:pic>
    </p:spTree>
    <p:extLst>
      <p:ext uri="{BB962C8B-B14F-4D97-AF65-F5344CB8AC3E}">
        <p14:creationId xmlns:p14="http://schemas.microsoft.com/office/powerpoint/2010/main" val="268357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90CDD-C547-4C30-AA19-E836B3AF2A8C}"/>
              </a:ext>
            </a:extLst>
          </p:cNvPr>
          <p:cNvSpPr>
            <a:spLocks noGrp="1"/>
          </p:cNvSpPr>
          <p:nvPr>
            <p:ph type="title"/>
          </p:nvPr>
        </p:nvSpPr>
        <p:spPr>
          <a:xfrm>
            <a:off x="838200" y="0"/>
            <a:ext cx="10515600" cy="733913"/>
          </a:xfrm>
        </p:spPr>
        <p:txBody>
          <a:bodyPr/>
          <a:lstStyle/>
          <a:p>
            <a:pPr algn="ctr"/>
            <a:r>
              <a:rPr lang="ru-RU" dirty="0">
                <a:latin typeface="Times New Roman" panose="02020603050405020304" pitchFamily="18" charset="0"/>
                <a:cs typeface="Times New Roman" panose="02020603050405020304" pitchFamily="18" charset="0"/>
              </a:rPr>
              <a:t>Авторизация</a:t>
            </a:r>
          </a:p>
        </p:txBody>
      </p:sp>
      <p:sp>
        <p:nvSpPr>
          <p:cNvPr id="6" name="Rectangle 2">
            <a:extLst>
              <a:ext uri="{FF2B5EF4-FFF2-40B4-BE49-F238E27FC236}">
                <a16:creationId xmlns:a16="http://schemas.microsoft.com/office/drawing/2014/main" id="{FA3CBFB3-FC5C-4B40-B56E-10E67B37F982}"/>
              </a:ext>
            </a:extLst>
          </p:cNvPr>
          <p:cNvSpPr>
            <a:spLocks noGrp="1" noChangeArrowheads="1"/>
          </p:cNvSpPr>
          <p:nvPr>
            <p:ph idx="1"/>
          </p:nvPr>
        </p:nvSpPr>
        <p:spPr bwMode="auto">
          <a:xfrm>
            <a:off x="545123" y="733913"/>
            <a:ext cx="11262946" cy="2448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Для этого могут быть использованы различные формы предоставления правил доступа, которые часто делят на два класса:</a:t>
            </a:r>
          </a:p>
          <a:p>
            <a:pPr eaLnBrk="0" fontAlgn="base" hangingPunct="0">
              <a:lnSpc>
                <a:spcPct val="100000"/>
              </a:lnSpc>
              <a:spcBef>
                <a:spcPct val="0"/>
              </a:spcBef>
              <a:spcAft>
                <a:spcPct val="0"/>
              </a:spcAft>
            </a:pPr>
            <a:r>
              <a:rPr kumimoji="0" lang="ru-RU" altLang="ru-RU"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избирательный доступ (реализуются в операционных системах универсального назначения. В наиболее распространенном варианте такого подхода определенные операции над определенным ресурсом разрешаются или запрещаются пользователям или группам пользователей, явно указанным своими идентификаторами);</a:t>
            </a:r>
          </a:p>
          <a:p>
            <a:pPr eaLnBrk="0" fontAlgn="base" hangingPunct="0">
              <a:lnSpc>
                <a:spcPct val="100000"/>
              </a:lnSpc>
              <a:spcBef>
                <a:spcPct val="0"/>
              </a:spcBef>
              <a:spcAft>
                <a:spcPct val="0"/>
              </a:spcAft>
            </a:pPr>
            <a:r>
              <a:rPr kumimoji="0" lang="ru-RU" altLang="ru-RU"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мандатный доступ(заключается в том, что вся информация делится на уровни в зависимости от степени секретности, а все пользователи сети также делятся на группы).</a:t>
            </a:r>
          </a:p>
          <a:p>
            <a:pPr marL="0" indent="0" eaLnBrk="0" fontAlgn="base" hangingPunct="0">
              <a:lnSpc>
                <a:spcPct val="100000"/>
              </a:lnSpc>
              <a:spcBef>
                <a:spcPct val="0"/>
              </a:spcBef>
              <a:spcAft>
                <a:spcPct val="0"/>
              </a:spcAft>
              <a:buNone/>
            </a:pPr>
            <a:r>
              <a:rPr lang="ru-RU" altLang="ru-RU" sz="1800" dirty="0">
                <a:latin typeface="Times New Roman" panose="02020603050405020304" pitchFamily="18" charset="0"/>
                <a:cs typeface="Times New Roman" panose="02020603050405020304" pitchFamily="18" charset="0"/>
              </a:rPr>
              <a:t>На рисунке слева показан избирательный доступ, на рисунке справа – мандатный.</a:t>
            </a:r>
            <a:endParaRPr kumimoji="0" lang="ru-RU" altLang="ru-RU"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102A6BA8-F56C-4C13-9C5B-C0C99A37F1A0}"/>
              </a:ext>
            </a:extLst>
          </p:cNvPr>
          <p:cNvPicPr>
            <a:picLocks noChangeAspect="1"/>
          </p:cNvPicPr>
          <p:nvPr/>
        </p:nvPicPr>
        <p:blipFill>
          <a:blip r:embed="rId2"/>
          <a:stretch>
            <a:fillRect/>
          </a:stretch>
        </p:blipFill>
        <p:spPr>
          <a:xfrm>
            <a:off x="6096000" y="3266684"/>
            <a:ext cx="4843829" cy="3056388"/>
          </a:xfrm>
          <a:prstGeom prst="rect">
            <a:avLst/>
          </a:prstGeom>
        </p:spPr>
      </p:pic>
      <p:pic>
        <p:nvPicPr>
          <p:cNvPr id="13" name="Рисунок 12">
            <a:extLst>
              <a:ext uri="{FF2B5EF4-FFF2-40B4-BE49-F238E27FC236}">
                <a16:creationId xmlns:a16="http://schemas.microsoft.com/office/drawing/2014/main" id="{A0E6AB06-E040-476B-AAE8-D239D58F6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63" y="3249731"/>
            <a:ext cx="4506791" cy="3090294"/>
          </a:xfrm>
          <a:prstGeom prst="rect">
            <a:avLst/>
          </a:prstGeom>
        </p:spPr>
      </p:pic>
    </p:spTree>
    <p:extLst>
      <p:ext uri="{BB962C8B-B14F-4D97-AF65-F5344CB8AC3E}">
        <p14:creationId xmlns:p14="http://schemas.microsoft.com/office/powerpoint/2010/main" val="95511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C3C4DD-10EF-4ED0-BF04-524E3B77A3BB}"/>
              </a:ext>
            </a:extLst>
          </p:cNvPr>
          <p:cNvSpPr>
            <a:spLocks noGrp="1"/>
          </p:cNvSpPr>
          <p:nvPr>
            <p:ph type="title"/>
          </p:nvPr>
        </p:nvSpPr>
        <p:spPr>
          <a:xfrm>
            <a:off x="838200" y="131762"/>
            <a:ext cx="10515600" cy="549275"/>
          </a:xfrm>
        </p:spPr>
        <p:txBody>
          <a:bodyPr>
            <a:normAutofit fontScale="90000"/>
          </a:bodyPr>
          <a:lstStyle/>
          <a:p>
            <a:pPr algn="ctr"/>
            <a:r>
              <a:rPr lang="ru-RU" dirty="0">
                <a:latin typeface="Times New Roman" panose="02020603050405020304" pitchFamily="18" charset="0"/>
                <a:cs typeface="Times New Roman" panose="02020603050405020304" pitchFamily="18" charset="0"/>
              </a:rPr>
              <a:t>Аудит</a:t>
            </a:r>
          </a:p>
        </p:txBody>
      </p:sp>
      <p:sp>
        <p:nvSpPr>
          <p:cNvPr id="3" name="Объект 2">
            <a:extLst>
              <a:ext uri="{FF2B5EF4-FFF2-40B4-BE49-F238E27FC236}">
                <a16:creationId xmlns:a16="http://schemas.microsoft.com/office/drawing/2014/main" id="{C949D197-D8C7-4B57-9BDB-A6001190EF8C}"/>
              </a:ext>
            </a:extLst>
          </p:cNvPr>
          <p:cNvSpPr>
            <a:spLocks noGrp="1"/>
          </p:cNvSpPr>
          <p:nvPr>
            <p:ph idx="1"/>
          </p:nvPr>
        </p:nvSpPr>
        <p:spPr>
          <a:xfrm>
            <a:off x="838200" y="681037"/>
            <a:ext cx="10515600" cy="2088540"/>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Аудит — фиксация в системном журнале событий, связанных с доступом к защищаемым системным ресурсам. Подсистема аудита современных ОС позволяет дифференцированно задавать перечень интересующих администратора событий с помощью удобного графического интерфейса. Средства учета и наблюдения обеспечивают возможность обнаружить и зафиксировать важные события, связанные с безопасностью, или любые попытки создать, получить доступ или удалить системные ресурсы. Аудит используется для того, чтобы засекать даже неудачные попытки «взлома» системы.</a:t>
            </a:r>
          </a:p>
        </p:txBody>
      </p:sp>
      <p:pic>
        <p:nvPicPr>
          <p:cNvPr id="2050" name="Picture 2">
            <a:extLst>
              <a:ext uri="{FF2B5EF4-FFF2-40B4-BE49-F238E27FC236}">
                <a16:creationId xmlns:a16="http://schemas.microsoft.com/office/drawing/2014/main" id="{8791DDA0-D741-4F16-B519-22D474CC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678" y="2769577"/>
            <a:ext cx="4828643" cy="353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1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7C1524-E452-466C-856C-2F37CA5309D6}"/>
              </a:ext>
            </a:extLst>
          </p:cNvPr>
          <p:cNvSpPr>
            <a:spLocks noGrp="1"/>
          </p:cNvSpPr>
          <p:nvPr>
            <p:ph type="title"/>
          </p:nvPr>
        </p:nvSpPr>
        <p:spPr>
          <a:xfrm>
            <a:off x="838200" y="43839"/>
            <a:ext cx="10515600" cy="637198"/>
          </a:xfrm>
        </p:spPr>
        <p:txBody>
          <a:bodyPr>
            <a:normAutofit fontScale="90000"/>
          </a:bodyPr>
          <a:lstStyle/>
          <a:p>
            <a:pPr algn="ctr"/>
            <a:r>
              <a:rPr lang="ru-RU" dirty="0">
                <a:latin typeface="Times New Roman" panose="02020603050405020304" pitchFamily="18" charset="0"/>
                <a:cs typeface="Times New Roman" panose="02020603050405020304" pitchFamily="18" charset="0"/>
              </a:rPr>
              <a:t>Технология защищенного канала</a:t>
            </a:r>
          </a:p>
        </p:txBody>
      </p:sp>
      <p:sp>
        <p:nvSpPr>
          <p:cNvPr id="3" name="Объект 2">
            <a:extLst>
              <a:ext uri="{FF2B5EF4-FFF2-40B4-BE49-F238E27FC236}">
                <a16:creationId xmlns:a16="http://schemas.microsoft.com/office/drawing/2014/main" id="{24B33A49-DA17-41E3-9A74-707F83AD7CFE}"/>
              </a:ext>
            </a:extLst>
          </p:cNvPr>
          <p:cNvSpPr>
            <a:spLocks noGrp="1"/>
          </p:cNvSpPr>
          <p:nvPr>
            <p:ph idx="1"/>
          </p:nvPr>
        </p:nvSpPr>
        <p:spPr>
          <a:xfrm>
            <a:off x="838200" y="865675"/>
            <a:ext cx="10515600" cy="2114917"/>
          </a:xfrm>
        </p:spPr>
        <p:txBody>
          <a:bodyPr>
            <a:normAutofit lnSpcReduction="10000"/>
          </a:bodyPr>
          <a:lstStyle/>
          <a:p>
            <a:pPr marL="0" indent="0">
              <a:buNone/>
            </a:pPr>
            <a:r>
              <a:rPr lang="ru-RU" sz="2000" dirty="0">
                <a:latin typeface="Times New Roman" panose="02020603050405020304" pitchFamily="18" charset="0"/>
                <a:cs typeface="Times New Roman" panose="02020603050405020304" pitchFamily="18" charset="0"/>
              </a:rPr>
              <a:t>Технология защищенного канала призвана обеспечивать безопасность передачи данных по открытой транспортной сети, например, через Интернет. Защищенный канал обеспечивает выполнение трех основных функций:</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взаимную аутентификацию абонентов при установлении соединения, </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защиту передаваемых по каналу сообщений от несанкционированного доступа, </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подтверждение целостности поступающих по каналу сообщений. </a:t>
            </a:r>
          </a:p>
        </p:txBody>
      </p:sp>
      <p:pic>
        <p:nvPicPr>
          <p:cNvPr id="5" name="Рисунок 4">
            <a:extLst>
              <a:ext uri="{FF2B5EF4-FFF2-40B4-BE49-F238E27FC236}">
                <a16:creationId xmlns:a16="http://schemas.microsoft.com/office/drawing/2014/main" id="{845A44CF-F486-48E4-AAB6-E0F81679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473" y="2980592"/>
            <a:ext cx="5181053" cy="3607215"/>
          </a:xfrm>
          <a:prstGeom prst="rect">
            <a:avLst/>
          </a:prstGeom>
        </p:spPr>
      </p:pic>
    </p:spTree>
    <p:extLst>
      <p:ext uri="{BB962C8B-B14F-4D97-AF65-F5344CB8AC3E}">
        <p14:creationId xmlns:p14="http://schemas.microsoft.com/office/powerpoint/2010/main" val="291811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7C1524-E452-466C-856C-2F37CA5309D6}"/>
              </a:ext>
            </a:extLst>
          </p:cNvPr>
          <p:cNvSpPr>
            <a:spLocks noGrp="1"/>
          </p:cNvSpPr>
          <p:nvPr>
            <p:ph type="title"/>
          </p:nvPr>
        </p:nvSpPr>
        <p:spPr>
          <a:xfrm>
            <a:off x="838200" y="43839"/>
            <a:ext cx="10515600" cy="637198"/>
          </a:xfrm>
        </p:spPr>
        <p:txBody>
          <a:bodyPr>
            <a:normAutofit fontScale="90000"/>
          </a:bodyPr>
          <a:lstStyle/>
          <a:p>
            <a:pPr algn="ctr"/>
            <a:r>
              <a:rPr lang="ru-RU" dirty="0">
                <a:latin typeface="Times New Roman" panose="02020603050405020304" pitchFamily="18" charset="0"/>
                <a:cs typeface="Times New Roman" panose="02020603050405020304" pitchFamily="18" charset="0"/>
              </a:rPr>
              <a:t>Технология защищенного канала</a:t>
            </a:r>
          </a:p>
        </p:txBody>
      </p:sp>
      <p:sp>
        <p:nvSpPr>
          <p:cNvPr id="3" name="Объект 2">
            <a:extLst>
              <a:ext uri="{FF2B5EF4-FFF2-40B4-BE49-F238E27FC236}">
                <a16:creationId xmlns:a16="http://schemas.microsoft.com/office/drawing/2014/main" id="{24B33A49-DA17-41E3-9A74-707F83AD7CFE}"/>
              </a:ext>
            </a:extLst>
          </p:cNvPr>
          <p:cNvSpPr>
            <a:spLocks noGrp="1"/>
          </p:cNvSpPr>
          <p:nvPr>
            <p:ph idx="1"/>
          </p:nvPr>
        </p:nvSpPr>
        <p:spPr>
          <a:xfrm>
            <a:off x="838200" y="865676"/>
            <a:ext cx="10515600" cy="945540"/>
          </a:xfrm>
        </p:spPr>
        <p:txBody>
          <a:bodyPr>
            <a:normAutofit fontScale="92500" lnSpcReduction="20000"/>
          </a:bodyPr>
          <a:lstStyle/>
          <a:p>
            <a:pPr marL="0" indent="0">
              <a:buNone/>
            </a:pPr>
            <a:r>
              <a:rPr lang="ru-RU" sz="2000" dirty="0">
                <a:latin typeface="Times New Roman" panose="02020603050405020304" pitchFamily="18" charset="0"/>
                <a:cs typeface="Times New Roman" panose="02020603050405020304" pitchFamily="18" charset="0"/>
              </a:rPr>
              <a:t>Совокупность защищенных каналов, созданных предприятием в публичной сети для объединения своих филиалов, часто называют виртуальной частной сетью (Virtual Private Network, VPN). Это совокупность технологий, позволяющих обеспечить одно или несколько сетевых соединений (логическую сеть) поверх другой сети (например, Интернет).</a:t>
            </a:r>
            <a:endParaRPr lang="ru-RU" sz="32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1F796CF-4324-4760-8429-B9BC56846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95855"/>
            <a:ext cx="4885592" cy="4158760"/>
          </a:xfrm>
          <a:prstGeom prst="rect">
            <a:avLst/>
          </a:prstGeom>
        </p:spPr>
      </p:pic>
      <p:pic>
        <p:nvPicPr>
          <p:cNvPr id="7" name="Picture 4" descr="Что такое VPN сеть, какие у нее есть возможности и способы реализация">
            <a:extLst>
              <a:ext uri="{FF2B5EF4-FFF2-40B4-BE49-F238E27FC236}">
                <a16:creationId xmlns:a16="http://schemas.microsoft.com/office/drawing/2014/main" id="{6A995B04-15F6-422C-A2A7-228FBE7F3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835" y="1995855"/>
            <a:ext cx="501796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2618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479</Words>
  <Application>Microsoft Office PowerPoint</Application>
  <PresentationFormat>Широкоэкранный</PresentationFormat>
  <Paragraphs>28</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Calibri Light</vt:lpstr>
      <vt:lpstr>Times New Roman</vt:lpstr>
      <vt:lpstr>Тема Office</vt:lpstr>
      <vt:lpstr>Базовые технологии безопасности</vt:lpstr>
      <vt:lpstr>Аутентификация </vt:lpstr>
      <vt:lpstr>Аутентификация </vt:lpstr>
      <vt:lpstr>Авторизация</vt:lpstr>
      <vt:lpstr>Авторизация</vt:lpstr>
      <vt:lpstr>Аудит</vt:lpstr>
      <vt:lpstr>Технология защищенного канала</vt:lpstr>
      <vt:lpstr>Технология защищенного канала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Базовые технологии безопасности</dc:title>
  <dc:creator>8-bit</dc:creator>
  <cp:lastModifiedBy>8-bit</cp:lastModifiedBy>
  <cp:revision>7</cp:revision>
  <dcterms:created xsi:type="dcterms:W3CDTF">2021-12-12T08:03:02Z</dcterms:created>
  <dcterms:modified xsi:type="dcterms:W3CDTF">2023-06-03T17:40:38Z</dcterms:modified>
</cp:coreProperties>
</file>