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6" r:id="rId3"/>
    <p:sldId id="295" r:id="rId4"/>
    <p:sldId id="296" r:id="rId5"/>
    <p:sldId id="297" r:id="rId6"/>
    <p:sldId id="298" r:id="rId7"/>
    <p:sldId id="299" r:id="rId8"/>
    <p:sldId id="300" r:id="rId9"/>
    <p:sldId id="301" r:id="rId10"/>
    <p:sldId id="302" r:id="rId11"/>
    <p:sldId id="303" r:id="rId12"/>
    <p:sldId id="304" r:id="rId13"/>
    <p:sldId id="305" r:id="rId14"/>
    <p:sldId id="307" r:id="rId15"/>
    <p:sldId id="306"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0418" autoAdjust="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66139C-FA37-4E42-B935-DD55AE1389D5}"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BB0FA-03E6-4D9E-A359-67FD60E306F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10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6139C-FA37-4E42-B935-DD55AE1389D5}"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BB0FA-03E6-4D9E-A359-67FD60E306F4}" type="slidenum">
              <a:rPr lang="en-US" smtClean="0"/>
              <a:t>‹#›</a:t>
            </a:fld>
            <a:endParaRPr lang="en-US"/>
          </a:p>
        </p:txBody>
      </p:sp>
    </p:spTree>
    <p:extLst>
      <p:ext uri="{BB962C8B-B14F-4D97-AF65-F5344CB8AC3E}">
        <p14:creationId xmlns:p14="http://schemas.microsoft.com/office/powerpoint/2010/main" val="2325914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6139C-FA37-4E42-B935-DD55AE1389D5}"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BB0FA-03E6-4D9E-A359-67FD60E306F4}" type="slidenum">
              <a:rPr lang="en-US" smtClean="0"/>
              <a:t>‹#›</a:t>
            </a:fld>
            <a:endParaRPr lang="en-US"/>
          </a:p>
        </p:txBody>
      </p:sp>
    </p:spTree>
    <p:extLst>
      <p:ext uri="{BB962C8B-B14F-4D97-AF65-F5344CB8AC3E}">
        <p14:creationId xmlns:p14="http://schemas.microsoft.com/office/powerpoint/2010/main" val="292310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6139C-FA37-4E42-B935-DD55AE1389D5}"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BB0FA-03E6-4D9E-A359-67FD60E306F4}" type="slidenum">
              <a:rPr lang="en-US" smtClean="0"/>
              <a:t>‹#›</a:t>
            </a:fld>
            <a:endParaRPr lang="en-US"/>
          </a:p>
        </p:txBody>
      </p:sp>
    </p:spTree>
    <p:extLst>
      <p:ext uri="{BB962C8B-B14F-4D97-AF65-F5344CB8AC3E}">
        <p14:creationId xmlns:p14="http://schemas.microsoft.com/office/powerpoint/2010/main" val="287111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66139C-FA37-4E42-B935-DD55AE1389D5}"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BB0FA-03E6-4D9E-A359-67FD60E306F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953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66139C-FA37-4E42-B935-DD55AE1389D5}"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BB0FA-03E6-4D9E-A359-67FD60E306F4}" type="slidenum">
              <a:rPr lang="en-US" smtClean="0"/>
              <a:t>‹#›</a:t>
            </a:fld>
            <a:endParaRPr lang="en-US"/>
          </a:p>
        </p:txBody>
      </p:sp>
    </p:spTree>
    <p:extLst>
      <p:ext uri="{BB962C8B-B14F-4D97-AF65-F5344CB8AC3E}">
        <p14:creationId xmlns:p14="http://schemas.microsoft.com/office/powerpoint/2010/main" val="2591816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66139C-FA37-4E42-B935-DD55AE1389D5}" type="datetimeFigureOut">
              <a:rPr lang="en-US" smtClean="0"/>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BB0FA-03E6-4D9E-A359-67FD60E306F4}" type="slidenum">
              <a:rPr lang="en-US" smtClean="0"/>
              <a:t>‹#›</a:t>
            </a:fld>
            <a:endParaRPr lang="en-US"/>
          </a:p>
        </p:txBody>
      </p:sp>
    </p:spTree>
    <p:extLst>
      <p:ext uri="{BB962C8B-B14F-4D97-AF65-F5344CB8AC3E}">
        <p14:creationId xmlns:p14="http://schemas.microsoft.com/office/powerpoint/2010/main" val="222914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66139C-FA37-4E42-B935-DD55AE1389D5}" type="datetimeFigureOut">
              <a:rPr lang="en-US" smtClean="0"/>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BB0FA-03E6-4D9E-A359-67FD60E306F4}" type="slidenum">
              <a:rPr lang="en-US" smtClean="0"/>
              <a:t>‹#›</a:t>
            </a:fld>
            <a:endParaRPr lang="en-US"/>
          </a:p>
        </p:txBody>
      </p:sp>
    </p:spTree>
    <p:extLst>
      <p:ext uri="{BB962C8B-B14F-4D97-AF65-F5344CB8AC3E}">
        <p14:creationId xmlns:p14="http://schemas.microsoft.com/office/powerpoint/2010/main" val="44034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66139C-FA37-4E42-B935-DD55AE1389D5}" type="datetimeFigureOut">
              <a:rPr lang="en-US" smtClean="0"/>
              <a:t>10/20/2024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BFBB0FA-03E6-4D9E-A359-67FD60E306F4}" type="slidenum">
              <a:rPr lang="en-US" smtClean="0"/>
              <a:t>‹#›</a:t>
            </a:fld>
            <a:endParaRPr lang="en-US"/>
          </a:p>
        </p:txBody>
      </p:sp>
    </p:spTree>
    <p:extLst>
      <p:ext uri="{BB962C8B-B14F-4D97-AF65-F5344CB8AC3E}">
        <p14:creationId xmlns:p14="http://schemas.microsoft.com/office/powerpoint/2010/main" val="2386159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66139C-FA37-4E42-B935-DD55AE1389D5}" type="datetimeFigureOut">
              <a:rPr lang="en-US" smtClean="0"/>
              <a:t>10/20/2024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FBB0FA-03E6-4D9E-A359-67FD60E306F4}" type="slidenum">
              <a:rPr lang="en-US" smtClean="0"/>
              <a:t>‹#›</a:t>
            </a:fld>
            <a:endParaRPr lang="en-US"/>
          </a:p>
        </p:txBody>
      </p:sp>
    </p:spTree>
    <p:extLst>
      <p:ext uri="{BB962C8B-B14F-4D97-AF65-F5344CB8AC3E}">
        <p14:creationId xmlns:p14="http://schemas.microsoft.com/office/powerpoint/2010/main" val="311670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66139C-FA37-4E42-B935-DD55AE1389D5}"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FBB0FA-03E6-4D9E-A359-67FD60E306F4}" type="slidenum">
              <a:rPr lang="en-US" smtClean="0"/>
              <a:t>‹#›</a:t>
            </a:fld>
            <a:endParaRPr lang="en-US"/>
          </a:p>
        </p:txBody>
      </p:sp>
    </p:spTree>
    <p:extLst>
      <p:ext uri="{BB962C8B-B14F-4D97-AF65-F5344CB8AC3E}">
        <p14:creationId xmlns:p14="http://schemas.microsoft.com/office/powerpoint/2010/main" val="249840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66139C-FA37-4E42-B935-DD55AE1389D5}" type="datetimeFigureOut">
              <a:rPr lang="en-US" smtClean="0"/>
              <a:t>10/20/2024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BFBB0FA-03E6-4D9E-A359-67FD60E306F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381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88FD-08B4-43AC-A0C6-F8745511F6E1}"/>
              </a:ext>
            </a:extLst>
          </p:cNvPr>
          <p:cNvSpPr>
            <a:spLocks noGrp="1"/>
          </p:cNvSpPr>
          <p:nvPr>
            <p:ph type="ctrTitle"/>
          </p:nvPr>
        </p:nvSpPr>
        <p:spPr/>
        <p:txBody>
          <a:bodyPr>
            <a:normAutofit/>
          </a:bodyPr>
          <a:lstStyle/>
          <a:p>
            <a:pPr algn="ctr"/>
            <a:r>
              <a:rPr lang="en-US" sz="5400" dirty="0">
                <a:latin typeface="Arial" panose="020B0604020202020204" pitchFamily="34" charset="0"/>
                <a:cs typeface="Arial" panose="020B0604020202020204" pitchFamily="34" charset="0"/>
              </a:rPr>
              <a:t>Commuter Aided Design</a:t>
            </a:r>
            <a:br>
              <a:rPr lang="en-US" sz="5400" dirty="0">
                <a:latin typeface="Arial" panose="020B0604020202020204" pitchFamily="34" charset="0"/>
                <a:cs typeface="Arial" panose="020B0604020202020204" pitchFamily="34" charset="0"/>
              </a:rPr>
            </a:br>
            <a:r>
              <a:rPr lang="en-US" sz="5400" dirty="0">
                <a:latin typeface="Arial" panose="020B0604020202020204" pitchFamily="34" charset="0"/>
                <a:cs typeface="Arial" panose="020B0604020202020204" pitchFamily="34" charset="0"/>
              </a:rPr>
              <a:t>CAD</a:t>
            </a:r>
          </a:p>
        </p:txBody>
      </p:sp>
      <p:sp>
        <p:nvSpPr>
          <p:cNvPr id="3" name="Subtitle 2">
            <a:extLst>
              <a:ext uri="{FF2B5EF4-FFF2-40B4-BE49-F238E27FC236}">
                <a16:creationId xmlns:a16="http://schemas.microsoft.com/office/drawing/2014/main" id="{B4BD6910-09CD-4446-AEF7-2F63180E2E8D}"/>
              </a:ext>
            </a:extLst>
          </p:cNvPr>
          <p:cNvSpPr>
            <a:spLocks noGrp="1"/>
          </p:cNvSpPr>
          <p:nvPr>
            <p:ph type="subTitle" idx="1"/>
          </p:nvPr>
        </p:nvSpPr>
        <p:spPr/>
        <p:txBody>
          <a:bodyPr>
            <a:normAutofit/>
          </a:bodyPr>
          <a:lstStyle/>
          <a:p>
            <a:r>
              <a:rPr lang="en-US" dirty="0">
                <a:latin typeface="Arial" panose="020B0604020202020204" pitchFamily="34" charset="0"/>
                <a:cs typeface="Arial" panose="020B0604020202020204" pitchFamily="34" charset="0"/>
              </a:rPr>
              <a:t>Lecture 4</a:t>
            </a:r>
          </a:p>
        </p:txBody>
      </p:sp>
    </p:spTree>
    <p:extLst>
      <p:ext uri="{BB962C8B-B14F-4D97-AF65-F5344CB8AC3E}">
        <p14:creationId xmlns:p14="http://schemas.microsoft.com/office/powerpoint/2010/main" val="88457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latin typeface="Arial" panose="020B0604020202020204" pitchFamily="34" charset="0"/>
                <a:cs typeface="Arial" panose="020B0604020202020204" pitchFamily="34" charset="0"/>
              </a:rPr>
              <a:t>HDL Abstraction (Circuit</a:t>
            </a:r>
            <a:r>
              <a:rPr lang="en-US" sz="1800" b="0" i="0" u="none" strike="noStrike" baseline="0" dirty="0">
                <a:latin typeface="MkqybwFvrlrnAdvTTb6c2036d.I"/>
              </a:rPr>
              <a:t> </a:t>
            </a:r>
            <a:r>
              <a:rPr lang="en-US" sz="3200" b="1" dirty="0">
                <a:latin typeface="Arial" panose="020B0604020202020204" pitchFamily="34" charset="0"/>
                <a:cs typeface="Arial" panose="020B0604020202020204" pitchFamily="34" charset="0"/>
              </a:rPr>
              <a:t>Level)</a:t>
            </a: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79" y="1845734"/>
            <a:ext cx="5810417" cy="4445736"/>
          </a:xfrm>
        </p:spPr>
        <p:txBody>
          <a:bodyPr>
            <a:noAutofit/>
          </a:bodyPr>
          <a:lstStyle/>
          <a:p>
            <a:pPr algn="l">
              <a:lnSpc>
                <a:spcPct val="150000"/>
              </a:lnSpc>
              <a:buFont typeface="Wingdings" panose="05000000000000000000" pitchFamily="2" charset="2"/>
              <a:buChar char="q"/>
            </a:pPr>
            <a:r>
              <a:rPr lang="en-US" sz="2400" b="0" i="0" u="none" strike="noStrike" baseline="0" dirty="0">
                <a:latin typeface="Arial" panose="020B0604020202020204" pitchFamily="34" charset="0"/>
                <a:cs typeface="Arial" panose="020B0604020202020204" pitchFamily="34" charset="0"/>
              </a:rPr>
              <a:t>The circuit level describes the operation of the basic gates and registers using transistors, wires, and other electrical components such as resistors and capacitors.</a:t>
            </a:r>
            <a:endParaRPr lang="en-US" sz="2400" b="1"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539AEA-64D9-425D-B25D-DEA11820C749}"/>
              </a:ext>
            </a:extLst>
          </p:cNvPr>
          <p:cNvPicPr>
            <a:picLocks noChangeAspect="1"/>
          </p:cNvPicPr>
          <p:nvPr/>
        </p:nvPicPr>
        <p:blipFill>
          <a:blip r:embed="rId2"/>
          <a:stretch>
            <a:fillRect/>
          </a:stretch>
        </p:blipFill>
        <p:spPr>
          <a:xfrm>
            <a:off x="7007091" y="1811426"/>
            <a:ext cx="4953473" cy="4554110"/>
          </a:xfrm>
          <a:prstGeom prst="rect">
            <a:avLst/>
          </a:prstGeom>
        </p:spPr>
      </p:pic>
      <p:sp>
        <p:nvSpPr>
          <p:cNvPr id="4" name="Rectangle: Rounded Corners 3">
            <a:extLst>
              <a:ext uri="{FF2B5EF4-FFF2-40B4-BE49-F238E27FC236}">
                <a16:creationId xmlns:a16="http://schemas.microsoft.com/office/drawing/2014/main" id="{4C51CA04-350E-4371-86E7-1A833F84E5ED}"/>
              </a:ext>
            </a:extLst>
          </p:cNvPr>
          <p:cNvSpPr/>
          <p:nvPr/>
        </p:nvSpPr>
        <p:spPr>
          <a:xfrm>
            <a:off x="8199782" y="4849861"/>
            <a:ext cx="2802835" cy="745876"/>
          </a:xfrm>
          <a:prstGeom prst="round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1621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latin typeface="Arial" panose="020B0604020202020204" pitchFamily="34" charset="0"/>
                <a:cs typeface="Arial" panose="020B0604020202020204" pitchFamily="34" charset="0"/>
              </a:rPr>
              <a:t>HDL Abstraction (Material</a:t>
            </a:r>
            <a:r>
              <a:rPr lang="en-US" sz="1800" b="0" i="0" u="none" strike="noStrike" baseline="0" dirty="0">
                <a:latin typeface="MkqybwFvrlrnAdvTTb6c2036d.I"/>
              </a:rPr>
              <a:t> </a:t>
            </a:r>
            <a:r>
              <a:rPr lang="en-US" sz="3200" b="1" dirty="0">
                <a:latin typeface="Arial" panose="020B0604020202020204" pitchFamily="34" charset="0"/>
                <a:cs typeface="Arial" panose="020B0604020202020204" pitchFamily="34" charset="0"/>
              </a:rPr>
              <a:t>Level)</a:t>
            </a: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79" y="1845734"/>
            <a:ext cx="5810417" cy="4445736"/>
          </a:xfrm>
        </p:spPr>
        <p:txBody>
          <a:bodyPr>
            <a:noAutofit/>
          </a:bodyPr>
          <a:lstStyle/>
          <a:p>
            <a:pPr>
              <a:lnSpc>
                <a:spcPct val="150000"/>
              </a:lnSpc>
              <a:buFont typeface="Wingdings" panose="05000000000000000000" pitchFamily="2" charset="2"/>
              <a:buChar char="q"/>
            </a:pPr>
            <a:r>
              <a:rPr lang="en-US" sz="2400" b="0" i="0" u="none" strike="noStrike" baseline="0" dirty="0">
                <a:solidFill>
                  <a:schemeClr val="tx1"/>
                </a:solidFill>
                <a:latin typeface="Arial" panose="020B0604020202020204" pitchFamily="34" charset="0"/>
                <a:cs typeface="Arial" panose="020B0604020202020204" pitchFamily="34" charset="0"/>
              </a:rPr>
              <a:t>This level describes how different materials are combined and shaped in order to implement the transistors, devices, and wires from the circuit level.</a:t>
            </a:r>
          </a:p>
          <a:p>
            <a:pPr>
              <a:lnSpc>
                <a:spcPct val="150000"/>
              </a:lnSpc>
              <a:buFont typeface="Wingdings" panose="05000000000000000000" pitchFamily="2" charset="2"/>
              <a:buChar char="q"/>
            </a:pPr>
            <a:r>
              <a:rPr lang="en-US" sz="2400" dirty="0">
                <a:solidFill>
                  <a:schemeClr val="tx1"/>
                </a:solidFill>
                <a:latin typeface="Arial" panose="020B0604020202020204" pitchFamily="34" charset="0"/>
                <a:cs typeface="Arial" panose="020B0604020202020204" pitchFamily="34" charset="0"/>
              </a:rPr>
              <a:t>HDLs are designed to model behavior at all of abstraction  levels except for the material level.</a:t>
            </a:r>
          </a:p>
          <a:p>
            <a:pPr algn="l"/>
            <a:endParaRPr lang="en-US" sz="2400" b="1"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539AEA-64D9-425D-B25D-DEA11820C749}"/>
              </a:ext>
            </a:extLst>
          </p:cNvPr>
          <p:cNvPicPr>
            <a:picLocks noChangeAspect="1"/>
          </p:cNvPicPr>
          <p:nvPr/>
        </p:nvPicPr>
        <p:blipFill>
          <a:blip r:embed="rId2"/>
          <a:stretch>
            <a:fillRect/>
          </a:stretch>
        </p:blipFill>
        <p:spPr>
          <a:xfrm>
            <a:off x="7007091" y="1811426"/>
            <a:ext cx="4953473" cy="4554110"/>
          </a:xfrm>
          <a:prstGeom prst="rect">
            <a:avLst/>
          </a:prstGeom>
        </p:spPr>
      </p:pic>
      <p:sp>
        <p:nvSpPr>
          <p:cNvPr id="4" name="Rectangle: Rounded Corners 3">
            <a:extLst>
              <a:ext uri="{FF2B5EF4-FFF2-40B4-BE49-F238E27FC236}">
                <a16:creationId xmlns:a16="http://schemas.microsoft.com/office/drawing/2014/main" id="{4C51CA04-350E-4371-86E7-1A833F84E5ED}"/>
              </a:ext>
            </a:extLst>
          </p:cNvPr>
          <p:cNvSpPr/>
          <p:nvPr/>
        </p:nvSpPr>
        <p:spPr>
          <a:xfrm>
            <a:off x="8199782" y="5555540"/>
            <a:ext cx="2802835" cy="745876"/>
          </a:xfrm>
          <a:prstGeom prst="round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7616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FE8991-770D-4302-9A43-EB0CC832B6D2}"/>
              </a:ext>
            </a:extLst>
          </p:cNvPr>
          <p:cNvPicPr>
            <a:picLocks noChangeAspect="1"/>
          </p:cNvPicPr>
          <p:nvPr/>
        </p:nvPicPr>
        <p:blipFill>
          <a:blip r:embed="rId2"/>
          <a:stretch>
            <a:fillRect/>
          </a:stretch>
        </p:blipFill>
        <p:spPr>
          <a:xfrm>
            <a:off x="4310742" y="255224"/>
            <a:ext cx="7228587" cy="6225089"/>
          </a:xfrm>
          <a:prstGeom prst="rect">
            <a:avLst/>
          </a:prstGeom>
        </p:spPr>
      </p:pic>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vert="horz" lIns="91440" tIns="45720" rIns="91440" bIns="45720" rtlCol="0" anchor="b">
            <a:normAutofit/>
          </a:bodyPr>
          <a:lstStyle/>
          <a:p>
            <a:r>
              <a:rPr lang="en-US" sz="4400" b="1">
                <a:solidFill>
                  <a:srgbClr val="FFFFFF"/>
                </a:solidFill>
              </a:rPr>
              <a:t>Digital Design Flow</a:t>
            </a:r>
          </a:p>
        </p:txBody>
      </p:sp>
    </p:spTree>
    <p:extLst>
      <p:ext uri="{BB962C8B-B14F-4D97-AF65-F5344CB8AC3E}">
        <p14:creationId xmlns:p14="http://schemas.microsoft.com/office/powerpoint/2010/main" val="26291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826F64-A992-46D4-8F00-4553CBA4E586}"/>
              </a:ext>
            </a:extLst>
          </p:cNvPr>
          <p:cNvPicPr>
            <a:picLocks noChangeAspect="1"/>
          </p:cNvPicPr>
          <p:nvPr/>
        </p:nvPicPr>
        <p:blipFill>
          <a:blip r:embed="rId2"/>
          <a:stretch>
            <a:fillRect/>
          </a:stretch>
        </p:blipFill>
        <p:spPr>
          <a:xfrm>
            <a:off x="4587618" y="404009"/>
            <a:ext cx="6812565" cy="6049981"/>
          </a:xfrm>
          <a:prstGeom prst="rect">
            <a:avLst/>
          </a:prstGeom>
        </p:spPr>
      </p:pic>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vert="horz" lIns="91440" tIns="45720" rIns="91440" bIns="45720" rtlCol="0" anchor="b">
            <a:normAutofit/>
          </a:bodyPr>
          <a:lstStyle/>
          <a:p>
            <a:r>
              <a:rPr lang="en-US" sz="4400" b="1">
                <a:solidFill>
                  <a:srgbClr val="FFFFFF"/>
                </a:solidFill>
              </a:rPr>
              <a:t>Classical Digital Design Flow</a:t>
            </a:r>
          </a:p>
        </p:txBody>
      </p:sp>
    </p:spTree>
    <p:extLst>
      <p:ext uri="{BB962C8B-B14F-4D97-AF65-F5344CB8AC3E}">
        <p14:creationId xmlns:p14="http://schemas.microsoft.com/office/powerpoint/2010/main" val="756983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latin typeface="Arial" panose="020B0604020202020204" pitchFamily="34" charset="0"/>
                <a:cs typeface="Arial" panose="020B0604020202020204" pitchFamily="34" charset="0"/>
              </a:rPr>
              <a:t>Modern Design Flow</a:t>
            </a:r>
          </a:p>
        </p:txBody>
      </p:sp>
      <p:pic>
        <p:nvPicPr>
          <p:cNvPr id="9" name="Picture 8">
            <a:extLst>
              <a:ext uri="{FF2B5EF4-FFF2-40B4-BE49-F238E27FC236}">
                <a16:creationId xmlns:a16="http://schemas.microsoft.com/office/drawing/2014/main" id="{A1CFC96F-8A71-43DE-AFA5-9DFD2EEF2D46}"/>
              </a:ext>
            </a:extLst>
          </p:cNvPr>
          <p:cNvPicPr>
            <a:picLocks noChangeAspect="1"/>
          </p:cNvPicPr>
          <p:nvPr/>
        </p:nvPicPr>
        <p:blipFill>
          <a:blip r:embed="rId2"/>
          <a:stretch>
            <a:fillRect/>
          </a:stretch>
        </p:blipFill>
        <p:spPr>
          <a:xfrm>
            <a:off x="4641574" y="487017"/>
            <a:ext cx="6808304" cy="5903844"/>
          </a:xfrm>
          <a:prstGeom prst="rect">
            <a:avLst/>
          </a:prstGeom>
        </p:spPr>
      </p:pic>
    </p:spTree>
    <p:extLst>
      <p:ext uri="{BB962C8B-B14F-4D97-AF65-F5344CB8AC3E}">
        <p14:creationId xmlns:p14="http://schemas.microsoft.com/office/powerpoint/2010/main" val="1893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2400" b="1" i="0" u="none" strike="noStrike" baseline="0" dirty="0">
                <a:solidFill>
                  <a:schemeClr val="tx1"/>
                </a:solidFill>
                <a:latin typeface="Arial" panose="020B0604020202020204" pitchFamily="34" charset="0"/>
                <a:cs typeface="Arial" panose="020B0604020202020204" pitchFamily="34" charset="0"/>
              </a:rPr>
              <a:t>Digital Designs Move from Schematic </a:t>
            </a:r>
            <a:r>
              <a:rPr lang="en-US" sz="2400" b="1" dirty="0">
                <a:solidFill>
                  <a:schemeClr val="tx1"/>
                </a:solidFill>
                <a:latin typeface="Arial" panose="020B0604020202020204" pitchFamily="34" charset="0"/>
                <a:cs typeface="Arial" panose="020B0604020202020204" pitchFamily="34" charset="0"/>
              </a:rPr>
              <a:t>E</a:t>
            </a:r>
            <a:r>
              <a:rPr lang="en-US" sz="2400" b="1" i="0" u="none" strike="noStrike" baseline="0" dirty="0">
                <a:solidFill>
                  <a:schemeClr val="tx1"/>
                </a:solidFill>
                <a:latin typeface="Arial" panose="020B0604020202020204" pitchFamily="34" charset="0"/>
                <a:cs typeface="Arial" panose="020B0604020202020204" pitchFamily="34" charset="0"/>
              </a:rPr>
              <a:t>ntry to HDLs</a:t>
            </a:r>
            <a:endParaRPr lang="en-US" sz="2400" b="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FD034E3-0A1A-44A1-88EE-B7DFB9205011}"/>
              </a:ext>
            </a:extLst>
          </p:cNvPr>
          <p:cNvSpPr txBox="1"/>
          <p:nvPr/>
        </p:nvSpPr>
        <p:spPr>
          <a:xfrm>
            <a:off x="1190211" y="1997191"/>
            <a:ext cx="9613624" cy="2805320"/>
          </a:xfrm>
          <a:prstGeom prst="rect">
            <a:avLst/>
          </a:prstGeom>
          <a:noFill/>
        </p:spPr>
        <p:txBody>
          <a:bodyPr wrap="square">
            <a:spAutoFit/>
          </a:bodyPr>
          <a:lstStyle/>
          <a:p>
            <a:pPr algn="l">
              <a:lnSpc>
                <a:spcPct val="150000"/>
              </a:lnSpc>
            </a:pPr>
            <a:r>
              <a:rPr lang="en-US" sz="2000" b="0" i="0" u="none" strike="noStrike" baseline="0" dirty="0">
                <a:latin typeface="Arial" panose="020B0604020202020204" pitchFamily="34" charset="0"/>
                <a:cs typeface="Arial" panose="020B0604020202020204" pitchFamily="34" charset="0"/>
              </a:rPr>
              <a:t>Why did digital designs move from schematic entry to text-based HDLs?</a:t>
            </a:r>
          </a:p>
          <a:p>
            <a:pPr marL="457200" indent="-457200" algn="l">
              <a:lnSpc>
                <a:spcPct val="150000"/>
              </a:lnSpc>
              <a:buFont typeface="Arial" panose="020B0604020202020204" pitchFamily="34" charset="0"/>
              <a:buChar char="•"/>
            </a:pPr>
            <a:r>
              <a:rPr lang="en-US" sz="2000" b="0" i="0" u="none" strike="noStrike" baseline="0" dirty="0">
                <a:latin typeface="Arial" panose="020B0604020202020204" pitchFamily="34" charset="0"/>
                <a:cs typeface="Arial" panose="020B0604020202020204" pitchFamily="34" charset="0"/>
              </a:rPr>
              <a:t>HDL models could be much larger by describing functionality in text similar to</a:t>
            </a:r>
          </a:p>
          <a:p>
            <a:pPr algn="l">
              <a:lnSpc>
                <a:spcPct val="150000"/>
              </a:lnSpc>
            </a:pPr>
            <a:r>
              <a:rPr lang="en-US" sz="2000" b="0" i="0" u="none" strike="noStrike" baseline="0" dirty="0">
                <a:latin typeface="Arial" panose="020B0604020202020204" pitchFamily="34" charset="0"/>
                <a:cs typeface="Arial" panose="020B0604020202020204" pitchFamily="34" charset="0"/>
              </a:rPr>
              <a:t>	traditional programming language.</a:t>
            </a:r>
          </a:p>
          <a:p>
            <a:pPr marL="457200" indent="-457200" algn="l">
              <a:lnSpc>
                <a:spcPct val="150000"/>
              </a:lnSpc>
              <a:buFont typeface="Arial" panose="020B0604020202020204" pitchFamily="34" charset="0"/>
              <a:buChar char="•"/>
            </a:pPr>
            <a:r>
              <a:rPr lang="en-US" sz="2000" b="0" i="0" u="none" strike="noStrike" baseline="0" dirty="0">
                <a:latin typeface="Arial" panose="020B0604020202020204" pitchFamily="34" charset="0"/>
                <a:cs typeface="Arial" panose="020B0604020202020204" pitchFamily="34" charset="0"/>
              </a:rPr>
              <a:t>Schematics required sophisticated graphics hardware to display correctly.</a:t>
            </a:r>
          </a:p>
          <a:p>
            <a:pPr marL="457200" indent="-457200" algn="l">
              <a:lnSpc>
                <a:spcPct val="150000"/>
              </a:lnSpc>
              <a:buFont typeface="Arial" panose="020B0604020202020204" pitchFamily="34" charset="0"/>
              <a:buChar char="•"/>
            </a:pPr>
            <a:r>
              <a:rPr lang="en-US" sz="2000" b="0" i="0" u="none" strike="noStrike" baseline="0" dirty="0">
                <a:latin typeface="Arial" panose="020B0604020202020204" pitchFamily="34" charset="0"/>
                <a:cs typeface="Arial" panose="020B0604020202020204" pitchFamily="34" charset="0"/>
              </a:rPr>
              <a:t>Schematics symbols became too small as designs became larger.</a:t>
            </a:r>
          </a:p>
          <a:p>
            <a:pPr marL="457200" indent="-457200" algn="l">
              <a:lnSpc>
                <a:spcPct val="150000"/>
              </a:lnSpc>
              <a:buFont typeface="Arial" panose="020B0604020202020204" pitchFamily="34" charset="0"/>
              <a:buChar char="•"/>
            </a:pPr>
            <a:r>
              <a:rPr lang="en-US" sz="2000" b="0" i="0" u="none" strike="noStrike" baseline="0" dirty="0">
                <a:latin typeface="Arial" panose="020B0604020202020204" pitchFamily="34" charset="0"/>
                <a:cs typeface="Arial" panose="020B0604020202020204" pitchFamily="34" charset="0"/>
              </a:rPr>
              <a:t>Text was easier to understand by a broader range of engineers.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194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i="0" u="none" strike="noStrike" baseline="0" dirty="0">
                <a:solidFill>
                  <a:schemeClr val="tx1"/>
                </a:solidFill>
                <a:latin typeface="Arial" panose="020B0604020202020204" pitchFamily="34" charset="0"/>
                <a:cs typeface="Arial" panose="020B0604020202020204" pitchFamily="34" charset="0"/>
              </a:rPr>
              <a:t>Introduction to Verilog</a:t>
            </a:r>
            <a:endParaRPr lang="en-US" sz="3200" b="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FD034E3-0A1A-44A1-88EE-B7DFB9205011}"/>
              </a:ext>
            </a:extLst>
          </p:cNvPr>
          <p:cNvSpPr txBox="1"/>
          <p:nvPr/>
        </p:nvSpPr>
        <p:spPr>
          <a:xfrm>
            <a:off x="1190211" y="1887862"/>
            <a:ext cx="9613624" cy="3728649"/>
          </a:xfrm>
          <a:prstGeom prst="rect">
            <a:avLst/>
          </a:prstGeom>
          <a:noFill/>
        </p:spPr>
        <p:txBody>
          <a:bodyPr wrap="square">
            <a:spAutoFit/>
          </a:bodyPr>
          <a:lstStyle/>
          <a:p>
            <a:pPr marL="342900" indent="-342900" algn="l">
              <a:lnSpc>
                <a:spcPct val="150000"/>
              </a:lnSpc>
              <a:buFont typeface="Wingdings" panose="05000000000000000000" pitchFamily="2" charset="2"/>
              <a:buChar char="q"/>
            </a:pPr>
            <a:r>
              <a:rPr lang="en-US" sz="2000" b="0" i="0" u="none" strike="noStrike" baseline="0" dirty="0">
                <a:latin typeface="Arial" panose="020B0604020202020204" pitchFamily="34" charset="0"/>
                <a:cs typeface="Arial" panose="020B0604020202020204" pitchFamily="34" charset="0"/>
              </a:rPr>
              <a:t>The original Verilog standard (IEEE 1364) has been updated numerous times since its creation in 1995.</a:t>
            </a:r>
          </a:p>
          <a:p>
            <a:pPr marL="342900" indent="-342900" algn="l">
              <a:lnSpc>
                <a:spcPct val="150000"/>
              </a:lnSpc>
              <a:buFont typeface="Wingdings" panose="05000000000000000000" pitchFamily="2" charset="2"/>
              <a:buChar char="q"/>
            </a:pPr>
            <a:r>
              <a:rPr lang="en-US" sz="2000" b="0" i="0" u="none" strike="noStrike" baseline="0" dirty="0">
                <a:latin typeface="Arial" panose="020B0604020202020204" pitchFamily="34" charset="0"/>
                <a:cs typeface="Arial" panose="020B0604020202020204" pitchFamily="34" charset="0"/>
              </a:rPr>
              <a:t>The most significant update occurred in 2001, which was titled IEEE 1394-2001. In 2005, minor</a:t>
            </a:r>
          </a:p>
          <a:p>
            <a:pPr marL="342900" indent="-342900" algn="l">
              <a:lnSpc>
                <a:spcPct val="150000"/>
              </a:lnSpc>
              <a:buFont typeface="Wingdings" panose="05000000000000000000" pitchFamily="2" charset="2"/>
              <a:buChar char="q"/>
            </a:pPr>
            <a:r>
              <a:rPr lang="en-US" sz="2000" b="0" i="0" u="none" strike="noStrike" baseline="0" dirty="0">
                <a:latin typeface="Arial" panose="020B0604020202020204" pitchFamily="34" charset="0"/>
                <a:cs typeface="Arial" panose="020B0604020202020204" pitchFamily="34" charset="0"/>
              </a:rPr>
              <a:t>improvements were added to the standard, which resulted in IEEE 1394-2005.</a:t>
            </a:r>
          </a:p>
          <a:p>
            <a:pPr marL="342900" indent="-342900" algn="l">
              <a:lnSpc>
                <a:spcPct val="150000"/>
              </a:lnSpc>
              <a:buFont typeface="Wingdings" panose="05000000000000000000" pitchFamily="2" charset="2"/>
              <a:buChar char="q"/>
            </a:pPr>
            <a:r>
              <a:rPr lang="en-US" sz="2000" b="0" i="0" u="none" strike="noStrike" baseline="0" dirty="0">
                <a:latin typeface="Arial" panose="020B0604020202020204" pitchFamily="34" charset="0"/>
                <a:cs typeface="Arial" panose="020B0604020202020204" pitchFamily="34" charset="0"/>
              </a:rPr>
              <a:t>Verilog is </a:t>
            </a:r>
            <a:r>
              <a:rPr lang="en-US" sz="2000" b="0" i="0" u="none" strike="noStrike" baseline="0" dirty="0">
                <a:highlight>
                  <a:srgbClr val="FFFF00"/>
                </a:highlight>
                <a:latin typeface="Arial" panose="020B0604020202020204" pitchFamily="34" charset="0"/>
                <a:cs typeface="Arial" panose="020B0604020202020204" pitchFamily="34" charset="0"/>
              </a:rPr>
              <a:t>case sensitive</a:t>
            </a:r>
            <a:r>
              <a:rPr lang="en-US" sz="2000" b="0" i="0" u="none" strike="noStrike" baseline="0" dirty="0">
                <a:latin typeface="Arial" panose="020B0604020202020204" pitchFamily="34" charset="0"/>
                <a:cs typeface="Arial" panose="020B0604020202020204" pitchFamily="34" charset="0"/>
              </a:rPr>
              <a:t>. Also, each Verilog assignment, definition, or declaration is terminated with a semicolon (;). As such, line wraps are allowed and do not signify the end of an assignment, definition, or declaration.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9081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i="0" u="none" strike="noStrike" baseline="0" dirty="0">
                <a:solidFill>
                  <a:schemeClr val="tx1"/>
                </a:solidFill>
                <a:latin typeface="Arial" panose="020B0604020202020204" pitchFamily="34" charset="0"/>
                <a:cs typeface="Arial" panose="020B0604020202020204" pitchFamily="34" charset="0"/>
              </a:rPr>
              <a:t>Introduction to Verilog</a:t>
            </a:r>
            <a:endParaRPr lang="en-US" sz="3200" b="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FD034E3-0A1A-44A1-88EE-B7DFB9205011}"/>
              </a:ext>
            </a:extLst>
          </p:cNvPr>
          <p:cNvSpPr txBox="1"/>
          <p:nvPr/>
        </p:nvSpPr>
        <p:spPr>
          <a:xfrm>
            <a:off x="1190211" y="1887862"/>
            <a:ext cx="9613624" cy="3266985"/>
          </a:xfrm>
          <a:prstGeom prst="rect">
            <a:avLst/>
          </a:prstGeom>
          <a:noFill/>
        </p:spPr>
        <p:txBody>
          <a:bodyPr wrap="square">
            <a:spAutoFit/>
          </a:bodyPr>
          <a:lstStyle/>
          <a:p>
            <a:pPr marL="342900" indent="-342900" algn="l">
              <a:lnSpc>
                <a:spcPct val="150000"/>
              </a:lnSpc>
              <a:buFont typeface="Wingdings" panose="05000000000000000000" pitchFamily="2" charset="2"/>
              <a:buChar char="q"/>
            </a:pPr>
            <a:r>
              <a:rPr lang="en-US" sz="2000" b="0" i="0" u="none" strike="noStrike" baseline="0" dirty="0">
                <a:latin typeface="Arial" panose="020B0604020202020204" pitchFamily="34" charset="0"/>
                <a:cs typeface="Arial" panose="020B0604020202020204" pitchFamily="34" charset="0"/>
              </a:rPr>
              <a:t>Comments in Verilog are supported in two ways. The first way is called a line comment and is preceded with two slashes (i.e., //). The second comment approach is called a block comment and begins with /* and ends with a */</a:t>
            </a:r>
          </a:p>
          <a:p>
            <a:pPr marL="342900" indent="-342900" algn="l">
              <a:lnSpc>
                <a:spcPct val="150000"/>
              </a:lnSpc>
              <a:buFont typeface="Wingdings" panose="05000000000000000000" pitchFamily="2" charset="2"/>
              <a:buChar char="q"/>
            </a:pPr>
            <a:r>
              <a:rPr lang="en-US" sz="2000" b="0" i="0" u="none" strike="noStrike" baseline="0" dirty="0">
                <a:latin typeface="Arial" panose="020B0604020202020204" pitchFamily="34" charset="0"/>
                <a:cs typeface="Arial" panose="020B0604020202020204" pitchFamily="34" charset="0"/>
              </a:rPr>
              <a:t>All user-defined names in Verilog must start with an alphabetic letter, not a number.</a:t>
            </a:r>
          </a:p>
          <a:p>
            <a:pPr marL="342900" indent="-342900" algn="l">
              <a:lnSpc>
                <a:spcPct val="150000"/>
              </a:lnSpc>
              <a:buFont typeface="Wingdings" panose="05000000000000000000" pitchFamily="2" charset="2"/>
              <a:buChar char="q"/>
            </a:pPr>
            <a:r>
              <a:rPr lang="en-US" sz="2000" b="0" i="0" u="none" strike="noStrike" baseline="0" dirty="0">
                <a:latin typeface="Arial" panose="020B0604020202020204" pitchFamily="34" charset="0"/>
                <a:cs typeface="Arial" panose="020B0604020202020204" pitchFamily="34" charset="0"/>
              </a:rPr>
              <a:t>User-defined names are not allowed to be the same as any Verilog keyword.</a:t>
            </a:r>
            <a:endParaRPr lang="en-US" sz="2000" dirty="0">
              <a:latin typeface="Arial" panose="020B0604020202020204" pitchFamily="34" charset="0"/>
              <a:cs typeface="Arial" panose="020B0604020202020204" pitchFamily="34" charset="0"/>
            </a:endParaRPr>
          </a:p>
          <a:p>
            <a:pPr algn="l">
              <a:lnSpc>
                <a:spcPct val="150000"/>
              </a:lnSpc>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854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i="0" u="none" strike="noStrike" baseline="0" dirty="0">
                <a:solidFill>
                  <a:schemeClr val="tx1"/>
                </a:solidFill>
                <a:latin typeface="Arial" panose="020B0604020202020204" pitchFamily="34" charset="0"/>
                <a:cs typeface="Arial" panose="020B0604020202020204" pitchFamily="34" charset="0"/>
              </a:rPr>
              <a:t>Verilog Data Types</a:t>
            </a:r>
            <a:endParaRPr lang="en-US" sz="3200" b="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FD034E3-0A1A-44A1-88EE-B7DFB9205011}"/>
              </a:ext>
            </a:extLst>
          </p:cNvPr>
          <p:cNvSpPr txBox="1"/>
          <p:nvPr/>
        </p:nvSpPr>
        <p:spPr>
          <a:xfrm>
            <a:off x="1190211" y="1887862"/>
            <a:ext cx="9613624" cy="3724096"/>
          </a:xfrm>
          <a:prstGeom prst="rect">
            <a:avLst/>
          </a:prstGeom>
          <a:noFill/>
        </p:spPr>
        <p:txBody>
          <a:bodyPr wrap="square">
            <a:spAutoFit/>
          </a:bodyPr>
          <a:lstStyle/>
          <a:p>
            <a:pPr marL="342900" indent="-342900" algn="l">
              <a:lnSpc>
                <a:spcPct val="150000"/>
              </a:lnSpc>
              <a:buFont typeface="Wingdings" panose="05000000000000000000" pitchFamily="2" charset="2"/>
              <a:buChar char="q"/>
            </a:pPr>
            <a:r>
              <a:rPr lang="en-US" sz="2400" b="0" i="0" u="none" strike="noStrike" baseline="0" dirty="0">
                <a:latin typeface="Arial" panose="020B0604020202020204" pitchFamily="34" charset="0"/>
                <a:cs typeface="Arial" panose="020B0604020202020204" pitchFamily="34" charset="0"/>
              </a:rPr>
              <a:t>In Verilog, every signal, constant, variable, and function must be assigned a data type.</a:t>
            </a:r>
          </a:p>
          <a:p>
            <a:pPr marL="342900" indent="-342900" algn="l">
              <a:lnSpc>
                <a:spcPct val="150000"/>
              </a:lnSpc>
              <a:buFont typeface="Wingdings" panose="05000000000000000000" pitchFamily="2" charset="2"/>
              <a:buChar char="q"/>
            </a:pPr>
            <a:r>
              <a:rPr lang="en-US" sz="2400" b="0" i="0" u="none" strike="noStrike" baseline="0" dirty="0">
                <a:latin typeface="Arial" panose="020B0604020202020204" pitchFamily="34" charset="0"/>
                <a:cs typeface="Arial" panose="020B0604020202020204" pitchFamily="34" charset="0"/>
              </a:rPr>
              <a:t>The IEEE 1394-2005 standard provides a variety of predefined data types.</a:t>
            </a:r>
          </a:p>
          <a:p>
            <a:pPr marL="342900" indent="-342900" algn="l">
              <a:lnSpc>
                <a:spcPct val="150000"/>
              </a:lnSpc>
              <a:buFont typeface="Wingdings" panose="05000000000000000000" pitchFamily="2" charset="2"/>
              <a:buChar char="q"/>
            </a:pPr>
            <a:r>
              <a:rPr lang="en-US" sz="2400" b="0" i="0" u="none" strike="noStrike" baseline="0" dirty="0">
                <a:latin typeface="Arial" panose="020B0604020202020204" pitchFamily="34" charset="0"/>
                <a:cs typeface="Arial" panose="020B0604020202020204" pitchFamily="34" charset="0"/>
              </a:rPr>
              <a:t>Some data types are synthesizable, while others are only for modeling abstract behavior.</a:t>
            </a:r>
            <a:endParaRPr lang="en-US" sz="24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3947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i="0" u="none" strike="noStrike" baseline="0" dirty="0">
                <a:solidFill>
                  <a:schemeClr val="tx1"/>
                </a:solidFill>
                <a:latin typeface="Arial" panose="020B0604020202020204" pitchFamily="34" charset="0"/>
                <a:cs typeface="Arial" panose="020B0604020202020204" pitchFamily="34" charset="0"/>
              </a:rPr>
              <a:t>Value Set </a:t>
            </a:r>
            <a:endParaRPr lang="en-US" sz="3200" b="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FD034E3-0A1A-44A1-88EE-B7DFB9205011}"/>
              </a:ext>
            </a:extLst>
          </p:cNvPr>
          <p:cNvSpPr txBox="1"/>
          <p:nvPr/>
        </p:nvSpPr>
        <p:spPr>
          <a:xfrm>
            <a:off x="1190211" y="1887862"/>
            <a:ext cx="9613624" cy="1862048"/>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Verilog supports four basic values that a signal can take on: 0, 1, X, and Z.</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Most of the predefined data types in Verilog store these values.</a:t>
            </a:r>
          </a:p>
          <a:p>
            <a:pPr algn="l"/>
            <a:endParaRPr lang="en-US" sz="1800" b="0" i="0" u="none" strike="noStrike" baseline="0" dirty="0">
              <a:latin typeface="JqdxphSlvgpsAdvTT153188ed"/>
            </a:endParaRPr>
          </a:p>
          <a:p>
            <a:pPr algn="l">
              <a:lnSpc>
                <a:spcPct val="150000"/>
              </a:lnSpc>
            </a:pPr>
            <a:endParaRPr lang="en-US" dirty="0">
              <a:latin typeface="JqdxphSlvgpsAdvTT153188ed"/>
            </a:endParaRPr>
          </a:p>
          <a:p>
            <a:pPr algn="l"/>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AA86E45-8604-43C9-A9D4-E1E32E9081F7}"/>
              </a:ext>
            </a:extLst>
          </p:cNvPr>
          <p:cNvPicPr>
            <a:picLocks noChangeAspect="1"/>
          </p:cNvPicPr>
          <p:nvPr/>
        </p:nvPicPr>
        <p:blipFill>
          <a:blip r:embed="rId2"/>
          <a:stretch>
            <a:fillRect/>
          </a:stretch>
        </p:blipFill>
        <p:spPr>
          <a:xfrm>
            <a:off x="1097280" y="3267843"/>
            <a:ext cx="9124950" cy="2057400"/>
          </a:xfrm>
          <a:prstGeom prst="rect">
            <a:avLst/>
          </a:prstGeom>
        </p:spPr>
      </p:pic>
    </p:spTree>
    <p:extLst>
      <p:ext uri="{BB962C8B-B14F-4D97-AF65-F5344CB8AC3E}">
        <p14:creationId xmlns:p14="http://schemas.microsoft.com/office/powerpoint/2010/main" val="73242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i="0" u="none" strike="noStrike" baseline="0" dirty="0">
                <a:latin typeface="Arial" panose="020B0604020202020204" pitchFamily="34" charset="0"/>
                <a:cs typeface="Arial" panose="020B0604020202020204" pitchFamily="34" charset="0"/>
              </a:rPr>
              <a:t>Modern Digital Design Flow Introduction</a:t>
            </a:r>
            <a:endParaRPr lang="en-US" sz="3200" b="1" dirty="0">
              <a:solidFill>
                <a:srgbClr val="0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80" y="1845734"/>
            <a:ext cx="10058400" cy="4445736"/>
          </a:xfrm>
        </p:spPr>
        <p:txBody>
          <a:bodyPr>
            <a:noAutofit/>
          </a:bodyPr>
          <a:lstStyle/>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The purpose of hardware description languages (HDL) is to describe digital circuitry using a text-based language.</a:t>
            </a:r>
          </a:p>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HDLs provide a means to describe large digital systems without the need for schematics, which can become impractical in very large designs.</a:t>
            </a:r>
          </a:p>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HDLs have evolved to support logic simulation at different levels of abstraction. This provides designers the ability to begin designing and verifying functionality of large systems at a high level of abstraction and postpone the details of the circuit implementation until later in the design cycle.</a:t>
            </a:r>
          </a:p>
          <a:p>
            <a:pPr algn="l"/>
            <a:endParaRPr lang="en-US" sz="1800" b="0" i="0" u="none" strike="noStrike" baseline="0" dirty="0">
              <a:latin typeface="FpckqcRkjdfgAdvTT153188ed"/>
            </a:endParaRPr>
          </a:p>
          <a:p>
            <a:pPr algn="l"/>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q"/>
            </a:pP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63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i="0" u="none" strike="noStrike" baseline="0" dirty="0">
                <a:solidFill>
                  <a:schemeClr val="tx1"/>
                </a:solidFill>
                <a:latin typeface="Arial" panose="020B0604020202020204" pitchFamily="34" charset="0"/>
                <a:cs typeface="Arial" panose="020B0604020202020204" pitchFamily="34" charset="0"/>
              </a:rPr>
              <a:t>Value Set </a:t>
            </a:r>
            <a:endParaRPr lang="en-US" sz="3200" b="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FD034E3-0A1A-44A1-88EE-B7DFB9205011}"/>
              </a:ext>
            </a:extLst>
          </p:cNvPr>
          <p:cNvSpPr txBox="1"/>
          <p:nvPr/>
        </p:nvSpPr>
        <p:spPr>
          <a:xfrm>
            <a:off x="1190211" y="1887862"/>
            <a:ext cx="9613624" cy="2646878"/>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In Verilog, these values also have an associated strength.</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The strengths are used to resolve the value of a signal when it is driven by multiple sources.</a:t>
            </a:r>
            <a:endParaRPr lang="en-US" sz="20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a:p>
            <a:pPr algn="l"/>
            <a:r>
              <a:rPr lang="en-US" sz="1800" b="0" i="0" dirty="0">
                <a:solidFill>
                  <a:srgbClr val="000000"/>
                </a:solidFill>
                <a:effectLst/>
                <a:latin typeface="JqdxphSlvgpsAdvTT153188ed"/>
              </a:rPr>
              <a:t>If the strength is not </a:t>
            </a:r>
          </a:p>
          <a:p>
            <a:pPr algn="l"/>
            <a:r>
              <a:rPr lang="en-US" sz="1800" b="0" i="0" dirty="0">
                <a:solidFill>
                  <a:srgbClr val="000000"/>
                </a:solidFill>
                <a:effectLst/>
                <a:latin typeface="JqdxphSlvgpsAdvTT153188ed"/>
              </a:rPr>
              <a:t>speci</a:t>
            </a:r>
            <a:r>
              <a:rPr lang="en-US" sz="1800" b="0" i="0" dirty="0">
                <a:solidFill>
                  <a:srgbClr val="000000"/>
                </a:solidFill>
                <a:effectLst/>
                <a:latin typeface="WcxdqrPknwcvAdvTT153188ed+fb"/>
              </a:rPr>
              <a:t>fi</a:t>
            </a:r>
            <a:r>
              <a:rPr lang="en-US" sz="1800" b="0" i="0" dirty="0">
                <a:solidFill>
                  <a:srgbClr val="000000"/>
                </a:solidFill>
                <a:effectLst/>
                <a:latin typeface="JqdxphSlvgpsAdvTT153188ed"/>
              </a:rPr>
              <a:t>ed, it will default to</a:t>
            </a:r>
          </a:p>
          <a:p>
            <a:pPr algn="l"/>
            <a:r>
              <a:rPr lang="en-US" sz="1800" b="0" i="0" dirty="0">
                <a:solidFill>
                  <a:srgbClr val="000000"/>
                </a:solidFill>
                <a:effectLst/>
                <a:latin typeface="JqdxphSlvgpsAdvTT153188ed"/>
              </a:rPr>
              <a:t> </a:t>
            </a:r>
            <a:r>
              <a:rPr lang="en-US" sz="1800" b="0" i="0" dirty="0">
                <a:solidFill>
                  <a:srgbClr val="000000"/>
                </a:solidFill>
                <a:effectLst/>
                <a:latin typeface="WyqfxnJtbltcAdvTTb6c2036d.I"/>
              </a:rPr>
              <a:t>strong drive</a:t>
            </a:r>
            <a:r>
              <a:rPr lang="en-US" sz="1800" b="0" i="0" dirty="0">
                <a:solidFill>
                  <a:srgbClr val="000000"/>
                </a:solidFill>
                <a:effectLst/>
                <a:latin typeface="JqdxphSlvgpsAdvTT153188ed"/>
              </a:rPr>
              <a:t>, or level 6.</a:t>
            </a:r>
            <a:r>
              <a:rPr lang="en-US" sz="2000" dirty="0"/>
              <a:t> </a:t>
            </a:r>
            <a:br>
              <a:rPr lang="en-US" sz="2000" dirty="0"/>
            </a:br>
            <a:endParaRPr lang="en-US"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8D977AD-5B44-47DD-9125-5B0A752C4EEC}"/>
              </a:ext>
            </a:extLst>
          </p:cNvPr>
          <p:cNvPicPr>
            <a:picLocks noChangeAspect="1"/>
          </p:cNvPicPr>
          <p:nvPr/>
        </p:nvPicPr>
        <p:blipFill>
          <a:blip r:embed="rId2"/>
          <a:stretch>
            <a:fillRect/>
          </a:stretch>
        </p:blipFill>
        <p:spPr>
          <a:xfrm>
            <a:off x="3730131" y="2747459"/>
            <a:ext cx="7271658" cy="3454173"/>
          </a:xfrm>
          <a:prstGeom prst="rect">
            <a:avLst/>
          </a:prstGeom>
        </p:spPr>
      </p:pic>
    </p:spTree>
    <p:extLst>
      <p:ext uri="{BB962C8B-B14F-4D97-AF65-F5344CB8AC3E}">
        <p14:creationId xmlns:p14="http://schemas.microsoft.com/office/powerpoint/2010/main" val="3618018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solidFill>
                  <a:schemeClr val="tx1"/>
                </a:solidFill>
                <a:latin typeface="Arial" panose="020B0604020202020204" pitchFamily="34" charset="0"/>
                <a:cs typeface="Arial" panose="020B0604020202020204" pitchFamily="34" charset="0"/>
              </a:rPr>
              <a:t>Net Data Types</a:t>
            </a:r>
          </a:p>
        </p:txBody>
      </p:sp>
      <p:sp>
        <p:nvSpPr>
          <p:cNvPr id="5" name="TextBox 4">
            <a:extLst>
              <a:ext uri="{FF2B5EF4-FFF2-40B4-BE49-F238E27FC236}">
                <a16:creationId xmlns:a16="http://schemas.microsoft.com/office/drawing/2014/main" id="{1FD034E3-0A1A-44A1-88EE-B7DFB9205011}"/>
              </a:ext>
            </a:extLst>
          </p:cNvPr>
          <p:cNvSpPr txBox="1"/>
          <p:nvPr/>
        </p:nvSpPr>
        <p:spPr>
          <a:xfrm>
            <a:off x="816429" y="1887862"/>
            <a:ext cx="4528457" cy="4093428"/>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Every signal within Verilog must be associated with a data type.</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A net data type is one that models an interconnection (aka, a net) between components and can take on the values 0, 1, X, and Z.</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A signal with a net data type must be driven at all times and updates its value when the driver value changes.</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The most common synthesizable net data type in Verilog is the wire.</a:t>
            </a:r>
            <a:endParaRPr lang="en-US"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63D87A7-8456-4554-81A4-AC0428DD74F6}"/>
              </a:ext>
            </a:extLst>
          </p:cNvPr>
          <p:cNvPicPr>
            <a:picLocks noChangeAspect="1"/>
          </p:cNvPicPr>
          <p:nvPr/>
        </p:nvPicPr>
        <p:blipFill>
          <a:blip r:embed="rId2"/>
          <a:stretch>
            <a:fillRect/>
          </a:stretch>
        </p:blipFill>
        <p:spPr>
          <a:xfrm>
            <a:off x="5399314" y="1887862"/>
            <a:ext cx="6529252" cy="4191128"/>
          </a:xfrm>
          <a:prstGeom prst="rect">
            <a:avLst/>
          </a:prstGeom>
        </p:spPr>
      </p:pic>
    </p:spTree>
    <p:extLst>
      <p:ext uri="{BB962C8B-B14F-4D97-AF65-F5344CB8AC3E}">
        <p14:creationId xmlns:p14="http://schemas.microsoft.com/office/powerpoint/2010/main" val="1479170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solidFill>
                  <a:schemeClr val="tx1"/>
                </a:solidFill>
                <a:latin typeface="Arial" panose="020B0604020202020204" pitchFamily="34" charset="0"/>
                <a:cs typeface="Arial" panose="020B0604020202020204" pitchFamily="34" charset="0"/>
              </a:rPr>
              <a:t>Variable</a:t>
            </a:r>
            <a:r>
              <a:rPr lang="en-US" sz="1800" b="0" i="0" u="none" strike="noStrike" baseline="0" dirty="0">
                <a:latin typeface="HpthgxPghwwmAdvTT16f3b945.B"/>
              </a:rPr>
              <a:t> </a:t>
            </a:r>
            <a:r>
              <a:rPr lang="en-US" sz="3200" b="1" dirty="0">
                <a:solidFill>
                  <a:schemeClr val="tx1"/>
                </a:solidFill>
                <a:latin typeface="Arial" panose="020B0604020202020204" pitchFamily="34" charset="0"/>
                <a:cs typeface="Arial" panose="020B0604020202020204" pitchFamily="34" charset="0"/>
              </a:rPr>
              <a:t>Data Types</a:t>
            </a:r>
          </a:p>
        </p:txBody>
      </p:sp>
      <p:sp>
        <p:nvSpPr>
          <p:cNvPr id="5" name="TextBox 4">
            <a:extLst>
              <a:ext uri="{FF2B5EF4-FFF2-40B4-BE49-F238E27FC236}">
                <a16:creationId xmlns:a16="http://schemas.microsoft.com/office/drawing/2014/main" id="{1FD034E3-0A1A-44A1-88EE-B7DFB9205011}"/>
              </a:ext>
            </a:extLst>
          </p:cNvPr>
          <p:cNvSpPr txBox="1"/>
          <p:nvPr/>
        </p:nvSpPr>
        <p:spPr>
          <a:xfrm>
            <a:off x="816429" y="1887862"/>
            <a:ext cx="10722901" cy="1477328"/>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Verilog also contains data types that model storage. These are called variable data types.</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A variable data type can take on the values 0, 1, X, and Z, but does not have an associated strength.</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Variable data </a:t>
            </a:r>
            <a:r>
              <a:rPr lang="en-US" sz="2000" dirty="0">
                <a:latin typeface="Arial" panose="020B0604020202020204" pitchFamily="34" charset="0"/>
                <a:cs typeface="Arial" panose="020B0604020202020204" pitchFamily="34" charset="0"/>
              </a:rPr>
              <a:t>T</a:t>
            </a:r>
            <a:r>
              <a:rPr lang="en-US" sz="2000" b="0" i="0" u="none" strike="noStrike" baseline="0" dirty="0">
                <a:latin typeface="Arial" panose="020B0604020202020204" pitchFamily="34" charset="0"/>
                <a:cs typeface="Arial" panose="020B0604020202020204" pitchFamily="34" charset="0"/>
              </a:rPr>
              <a:t>ypes will hold the value assigned to them until their next assignment.</a:t>
            </a:r>
          </a:p>
        </p:txBody>
      </p:sp>
      <p:pic>
        <p:nvPicPr>
          <p:cNvPr id="6" name="Picture 5">
            <a:extLst>
              <a:ext uri="{FF2B5EF4-FFF2-40B4-BE49-F238E27FC236}">
                <a16:creationId xmlns:a16="http://schemas.microsoft.com/office/drawing/2014/main" id="{3F8CDEF4-41B7-4781-BDDE-BEA745D73CD9}"/>
              </a:ext>
            </a:extLst>
          </p:cNvPr>
          <p:cNvPicPr>
            <a:picLocks noChangeAspect="1"/>
          </p:cNvPicPr>
          <p:nvPr/>
        </p:nvPicPr>
        <p:blipFill>
          <a:blip r:embed="rId2"/>
          <a:stretch>
            <a:fillRect/>
          </a:stretch>
        </p:blipFill>
        <p:spPr>
          <a:xfrm>
            <a:off x="1261151" y="3515692"/>
            <a:ext cx="9730657" cy="2503625"/>
          </a:xfrm>
          <a:prstGeom prst="rect">
            <a:avLst/>
          </a:prstGeom>
        </p:spPr>
      </p:pic>
    </p:spTree>
    <p:extLst>
      <p:ext uri="{BB962C8B-B14F-4D97-AF65-F5344CB8AC3E}">
        <p14:creationId xmlns:p14="http://schemas.microsoft.com/office/powerpoint/2010/main" val="1768824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solidFill>
                  <a:schemeClr val="tx1"/>
                </a:solidFill>
                <a:latin typeface="Arial" panose="020B0604020202020204" pitchFamily="34" charset="0"/>
                <a:cs typeface="Arial" panose="020B0604020202020204" pitchFamily="34" charset="0"/>
              </a:rPr>
              <a:t>Vectors</a:t>
            </a:r>
          </a:p>
        </p:txBody>
      </p:sp>
      <p:sp>
        <p:nvSpPr>
          <p:cNvPr id="5" name="TextBox 4">
            <a:extLst>
              <a:ext uri="{FF2B5EF4-FFF2-40B4-BE49-F238E27FC236}">
                <a16:creationId xmlns:a16="http://schemas.microsoft.com/office/drawing/2014/main" id="{1FD034E3-0A1A-44A1-88EE-B7DFB9205011}"/>
              </a:ext>
            </a:extLst>
          </p:cNvPr>
          <p:cNvSpPr txBox="1"/>
          <p:nvPr/>
        </p:nvSpPr>
        <p:spPr>
          <a:xfrm>
            <a:off x="816429" y="1848106"/>
            <a:ext cx="10722901" cy="4093428"/>
          </a:xfrm>
          <a:prstGeom prst="rect">
            <a:avLst/>
          </a:prstGeom>
          <a:noFill/>
        </p:spPr>
        <p:txBody>
          <a:bodyPr wrap="square">
            <a:spAutoFit/>
          </a:bodyPr>
          <a:lstStyle/>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In Verilog, a vector is a one-dimensional array of elements. </a:t>
            </a:r>
            <a:r>
              <a:rPr lang="en-US" sz="2000" b="0" i="0" u="none" strike="noStrike" baseline="0" dirty="0">
                <a:highlight>
                  <a:srgbClr val="FFFF00"/>
                </a:highlight>
                <a:latin typeface="Arial" panose="020B0604020202020204" pitchFamily="34" charset="0"/>
                <a:cs typeface="Arial" panose="020B0604020202020204" pitchFamily="34" charset="0"/>
              </a:rPr>
              <a:t>All of the net data types, in addition to the variable type reg</a:t>
            </a:r>
            <a:r>
              <a:rPr lang="en-US" sz="2000" b="0" i="0" u="none" strike="noStrike" baseline="0" dirty="0">
                <a:latin typeface="Arial" panose="020B0604020202020204" pitchFamily="34" charset="0"/>
                <a:cs typeface="Arial" panose="020B0604020202020204" pitchFamily="34" charset="0"/>
              </a:rPr>
              <a:t>, can be used to form vectors. The syntax for defining a vector is as follows:</a:t>
            </a:r>
          </a:p>
          <a:p>
            <a:pPr algn="l"/>
            <a:r>
              <a:rPr lang="en-US" sz="2000" dirty="0">
                <a:latin typeface="Arial" panose="020B0604020202020204" pitchFamily="34" charset="0"/>
                <a:cs typeface="Arial" panose="020B0604020202020204" pitchFamily="34" charset="0"/>
              </a:rPr>
              <a:t>		</a:t>
            </a:r>
            <a:r>
              <a:rPr lang="en-US" sz="2000" b="1" i="0" u="none" strike="noStrike" baseline="0" dirty="0">
                <a:latin typeface="Arial" panose="020B0604020202020204" pitchFamily="34" charset="0"/>
                <a:cs typeface="Arial" panose="020B0604020202020204" pitchFamily="34" charset="0"/>
              </a:rPr>
              <a:t>&lt;type&gt; [&lt;</a:t>
            </a:r>
            <a:r>
              <a:rPr lang="en-US" sz="2000" b="1" i="0" u="none" strike="noStrike" baseline="0" dirty="0" err="1">
                <a:latin typeface="Arial" panose="020B0604020202020204" pitchFamily="34" charset="0"/>
                <a:cs typeface="Arial" panose="020B0604020202020204" pitchFamily="34" charset="0"/>
              </a:rPr>
              <a:t>MSB_index</a:t>
            </a:r>
            <a:r>
              <a:rPr lang="en-US" sz="2000" b="1" i="0" u="none" strike="noStrike" baseline="0" dirty="0">
                <a:latin typeface="Arial" panose="020B0604020202020204" pitchFamily="34" charset="0"/>
                <a:cs typeface="Arial" panose="020B0604020202020204" pitchFamily="34" charset="0"/>
              </a:rPr>
              <a:t>&gt;:&lt;</a:t>
            </a:r>
            <a:r>
              <a:rPr lang="en-US" sz="2000" b="1" i="0" u="none" strike="noStrike" baseline="0" dirty="0" err="1">
                <a:latin typeface="Arial" panose="020B0604020202020204" pitchFamily="34" charset="0"/>
                <a:cs typeface="Arial" panose="020B0604020202020204" pitchFamily="34" charset="0"/>
              </a:rPr>
              <a:t>LSB_index</a:t>
            </a:r>
            <a:r>
              <a:rPr lang="en-US" sz="2000" b="1" i="0" u="none" strike="noStrike" baseline="0" dirty="0">
                <a:latin typeface="Arial" panose="020B0604020202020204" pitchFamily="34" charset="0"/>
                <a:cs typeface="Arial" panose="020B0604020202020204" pitchFamily="34" charset="0"/>
              </a:rPr>
              <a:t>&gt;] </a:t>
            </a:r>
            <a:r>
              <a:rPr lang="en-US" sz="2000" b="1" i="0" u="none" strike="noStrike" baseline="0" dirty="0" err="1">
                <a:latin typeface="Arial" panose="020B0604020202020204" pitchFamily="34" charset="0"/>
                <a:cs typeface="Arial" panose="020B0604020202020204" pitchFamily="34" charset="0"/>
              </a:rPr>
              <a:t>vector_name</a:t>
            </a:r>
            <a:endParaRPr lang="en-US" sz="2000" b="1"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While any range of indices can be used, it is common practice to have the LSB index start at </a:t>
            </a:r>
            <a:r>
              <a:rPr lang="en-US" sz="2000" b="0" i="0" u="none" strike="noStrike" baseline="0" dirty="0" err="1">
                <a:latin typeface="Arial" panose="020B0604020202020204" pitchFamily="34" charset="0"/>
                <a:cs typeface="Arial" panose="020B0604020202020204" pitchFamily="34" charset="0"/>
              </a:rPr>
              <a:t>zero.Example</a:t>
            </a:r>
            <a:r>
              <a:rPr lang="en-US" sz="2000" b="0" i="0" u="none" strike="noStrike" baseline="0" dirty="0">
                <a:latin typeface="Arial" panose="020B0604020202020204" pitchFamily="34" charset="0"/>
                <a:cs typeface="Arial" panose="020B0604020202020204" pitchFamily="34" charset="0"/>
              </a:rPr>
              <a:t>:</a:t>
            </a:r>
          </a:p>
          <a:p>
            <a:pPr algn="l"/>
            <a:r>
              <a:rPr lang="en-US" sz="2000" b="0" i="0" u="none" strike="noStrike" baseline="0" dirty="0">
                <a:latin typeface="Arial" panose="020B0604020202020204" pitchFamily="34" charset="0"/>
                <a:cs typeface="Arial" panose="020B0604020202020204" pitchFamily="34" charset="0"/>
              </a:rPr>
              <a:t>		</a:t>
            </a:r>
            <a:r>
              <a:rPr lang="en-US" sz="2000" b="1" i="0" u="none" strike="noStrike" baseline="0" dirty="0">
                <a:latin typeface="Arial" panose="020B0604020202020204" pitchFamily="34" charset="0"/>
                <a:cs typeface="Arial" panose="020B0604020202020204" pitchFamily="34" charset="0"/>
              </a:rPr>
              <a:t>wire [7:0] Sum; </a:t>
            </a:r>
            <a:r>
              <a:rPr lang="en-US" sz="2000" i="0" u="none" strike="noStrike" baseline="0" dirty="0">
                <a:latin typeface="Arial" panose="020B0604020202020204" pitchFamily="34" charset="0"/>
                <a:cs typeface="Arial" panose="020B0604020202020204" pitchFamily="34" charset="0"/>
              </a:rPr>
              <a:t>// This defines an 8-bit vector called “Sum” of type wire. The</a:t>
            </a:r>
          </a:p>
          <a:p>
            <a:pPr algn="l"/>
            <a:r>
              <a:rPr lang="en-US" sz="2000" i="0" u="none" strike="noStrike" baseline="0" dirty="0">
                <a:latin typeface="Arial" panose="020B0604020202020204" pitchFamily="34" charset="0"/>
                <a:cs typeface="Arial" panose="020B0604020202020204" pitchFamily="34" charset="0"/>
              </a:rPr>
              <a:t>					// MSB is given the index 7 while the LSB is given the index 0.</a:t>
            </a:r>
          </a:p>
          <a:p>
            <a:pPr algn="l"/>
            <a:r>
              <a:rPr lang="en-US" sz="2000" b="1" i="0" u="none" strike="noStrike" baseline="0" dirty="0">
                <a:latin typeface="Arial" panose="020B0604020202020204" pitchFamily="34" charset="0"/>
                <a:cs typeface="Arial" panose="020B0604020202020204" pitchFamily="34" charset="0"/>
              </a:rPr>
              <a:t>		reg [15:0] Q; </a:t>
            </a:r>
            <a:r>
              <a:rPr lang="en-US" sz="2000" i="0" u="none" strike="noStrike" baseline="0" dirty="0">
                <a:latin typeface="Arial" panose="020B0604020202020204" pitchFamily="34" charset="0"/>
                <a:cs typeface="Arial" panose="020B0604020202020204" pitchFamily="34" charset="0"/>
              </a:rPr>
              <a:t>// This defines a 16-bit vector called “Q” of type reg.</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Individual bits within the vector can be addressed using their index. Groups of bits can be accessed using an index range.</a:t>
            </a:r>
          </a:p>
          <a:p>
            <a:pPr algn="l"/>
            <a:r>
              <a:rPr lang="en-US" sz="2000" b="0" i="0" u="none" strike="noStrike" baseline="0" dirty="0">
                <a:latin typeface="Arial" panose="020B0604020202020204" pitchFamily="34" charset="0"/>
                <a:cs typeface="Arial" panose="020B0604020202020204" pitchFamily="34" charset="0"/>
              </a:rPr>
              <a:t>		</a:t>
            </a:r>
            <a:r>
              <a:rPr lang="en-US" sz="2000" b="1" i="0" u="none" strike="noStrike" baseline="0" dirty="0">
                <a:latin typeface="Arial" panose="020B0604020202020204" pitchFamily="34" charset="0"/>
                <a:cs typeface="Arial" panose="020B0604020202020204" pitchFamily="34" charset="0"/>
              </a:rPr>
              <a:t>Sum [0]; // This is the least significant bit of the vector “Sum” defined above.</a:t>
            </a:r>
          </a:p>
          <a:p>
            <a:pPr algn="l"/>
            <a:r>
              <a:rPr lang="en-US" sz="2000" b="1" i="0" u="none" strike="noStrike" baseline="0" dirty="0">
                <a:latin typeface="Arial" panose="020B0604020202020204" pitchFamily="34" charset="0"/>
                <a:cs typeface="Arial" panose="020B0604020202020204" pitchFamily="34" charset="0"/>
              </a:rPr>
              <a:t>		Q [15:8]; // This is the upper 8-bits of the 16-bit vector “Q” defined above.</a:t>
            </a:r>
          </a:p>
        </p:txBody>
      </p:sp>
    </p:spTree>
    <p:extLst>
      <p:ext uri="{BB962C8B-B14F-4D97-AF65-F5344CB8AC3E}">
        <p14:creationId xmlns:p14="http://schemas.microsoft.com/office/powerpoint/2010/main" val="178472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solidFill>
                  <a:schemeClr val="tx1"/>
                </a:solidFill>
                <a:latin typeface="Arial" panose="020B0604020202020204" pitchFamily="34" charset="0"/>
                <a:cs typeface="Arial" panose="020B0604020202020204" pitchFamily="34" charset="0"/>
              </a:rPr>
              <a:t>Arrays</a:t>
            </a:r>
          </a:p>
        </p:txBody>
      </p:sp>
      <p:sp>
        <p:nvSpPr>
          <p:cNvPr id="5" name="TextBox 4">
            <a:extLst>
              <a:ext uri="{FF2B5EF4-FFF2-40B4-BE49-F238E27FC236}">
                <a16:creationId xmlns:a16="http://schemas.microsoft.com/office/drawing/2014/main" id="{1FD034E3-0A1A-44A1-88EE-B7DFB9205011}"/>
              </a:ext>
            </a:extLst>
          </p:cNvPr>
          <p:cNvSpPr txBox="1"/>
          <p:nvPr/>
        </p:nvSpPr>
        <p:spPr>
          <a:xfrm>
            <a:off x="816429" y="1848106"/>
            <a:ext cx="10722901" cy="4190314"/>
          </a:xfrm>
          <a:prstGeom prst="rect">
            <a:avLst/>
          </a:prstGeom>
          <a:noFill/>
        </p:spPr>
        <p:txBody>
          <a:bodyPr wrap="square">
            <a:spAutoFit/>
          </a:bodyPr>
          <a:lstStyle/>
          <a:p>
            <a:pPr marL="342900" indent="-342900" algn="l">
              <a:lnSpc>
                <a:spcPct val="150000"/>
              </a:lnSpc>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An array is a multidimensional array of elements. This can also be thought of as a “vector of vectors.” Vectors within the array all have the same dimensions. </a:t>
            </a:r>
          </a:p>
          <a:p>
            <a:pPr marL="342900" indent="-342900" algn="l">
              <a:lnSpc>
                <a:spcPct val="150000"/>
              </a:lnSpc>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To declare an array, the element type and dimensions are defined first followed by the array name and its dimensions. It is common practice to place the start index of the array on the left side of the “:” when defining its dimensions. The syntax for the creation of an array is shown below.</a:t>
            </a:r>
            <a:endParaRPr lang="en-US" sz="2000" dirty="0">
              <a:latin typeface="Arial" panose="020B0604020202020204" pitchFamily="34" charset="0"/>
              <a:cs typeface="Arial" panose="020B0604020202020204" pitchFamily="34" charset="0"/>
            </a:endParaRPr>
          </a:p>
          <a:p>
            <a:pPr algn="l">
              <a:lnSpc>
                <a:spcPct val="150000"/>
              </a:lnSpc>
            </a:pPr>
            <a:r>
              <a:rPr lang="en-US" sz="2000" b="0" i="0" u="none" strike="noStrike" baseline="0" dirty="0">
                <a:latin typeface="Arial" panose="020B0604020202020204" pitchFamily="34" charset="0"/>
                <a:cs typeface="Arial" panose="020B0604020202020204" pitchFamily="34" charset="0"/>
              </a:rPr>
              <a:t>Example:</a:t>
            </a:r>
          </a:p>
          <a:p>
            <a:pPr algn="l">
              <a:lnSpc>
                <a:spcPct val="150000"/>
              </a:lnSpc>
            </a:pPr>
            <a:r>
              <a:rPr lang="en-US" sz="2000" b="0" i="0" u="none" strike="noStrike" baseline="0" dirty="0">
                <a:latin typeface="Arial" panose="020B0604020202020204" pitchFamily="34" charset="0"/>
                <a:cs typeface="Arial" panose="020B0604020202020204" pitchFamily="34" charset="0"/>
              </a:rPr>
              <a:t>	</a:t>
            </a:r>
            <a:r>
              <a:rPr lang="en-US" sz="2000" b="1" i="0" u="none" strike="noStrike" baseline="0" dirty="0">
                <a:latin typeface="Arial" panose="020B0604020202020204" pitchFamily="34" charset="0"/>
                <a:cs typeface="Arial" panose="020B0604020202020204" pitchFamily="34" charset="0"/>
              </a:rPr>
              <a:t>reg[7:0] Mem[0:4095]; 		</a:t>
            </a:r>
            <a:r>
              <a:rPr lang="en-US" sz="2000" b="0" i="0" u="none" strike="noStrike" baseline="0" dirty="0">
                <a:latin typeface="Arial" panose="020B0604020202020204" pitchFamily="34" charset="0"/>
                <a:cs typeface="Arial" panose="020B0604020202020204" pitchFamily="34" charset="0"/>
              </a:rPr>
              <a:t>// Defines an array of 4096, 8-bit vectors of type reg.</a:t>
            </a:r>
          </a:p>
          <a:p>
            <a:pPr algn="l">
              <a:lnSpc>
                <a:spcPct val="150000"/>
              </a:lnSpc>
            </a:pPr>
            <a:r>
              <a:rPr lang="en-US" sz="2000" b="0" i="0" u="none" strike="noStrike" baseline="0" dirty="0">
                <a:latin typeface="Arial" panose="020B0604020202020204" pitchFamily="34" charset="0"/>
                <a:cs typeface="Arial" panose="020B0604020202020204" pitchFamily="34" charset="0"/>
              </a:rPr>
              <a:t>	</a:t>
            </a:r>
            <a:r>
              <a:rPr lang="en-US" sz="2000" b="1" i="0" u="none" strike="noStrike" baseline="0" dirty="0">
                <a:latin typeface="Arial" panose="020B0604020202020204" pitchFamily="34" charset="0"/>
                <a:cs typeface="Arial" panose="020B0604020202020204" pitchFamily="34" charset="0"/>
              </a:rPr>
              <a:t>integer A[1:100]; 			</a:t>
            </a:r>
            <a:r>
              <a:rPr lang="en-US" sz="2000" b="0" i="0" u="none" strike="noStrike" baseline="0" dirty="0">
                <a:latin typeface="Arial" panose="020B0604020202020204" pitchFamily="34" charset="0"/>
                <a:cs typeface="Arial" panose="020B0604020202020204" pitchFamily="34" charset="0"/>
              </a:rPr>
              <a:t>// Defines an array of 100 integers.</a:t>
            </a:r>
            <a:endParaRPr lang="en-US" sz="2000" b="1" i="0" u="none" strike="noStrike" baseline="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7732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solidFill>
                  <a:schemeClr val="tx1"/>
                </a:solidFill>
                <a:latin typeface="Arial" panose="020B0604020202020204" pitchFamily="34" charset="0"/>
                <a:cs typeface="Arial" panose="020B0604020202020204" pitchFamily="34" charset="0"/>
              </a:rPr>
              <a:t>Arrays</a:t>
            </a:r>
          </a:p>
        </p:txBody>
      </p:sp>
      <p:sp>
        <p:nvSpPr>
          <p:cNvPr id="5" name="TextBox 4">
            <a:extLst>
              <a:ext uri="{FF2B5EF4-FFF2-40B4-BE49-F238E27FC236}">
                <a16:creationId xmlns:a16="http://schemas.microsoft.com/office/drawing/2014/main" id="{1FD034E3-0A1A-44A1-88EE-B7DFB9205011}"/>
              </a:ext>
            </a:extLst>
          </p:cNvPr>
          <p:cNvSpPr txBox="1"/>
          <p:nvPr/>
        </p:nvSpPr>
        <p:spPr>
          <a:xfrm>
            <a:off x="816429" y="1848106"/>
            <a:ext cx="10722901" cy="4247317"/>
          </a:xfrm>
          <a:prstGeom prst="rect">
            <a:avLst/>
          </a:prstGeom>
          <a:noFill/>
        </p:spPr>
        <p:txBody>
          <a:bodyPr wrap="square">
            <a:spAutoFit/>
          </a:bodyPr>
          <a:lstStyle/>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When accessing an array, the name of the array is given first, followed by the index of the element. It is also possible to access an individual bit within an array by adding appending the index of element.</a:t>
            </a:r>
            <a:endParaRPr lang="en-US" sz="2000" dirty="0">
              <a:latin typeface="Arial" panose="020B0604020202020204" pitchFamily="34" charset="0"/>
              <a:cs typeface="Arial" panose="020B0604020202020204" pitchFamily="34" charset="0"/>
            </a:endParaRPr>
          </a:p>
          <a:p>
            <a:pPr algn="l">
              <a:lnSpc>
                <a:spcPct val="150000"/>
              </a:lnSpc>
            </a:pPr>
            <a:r>
              <a:rPr lang="en-US" sz="2000" b="0" i="0" u="none" strike="noStrike" baseline="0" dirty="0">
                <a:latin typeface="Arial" panose="020B0604020202020204" pitchFamily="34" charset="0"/>
                <a:cs typeface="Arial" panose="020B0604020202020204" pitchFamily="34" charset="0"/>
              </a:rPr>
              <a:t>Example:</a:t>
            </a:r>
          </a:p>
          <a:p>
            <a:pPr algn="l"/>
            <a:r>
              <a:rPr lang="en-US" sz="2000" b="0" i="0" u="none" strike="noStrike" baseline="0" dirty="0">
                <a:latin typeface="Arial" panose="020B0604020202020204" pitchFamily="34" charset="0"/>
                <a:cs typeface="Arial" panose="020B0604020202020204" pitchFamily="34" charset="0"/>
              </a:rPr>
              <a:t>	</a:t>
            </a:r>
            <a:r>
              <a:rPr lang="en-US" sz="2000" b="1" i="0" u="none" strike="noStrike" baseline="0" dirty="0">
                <a:latin typeface="Arial" panose="020B0604020202020204" pitchFamily="34" charset="0"/>
                <a:cs typeface="Arial" panose="020B0604020202020204" pitchFamily="34" charset="0"/>
              </a:rPr>
              <a:t>Mem[2]; </a:t>
            </a:r>
            <a:r>
              <a:rPr lang="en-US" sz="2000" b="0" i="0" u="none" strike="noStrike" baseline="0" dirty="0">
                <a:latin typeface="Arial" panose="020B0604020202020204" pitchFamily="34" charset="0"/>
                <a:cs typeface="Arial" panose="020B0604020202020204" pitchFamily="34" charset="0"/>
              </a:rPr>
              <a:t>		// This is the 3rd element within the array named “Mem”.</a:t>
            </a:r>
          </a:p>
          <a:p>
            <a:pPr algn="l"/>
            <a:r>
              <a:rPr lang="en-US" sz="2000" b="0" i="0" u="none" strike="noStrike" baseline="0" dirty="0">
                <a:latin typeface="Arial" panose="020B0604020202020204" pitchFamily="34" charset="0"/>
                <a:cs typeface="Arial" panose="020B0604020202020204" pitchFamily="34" charset="0"/>
              </a:rPr>
              <a:t>					// This syntax represents an 8-bit vector of type reg.</a:t>
            </a:r>
          </a:p>
          <a:p>
            <a:pPr algn="l"/>
            <a:endParaRPr lang="en-US" sz="2000" b="0" i="0" u="none" strike="noStrike" baseline="0" dirty="0">
              <a:latin typeface="Arial" panose="020B0604020202020204" pitchFamily="34" charset="0"/>
              <a:cs typeface="Arial" panose="020B0604020202020204" pitchFamily="34" charset="0"/>
            </a:endParaRPr>
          </a:p>
          <a:p>
            <a:pPr algn="l"/>
            <a:r>
              <a:rPr lang="en-US" sz="2000" b="0" i="0" u="none" strike="noStrike" baseline="0" dirty="0">
                <a:latin typeface="Arial" panose="020B0604020202020204" pitchFamily="34" charset="0"/>
                <a:cs typeface="Arial" panose="020B0604020202020204" pitchFamily="34" charset="0"/>
              </a:rPr>
              <a:t>	</a:t>
            </a:r>
            <a:r>
              <a:rPr lang="en-US" sz="2000" b="1" i="0" u="none" strike="noStrike" baseline="0" dirty="0">
                <a:latin typeface="Arial" panose="020B0604020202020204" pitchFamily="34" charset="0"/>
                <a:cs typeface="Arial" panose="020B0604020202020204" pitchFamily="34" charset="0"/>
              </a:rPr>
              <a:t>Mem[2][7]; </a:t>
            </a:r>
            <a:r>
              <a:rPr lang="en-US" sz="2000" b="0" i="0" u="none" strike="noStrike" baseline="0" dirty="0">
                <a:latin typeface="Arial" panose="020B0604020202020204" pitchFamily="34" charset="0"/>
                <a:cs typeface="Arial" panose="020B0604020202020204" pitchFamily="34" charset="0"/>
              </a:rPr>
              <a:t>		// This is the MSB of the 3rd element within the array named “Mem”.</a:t>
            </a:r>
          </a:p>
          <a:p>
            <a:pPr algn="l"/>
            <a:r>
              <a:rPr lang="en-US" sz="2000" b="0" i="0" u="none" strike="noStrike" baseline="0" dirty="0">
                <a:latin typeface="Arial" panose="020B0604020202020204" pitchFamily="34" charset="0"/>
                <a:cs typeface="Arial" panose="020B0604020202020204" pitchFamily="34" charset="0"/>
              </a:rPr>
              <a:t>					// This syntax represents a single bit of type reg.</a:t>
            </a:r>
          </a:p>
          <a:p>
            <a:pPr algn="l"/>
            <a:endParaRPr lang="en-US" sz="2000" b="0" i="0" u="none" strike="noStrike" baseline="0" dirty="0">
              <a:latin typeface="Arial" panose="020B0604020202020204" pitchFamily="34" charset="0"/>
              <a:cs typeface="Arial" panose="020B0604020202020204" pitchFamily="34" charset="0"/>
            </a:endParaRPr>
          </a:p>
          <a:p>
            <a:pPr algn="l"/>
            <a:r>
              <a:rPr lang="en-US" sz="2000" b="0" i="0" u="none" strike="noStrike" baseline="0" dirty="0">
                <a:latin typeface="Arial" panose="020B0604020202020204" pitchFamily="34" charset="0"/>
                <a:cs typeface="Arial" panose="020B0604020202020204" pitchFamily="34" charset="0"/>
              </a:rPr>
              <a:t>	</a:t>
            </a:r>
            <a:r>
              <a:rPr lang="en-US" sz="2000" b="1" i="0" u="none" strike="noStrike" baseline="0" dirty="0">
                <a:latin typeface="Arial" panose="020B0604020202020204" pitchFamily="34" charset="0"/>
                <a:cs typeface="Arial" panose="020B0604020202020204" pitchFamily="34" charset="0"/>
              </a:rPr>
              <a:t>A[2]; </a:t>
            </a:r>
            <a:r>
              <a:rPr lang="en-US" sz="2000" b="0" i="0" u="none" strike="noStrike" baseline="0" dirty="0">
                <a:latin typeface="Arial" panose="020B0604020202020204" pitchFamily="34" charset="0"/>
                <a:cs typeface="Arial" panose="020B0604020202020204" pitchFamily="34" charset="0"/>
              </a:rPr>
              <a:t>			// This is the 2nd element within the array named “A”. Recall</a:t>
            </a:r>
          </a:p>
          <a:p>
            <a:pPr algn="l"/>
            <a:r>
              <a:rPr lang="en-US" sz="2000" b="0" i="0" u="none" strike="noStrike" baseline="0" dirty="0">
                <a:latin typeface="Arial" panose="020B0604020202020204" pitchFamily="34" charset="0"/>
                <a:cs typeface="Arial" panose="020B0604020202020204" pitchFamily="34" charset="0"/>
              </a:rPr>
              <a:t>					// that A was declared with a starting index of 1.</a:t>
            </a:r>
          </a:p>
          <a:p>
            <a:pPr algn="l"/>
            <a:r>
              <a:rPr lang="en-US" sz="2000" b="0" i="0" u="none" strike="noStrike" baseline="0" dirty="0">
                <a:latin typeface="Arial" panose="020B0604020202020204" pitchFamily="34" charset="0"/>
                <a:cs typeface="Arial" panose="020B0604020202020204" pitchFamily="34" charset="0"/>
              </a:rPr>
              <a:t>					// This syntax represents a 32-bit, signed integer.</a:t>
            </a:r>
            <a:endParaRPr lang="en-US" sz="2000" b="1" i="0" u="none" strike="noStrike" baseline="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2990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solidFill>
                  <a:schemeClr val="tx1"/>
                </a:solidFill>
                <a:latin typeface="Arial" panose="020B0604020202020204" pitchFamily="34" charset="0"/>
                <a:cs typeface="Arial" panose="020B0604020202020204" pitchFamily="34" charset="0"/>
              </a:rPr>
              <a:t>Expressing Numbers Using Different Bases</a:t>
            </a:r>
          </a:p>
        </p:txBody>
      </p:sp>
      <p:sp>
        <p:nvSpPr>
          <p:cNvPr id="5" name="TextBox 4">
            <a:extLst>
              <a:ext uri="{FF2B5EF4-FFF2-40B4-BE49-F238E27FC236}">
                <a16:creationId xmlns:a16="http://schemas.microsoft.com/office/drawing/2014/main" id="{1FD034E3-0A1A-44A1-88EE-B7DFB9205011}"/>
              </a:ext>
            </a:extLst>
          </p:cNvPr>
          <p:cNvSpPr txBox="1"/>
          <p:nvPr/>
        </p:nvSpPr>
        <p:spPr>
          <a:xfrm>
            <a:off x="816429" y="1848106"/>
            <a:ext cx="6520541" cy="4401205"/>
          </a:xfrm>
          <a:prstGeom prst="rect">
            <a:avLst/>
          </a:prstGeom>
          <a:noFill/>
        </p:spPr>
        <p:txBody>
          <a:bodyPr wrap="square">
            <a:spAutoFit/>
          </a:bodyPr>
          <a:lstStyle/>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If a number is simply entered into Verilog without identifying syntax, it is treated as an integer.</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Verilog also supports an optional bit size and sign of a number.</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When defining the value of arrays, the “_” can be inserted between numerals to improve readability. The “_” is ignored by the Verilog compiler.</a:t>
            </a: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Values of numbers can be entered in either upper or lower case (i.e., b or B, f or F). The syntax for specifying the base of a number is as follows:</a:t>
            </a:r>
          </a:p>
          <a:p>
            <a:pPr algn="l"/>
            <a:r>
              <a:rPr lang="en-US" sz="2000" dirty="0">
                <a:latin typeface="Arial" panose="020B0604020202020204" pitchFamily="34" charset="0"/>
                <a:cs typeface="Arial" panose="020B0604020202020204" pitchFamily="34" charset="0"/>
              </a:rPr>
              <a:t>		</a:t>
            </a:r>
            <a:r>
              <a:rPr lang="en-US" sz="2000" b="0" i="0" u="none" strike="noStrike" baseline="0" dirty="0">
                <a:highlight>
                  <a:srgbClr val="FFFF00"/>
                </a:highlight>
                <a:latin typeface="Arial" panose="020B0604020202020204" pitchFamily="34" charset="0"/>
                <a:cs typeface="Arial" panose="020B0604020202020204" pitchFamily="34" charset="0"/>
              </a:rPr>
              <a:t>&lt;</a:t>
            </a:r>
            <a:r>
              <a:rPr lang="en-US" sz="2000" b="0" i="0" u="none" strike="noStrike" baseline="0" dirty="0" err="1">
                <a:highlight>
                  <a:srgbClr val="FFFF00"/>
                </a:highlight>
                <a:latin typeface="Arial" panose="020B0604020202020204" pitchFamily="34" charset="0"/>
                <a:cs typeface="Arial" panose="020B0604020202020204" pitchFamily="34" charset="0"/>
              </a:rPr>
              <a:t>size_in_bits</a:t>
            </a:r>
            <a:r>
              <a:rPr lang="en-US" sz="2000" b="0" i="0" u="none" strike="noStrike" baseline="0" dirty="0">
                <a:highlight>
                  <a:srgbClr val="FFFF00"/>
                </a:highlight>
                <a:latin typeface="Arial" panose="020B0604020202020204" pitchFamily="34" charset="0"/>
                <a:cs typeface="Arial" panose="020B0604020202020204" pitchFamily="34" charset="0"/>
              </a:rPr>
              <a:t>&gt;’&lt;base&gt;&lt;value&gt;</a:t>
            </a:r>
            <a:endParaRPr lang="en-US" sz="2000" dirty="0">
              <a:highlight>
                <a:srgbClr val="FFFF00"/>
              </a:highlight>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
            </a:pPr>
            <a:r>
              <a:rPr lang="en-US" sz="2000" b="0" i="0" u="none" strike="noStrike" baseline="0" dirty="0">
                <a:latin typeface="Arial" panose="020B0604020202020204" pitchFamily="34" charset="0"/>
                <a:cs typeface="Arial" panose="020B0604020202020204" pitchFamily="34" charset="0"/>
              </a:rPr>
              <a:t>Note that specifying the size is optional. If it is omitted, the number will default to a 32-bit vector with leading zeros added as necessary.</a:t>
            </a:r>
          </a:p>
        </p:txBody>
      </p:sp>
      <p:pic>
        <p:nvPicPr>
          <p:cNvPr id="4" name="Picture 3">
            <a:extLst>
              <a:ext uri="{FF2B5EF4-FFF2-40B4-BE49-F238E27FC236}">
                <a16:creationId xmlns:a16="http://schemas.microsoft.com/office/drawing/2014/main" id="{62EBA7D0-AC94-4B92-BB78-EC071F447B94}"/>
              </a:ext>
            </a:extLst>
          </p:cNvPr>
          <p:cNvPicPr>
            <a:picLocks noChangeAspect="1"/>
          </p:cNvPicPr>
          <p:nvPr/>
        </p:nvPicPr>
        <p:blipFill>
          <a:blip r:embed="rId2"/>
          <a:stretch>
            <a:fillRect/>
          </a:stretch>
        </p:blipFill>
        <p:spPr>
          <a:xfrm>
            <a:off x="7609114" y="2180290"/>
            <a:ext cx="4472578" cy="3028950"/>
          </a:xfrm>
          <a:prstGeom prst="rect">
            <a:avLst/>
          </a:prstGeom>
        </p:spPr>
      </p:pic>
    </p:spTree>
    <p:extLst>
      <p:ext uri="{BB962C8B-B14F-4D97-AF65-F5344CB8AC3E}">
        <p14:creationId xmlns:p14="http://schemas.microsoft.com/office/powerpoint/2010/main" val="816351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solidFill>
                  <a:schemeClr val="tx1"/>
                </a:solidFill>
                <a:latin typeface="Arial" panose="020B0604020202020204" pitchFamily="34" charset="0"/>
                <a:cs typeface="Arial" panose="020B0604020202020204" pitchFamily="34" charset="0"/>
              </a:rPr>
              <a:t>Expressing Numbers Using Different Bases</a:t>
            </a:r>
          </a:p>
        </p:txBody>
      </p:sp>
      <p:sp>
        <p:nvSpPr>
          <p:cNvPr id="5" name="TextBox 4">
            <a:extLst>
              <a:ext uri="{FF2B5EF4-FFF2-40B4-BE49-F238E27FC236}">
                <a16:creationId xmlns:a16="http://schemas.microsoft.com/office/drawing/2014/main" id="{1FD034E3-0A1A-44A1-88EE-B7DFB9205011}"/>
              </a:ext>
            </a:extLst>
          </p:cNvPr>
          <p:cNvSpPr txBox="1"/>
          <p:nvPr/>
        </p:nvSpPr>
        <p:spPr>
          <a:xfrm>
            <a:off x="816429" y="1848106"/>
            <a:ext cx="10176249" cy="3785652"/>
          </a:xfrm>
          <a:prstGeom prst="rect">
            <a:avLst/>
          </a:prstGeom>
          <a:noFill/>
        </p:spPr>
        <p:txBody>
          <a:bodyPr wrap="square">
            <a:spAutoFit/>
          </a:bodyPr>
          <a:lstStyle/>
          <a:p>
            <a:pPr algn="l"/>
            <a:r>
              <a:rPr lang="en-US" sz="2000" b="0" i="0" u="none" strike="noStrike" baseline="0" dirty="0">
                <a:latin typeface="Arial" panose="020B0604020202020204" pitchFamily="34" charset="0"/>
                <a:cs typeface="Arial" panose="020B0604020202020204" pitchFamily="34" charset="0"/>
              </a:rPr>
              <a:t>Example:</a:t>
            </a:r>
          </a:p>
          <a:p>
            <a:pPr lvl="1"/>
            <a:r>
              <a:rPr lang="en-US" sz="2000" b="0" i="0" u="none" strike="noStrike" baseline="0" dirty="0">
                <a:latin typeface="Arial" panose="020B0604020202020204" pitchFamily="34" charset="0"/>
                <a:cs typeface="Arial" panose="020B0604020202020204" pitchFamily="34" charset="0"/>
              </a:rPr>
              <a:t>10 				// This is treated as decimal 10, which is a 32-bit signed vector.</a:t>
            </a:r>
          </a:p>
          <a:p>
            <a:pPr lvl="1"/>
            <a:r>
              <a:rPr lang="en-US" sz="2000" b="0" i="0" u="none" strike="noStrike" baseline="0" dirty="0">
                <a:latin typeface="Arial" panose="020B0604020202020204" pitchFamily="34" charset="0"/>
                <a:cs typeface="Arial" panose="020B0604020202020204" pitchFamily="34" charset="0"/>
              </a:rPr>
              <a:t>4’b1111 		// A 4-bit number with the value 1111</a:t>
            </a:r>
            <a:r>
              <a:rPr lang="en-US" sz="2000" b="0" i="0" u="none" strike="noStrike" baseline="-25000" dirty="0">
                <a:latin typeface="Arial" panose="020B0604020202020204" pitchFamily="34" charset="0"/>
                <a:cs typeface="Arial" panose="020B0604020202020204" pitchFamily="34" charset="0"/>
              </a:rPr>
              <a:t>2</a:t>
            </a:r>
            <a:r>
              <a:rPr lang="en-US" sz="2000" b="0" i="0" u="none" strike="noStrike" baseline="0" dirty="0">
                <a:latin typeface="Arial" panose="020B0604020202020204" pitchFamily="34" charset="0"/>
                <a:cs typeface="Arial" panose="020B0604020202020204" pitchFamily="34" charset="0"/>
              </a:rPr>
              <a:t>.</a:t>
            </a:r>
          </a:p>
          <a:p>
            <a:pPr lvl="1"/>
            <a:r>
              <a:rPr lang="en-US" sz="2000" b="0" i="0" u="none" strike="noStrike" baseline="0" dirty="0">
                <a:latin typeface="Arial" panose="020B0604020202020204" pitchFamily="34" charset="0"/>
                <a:cs typeface="Arial" panose="020B0604020202020204" pitchFamily="34" charset="0"/>
              </a:rPr>
              <a:t>8’b1011_0000 	// An 8-bit number with the value 10110000</a:t>
            </a:r>
            <a:r>
              <a:rPr lang="en-US" sz="2000" b="0" i="0" u="none" strike="noStrike" baseline="-25000" dirty="0">
                <a:latin typeface="Arial" panose="020B0604020202020204" pitchFamily="34" charset="0"/>
                <a:cs typeface="Arial" panose="020B0604020202020204" pitchFamily="34" charset="0"/>
              </a:rPr>
              <a:t>2</a:t>
            </a:r>
            <a:r>
              <a:rPr lang="en-US" sz="2000" b="0" i="0" u="none" strike="noStrike" baseline="0" dirty="0">
                <a:latin typeface="Arial" panose="020B0604020202020204" pitchFamily="34" charset="0"/>
                <a:cs typeface="Arial" panose="020B0604020202020204" pitchFamily="34" charset="0"/>
              </a:rPr>
              <a:t>.</a:t>
            </a:r>
          </a:p>
          <a:p>
            <a:pPr lvl="1"/>
            <a:r>
              <a:rPr lang="en-US" sz="2000" b="0" i="0" u="none" strike="noStrike" baseline="0" dirty="0">
                <a:latin typeface="Arial" panose="020B0604020202020204" pitchFamily="34" charset="0"/>
                <a:cs typeface="Arial" panose="020B0604020202020204" pitchFamily="34" charset="0"/>
              </a:rPr>
              <a:t>8’hFF		 	// An 8-bit number with the value 11111111</a:t>
            </a:r>
            <a:r>
              <a:rPr lang="en-US" sz="2000" b="0" i="0" u="none" strike="noStrike" baseline="-25000" dirty="0">
                <a:latin typeface="Arial" panose="020B0604020202020204" pitchFamily="34" charset="0"/>
                <a:cs typeface="Arial" panose="020B0604020202020204" pitchFamily="34" charset="0"/>
              </a:rPr>
              <a:t>2</a:t>
            </a:r>
            <a:r>
              <a:rPr lang="en-US" sz="2000" b="0" i="0" u="none" strike="noStrike" baseline="0" dirty="0">
                <a:latin typeface="Arial" panose="020B0604020202020204" pitchFamily="34" charset="0"/>
                <a:cs typeface="Arial" panose="020B0604020202020204" pitchFamily="34" charset="0"/>
              </a:rPr>
              <a:t>.</a:t>
            </a:r>
          </a:p>
          <a:p>
            <a:pPr lvl="1"/>
            <a:r>
              <a:rPr lang="en-US" sz="2000" b="0" i="0" u="none" strike="noStrike" baseline="0" dirty="0">
                <a:latin typeface="Arial" panose="020B0604020202020204" pitchFamily="34" charset="0"/>
                <a:cs typeface="Arial" panose="020B0604020202020204" pitchFamily="34" charset="0"/>
              </a:rPr>
              <a:t>8’hff		 	// An 8-bit number with the value 11111111</a:t>
            </a:r>
            <a:r>
              <a:rPr lang="en-US" sz="2000" b="0" i="0" u="none" strike="noStrike" baseline="-25000" dirty="0">
                <a:latin typeface="Arial" panose="020B0604020202020204" pitchFamily="34" charset="0"/>
                <a:cs typeface="Arial" panose="020B0604020202020204" pitchFamily="34" charset="0"/>
              </a:rPr>
              <a:t>2</a:t>
            </a:r>
            <a:r>
              <a:rPr lang="en-US" sz="2000" b="0" i="0" u="none" strike="noStrike" baseline="0" dirty="0">
                <a:latin typeface="Arial" panose="020B0604020202020204" pitchFamily="34" charset="0"/>
                <a:cs typeface="Arial" panose="020B0604020202020204" pitchFamily="34" charset="0"/>
              </a:rPr>
              <a:t>.</a:t>
            </a:r>
          </a:p>
          <a:p>
            <a:pPr lvl="1"/>
            <a:r>
              <a:rPr lang="en-US" sz="2000" b="0" i="0" u="none" strike="noStrike" baseline="0" dirty="0">
                <a:latin typeface="Arial" panose="020B0604020202020204" pitchFamily="34" charset="0"/>
                <a:cs typeface="Arial" panose="020B0604020202020204" pitchFamily="34" charset="0"/>
              </a:rPr>
              <a:t>6’hA 			// A 6-bit number with the value 001010</a:t>
            </a:r>
            <a:r>
              <a:rPr lang="en-US" sz="2000" b="0" i="0" u="none" strike="noStrike" baseline="-25000" dirty="0">
                <a:latin typeface="Arial" panose="020B0604020202020204" pitchFamily="34" charset="0"/>
                <a:cs typeface="Arial" panose="020B0604020202020204" pitchFamily="34" charset="0"/>
              </a:rPr>
              <a:t>2</a:t>
            </a:r>
            <a:r>
              <a:rPr lang="en-US" sz="2000" b="0" i="0" u="none" strike="noStrike" baseline="0" dirty="0">
                <a:latin typeface="Arial" panose="020B0604020202020204" pitchFamily="34" charset="0"/>
                <a:cs typeface="Arial" panose="020B0604020202020204" pitchFamily="34" charset="0"/>
              </a:rPr>
              <a:t>. Note that leading zeros</a:t>
            </a:r>
          </a:p>
          <a:p>
            <a:pPr lvl="1"/>
            <a:r>
              <a:rPr lang="en-US" sz="2000" b="0" i="0" u="none" strike="noStrike" baseline="0" dirty="0">
                <a:latin typeface="Arial" panose="020B0604020202020204" pitchFamily="34" charset="0"/>
                <a:cs typeface="Arial" panose="020B0604020202020204" pitchFamily="34" charset="0"/>
              </a:rPr>
              <a:t>				// were added to make the value 6-bits.</a:t>
            </a:r>
          </a:p>
          <a:p>
            <a:pPr lvl="1"/>
            <a:r>
              <a:rPr lang="en-US" sz="2000" b="0" i="0" u="none" strike="noStrike" baseline="0" dirty="0">
                <a:latin typeface="Arial" panose="020B0604020202020204" pitchFamily="34" charset="0"/>
                <a:cs typeface="Arial" panose="020B0604020202020204" pitchFamily="34" charset="0"/>
              </a:rPr>
              <a:t>8’d7 			// An 8-bit number with the value 00000111</a:t>
            </a:r>
            <a:r>
              <a:rPr lang="en-US" sz="2000" b="0" i="0" u="none" strike="noStrike" baseline="-25000" dirty="0">
                <a:latin typeface="Arial" panose="020B0604020202020204" pitchFamily="34" charset="0"/>
                <a:cs typeface="Arial" panose="020B0604020202020204" pitchFamily="34" charset="0"/>
              </a:rPr>
              <a:t>2</a:t>
            </a:r>
            <a:r>
              <a:rPr lang="en-US" sz="2000" b="0" i="0" u="none" strike="noStrike" baseline="0" dirty="0">
                <a:latin typeface="Arial" panose="020B0604020202020204" pitchFamily="34" charset="0"/>
                <a:cs typeface="Arial" panose="020B0604020202020204" pitchFamily="34" charset="0"/>
              </a:rPr>
              <a:t>.</a:t>
            </a:r>
          </a:p>
          <a:p>
            <a:pPr lvl="1"/>
            <a:r>
              <a:rPr lang="en-US" sz="2000" b="0" i="0" u="none" strike="noStrike" baseline="0" dirty="0">
                <a:latin typeface="Arial" panose="020B0604020202020204" pitchFamily="34" charset="0"/>
                <a:cs typeface="Arial" panose="020B0604020202020204" pitchFamily="34" charset="0"/>
              </a:rPr>
              <a:t>32’d0 			// A 32-bit number with the value 0000_0000</a:t>
            </a:r>
            <a:r>
              <a:rPr lang="en-US" sz="2000" b="0" i="0" u="none" strike="noStrike" baseline="-25000" dirty="0">
                <a:latin typeface="Arial" panose="020B0604020202020204" pitchFamily="34" charset="0"/>
                <a:cs typeface="Arial" panose="020B0604020202020204" pitchFamily="34" charset="0"/>
              </a:rPr>
              <a:t>16</a:t>
            </a:r>
            <a:r>
              <a:rPr lang="en-US" sz="2000" b="0" i="0" u="none" strike="noStrike" baseline="0" dirty="0">
                <a:latin typeface="Arial" panose="020B0604020202020204" pitchFamily="34" charset="0"/>
                <a:cs typeface="Arial" panose="020B0604020202020204" pitchFamily="34" charset="0"/>
              </a:rPr>
              <a:t>.</a:t>
            </a:r>
          </a:p>
          <a:p>
            <a:pPr lvl="1"/>
            <a:r>
              <a:rPr lang="en-US" sz="2000" b="0" i="0" u="none" strike="noStrike" baseline="0" dirty="0">
                <a:latin typeface="Arial" panose="020B0604020202020204" pitchFamily="34" charset="0"/>
                <a:cs typeface="Arial" panose="020B0604020202020204" pitchFamily="34" charset="0"/>
              </a:rPr>
              <a:t>‘b1111 			// A 32-bit number with the value 0000_000F</a:t>
            </a:r>
            <a:r>
              <a:rPr lang="en-US" sz="2000" b="0" i="0" u="none" strike="noStrike" baseline="-25000" dirty="0">
                <a:latin typeface="Arial" panose="020B0604020202020204" pitchFamily="34" charset="0"/>
                <a:cs typeface="Arial" panose="020B0604020202020204" pitchFamily="34" charset="0"/>
              </a:rPr>
              <a:t>16</a:t>
            </a:r>
            <a:r>
              <a:rPr lang="en-US" sz="2000" b="0" i="0" u="none" strike="noStrike" baseline="0" dirty="0">
                <a:latin typeface="Arial" panose="020B0604020202020204" pitchFamily="34" charset="0"/>
                <a:cs typeface="Arial" panose="020B0604020202020204" pitchFamily="34" charset="0"/>
              </a:rPr>
              <a:t>.</a:t>
            </a:r>
          </a:p>
          <a:p>
            <a:pPr lvl="1"/>
            <a:r>
              <a:rPr lang="en-US" sz="2000" b="0" i="0" u="none" strike="noStrike" baseline="0" dirty="0">
                <a:latin typeface="Arial" panose="020B0604020202020204" pitchFamily="34" charset="0"/>
                <a:cs typeface="Arial" panose="020B0604020202020204" pitchFamily="34" charset="0"/>
              </a:rPr>
              <a:t>8’bZ 			// An 8-bit number with the value ZZZZ_ZZZZ.</a:t>
            </a:r>
          </a:p>
        </p:txBody>
      </p:sp>
    </p:spTree>
    <p:extLst>
      <p:ext uri="{BB962C8B-B14F-4D97-AF65-F5344CB8AC3E}">
        <p14:creationId xmlns:p14="http://schemas.microsoft.com/office/powerpoint/2010/main" val="2594026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solidFill>
                  <a:schemeClr val="tx1"/>
                </a:solidFill>
                <a:latin typeface="Arial" panose="020B0604020202020204" pitchFamily="34" charset="0"/>
                <a:cs typeface="Arial" panose="020B0604020202020204" pitchFamily="34" charset="0"/>
              </a:rPr>
              <a:t>Assigning Between Different Types</a:t>
            </a:r>
          </a:p>
        </p:txBody>
      </p:sp>
      <p:sp>
        <p:nvSpPr>
          <p:cNvPr id="5" name="TextBox 4">
            <a:extLst>
              <a:ext uri="{FF2B5EF4-FFF2-40B4-BE49-F238E27FC236}">
                <a16:creationId xmlns:a16="http://schemas.microsoft.com/office/drawing/2014/main" id="{1FD034E3-0A1A-44A1-88EE-B7DFB9205011}"/>
              </a:ext>
            </a:extLst>
          </p:cNvPr>
          <p:cNvSpPr txBox="1"/>
          <p:nvPr/>
        </p:nvSpPr>
        <p:spPr>
          <a:xfrm>
            <a:off x="816429" y="1848106"/>
            <a:ext cx="11180101" cy="4376070"/>
          </a:xfrm>
          <a:prstGeom prst="rect">
            <a:avLst/>
          </a:prstGeom>
          <a:noFill/>
        </p:spPr>
        <p:txBody>
          <a:bodyPr wrap="square">
            <a:spAutoFit/>
          </a:bodyPr>
          <a:lstStyle/>
          <a:p>
            <a:pPr marL="342900" indent="-342900" algn="l">
              <a:lnSpc>
                <a:spcPct val="130000"/>
              </a:lnSpc>
              <a:buFont typeface="Wingdings" panose="05000000000000000000" pitchFamily="2" charset="2"/>
              <a:buChar char="§"/>
            </a:pPr>
            <a:r>
              <a:rPr lang="en-US" b="0" i="0" u="none" strike="noStrike" baseline="0" dirty="0">
                <a:latin typeface="Arial" panose="020B0604020202020204" pitchFamily="34" charset="0"/>
                <a:cs typeface="Arial" panose="020B0604020202020204" pitchFamily="34" charset="0"/>
              </a:rPr>
              <a:t>Verilog is said to be a weakly typed (or loosely typed) language, meaning that it permits assignments</a:t>
            </a:r>
          </a:p>
          <a:p>
            <a:pPr marL="342900" indent="-342900" algn="l">
              <a:lnSpc>
                <a:spcPct val="130000"/>
              </a:lnSpc>
              <a:buFont typeface="Wingdings" panose="05000000000000000000" pitchFamily="2" charset="2"/>
              <a:buChar char="§"/>
            </a:pPr>
            <a:r>
              <a:rPr lang="en-US" b="0" i="0" u="none" strike="noStrike" baseline="0" dirty="0">
                <a:latin typeface="Arial" panose="020B0604020202020204" pitchFamily="34" charset="0"/>
                <a:cs typeface="Arial" panose="020B0604020202020204" pitchFamily="34" charset="0"/>
              </a:rPr>
              <a:t>between different data types.</a:t>
            </a:r>
          </a:p>
          <a:p>
            <a:pPr marL="342900" indent="-342900" algn="l">
              <a:lnSpc>
                <a:spcPct val="130000"/>
              </a:lnSpc>
              <a:buFont typeface="Wingdings" panose="05000000000000000000" pitchFamily="2" charset="2"/>
              <a:buChar char="§"/>
            </a:pPr>
            <a:r>
              <a:rPr lang="en-US" b="0" i="0" u="none" strike="noStrike" baseline="0" dirty="0">
                <a:latin typeface="Arial" panose="020B0604020202020204" pitchFamily="34" charset="0"/>
                <a:cs typeface="Arial" panose="020B0604020202020204" pitchFamily="34" charset="0"/>
              </a:rPr>
              <a:t>The reason Verilog permits assignment between different types is because it treats all of its types as just groups of bits.</a:t>
            </a:r>
          </a:p>
          <a:p>
            <a:pPr marL="342900" indent="-342900" algn="l">
              <a:lnSpc>
                <a:spcPct val="130000"/>
              </a:lnSpc>
              <a:buFont typeface="Wingdings" panose="05000000000000000000" pitchFamily="2" charset="2"/>
              <a:buChar char="§"/>
            </a:pPr>
            <a:r>
              <a:rPr lang="en-US" b="0" i="0" u="none" strike="noStrike" baseline="0" dirty="0">
                <a:latin typeface="Arial" panose="020B0604020202020204" pitchFamily="34" charset="0"/>
                <a:cs typeface="Arial" panose="020B0604020202020204" pitchFamily="34" charset="0"/>
              </a:rPr>
              <a:t>When assigning between different types, Verilog will automatically truncate or add leading bits as necessary to make the assignment work.</a:t>
            </a:r>
            <a:endParaRPr lang="en-US" dirty="0">
              <a:latin typeface="Arial" panose="020B0604020202020204" pitchFamily="34" charset="0"/>
              <a:cs typeface="Arial" panose="020B0604020202020204" pitchFamily="34" charset="0"/>
            </a:endParaRPr>
          </a:p>
          <a:p>
            <a:pPr algn="l">
              <a:lnSpc>
                <a:spcPct val="130000"/>
              </a:lnSpc>
            </a:pPr>
            <a:r>
              <a:rPr lang="en-US" b="0" i="0" u="none" strike="noStrike" baseline="0" dirty="0">
                <a:latin typeface="Arial" panose="020B0604020202020204" pitchFamily="34" charset="0"/>
                <a:cs typeface="Arial" panose="020B0604020202020204" pitchFamily="34" charset="0"/>
              </a:rPr>
              <a:t>Example:</a:t>
            </a:r>
          </a:p>
          <a:p>
            <a:pPr lvl="1">
              <a:lnSpc>
                <a:spcPct val="130000"/>
              </a:lnSpc>
            </a:pPr>
            <a:r>
              <a:rPr lang="en-US" b="0" i="0" u="none" strike="noStrike" baseline="0" dirty="0">
                <a:latin typeface="Arial" panose="020B0604020202020204" pitchFamily="34" charset="0"/>
                <a:cs typeface="Arial" panose="020B0604020202020204" pitchFamily="34" charset="0"/>
              </a:rPr>
              <a:t>Assume that a variable called ABC_TB has been declared as </a:t>
            </a:r>
            <a:r>
              <a:rPr lang="en-US" b="0" i="0" u="none" strike="noStrike" baseline="0" dirty="0">
                <a:highlight>
                  <a:srgbClr val="FFFF00"/>
                </a:highlight>
                <a:latin typeface="Arial" panose="020B0604020202020204" pitchFamily="34" charset="0"/>
                <a:cs typeface="Arial" panose="020B0604020202020204" pitchFamily="34" charset="0"/>
              </a:rPr>
              <a:t>type reg[2:0].</a:t>
            </a:r>
          </a:p>
          <a:p>
            <a:pPr lvl="1">
              <a:lnSpc>
                <a:spcPct val="130000"/>
              </a:lnSpc>
            </a:pPr>
            <a:endParaRPr lang="en-US" b="0" i="0" u="none" strike="noStrike" baseline="0" dirty="0">
              <a:latin typeface="Arial" panose="020B0604020202020204" pitchFamily="34" charset="0"/>
              <a:cs typeface="Arial" panose="020B0604020202020204" pitchFamily="34" charset="0"/>
            </a:endParaRPr>
          </a:p>
          <a:p>
            <a:pPr algn="l">
              <a:lnSpc>
                <a:spcPct val="130000"/>
              </a:lnSpc>
            </a:pPr>
            <a:r>
              <a:rPr lang="en-US" b="0" i="0" u="none" strike="noStrike" baseline="0" dirty="0">
                <a:latin typeface="Arial" panose="020B0604020202020204" pitchFamily="34" charset="0"/>
                <a:cs typeface="Arial" panose="020B0604020202020204" pitchFamily="34" charset="0"/>
              </a:rPr>
              <a:t>	ABC_TB </a:t>
            </a:r>
            <a:r>
              <a:rPr lang="en-US" dirty="0">
                <a:latin typeface="Arial" panose="020B0604020202020204" pitchFamily="34" charset="0"/>
                <a:cs typeface="Arial" panose="020B0604020202020204" pitchFamily="34" charset="0"/>
              </a:rPr>
              <a:t> =</a:t>
            </a:r>
            <a:r>
              <a:rPr lang="en-US" b="0" i="0" u="none" strike="noStrike" baseline="0" dirty="0">
                <a:latin typeface="Arial" panose="020B0604020202020204" pitchFamily="34" charset="0"/>
                <a:cs typeface="Arial" panose="020B0604020202020204" pitchFamily="34" charset="0"/>
              </a:rPr>
              <a:t> 2’b00; 	// ABC_TB will be assigned 3’b000. A leading bit is automatically added.</a:t>
            </a:r>
          </a:p>
          <a:p>
            <a:pPr algn="l">
              <a:lnSpc>
                <a:spcPct val="130000"/>
              </a:lnSpc>
            </a:pPr>
            <a:r>
              <a:rPr lang="en-US" b="0" i="0" u="none" strike="noStrike" baseline="0" dirty="0">
                <a:latin typeface="Arial" panose="020B0604020202020204" pitchFamily="34" charset="0"/>
                <a:cs typeface="Arial" panose="020B0604020202020204" pitchFamily="34" charset="0"/>
              </a:rPr>
              <a:t>	ABC_TB </a:t>
            </a:r>
            <a:r>
              <a:rPr lang="en-US" dirty="0">
                <a:latin typeface="Arial" panose="020B0604020202020204" pitchFamily="34" charset="0"/>
                <a:cs typeface="Arial" panose="020B0604020202020204" pitchFamily="34" charset="0"/>
              </a:rPr>
              <a:t>=</a:t>
            </a:r>
            <a:r>
              <a:rPr lang="en-US" b="0" i="0" u="none" strike="noStrike" baseline="0" dirty="0">
                <a:latin typeface="Arial" panose="020B0604020202020204" pitchFamily="34" charset="0"/>
                <a:cs typeface="Arial" panose="020B0604020202020204" pitchFamily="34" charset="0"/>
              </a:rPr>
              <a:t> 5; 		// ABC_TB will be assigned 3’b101. The integer is truncated to 3-bits.</a:t>
            </a:r>
          </a:p>
          <a:p>
            <a:pPr algn="l">
              <a:lnSpc>
                <a:spcPct val="130000"/>
              </a:lnSpc>
            </a:pPr>
            <a:r>
              <a:rPr lang="en-US" b="0" i="0" u="none" strike="noStrike" baseline="0" dirty="0">
                <a:latin typeface="Arial" panose="020B0604020202020204" pitchFamily="34" charset="0"/>
                <a:cs typeface="Arial" panose="020B0604020202020204" pitchFamily="34" charset="0"/>
              </a:rPr>
              <a:t>	ABC_TB </a:t>
            </a:r>
            <a:r>
              <a:rPr lang="en-US" dirty="0">
                <a:latin typeface="Arial" panose="020B0604020202020204" pitchFamily="34" charset="0"/>
                <a:cs typeface="Arial" panose="020B0604020202020204" pitchFamily="34" charset="0"/>
              </a:rPr>
              <a:t>=</a:t>
            </a:r>
            <a:r>
              <a:rPr lang="en-US" b="0" i="0" u="none" strike="noStrike" baseline="0" dirty="0">
                <a:latin typeface="Arial" panose="020B0604020202020204" pitchFamily="34" charset="0"/>
                <a:cs typeface="Arial" panose="020B0604020202020204" pitchFamily="34" charset="0"/>
              </a:rPr>
              <a:t> 8; 		// ABC_TB will be assigned 3’b000. The integer is truncated to 3-bits.</a:t>
            </a:r>
          </a:p>
        </p:txBody>
      </p:sp>
    </p:spTree>
    <p:extLst>
      <p:ext uri="{BB962C8B-B14F-4D97-AF65-F5344CB8AC3E}">
        <p14:creationId xmlns:p14="http://schemas.microsoft.com/office/powerpoint/2010/main" val="1976041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dirty="0">
                <a:latin typeface="Arial" panose="020B0604020202020204" pitchFamily="34" charset="0"/>
                <a:cs typeface="Arial" panose="020B0604020202020204" pitchFamily="34" charset="0"/>
              </a:rPr>
              <a:t>Verilog Module Construction</a:t>
            </a:r>
            <a:endParaRPr lang="en-US" sz="3200" b="1"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8613AF8-D4B2-C7F3-8C31-8E790CBD81A0}"/>
              </a:ext>
            </a:extLst>
          </p:cNvPr>
          <p:cNvPicPr>
            <a:picLocks noChangeAspect="1"/>
          </p:cNvPicPr>
          <p:nvPr/>
        </p:nvPicPr>
        <p:blipFill>
          <a:blip r:embed="rId2"/>
          <a:stretch>
            <a:fillRect/>
          </a:stretch>
        </p:blipFill>
        <p:spPr>
          <a:xfrm>
            <a:off x="3880866" y="1798320"/>
            <a:ext cx="8063483" cy="3222567"/>
          </a:xfrm>
          <a:prstGeom prst="rect">
            <a:avLst/>
          </a:prstGeom>
        </p:spPr>
      </p:pic>
      <p:sp>
        <p:nvSpPr>
          <p:cNvPr id="3" name="TextBox 2">
            <a:extLst>
              <a:ext uri="{FF2B5EF4-FFF2-40B4-BE49-F238E27FC236}">
                <a16:creationId xmlns:a16="http://schemas.microsoft.com/office/drawing/2014/main" id="{538D293A-FEE2-3F49-9E0F-E6C68E85510D}"/>
              </a:ext>
            </a:extLst>
          </p:cNvPr>
          <p:cNvSpPr txBox="1"/>
          <p:nvPr/>
        </p:nvSpPr>
        <p:spPr>
          <a:xfrm>
            <a:off x="1097280" y="2057399"/>
            <a:ext cx="2603241" cy="3693319"/>
          </a:xfrm>
          <a:prstGeom prst="rect">
            <a:avLst/>
          </a:prstGeom>
          <a:noFill/>
        </p:spPr>
        <p:txBody>
          <a:bodyPr wrap="square" rtlCol="0">
            <a:spAutoFit/>
          </a:bodyPr>
          <a:lstStyle/>
          <a:p>
            <a:r>
              <a:rPr lang="en-US" sz="1800" b="0" i="0" dirty="0">
                <a:solidFill>
                  <a:srgbClr val="000000"/>
                </a:solidFill>
                <a:effectLst/>
                <a:latin typeface="JqdxphSlvgpsAdvTT153188ed"/>
              </a:rPr>
              <a:t>The module includes the interface to the system (i.e., the inputs and outputs) and the description of the behavior. </a:t>
            </a:r>
            <a:br>
              <a:rPr lang="en-US" dirty="0"/>
            </a:br>
            <a:endParaRPr lang="en-US" sz="1800" b="0" i="0" dirty="0">
              <a:solidFill>
                <a:srgbClr val="000000"/>
              </a:solidFill>
              <a:effectLst/>
              <a:latin typeface="JqdxphSlvgpsAdvTT153188ed"/>
            </a:endParaRPr>
          </a:p>
          <a:p>
            <a:r>
              <a:rPr lang="en-US" sz="1800" b="0" i="0" dirty="0">
                <a:solidFill>
                  <a:srgbClr val="000000"/>
                </a:solidFill>
                <a:effectLst/>
                <a:latin typeface="JqdxphSlvgpsAdvTT153188ed"/>
              </a:rPr>
              <a:t>When working on large designs, it is common practice to place each module in its own </a:t>
            </a:r>
            <a:r>
              <a:rPr lang="en-US" sz="1800" b="0" i="0" dirty="0">
                <a:solidFill>
                  <a:srgbClr val="000000"/>
                </a:solidFill>
                <a:effectLst/>
                <a:latin typeface="WcxdqrPknwcvAdvTT153188ed+fb"/>
              </a:rPr>
              <a:t>fi</a:t>
            </a:r>
            <a:r>
              <a:rPr lang="en-US" sz="1800" b="0" i="0" dirty="0">
                <a:solidFill>
                  <a:srgbClr val="000000"/>
                </a:solidFill>
                <a:effectLst/>
                <a:latin typeface="JqdxphSlvgpsAdvTT153188ed"/>
              </a:rPr>
              <a:t>le with the same name</a:t>
            </a:r>
            <a:r>
              <a:rPr lang="en-US" dirty="0"/>
              <a:t> </a:t>
            </a:r>
            <a:br>
              <a:rPr lang="en-US" dirty="0"/>
            </a:br>
            <a:endParaRPr lang="en-US" dirty="0"/>
          </a:p>
        </p:txBody>
      </p:sp>
    </p:spTree>
    <p:extLst>
      <p:ext uri="{BB962C8B-B14F-4D97-AF65-F5344CB8AC3E}">
        <p14:creationId xmlns:p14="http://schemas.microsoft.com/office/powerpoint/2010/main" val="173428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i="0" u="none" strike="noStrike" baseline="0" dirty="0">
                <a:latin typeface="Arial" panose="020B0604020202020204" pitchFamily="34" charset="0"/>
                <a:cs typeface="Arial" panose="020B0604020202020204" pitchFamily="34" charset="0"/>
              </a:rPr>
              <a:t>Modern Digital Design Flow Introduction</a:t>
            </a:r>
            <a:endParaRPr lang="en-US" sz="3200" b="1" dirty="0">
              <a:solidFill>
                <a:srgbClr val="0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80" y="1845734"/>
            <a:ext cx="10058400" cy="4445736"/>
          </a:xfrm>
        </p:spPr>
        <p:txBody>
          <a:bodyPr>
            <a:noAutofit/>
          </a:bodyPr>
          <a:lstStyle/>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HDLs have also evolved to support automated synthesis, which allows the CAD tools to take a functional description of a system (e.g., a truth table) and automatically create the gate-level circuitry to be implemented in real hardware.</a:t>
            </a:r>
          </a:p>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This need for schematics, which </a:t>
            </a:r>
            <a:r>
              <a:rPr lang="en-US" dirty="0">
                <a:solidFill>
                  <a:schemeClr val="tx1"/>
                </a:solidFill>
                <a:latin typeface="Arial" panose="020B0604020202020204" pitchFamily="34" charset="0"/>
                <a:cs typeface="Arial" panose="020B0604020202020204" pitchFamily="34" charset="0"/>
              </a:rPr>
              <a:t>allows designers to focus their attention on designing the behavior of a system and not spend as much time performing the formal logic synthesis steps as in the classical digital design approach.</a:t>
            </a:r>
          </a:p>
          <a:p>
            <a:pPr algn="l"/>
            <a:endParaRPr lang="en-US" sz="1800" b="0" i="0" u="none" strike="noStrike" baseline="0" dirty="0">
              <a:latin typeface="FpckqcRkjdfgAdvTT153188ed"/>
            </a:endParaRPr>
          </a:p>
          <a:p>
            <a:pPr algn="l"/>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q"/>
            </a:pP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2849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a:xfrm>
            <a:off x="1097280" y="286603"/>
            <a:ext cx="10058400" cy="1234083"/>
          </a:xfrm>
        </p:spPr>
        <p:txBody>
          <a:bodyPr>
            <a:normAutofit/>
          </a:bodyPr>
          <a:lstStyle/>
          <a:p>
            <a:pPr algn="l"/>
            <a:r>
              <a:rPr lang="en-US" sz="3200" dirty="0">
                <a:latin typeface="Arial" panose="020B0604020202020204" pitchFamily="34" charset="0"/>
                <a:cs typeface="Arial" panose="020B0604020202020204" pitchFamily="34" charset="0"/>
              </a:rPr>
              <a:t>Port Definitions</a:t>
            </a:r>
            <a:endParaRPr lang="en-US" sz="3200" b="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6008E3D-D39A-8FA7-554C-E4A9B274F71A}"/>
              </a:ext>
            </a:extLst>
          </p:cNvPr>
          <p:cNvSpPr txBox="1"/>
          <p:nvPr/>
        </p:nvSpPr>
        <p:spPr>
          <a:xfrm>
            <a:off x="1097280" y="1817599"/>
            <a:ext cx="9239416" cy="707886"/>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The port directions are declared to be one of the three types: </a:t>
            </a:r>
            <a:r>
              <a:rPr lang="en-US" sz="2000" b="1" dirty="0">
                <a:latin typeface="Arial" panose="020B0604020202020204" pitchFamily="34" charset="0"/>
                <a:cs typeface="Arial" panose="020B0604020202020204" pitchFamily="34" charset="0"/>
              </a:rPr>
              <a:t>input</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output</a:t>
            </a:r>
            <a:r>
              <a:rPr lang="en-US" sz="2000" dirty="0">
                <a:latin typeface="Arial" panose="020B0604020202020204" pitchFamily="34" charset="0"/>
                <a:cs typeface="Arial" panose="020B0604020202020204" pitchFamily="34" charset="0"/>
              </a:rPr>
              <a:t>, and </a:t>
            </a:r>
            <a:r>
              <a:rPr lang="en-US" sz="2000" b="1" dirty="0" err="1">
                <a:latin typeface="Arial" panose="020B0604020202020204" pitchFamily="34" charset="0"/>
                <a:cs typeface="Arial" panose="020B0604020202020204" pitchFamily="34" charset="0"/>
              </a:rPr>
              <a:t>inout</a:t>
            </a:r>
            <a:r>
              <a:rPr lang="en-US" sz="2000" dirty="0">
                <a:latin typeface="Arial" panose="020B0604020202020204" pitchFamily="34" charset="0"/>
                <a:cs typeface="Arial" panose="020B0604020202020204" pitchFamily="34" charset="0"/>
              </a:rPr>
              <a:t>.</a:t>
            </a:r>
          </a:p>
        </p:txBody>
      </p:sp>
      <p:pic>
        <p:nvPicPr>
          <p:cNvPr id="7" name="Picture 6">
            <a:extLst>
              <a:ext uri="{FF2B5EF4-FFF2-40B4-BE49-F238E27FC236}">
                <a16:creationId xmlns:a16="http://schemas.microsoft.com/office/drawing/2014/main" id="{E57855F9-F122-D6AD-1937-70E4EB0187AD}"/>
              </a:ext>
            </a:extLst>
          </p:cNvPr>
          <p:cNvPicPr>
            <a:picLocks noChangeAspect="1"/>
          </p:cNvPicPr>
          <p:nvPr/>
        </p:nvPicPr>
        <p:blipFill>
          <a:blip r:embed="rId2"/>
          <a:stretch>
            <a:fillRect/>
          </a:stretch>
        </p:blipFill>
        <p:spPr>
          <a:xfrm>
            <a:off x="2016579" y="2286000"/>
            <a:ext cx="7810500" cy="4422913"/>
          </a:xfrm>
          <a:prstGeom prst="rect">
            <a:avLst/>
          </a:prstGeom>
        </p:spPr>
      </p:pic>
    </p:spTree>
    <p:extLst>
      <p:ext uri="{BB962C8B-B14F-4D97-AF65-F5344CB8AC3E}">
        <p14:creationId xmlns:p14="http://schemas.microsoft.com/office/powerpoint/2010/main" val="3925256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a:xfrm>
            <a:off x="1097280" y="286603"/>
            <a:ext cx="10058400" cy="1234083"/>
          </a:xfrm>
        </p:spPr>
        <p:txBody>
          <a:bodyPr>
            <a:normAutofit/>
          </a:bodyPr>
          <a:lstStyle/>
          <a:p>
            <a:pPr algn="l"/>
            <a:r>
              <a:rPr lang="en-US" sz="3200" dirty="0">
                <a:latin typeface="Arial" panose="020B0604020202020204" pitchFamily="34" charset="0"/>
                <a:cs typeface="Arial" panose="020B0604020202020204" pitchFamily="34" charset="0"/>
              </a:rPr>
              <a:t>Signal Declarations</a:t>
            </a:r>
            <a:endParaRPr lang="en-US" sz="3200" b="1"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6008E3D-D39A-8FA7-554C-E4A9B274F71A}"/>
              </a:ext>
            </a:extLst>
          </p:cNvPr>
          <p:cNvSpPr txBox="1"/>
          <p:nvPr/>
        </p:nvSpPr>
        <p:spPr>
          <a:xfrm>
            <a:off x="1097280" y="1817599"/>
            <a:ext cx="9239416" cy="40011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The syntax for a signal declaration is as follows:</a:t>
            </a:r>
          </a:p>
        </p:txBody>
      </p:sp>
      <p:pic>
        <p:nvPicPr>
          <p:cNvPr id="4" name="Picture 3">
            <a:extLst>
              <a:ext uri="{FF2B5EF4-FFF2-40B4-BE49-F238E27FC236}">
                <a16:creationId xmlns:a16="http://schemas.microsoft.com/office/drawing/2014/main" id="{62654406-3002-591B-3C6E-D04046D5B98B}"/>
              </a:ext>
            </a:extLst>
          </p:cNvPr>
          <p:cNvPicPr>
            <a:picLocks noChangeAspect="1"/>
          </p:cNvPicPr>
          <p:nvPr/>
        </p:nvPicPr>
        <p:blipFill>
          <a:blip r:embed="rId2"/>
          <a:stretch>
            <a:fillRect/>
          </a:stretch>
        </p:blipFill>
        <p:spPr>
          <a:xfrm>
            <a:off x="968692" y="2514622"/>
            <a:ext cx="10315575" cy="3046640"/>
          </a:xfrm>
          <a:prstGeom prst="rect">
            <a:avLst/>
          </a:prstGeom>
        </p:spPr>
      </p:pic>
    </p:spTree>
    <p:extLst>
      <p:ext uri="{BB962C8B-B14F-4D97-AF65-F5344CB8AC3E}">
        <p14:creationId xmlns:p14="http://schemas.microsoft.com/office/powerpoint/2010/main" val="2344837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a:xfrm>
            <a:off x="1097280" y="286603"/>
            <a:ext cx="10058400" cy="1234083"/>
          </a:xfrm>
        </p:spPr>
        <p:txBody>
          <a:bodyPr>
            <a:normAutofit/>
          </a:bodyPr>
          <a:lstStyle/>
          <a:p>
            <a:pPr algn="l"/>
            <a:r>
              <a:rPr lang="en-US" sz="3200" dirty="0">
                <a:latin typeface="Arial" panose="020B0604020202020204" pitchFamily="34" charset="0"/>
                <a:cs typeface="Arial" panose="020B0604020202020204" pitchFamily="34" charset="0"/>
              </a:rPr>
              <a:t>Signal Declarations Cont.</a:t>
            </a:r>
            <a:endParaRPr lang="en-US" sz="3200" b="1"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D8645F9-F49C-D651-8076-1079813517DB}"/>
              </a:ext>
            </a:extLst>
          </p:cNvPr>
          <p:cNvPicPr>
            <a:picLocks noChangeAspect="1"/>
          </p:cNvPicPr>
          <p:nvPr/>
        </p:nvPicPr>
        <p:blipFill>
          <a:blip r:embed="rId2"/>
          <a:stretch>
            <a:fillRect/>
          </a:stretch>
        </p:blipFill>
        <p:spPr>
          <a:xfrm>
            <a:off x="776287" y="1872344"/>
            <a:ext cx="10639425" cy="4677542"/>
          </a:xfrm>
          <a:prstGeom prst="rect">
            <a:avLst/>
          </a:prstGeom>
        </p:spPr>
      </p:pic>
    </p:spTree>
    <p:extLst>
      <p:ext uri="{BB962C8B-B14F-4D97-AF65-F5344CB8AC3E}">
        <p14:creationId xmlns:p14="http://schemas.microsoft.com/office/powerpoint/2010/main" val="4026695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a:xfrm>
            <a:off x="1097280" y="286603"/>
            <a:ext cx="10058400" cy="1234083"/>
          </a:xfrm>
        </p:spPr>
        <p:txBody>
          <a:bodyPr>
            <a:normAutofit/>
          </a:bodyPr>
          <a:lstStyle/>
          <a:p>
            <a:pPr algn="l"/>
            <a:r>
              <a:rPr lang="en-US" sz="3200" dirty="0">
                <a:latin typeface="Arial" panose="020B0604020202020204" pitchFamily="34" charset="0"/>
                <a:cs typeface="Arial" panose="020B0604020202020204" pitchFamily="34" charset="0"/>
              </a:rPr>
              <a:t>Parameter Declarations</a:t>
            </a:r>
            <a:endParaRPr lang="en-US" sz="3200" b="1"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60D15A8-20E1-0DD1-06E1-155171F7CBF4}"/>
              </a:ext>
            </a:extLst>
          </p:cNvPr>
          <p:cNvSpPr txBox="1"/>
          <p:nvPr/>
        </p:nvSpPr>
        <p:spPr>
          <a:xfrm>
            <a:off x="1097280" y="1834255"/>
            <a:ext cx="6097656" cy="40011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The syntax for declaring a parameter is as follows:</a:t>
            </a:r>
          </a:p>
        </p:txBody>
      </p:sp>
      <p:pic>
        <p:nvPicPr>
          <p:cNvPr id="7" name="Picture 6">
            <a:extLst>
              <a:ext uri="{FF2B5EF4-FFF2-40B4-BE49-F238E27FC236}">
                <a16:creationId xmlns:a16="http://schemas.microsoft.com/office/drawing/2014/main" id="{A6D2EE20-4EB0-3607-A8A6-A3B8AC459198}"/>
              </a:ext>
            </a:extLst>
          </p:cNvPr>
          <p:cNvPicPr>
            <a:picLocks noChangeAspect="1"/>
          </p:cNvPicPr>
          <p:nvPr/>
        </p:nvPicPr>
        <p:blipFill>
          <a:blip r:embed="rId2"/>
          <a:stretch>
            <a:fillRect/>
          </a:stretch>
        </p:blipFill>
        <p:spPr>
          <a:xfrm>
            <a:off x="623473" y="2194582"/>
            <a:ext cx="6229350" cy="619125"/>
          </a:xfrm>
          <a:prstGeom prst="rect">
            <a:avLst/>
          </a:prstGeom>
        </p:spPr>
      </p:pic>
      <p:pic>
        <p:nvPicPr>
          <p:cNvPr id="9" name="Picture 8">
            <a:extLst>
              <a:ext uri="{FF2B5EF4-FFF2-40B4-BE49-F238E27FC236}">
                <a16:creationId xmlns:a16="http://schemas.microsoft.com/office/drawing/2014/main" id="{EA2E2B9D-FD4B-7DC2-B5C7-21A1BE78DD2F}"/>
              </a:ext>
            </a:extLst>
          </p:cNvPr>
          <p:cNvPicPr>
            <a:picLocks noChangeAspect="1"/>
          </p:cNvPicPr>
          <p:nvPr/>
        </p:nvPicPr>
        <p:blipFill>
          <a:blip r:embed="rId3"/>
          <a:stretch>
            <a:fillRect/>
          </a:stretch>
        </p:blipFill>
        <p:spPr>
          <a:xfrm>
            <a:off x="1190211" y="2751271"/>
            <a:ext cx="5095875" cy="1295400"/>
          </a:xfrm>
          <a:prstGeom prst="rect">
            <a:avLst/>
          </a:prstGeom>
        </p:spPr>
      </p:pic>
      <p:pic>
        <p:nvPicPr>
          <p:cNvPr id="11" name="Picture 10">
            <a:extLst>
              <a:ext uri="{FF2B5EF4-FFF2-40B4-BE49-F238E27FC236}">
                <a16:creationId xmlns:a16="http://schemas.microsoft.com/office/drawing/2014/main" id="{D35CFB88-9534-5BFD-9700-311C5AFC55C9}"/>
              </a:ext>
            </a:extLst>
          </p:cNvPr>
          <p:cNvPicPr>
            <a:picLocks noChangeAspect="1"/>
          </p:cNvPicPr>
          <p:nvPr/>
        </p:nvPicPr>
        <p:blipFill>
          <a:blip r:embed="rId4"/>
          <a:stretch>
            <a:fillRect/>
          </a:stretch>
        </p:blipFill>
        <p:spPr>
          <a:xfrm>
            <a:off x="1190211" y="4106729"/>
            <a:ext cx="10772775" cy="2295525"/>
          </a:xfrm>
          <a:prstGeom prst="rect">
            <a:avLst/>
          </a:prstGeom>
        </p:spPr>
      </p:pic>
      <p:sp>
        <p:nvSpPr>
          <p:cNvPr id="3" name="TextBox 2">
            <a:extLst>
              <a:ext uri="{FF2B5EF4-FFF2-40B4-BE49-F238E27FC236}">
                <a16:creationId xmlns:a16="http://schemas.microsoft.com/office/drawing/2014/main" id="{7B783D7D-83F6-B71B-1EFA-E4A6773235C6}"/>
              </a:ext>
            </a:extLst>
          </p:cNvPr>
          <p:cNvSpPr txBox="1"/>
          <p:nvPr/>
        </p:nvSpPr>
        <p:spPr>
          <a:xfrm>
            <a:off x="7173809" y="2646135"/>
            <a:ext cx="4394718" cy="923330"/>
          </a:xfrm>
          <a:prstGeom prst="rect">
            <a:avLst/>
          </a:prstGeom>
          <a:noFill/>
        </p:spPr>
        <p:txBody>
          <a:bodyPr wrap="square" rtlCol="0">
            <a:spAutoFit/>
          </a:bodyPr>
          <a:lstStyle/>
          <a:p>
            <a:r>
              <a:rPr lang="en-US" sz="1800" b="0" i="0" dirty="0">
                <a:solidFill>
                  <a:srgbClr val="FF0000"/>
                </a:solidFill>
                <a:effectLst/>
                <a:latin typeface="JqdxphSlvgpsAdvTT153188ed"/>
              </a:rPr>
              <a:t>Note that the type is optional and can only be </a:t>
            </a:r>
            <a:r>
              <a:rPr lang="en-US" sz="1800" b="0" i="0" dirty="0">
                <a:solidFill>
                  <a:srgbClr val="FF0000"/>
                </a:solidFill>
                <a:effectLst/>
                <a:latin typeface="HpthgxPghwwmAdvTT16f3b945.B"/>
              </a:rPr>
              <a:t>integer</a:t>
            </a:r>
            <a:r>
              <a:rPr lang="en-US" sz="1800" b="0" i="0" dirty="0">
                <a:solidFill>
                  <a:srgbClr val="FF0000"/>
                </a:solidFill>
                <a:effectLst/>
                <a:latin typeface="JqdxphSlvgpsAdvTT153188ed"/>
              </a:rPr>
              <a:t>, </a:t>
            </a:r>
            <a:r>
              <a:rPr lang="en-US" sz="1800" b="0" i="0" dirty="0">
                <a:solidFill>
                  <a:srgbClr val="FF0000"/>
                </a:solidFill>
                <a:effectLst/>
                <a:latin typeface="HpthgxPghwwmAdvTT16f3b945.B"/>
              </a:rPr>
              <a:t>time</a:t>
            </a:r>
            <a:r>
              <a:rPr lang="en-US" sz="1800" b="0" i="0" dirty="0">
                <a:solidFill>
                  <a:srgbClr val="FF0000"/>
                </a:solidFill>
                <a:effectLst/>
                <a:latin typeface="JqdxphSlvgpsAdvTT153188ed"/>
              </a:rPr>
              <a:t>, </a:t>
            </a:r>
            <a:r>
              <a:rPr lang="en-US" sz="1800" b="0" i="0" dirty="0">
                <a:solidFill>
                  <a:srgbClr val="FF0000"/>
                </a:solidFill>
                <a:effectLst/>
                <a:latin typeface="HpthgxPghwwmAdvTT16f3b945.B"/>
              </a:rPr>
              <a:t>real</a:t>
            </a:r>
            <a:r>
              <a:rPr lang="en-US" sz="1800" b="0" i="0" dirty="0">
                <a:solidFill>
                  <a:srgbClr val="FF0000"/>
                </a:solidFill>
                <a:effectLst/>
                <a:latin typeface="JqdxphSlvgpsAdvTT153188ed"/>
              </a:rPr>
              <a:t>, or </a:t>
            </a:r>
            <a:r>
              <a:rPr lang="en-US" sz="1800" b="0" i="0" dirty="0" err="1">
                <a:solidFill>
                  <a:srgbClr val="FF0000"/>
                </a:solidFill>
                <a:effectLst/>
                <a:latin typeface="HpthgxPghwwmAdvTT16f3b945.B"/>
              </a:rPr>
              <a:t>realtime</a:t>
            </a:r>
            <a:r>
              <a:rPr lang="en-US" dirty="0">
                <a:solidFill>
                  <a:srgbClr val="FF0000"/>
                </a:solidFill>
              </a:rPr>
              <a:t> </a:t>
            </a:r>
            <a:br>
              <a:rPr lang="en-US"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2037586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a:xfrm>
            <a:off x="1097280" y="286603"/>
            <a:ext cx="10058400" cy="1234083"/>
          </a:xfrm>
        </p:spPr>
        <p:txBody>
          <a:bodyPr>
            <a:normAutofit/>
          </a:bodyPr>
          <a:lstStyle/>
          <a:p>
            <a:pPr algn="l"/>
            <a:r>
              <a:rPr lang="en-US" sz="3200" dirty="0">
                <a:latin typeface="Arial" panose="020B0604020202020204" pitchFamily="34" charset="0"/>
                <a:cs typeface="Arial" panose="020B0604020202020204" pitchFamily="34" charset="0"/>
              </a:rPr>
              <a:t>Compiler Directives</a:t>
            </a:r>
            <a:endParaRPr lang="en-US" sz="3200" b="1"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5460F2-E897-AA08-F207-8BE651F91D70}"/>
              </a:ext>
            </a:extLst>
          </p:cNvPr>
          <p:cNvPicPr>
            <a:picLocks noChangeAspect="1"/>
          </p:cNvPicPr>
          <p:nvPr/>
        </p:nvPicPr>
        <p:blipFill>
          <a:blip r:embed="rId2"/>
          <a:stretch>
            <a:fillRect/>
          </a:stretch>
        </p:blipFill>
        <p:spPr>
          <a:xfrm>
            <a:off x="869466" y="2588671"/>
            <a:ext cx="10810875" cy="4076700"/>
          </a:xfrm>
          <a:prstGeom prst="rect">
            <a:avLst/>
          </a:prstGeom>
        </p:spPr>
      </p:pic>
      <p:sp>
        <p:nvSpPr>
          <p:cNvPr id="8" name="TextBox 7">
            <a:extLst>
              <a:ext uri="{FF2B5EF4-FFF2-40B4-BE49-F238E27FC236}">
                <a16:creationId xmlns:a16="http://schemas.microsoft.com/office/drawing/2014/main" id="{DDA2A441-BA79-842C-0C06-069C2C57A7D9}"/>
              </a:ext>
            </a:extLst>
          </p:cNvPr>
          <p:cNvSpPr txBox="1"/>
          <p:nvPr/>
        </p:nvSpPr>
        <p:spPr>
          <a:xfrm>
            <a:off x="982980" y="1830904"/>
            <a:ext cx="10287000" cy="646331"/>
          </a:xfrm>
          <a:prstGeom prst="rect">
            <a:avLst/>
          </a:prstGeom>
          <a:noFill/>
        </p:spPr>
        <p:txBody>
          <a:bodyPr wrap="square">
            <a:spAutoFit/>
          </a:bodyPr>
          <a:lstStyle/>
          <a:p>
            <a:r>
              <a:rPr lang="en-US" dirty="0"/>
              <a:t>A compiler directive provides additional information to the simulation tool on how to interpret the Verilog model.</a:t>
            </a:r>
          </a:p>
        </p:txBody>
      </p:sp>
    </p:spTree>
    <p:extLst>
      <p:ext uri="{BB962C8B-B14F-4D97-AF65-F5344CB8AC3E}">
        <p14:creationId xmlns:p14="http://schemas.microsoft.com/office/powerpoint/2010/main" val="892492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i="0" u="none" strike="noStrike" baseline="0" dirty="0">
                <a:latin typeface="Arial" panose="020B0604020202020204" pitchFamily="34" charset="0"/>
                <a:cs typeface="Arial" panose="020B0604020202020204" pitchFamily="34" charset="0"/>
              </a:rPr>
              <a:t>Modern Digital Design Flow Introduction</a:t>
            </a:r>
            <a:endParaRPr lang="en-US" sz="3200" b="1" dirty="0">
              <a:solidFill>
                <a:srgbClr val="0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80" y="1845734"/>
            <a:ext cx="10058400" cy="4445736"/>
          </a:xfrm>
        </p:spPr>
        <p:txBody>
          <a:bodyPr>
            <a:noAutofit/>
          </a:bodyPr>
          <a:lstStyle/>
          <a:p>
            <a:pPr>
              <a:lnSpc>
                <a:spcPct val="15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There are two dominant hardware description languages in use today. They are VHDL and Verilog.</a:t>
            </a:r>
          </a:p>
          <a:p>
            <a:pPr algn="l">
              <a:lnSpc>
                <a:spcPct val="15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VHDL stands for </a:t>
            </a:r>
            <a:r>
              <a:rPr lang="en-US" b="1" dirty="0">
                <a:solidFill>
                  <a:schemeClr val="tx1"/>
                </a:solidFill>
                <a:latin typeface="Arial" panose="020B0604020202020204" pitchFamily="34" charset="0"/>
                <a:cs typeface="Arial" panose="020B0604020202020204" pitchFamily="34" charset="0"/>
              </a:rPr>
              <a:t>v</a:t>
            </a:r>
            <a:r>
              <a:rPr lang="en-US" dirty="0">
                <a:solidFill>
                  <a:schemeClr val="tx1"/>
                </a:solidFill>
                <a:latin typeface="Arial" panose="020B0604020202020204" pitchFamily="34" charset="0"/>
                <a:cs typeface="Arial" panose="020B0604020202020204" pitchFamily="34" charset="0"/>
              </a:rPr>
              <a:t>ery high speed integrated circuit </a:t>
            </a:r>
            <a:r>
              <a:rPr lang="en-US" b="1" dirty="0">
                <a:solidFill>
                  <a:schemeClr val="tx1"/>
                </a:solidFill>
                <a:latin typeface="Arial" panose="020B0604020202020204" pitchFamily="34" charset="0"/>
                <a:cs typeface="Arial" panose="020B0604020202020204" pitchFamily="34" charset="0"/>
              </a:rPr>
              <a:t>h</a:t>
            </a:r>
            <a:r>
              <a:rPr lang="en-US" dirty="0">
                <a:solidFill>
                  <a:schemeClr val="tx1"/>
                </a:solidFill>
                <a:latin typeface="Arial" panose="020B0604020202020204" pitchFamily="34" charset="0"/>
                <a:cs typeface="Arial" panose="020B0604020202020204" pitchFamily="34" charset="0"/>
              </a:rPr>
              <a:t>ardware </a:t>
            </a:r>
            <a:r>
              <a:rPr lang="en-US" b="1" dirty="0">
                <a:solidFill>
                  <a:schemeClr val="tx1"/>
                </a:solidFill>
                <a:latin typeface="Arial" panose="020B0604020202020204" pitchFamily="34" charset="0"/>
                <a:cs typeface="Arial" panose="020B0604020202020204" pitchFamily="34" charset="0"/>
              </a:rPr>
              <a:t>d</a:t>
            </a:r>
            <a:r>
              <a:rPr lang="en-US" dirty="0">
                <a:solidFill>
                  <a:schemeClr val="tx1"/>
                </a:solidFill>
                <a:latin typeface="Arial" panose="020B0604020202020204" pitchFamily="34" charset="0"/>
                <a:cs typeface="Arial" panose="020B0604020202020204" pitchFamily="34" charset="0"/>
              </a:rPr>
              <a:t>escription </a:t>
            </a:r>
            <a:r>
              <a:rPr lang="en-US" b="1" dirty="0">
                <a:solidFill>
                  <a:schemeClr val="tx1"/>
                </a:solidFill>
                <a:latin typeface="Arial" panose="020B0604020202020204" pitchFamily="34" charset="0"/>
                <a:cs typeface="Arial" panose="020B0604020202020204" pitchFamily="34" charset="0"/>
              </a:rPr>
              <a:t>l</a:t>
            </a:r>
            <a:r>
              <a:rPr lang="en-US" dirty="0">
                <a:solidFill>
                  <a:schemeClr val="tx1"/>
                </a:solidFill>
                <a:latin typeface="Arial" panose="020B0604020202020204" pitchFamily="34" charset="0"/>
                <a:cs typeface="Arial" panose="020B0604020202020204" pitchFamily="34" charset="0"/>
              </a:rPr>
              <a:t>anguage.</a:t>
            </a:r>
            <a:r>
              <a:rPr lang="en-US" b="0" i="0" u="none" strike="noStrike" baseline="0" dirty="0">
                <a:solidFill>
                  <a:schemeClr val="tx1"/>
                </a:solidFill>
                <a:latin typeface="Arial" panose="020B0604020202020204" pitchFamily="34" charset="0"/>
                <a:cs typeface="Arial" panose="020B0604020202020204" pitchFamily="34" charset="0"/>
              </a:rPr>
              <a:t> Verilog is not an acronym but rather a trade name.</a:t>
            </a:r>
          </a:p>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The use of these two HDLs is split nearly equally within the digital design industry. Once one language is learned, it is simple to learn the other language, so the choice of the HDL to learn first is somewhat arbitra</a:t>
            </a:r>
            <a:r>
              <a:rPr lang="en-US" b="0" i="0" u="none" strike="noStrike" baseline="0" dirty="0">
                <a:latin typeface="Arial" panose="020B0604020202020204" pitchFamily="34" charset="0"/>
                <a:cs typeface="Arial" panose="020B0604020202020204" pitchFamily="34" charset="0"/>
              </a:rPr>
              <a:t>ry.</a:t>
            </a:r>
            <a:endParaRPr lang="en-US" dirty="0">
              <a:solidFill>
                <a:schemeClr val="tx1"/>
              </a:solidFill>
              <a:latin typeface="Arial" panose="020B0604020202020204" pitchFamily="34" charset="0"/>
              <a:cs typeface="Arial" panose="020B0604020202020204" pitchFamily="34" charset="0"/>
            </a:endParaRPr>
          </a:p>
          <a:p>
            <a:pPr algn="l"/>
            <a:endParaRPr lang="en-US" sz="1800" b="0" i="0" u="none" strike="noStrike" baseline="0" dirty="0">
              <a:latin typeface="FpckqcRkjdfgAdvTT153188ed"/>
            </a:endParaRPr>
          </a:p>
          <a:p>
            <a:pPr algn="l"/>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buFont typeface="Wingdings" panose="05000000000000000000" pitchFamily="2" charset="2"/>
              <a:buChar char="q"/>
            </a:pP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02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latin typeface="Arial" panose="020B0604020202020204" pitchFamily="34" charset="0"/>
                <a:cs typeface="Arial" panose="020B0604020202020204" pitchFamily="34" charset="0"/>
              </a:rPr>
              <a:t>HDL Abstraction</a:t>
            </a: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80" y="1845734"/>
            <a:ext cx="5303520" cy="4445736"/>
          </a:xfrm>
        </p:spPr>
        <p:txBody>
          <a:bodyPr>
            <a:noAutofit/>
          </a:bodyPr>
          <a:lstStyle/>
          <a:p>
            <a:pPr>
              <a:lnSpc>
                <a:spcPct val="15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HDLs were originally defined to be able to model behavior at multiple levels of abstraction.</a:t>
            </a:r>
          </a:p>
          <a:p>
            <a:pPr>
              <a:lnSpc>
                <a:spcPct val="15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Abstraction is an important concept in engineering design because it allows us to specify how systems will operate without getting </a:t>
            </a:r>
            <a:r>
              <a:rPr lang="en-US">
                <a:solidFill>
                  <a:schemeClr val="tx1"/>
                </a:solidFill>
                <a:latin typeface="Arial" panose="020B0604020202020204" pitchFamily="34" charset="0"/>
                <a:cs typeface="Arial" panose="020B0604020202020204" pitchFamily="34" charset="0"/>
              </a:rPr>
              <a:t>consumed with </a:t>
            </a:r>
            <a:r>
              <a:rPr lang="en-US" dirty="0">
                <a:solidFill>
                  <a:schemeClr val="tx1"/>
                </a:solidFill>
                <a:latin typeface="Arial" panose="020B0604020202020204" pitchFamily="34" charset="0"/>
                <a:cs typeface="Arial" panose="020B0604020202020204" pitchFamily="34" charset="0"/>
              </a:rPr>
              <a:t>implementation details.</a:t>
            </a:r>
          </a:p>
          <a:p>
            <a:pPr>
              <a:lnSpc>
                <a:spcPct val="150000"/>
              </a:lnSpc>
              <a:buFont typeface="Wingdings" panose="05000000000000000000" pitchFamily="2" charset="2"/>
              <a:buChar char="q"/>
            </a:pPr>
            <a:endParaRPr lang="en-US" sz="24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539AEA-64D9-425D-B25D-DEA11820C749}"/>
              </a:ext>
            </a:extLst>
          </p:cNvPr>
          <p:cNvPicPr>
            <a:picLocks noChangeAspect="1"/>
          </p:cNvPicPr>
          <p:nvPr/>
        </p:nvPicPr>
        <p:blipFill>
          <a:blip r:embed="rId2"/>
          <a:stretch>
            <a:fillRect/>
          </a:stretch>
        </p:blipFill>
        <p:spPr>
          <a:xfrm>
            <a:off x="6520070" y="1737360"/>
            <a:ext cx="4953473" cy="4554110"/>
          </a:xfrm>
          <a:prstGeom prst="rect">
            <a:avLst/>
          </a:prstGeom>
        </p:spPr>
      </p:pic>
    </p:spTree>
    <p:extLst>
      <p:ext uri="{BB962C8B-B14F-4D97-AF65-F5344CB8AC3E}">
        <p14:creationId xmlns:p14="http://schemas.microsoft.com/office/powerpoint/2010/main" val="125034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latin typeface="Arial" panose="020B0604020202020204" pitchFamily="34" charset="0"/>
                <a:cs typeface="Arial" panose="020B0604020202020204" pitchFamily="34" charset="0"/>
              </a:rPr>
              <a:t>HDL Abstraction (System Level)</a:t>
            </a: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79" y="1845734"/>
            <a:ext cx="5661329" cy="4445736"/>
          </a:xfrm>
        </p:spPr>
        <p:txBody>
          <a:bodyPr>
            <a:noAutofit/>
          </a:bodyPr>
          <a:lstStyle/>
          <a:p>
            <a:pPr algn="just">
              <a:lnSpc>
                <a:spcPct val="12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The highest level of abstraction is the system level. At this level, behavior of a system is described by stating a set of broad specifications.</a:t>
            </a:r>
            <a:endParaRPr lang="en-US" dirty="0">
              <a:solidFill>
                <a:schemeClr val="tx1"/>
              </a:solidFill>
              <a:latin typeface="Arial" panose="020B0604020202020204" pitchFamily="34" charset="0"/>
              <a:cs typeface="Arial" panose="020B0604020202020204" pitchFamily="34" charset="0"/>
            </a:endParaRPr>
          </a:p>
          <a:p>
            <a:pPr algn="just">
              <a:lnSpc>
                <a:spcPct val="12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An example of a design at this level is a specification such as “the computer system will perform 10 Tera Floating Point Operations per Second (10 TFLOPS) on double precision data and consume no more than 100 W of power.”</a:t>
            </a:r>
          </a:p>
          <a:p>
            <a:pPr algn="just">
              <a:lnSpc>
                <a:spcPct val="12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Notice that these specifications do not dictate the lower-level details such as the type of logic family or the type of computer architecture to use.</a:t>
            </a:r>
            <a:endParaRPr lang="en-US"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q"/>
            </a:pPr>
            <a:endParaRPr lang="en-US" sz="24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539AEA-64D9-425D-B25D-DEA11820C749}"/>
              </a:ext>
            </a:extLst>
          </p:cNvPr>
          <p:cNvPicPr>
            <a:picLocks noChangeAspect="1"/>
          </p:cNvPicPr>
          <p:nvPr/>
        </p:nvPicPr>
        <p:blipFill>
          <a:blip r:embed="rId2"/>
          <a:stretch>
            <a:fillRect/>
          </a:stretch>
        </p:blipFill>
        <p:spPr>
          <a:xfrm>
            <a:off x="6987213" y="1737360"/>
            <a:ext cx="4953473" cy="4554110"/>
          </a:xfrm>
          <a:prstGeom prst="rect">
            <a:avLst/>
          </a:prstGeom>
        </p:spPr>
      </p:pic>
      <p:sp>
        <p:nvSpPr>
          <p:cNvPr id="4" name="Rectangle: Rounded Corners 3">
            <a:extLst>
              <a:ext uri="{FF2B5EF4-FFF2-40B4-BE49-F238E27FC236}">
                <a16:creationId xmlns:a16="http://schemas.microsoft.com/office/drawing/2014/main" id="{4C51CA04-350E-4371-86E7-1A833F84E5ED}"/>
              </a:ext>
            </a:extLst>
          </p:cNvPr>
          <p:cNvSpPr/>
          <p:nvPr/>
        </p:nvSpPr>
        <p:spPr>
          <a:xfrm>
            <a:off x="8080512" y="1845734"/>
            <a:ext cx="3075167" cy="887527"/>
          </a:xfrm>
          <a:prstGeom prst="round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79432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latin typeface="Arial" panose="020B0604020202020204" pitchFamily="34" charset="0"/>
                <a:cs typeface="Arial" panose="020B0604020202020204" pitchFamily="34" charset="0"/>
              </a:rPr>
              <a:t>HDL Abstraction (Algorithmic Level)</a:t>
            </a: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79" y="1845734"/>
            <a:ext cx="5810417" cy="4445736"/>
          </a:xfrm>
        </p:spPr>
        <p:txBody>
          <a:bodyPr>
            <a:noAutofit/>
          </a:bodyPr>
          <a:lstStyle/>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At algorithm level, the specifications begin to be broken down into subsystems, each with an associated behavior that will accomplish a part of the primary task.</a:t>
            </a:r>
            <a:endParaRPr lang="en-US" dirty="0">
              <a:solidFill>
                <a:schemeClr val="tx1"/>
              </a:solidFill>
              <a:latin typeface="Arial" panose="020B0604020202020204" pitchFamily="34" charset="0"/>
              <a:cs typeface="Arial" panose="020B0604020202020204" pitchFamily="34" charset="0"/>
            </a:endParaRPr>
          </a:p>
          <a:p>
            <a:pPr algn="l">
              <a:lnSpc>
                <a:spcPct val="15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T</a:t>
            </a:r>
            <a:r>
              <a:rPr lang="en-US" b="0" i="0" u="none" strike="noStrike" baseline="0" dirty="0">
                <a:solidFill>
                  <a:schemeClr val="tx1"/>
                </a:solidFill>
                <a:latin typeface="Arial" panose="020B0604020202020204" pitchFamily="34" charset="0"/>
                <a:cs typeface="Arial" panose="020B0604020202020204" pitchFamily="34" charset="0"/>
              </a:rPr>
              <a:t>he example computer specifications might be broken down into subsystems such as a central processing unit (CPU) to perform the computation and random-access memory (RAM) to hold the inputs and outputs of the computation.</a:t>
            </a:r>
            <a:endParaRPr lang="en-US"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q"/>
            </a:pPr>
            <a:endParaRPr lang="en-US" sz="24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539AEA-64D9-425D-B25D-DEA11820C749}"/>
              </a:ext>
            </a:extLst>
          </p:cNvPr>
          <p:cNvPicPr>
            <a:picLocks noChangeAspect="1"/>
          </p:cNvPicPr>
          <p:nvPr/>
        </p:nvPicPr>
        <p:blipFill>
          <a:blip r:embed="rId2"/>
          <a:stretch>
            <a:fillRect/>
          </a:stretch>
        </p:blipFill>
        <p:spPr>
          <a:xfrm>
            <a:off x="6987213" y="1737360"/>
            <a:ext cx="4953473" cy="4554110"/>
          </a:xfrm>
          <a:prstGeom prst="rect">
            <a:avLst/>
          </a:prstGeom>
        </p:spPr>
      </p:pic>
      <p:sp>
        <p:nvSpPr>
          <p:cNvPr id="4" name="Rectangle: Rounded Corners 3">
            <a:extLst>
              <a:ext uri="{FF2B5EF4-FFF2-40B4-BE49-F238E27FC236}">
                <a16:creationId xmlns:a16="http://schemas.microsoft.com/office/drawing/2014/main" id="{4C51CA04-350E-4371-86E7-1A833F84E5ED}"/>
              </a:ext>
            </a:extLst>
          </p:cNvPr>
          <p:cNvSpPr/>
          <p:nvPr/>
        </p:nvSpPr>
        <p:spPr>
          <a:xfrm>
            <a:off x="8060635" y="2683125"/>
            <a:ext cx="3006919" cy="745876"/>
          </a:xfrm>
          <a:prstGeom prst="round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62137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latin typeface="Arial" panose="020B0604020202020204" pitchFamily="34" charset="0"/>
                <a:cs typeface="Arial" panose="020B0604020202020204" pitchFamily="34" charset="0"/>
              </a:rPr>
              <a:t>HDL Abstraction (Register Transfer Level)</a:t>
            </a: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79" y="1845734"/>
            <a:ext cx="5810417" cy="4445736"/>
          </a:xfrm>
        </p:spPr>
        <p:txBody>
          <a:bodyPr>
            <a:noAutofit/>
          </a:bodyPr>
          <a:lstStyle/>
          <a:p>
            <a:pPr algn="l">
              <a:lnSpc>
                <a:spcPct val="150000"/>
              </a:lnSpc>
              <a:buFont typeface="Wingdings" panose="05000000000000000000" pitchFamily="2" charset="2"/>
              <a:buChar char="q"/>
            </a:pPr>
            <a:r>
              <a:rPr lang="en-US" i="0" u="none" strike="noStrike" baseline="0" dirty="0">
                <a:solidFill>
                  <a:schemeClr val="tx1"/>
                </a:solidFill>
                <a:latin typeface="Arial" panose="020B0604020202020204" pitchFamily="34" charset="0"/>
                <a:cs typeface="Arial" panose="020B0604020202020204" pitchFamily="34" charset="0"/>
              </a:rPr>
              <a:t>At </a:t>
            </a:r>
            <a:r>
              <a:rPr lang="en-US" dirty="0">
                <a:solidFill>
                  <a:schemeClr val="tx1"/>
                </a:solidFill>
                <a:latin typeface="Arial" panose="020B0604020202020204" pitchFamily="34" charset="0"/>
                <a:cs typeface="Arial" panose="020B0604020202020204" pitchFamily="34" charset="0"/>
              </a:rPr>
              <a:t>Register Transfer (RTL)</a:t>
            </a:r>
            <a:r>
              <a:rPr lang="en-US" i="0" u="none" strike="noStrike" baseline="0" dirty="0">
                <a:solidFill>
                  <a:schemeClr val="tx1"/>
                </a:solidFill>
                <a:latin typeface="Arial" panose="020B0604020202020204" pitchFamily="34" charset="0"/>
                <a:cs typeface="Arial" panose="020B0604020202020204" pitchFamily="34" charset="0"/>
              </a:rPr>
              <a:t> level, the details of how data is moved between and within subsystems are described in addition to how the data is manipulated based on system inputs.</a:t>
            </a:r>
            <a:endParaRPr lang="en-US" dirty="0">
              <a:solidFill>
                <a:schemeClr val="tx1"/>
              </a:solidFill>
              <a:latin typeface="Arial" panose="020B0604020202020204" pitchFamily="34" charset="0"/>
              <a:cs typeface="Arial" panose="020B0604020202020204" pitchFamily="34" charset="0"/>
            </a:endParaRPr>
          </a:p>
          <a:p>
            <a:pPr marL="0" indent="0">
              <a:lnSpc>
                <a:spcPct val="150000"/>
              </a:lnSpc>
              <a:buNone/>
            </a:pPr>
            <a:endParaRPr lang="en-US" sz="24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539AEA-64D9-425D-B25D-DEA11820C749}"/>
              </a:ext>
            </a:extLst>
          </p:cNvPr>
          <p:cNvPicPr>
            <a:picLocks noChangeAspect="1"/>
          </p:cNvPicPr>
          <p:nvPr/>
        </p:nvPicPr>
        <p:blipFill>
          <a:blip r:embed="rId2"/>
          <a:stretch>
            <a:fillRect/>
          </a:stretch>
        </p:blipFill>
        <p:spPr>
          <a:xfrm>
            <a:off x="7007091" y="1791547"/>
            <a:ext cx="4953473" cy="4554110"/>
          </a:xfrm>
          <a:prstGeom prst="rect">
            <a:avLst/>
          </a:prstGeom>
        </p:spPr>
      </p:pic>
      <p:sp>
        <p:nvSpPr>
          <p:cNvPr id="4" name="Rectangle: Rounded Corners 3">
            <a:extLst>
              <a:ext uri="{FF2B5EF4-FFF2-40B4-BE49-F238E27FC236}">
                <a16:creationId xmlns:a16="http://schemas.microsoft.com/office/drawing/2014/main" id="{4C51CA04-350E-4371-86E7-1A833F84E5ED}"/>
              </a:ext>
            </a:extLst>
          </p:cNvPr>
          <p:cNvSpPr/>
          <p:nvPr/>
        </p:nvSpPr>
        <p:spPr>
          <a:xfrm>
            <a:off x="8199782" y="3438502"/>
            <a:ext cx="2802835" cy="745876"/>
          </a:xfrm>
          <a:prstGeom prst="round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682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D8DA-F218-470C-BDFF-DE137142821B}"/>
              </a:ext>
            </a:extLst>
          </p:cNvPr>
          <p:cNvSpPr>
            <a:spLocks noGrp="1"/>
          </p:cNvSpPr>
          <p:nvPr>
            <p:ph type="title"/>
          </p:nvPr>
        </p:nvSpPr>
        <p:spPr/>
        <p:txBody>
          <a:bodyPr>
            <a:normAutofit/>
          </a:bodyPr>
          <a:lstStyle/>
          <a:p>
            <a:pPr algn="l"/>
            <a:r>
              <a:rPr lang="en-US" sz="3200" b="1" dirty="0">
                <a:latin typeface="Arial" panose="020B0604020202020204" pitchFamily="34" charset="0"/>
                <a:cs typeface="Arial" panose="020B0604020202020204" pitchFamily="34" charset="0"/>
              </a:rPr>
              <a:t>HDL Abstraction (Gate</a:t>
            </a:r>
            <a:r>
              <a:rPr lang="en-US" sz="1800" b="0" i="0" u="none" strike="noStrike" baseline="0" dirty="0">
                <a:latin typeface="MkqybwFvrlrnAdvTTb6c2036d.I"/>
              </a:rPr>
              <a:t> </a:t>
            </a:r>
            <a:r>
              <a:rPr lang="en-US" sz="3200" b="1" dirty="0">
                <a:latin typeface="Arial" panose="020B0604020202020204" pitchFamily="34" charset="0"/>
                <a:cs typeface="Arial" panose="020B0604020202020204" pitchFamily="34" charset="0"/>
              </a:rPr>
              <a:t>Level)</a:t>
            </a:r>
          </a:p>
        </p:txBody>
      </p:sp>
      <p:sp>
        <p:nvSpPr>
          <p:cNvPr id="3" name="Content Placeholder 2">
            <a:extLst>
              <a:ext uri="{FF2B5EF4-FFF2-40B4-BE49-F238E27FC236}">
                <a16:creationId xmlns:a16="http://schemas.microsoft.com/office/drawing/2014/main" id="{01D47F71-2952-4813-8C0A-AD6BB0641736}"/>
              </a:ext>
            </a:extLst>
          </p:cNvPr>
          <p:cNvSpPr>
            <a:spLocks noGrp="1"/>
          </p:cNvSpPr>
          <p:nvPr>
            <p:ph idx="1"/>
          </p:nvPr>
        </p:nvSpPr>
        <p:spPr>
          <a:xfrm>
            <a:off x="1097279" y="1845734"/>
            <a:ext cx="5810417" cy="4445736"/>
          </a:xfrm>
        </p:spPr>
        <p:txBody>
          <a:bodyPr>
            <a:noAutofit/>
          </a:bodyPr>
          <a:lstStyle/>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At gate level, the design is described using basic gates and registers (or storage elements).</a:t>
            </a:r>
          </a:p>
          <a:p>
            <a:pPr algn="l">
              <a:lnSpc>
                <a:spcPct val="150000"/>
              </a:lnSpc>
              <a:buFont typeface="Wingdings" panose="05000000000000000000" pitchFamily="2" charset="2"/>
              <a:buChar char="q"/>
            </a:pPr>
            <a:r>
              <a:rPr lang="en-US" b="0" i="0" u="none" strike="noStrike" baseline="0" dirty="0">
                <a:solidFill>
                  <a:schemeClr val="tx1"/>
                </a:solidFill>
                <a:latin typeface="Arial" panose="020B0604020202020204" pitchFamily="34" charset="0"/>
                <a:cs typeface="Arial" panose="020B0604020202020204" pitchFamily="34" charset="0"/>
              </a:rPr>
              <a:t>The gate level is essentially a schematic (either graphically or text based)that contains the components and connections that will implement the functionality from the above levels of abstraction.</a:t>
            </a:r>
            <a:endParaRPr lang="en-US" b="1"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5539AEA-64D9-425D-B25D-DEA11820C749}"/>
              </a:ext>
            </a:extLst>
          </p:cNvPr>
          <p:cNvPicPr>
            <a:picLocks noChangeAspect="1"/>
          </p:cNvPicPr>
          <p:nvPr/>
        </p:nvPicPr>
        <p:blipFill>
          <a:blip r:embed="rId2"/>
          <a:stretch>
            <a:fillRect/>
          </a:stretch>
        </p:blipFill>
        <p:spPr>
          <a:xfrm>
            <a:off x="7007091" y="1811426"/>
            <a:ext cx="4953473" cy="4554110"/>
          </a:xfrm>
          <a:prstGeom prst="rect">
            <a:avLst/>
          </a:prstGeom>
        </p:spPr>
      </p:pic>
      <p:sp>
        <p:nvSpPr>
          <p:cNvPr id="4" name="Rectangle: Rounded Corners 3">
            <a:extLst>
              <a:ext uri="{FF2B5EF4-FFF2-40B4-BE49-F238E27FC236}">
                <a16:creationId xmlns:a16="http://schemas.microsoft.com/office/drawing/2014/main" id="{4C51CA04-350E-4371-86E7-1A833F84E5ED}"/>
              </a:ext>
            </a:extLst>
          </p:cNvPr>
          <p:cNvSpPr/>
          <p:nvPr/>
        </p:nvSpPr>
        <p:spPr>
          <a:xfrm>
            <a:off x="8199782" y="4193877"/>
            <a:ext cx="2802835" cy="745876"/>
          </a:xfrm>
          <a:prstGeom prst="roundRect">
            <a:avLst/>
          </a:prstGeom>
          <a:noFill/>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270144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12175</TotalTime>
  <Words>2357</Words>
  <Application>Microsoft Office PowerPoint</Application>
  <PresentationFormat>Widescreen</PresentationFormat>
  <Paragraphs>151</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Calibri</vt:lpstr>
      <vt:lpstr>Calibri Light</vt:lpstr>
      <vt:lpstr>FpckqcRkjdfgAdvTT153188ed</vt:lpstr>
      <vt:lpstr>HpthgxPghwwmAdvTT16f3b945.B</vt:lpstr>
      <vt:lpstr>JqdxphSlvgpsAdvTT153188ed</vt:lpstr>
      <vt:lpstr>MkqybwFvrlrnAdvTTb6c2036d.I</vt:lpstr>
      <vt:lpstr>WcxdqrPknwcvAdvTT153188ed+fb</vt:lpstr>
      <vt:lpstr>Wingdings</vt:lpstr>
      <vt:lpstr>WyqfxnJtbltcAdvTTb6c2036d.I</vt:lpstr>
      <vt:lpstr>Retrospect</vt:lpstr>
      <vt:lpstr>Commuter Aided Design CAD</vt:lpstr>
      <vt:lpstr>Modern Digital Design Flow Introduction</vt:lpstr>
      <vt:lpstr>Modern Digital Design Flow Introduction</vt:lpstr>
      <vt:lpstr>Modern Digital Design Flow Introduction</vt:lpstr>
      <vt:lpstr>HDL Abstraction</vt:lpstr>
      <vt:lpstr>HDL Abstraction (System Level)</vt:lpstr>
      <vt:lpstr>HDL Abstraction (Algorithmic Level)</vt:lpstr>
      <vt:lpstr>HDL Abstraction (Register Transfer Level)</vt:lpstr>
      <vt:lpstr>HDL Abstraction (Gate Level)</vt:lpstr>
      <vt:lpstr>HDL Abstraction (Circuit Level)</vt:lpstr>
      <vt:lpstr>HDL Abstraction (Material Level)</vt:lpstr>
      <vt:lpstr>Digital Design Flow</vt:lpstr>
      <vt:lpstr>Classical Digital Design Flow</vt:lpstr>
      <vt:lpstr>Modern Design Flow</vt:lpstr>
      <vt:lpstr>Digital Designs Move from Schematic Entry to HDLs</vt:lpstr>
      <vt:lpstr>Introduction to Verilog</vt:lpstr>
      <vt:lpstr>Introduction to Verilog</vt:lpstr>
      <vt:lpstr>Verilog Data Types</vt:lpstr>
      <vt:lpstr>Value Set </vt:lpstr>
      <vt:lpstr>Value Set </vt:lpstr>
      <vt:lpstr>Net Data Types</vt:lpstr>
      <vt:lpstr>Variable Data Types</vt:lpstr>
      <vt:lpstr>Vectors</vt:lpstr>
      <vt:lpstr>Arrays</vt:lpstr>
      <vt:lpstr>Arrays</vt:lpstr>
      <vt:lpstr>Expressing Numbers Using Different Bases</vt:lpstr>
      <vt:lpstr>Expressing Numbers Using Different Bases</vt:lpstr>
      <vt:lpstr>Assigning Between Different Types</vt:lpstr>
      <vt:lpstr>Verilog Module Construction</vt:lpstr>
      <vt:lpstr>Port Definitions</vt:lpstr>
      <vt:lpstr>Signal Declarations</vt:lpstr>
      <vt:lpstr>Signal Declarations Cont.</vt:lpstr>
      <vt:lpstr>Parameter Declarations</vt:lpstr>
      <vt:lpstr>Compiler Directives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Commuter Aided Design CAD</dc:title>
  <dc:creator>mohamed aly aly rohaim</dc:creator>
  <cp:lastModifiedBy>Abdelrahman Halawa</cp:lastModifiedBy>
  <cp:revision>71</cp:revision>
  <dcterms:created xsi:type="dcterms:W3CDTF">2021-10-20T06:32:08Z</dcterms:created>
  <dcterms:modified xsi:type="dcterms:W3CDTF">2024-10-20T21:03:43Z</dcterms:modified>
</cp:coreProperties>
</file>