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278" r:id="rId4"/>
    <p:sldId id="303" r:id="rId5"/>
    <p:sldId id="335" r:id="rId6"/>
    <p:sldId id="328" r:id="rId7"/>
    <p:sldId id="329"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37" r:id="rId21"/>
    <p:sldId id="338" r:id="rId22"/>
    <p:sldId id="342" r:id="rId23"/>
    <p:sldId id="334" r:id="rId24"/>
    <p:sldId id="345" r:id="rId25"/>
    <p:sldId id="346" r:id="rId26"/>
    <p:sldId id="343" r:id="rId27"/>
    <p:sldId id="347" r:id="rId28"/>
    <p:sldId id="348" r:id="rId29"/>
    <p:sldId id="349" r:id="rId30"/>
    <p:sldId id="350" r:id="rId31"/>
    <p:sldId id="351" r:id="rId32"/>
    <p:sldId id="352" r:id="rId33"/>
    <p:sldId id="305" r:id="rId34"/>
    <p:sldId id="333" r:id="rId35"/>
    <p:sldId id="321" r:id="rId36"/>
    <p:sldId id="34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1230" y="60"/>
      </p:cViewPr>
      <p:guideLst/>
    </p:cSldViewPr>
  </p:slideViewPr>
  <p:notesTextViewPr>
    <p:cViewPr>
      <p:scale>
        <a:sx n="1" d="1"/>
        <a:sy n="1" d="1"/>
      </p:scale>
      <p:origin x="0" y="0"/>
    </p:cViewPr>
  </p:notesTextViewPr>
  <p:sorterViewPr>
    <p:cViewPr>
      <p:scale>
        <a:sx n="100" d="100"/>
        <a:sy n="100" d="100"/>
      </p:scale>
      <p:origin x="0" y="-64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B219B-A8B2-4526-9250-1B1616951677}"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151214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B219B-A8B2-4526-9250-1B1616951677}"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354833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B219B-A8B2-4526-9250-1B1616951677}"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201641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B219B-A8B2-4526-9250-1B1616951677}"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82715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0B219B-A8B2-4526-9250-1B1616951677}"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385573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B219B-A8B2-4526-9250-1B1616951677}"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492507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B219B-A8B2-4526-9250-1B1616951677}" type="datetimeFigureOut">
              <a:rPr lang="en-US" smtClean="0"/>
              <a:t>10/11/2025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110819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B219B-A8B2-4526-9250-1B1616951677}" type="datetimeFigureOut">
              <a:rPr lang="en-US" smtClean="0"/>
              <a:t>10/11/2025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147228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B219B-A8B2-4526-9250-1B1616951677}" type="datetimeFigureOut">
              <a:rPr lang="en-US" smtClean="0"/>
              <a:t>10/11/2025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80317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0B219B-A8B2-4526-9250-1B1616951677}"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239749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0B219B-A8B2-4526-9250-1B1616951677}"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41299-66B2-4C75-86A8-16D84233453D}" type="slidenum">
              <a:rPr lang="en-US" smtClean="0"/>
              <a:t>‹#›</a:t>
            </a:fld>
            <a:endParaRPr lang="en-US"/>
          </a:p>
        </p:txBody>
      </p:sp>
    </p:spTree>
    <p:extLst>
      <p:ext uri="{BB962C8B-B14F-4D97-AF65-F5344CB8AC3E}">
        <p14:creationId xmlns:p14="http://schemas.microsoft.com/office/powerpoint/2010/main" val="257747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B219B-A8B2-4526-9250-1B1616951677}" type="datetimeFigureOut">
              <a:rPr lang="en-US" smtClean="0"/>
              <a:t>10/11/2025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41299-66B2-4C75-86A8-16D84233453D}" type="slidenum">
              <a:rPr lang="en-US" smtClean="0"/>
              <a:t>‹#›</a:t>
            </a:fld>
            <a:endParaRPr lang="en-US"/>
          </a:p>
        </p:txBody>
      </p:sp>
    </p:spTree>
    <p:extLst>
      <p:ext uri="{BB962C8B-B14F-4D97-AF65-F5344CB8AC3E}">
        <p14:creationId xmlns:p14="http://schemas.microsoft.com/office/powerpoint/2010/main" val="2603475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Lecture 4</a:t>
            </a:r>
          </a:p>
        </p:txBody>
      </p:sp>
      <p:sp>
        <p:nvSpPr>
          <p:cNvPr id="3" name="Subtitle 2"/>
          <p:cNvSpPr>
            <a:spLocks noGrp="1"/>
          </p:cNvSpPr>
          <p:nvPr>
            <p:ph type="subTitle" idx="1"/>
          </p:nvPr>
        </p:nvSpPr>
        <p:spPr>
          <a:xfrm>
            <a:off x="1143000" y="3840577"/>
            <a:ext cx="6858000" cy="1407284"/>
          </a:xfrm>
        </p:spPr>
        <p:txBody>
          <a:bodyPr>
            <a:normAutofit/>
          </a:bodyPr>
          <a:lstStyle/>
          <a:p>
            <a:r>
              <a:rPr lang="en-US" sz="3600" b="1" dirty="0">
                <a:solidFill>
                  <a:srgbClr val="FF0000"/>
                </a:solidFill>
              </a:rPr>
              <a:t>DRAM </a:t>
            </a:r>
            <a:r>
              <a:rPr lang="en-US" sz="3600" b="1" dirty="0" smtClean="0">
                <a:solidFill>
                  <a:srgbClr val="FF0000"/>
                </a:solidFill>
              </a:rPr>
              <a:t>T</a:t>
            </a:r>
            <a:r>
              <a:rPr lang="en-US" sz="3600" b="1" dirty="0" smtClean="0">
                <a:solidFill>
                  <a:srgbClr val="FF0000"/>
                </a:solidFill>
              </a:rPr>
              <a:t>YPES</a:t>
            </a:r>
            <a:endParaRPr lang="ar-EG" sz="3600" b="1" dirty="0">
              <a:solidFill>
                <a:srgbClr val="FF0000"/>
              </a:solidFill>
            </a:endParaRPr>
          </a:p>
        </p:txBody>
      </p:sp>
    </p:spTree>
    <p:extLst>
      <p:ext uri="{BB962C8B-B14F-4D97-AF65-F5344CB8AC3E}">
        <p14:creationId xmlns:p14="http://schemas.microsoft.com/office/powerpoint/2010/main" val="17640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sz="4000" b="1" dirty="0"/>
              <a:t>The differences in the Internal Structure with DRAM</a:t>
            </a:r>
            <a:endParaRPr lang="ar-EG" sz="4000" b="1" dirty="0"/>
          </a:p>
        </p:txBody>
      </p:sp>
      <p:sp>
        <p:nvSpPr>
          <p:cNvPr id="3" name="Content Placeholder 2"/>
          <p:cNvSpPr>
            <a:spLocks noGrp="1"/>
          </p:cNvSpPr>
          <p:nvPr>
            <p:ph idx="1"/>
          </p:nvPr>
        </p:nvSpPr>
        <p:spPr/>
        <p:txBody>
          <a:bodyPr>
            <a:normAutofit/>
          </a:bodyPr>
          <a:lstStyle/>
          <a:p>
            <a:pPr algn="l" rtl="0"/>
            <a:r>
              <a:rPr lang="en-US" sz="2400" dirty="0">
                <a:latin typeface="Calibri" panose="020F0502020204030204" pitchFamily="34" charset="0"/>
                <a:cs typeface="Calibri" panose="020F0502020204030204" pitchFamily="34" charset="0"/>
              </a:rPr>
              <a:t>S</a:t>
            </a:r>
            <a:r>
              <a:rPr lang="en-US" sz="2400" dirty="0" smtClean="0">
                <a:latin typeface="Calibri" panose="020F0502020204030204" pitchFamily="34" charset="0"/>
                <a:cs typeface="Calibri" panose="020F0502020204030204" pitchFamily="34" charset="0"/>
              </a:rPr>
              <a:t>ynchronous </a:t>
            </a:r>
            <a:r>
              <a:rPr lang="en-US" sz="2400" dirty="0">
                <a:latin typeface="Calibri" panose="020F0502020204030204" pitchFamily="34" charset="0"/>
                <a:cs typeface="Calibri" panose="020F0502020204030204" pitchFamily="34" charset="0"/>
              </a:rPr>
              <a:t>registers on the address inputs and the data inputs and outputs.</a:t>
            </a:r>
          </a:p>
          <a:p>
            <a:pPr algn="l" rtl="0"/>
            <a:r>
              <a:rPr lang="en-US" sz="2400" dirty="0">
                <a:latin typeface="Calibri" panose="020F0502020204030204" pitchFamily="34" charset="0"/>
                <a:cs typeface="Calibri" panose="020F0502020204030204" pitchFamily="34" charset="0"/>
              </a:rPr>
              <a:t> In addition, a column address counter has been added, which is key to the operation of the </a:t>
            </a:r>
            <a:r>
              <a:rPr lang="en-US" sz="2400" dirty="0" smtClean="0">
                <a:latin typeface="Calibri" panose="020F0502020204030204" pitchFamily="34" charset="0"/>
                <a:cs typeface="Calibri" panose="020F0502020204030204" pitchFamily="34" charset="0"/>
              </a:rPr>
              <a:t>SDRAM (specify the burst length). </a:t>
            </a:r>
            <a:endParaRPr lang="en-US" sz="2400" dirty="0">
              <a:latin typeface="Calibri" panose="020F0502020204030204" pitchFamily="34" charset="0"/>
              <a:cs typeface="Calibri" panose="020F0502020204030204" pitchFamily="34" charset="0"/>
            </a:endParaRPr>
          </a:p>
          <a:p>
            <a:pPr algn="l" rtl="0"/>
            <a:r>
              <a:rPr lang="en-US" sz="2400" dirty="0">
                <a:latin typeface="Calibri" panose="020F0502020204030204" pitchFamily="34" charset="0"/>
                <a:cs typeface="Calibri" panose="020F0502020204030204" pitchFamily="34" charset="0"/>
              </a:rPr>
              <a:t>While the control logic may appear to be similar, the control in this case is much more complex, since the SDRAM has a mode control word that can be loaded from the address bus.</a:t>
            </a:r>
            <a:endParaRPr lang="ar-EG"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106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SDRAM Operation</a:t>
            </a:r>
            <a:endParaRPr lang="ar-E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Consider 16 MB SDRAM, with no of rows = 13 lines, and no. of columns = 11 lines. It means that we have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13</m:t>
                        </m:r>
                      </m:sup>
                    </m:sSup>
                  </m:oMath>
                </a14:m>
                <a:r>
                  <a:rPr lang="en-US" dirty="0" smtClean="0"/>
                  <a:t> rows, each with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m:t>
                        </m:r>
                        <m:r>
                          <a:rPr lang="en-US" b="0" i="1" smtClean="0">
                            <a:latin typeface="Cambria Math" panose="02040503050406030204" pitchFamily="18" charset="0"/>
                          </a:rPr>
                          <m:t>1</m:t>
                        </m:r>
                      </m:sup>
                    </m:sSup>
                  </m:oMath>
                </a14:m>
                <a:r>
                  <a:rPr lang="en-US" dirty="0" smtClean="0"/>
                  <a:t> bytes.</a:t>
                </a:r>
                <a:endParaRPr lang="en-US" dirty="0"/>
              </a:p>
              <a:p>
                <a:pPr algn="l" rtl="0"/>
                <a:r>
                  <a:rPr lang="en-US" dirty="0"/>
                  <a:t>As with the regular DRAM, the SDRAM applies the row address first, followed by the column address.</a:t>
                </a:r>
              </a:p>
              <a:p>
                <a:pPr algn="l" rtl="0"/>
                <a:r>
                  <a:rPr lang="en-US" dirty="0"/>
                  <a:t> The timing, however, is somewhat different, and some new terminology is used.</a:t>
                </a:r>
              </a:p>
              <a:p>
                <a:pPr algn="l" rtl="0"/>
                <a:r>
                  <a:rPr lang="en-US" dirty="0"/>
                  <a:t> Before performing an actual read operation from a specified column address, the entire row of 2048 bytes specified by the applied row address is read out internally and stored in the I/O logic.</a:t>
                </a:r>
              </a:p>
              <a:p>
                <a:pPr algn="l" rtl="0"/>
                <a:r>
                  <a:rPr lang="en-US" dirty="0"/>
                  <a:t> Internally, this step takes a few clock cycles.</a:t>
                </a:r>
                <a:endParaRPr lang="ar-E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59" t="-3501" r="-2087"/>
                </a:stretch>
              </a:blipFill>
            </p:spPr>
            <p:txBody>
              <a:bodyPr/>
              <a:lstStyle/>
              <a:p>
                <a:r>
                  <a:rPr lang="en-US">
                    <a:noFill/>
                  </a:rPr>
                  <a:t> </a:t>
                </a:r>
              </a:p>
            </p:txBody>
          </p:sp>
        </mc:Fallback>
      </mc:AlternateContent>
    </p:spTree>
    <p:extLst>
      <p:ext uri="{BB962C8B-B14F-4D97-AF65-F5344CB8AC3E}">
        <p14:creationId xmlns:p14="http://schemas.microsoft.com/office/powerpoint/2010/main" val="345783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ar-EG" dirty="0"/>
          </a:p>
        </p:txBody>
      </p:sp>
      <p:sp>
        <p:nvSpPr>
          <p:cNvPr id="3" name="Content Placeholder 2"/>
          <p:cNvSpPr>
            <a:spLocks noGrp="1"/>
          </p:cNvSpPr>
          <p:nvPr>
            <p:ph idx="1"/>
          </p:nvPr>
        </p:nvSpPr>
        <p:spPr/>
        <p:txBody>
          <a:bodyPr/>
          <a:lstStyle/>
          <a:p>
            <a:pPr algn="l" rtl="0"/>
            <a:r>
              <a:rPr lang="en-US" dirty="0"/>
              <a:t>Next, the actual read step is performed with the column address applied. </a:t>
            </a:r>
          </a:p>
          <a:p>
            <a:pPr algn="l" rtl="0"/>
            <a:r>
              <a:rPr lang="en-US" dirty="0"/>
              <a:t>After an additional delay of a few clock cycles, the data bytes begin appearing on the output, one per clock period. </a:t>
            </a:r>
          </a:p>
          <a:p>
            <a:pPr algn="l" rtl="0"/>
            <a:r>
              <a:rPr lang="en-US" dirty="0"/>
              <a:t>The number of bytes that appear, the burst length, has been set by loading a mode control word into the control logic from the address input.</a:t>
            </a:r>
            <a:endParaRPr lang="ar-EG" dirty="0"/>
          </a:p>
        </p:txBody>
      </p:sp>
    </p:spTree>
    <p:extLst>
      <p:ext uri="{BB962C8B-B14F-4D97-AF65-F5344CB8AC3E}">
        <p14:creationId xmlns:p14="http://schemas.microsoft.com/office/powerpoint/2010/main" val="240570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8763" y="161074"/>
            <a:ext cx="4198513" cy="461665"/>
          </a:xfrm>
          <a:prstGeom prst="rect">
            <a:avLst/>
          </a:prstGeom>
          <a:noFill/>
        </p:spPr>
        <p:txBody>
          <a:bodyPr wrap="square" rtlCol="1">
            <a:spAutoFit/>
          </a:bodyPr>
          <a:lstStyle/>
          <a:p>
            <a:pPr algn="ctr"/>
            <a:r>
              <a:rPr lang="en-US" sz="2400" b="1" dirty="0"/>
              <a:t>Timing Diagram for an SDRAM</a:t>
            </a:r>
            <a:endParaRPr lang="ar-EG" sz="2400" b="1" dirty="0"/>
          </a:p>
        </p:txBody>
      </p:sp>
      <p:pic>
        <p:nvPicPr>
          <p:cNvPr id="4" name="Picture 3"/>
          <p:cNvPicPr>
            <a:picLocks noChangeAspect="1"/>
          </p:cNvPicPr>
          <p:nvPr/>
        </p:nvPicPr>
        <p:blipFill>
          <a:blip r:embed="rId2"/>
          <a:stretch>
            <a:fillRect/>
          </a:stretch>
        </p:blipFill>
        <p:spPr>
          <a:xfrm>
            <a:off x="839244" y="1002082"/>
            <a:ext cx="7290148" cy="4835047"/>
          </a:xfrm>
          <a:prstGeom prst="rect">
            <a:avLst/>
          </a:prstGeom>
        </p:spPr>
      </p:pic>
    </p:spTree>
    <p:extLst>
      <p:ext uri="{BB962C8B-B14F-4D97-AF65-F5344CB8AC3E}">
        <p14:creationId xmlns:p14="http://schemas.microsoft.com/office/powerpoint/2010/main" val="422388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a:t>
            </a:r>
            <a:r>
              <a:rPr lang="en-US" dirty="0" smtClean="0"/>
              <a:t>:</a:t>
            </a:r>
            <a:endParaRPr lang="ar-EG" dirty="0"/>
          </a:p>
        </p:txBody>
      </p:sp>
      <p:sp>
        <p:nvSpPr>
          <p:cNvPr id="3" name="Content Placeholder 2"/>
          <p:cNvSpPr>
            <a:spLocks noGrp="1"/>
          </p:cNvSpPr>
          <p:nvPr>
            <p:ph idx="1"/>
          </p:nvPr>
        </p:nvSpPr>
        <p:spPr/>
        <p:txBody>
          <a:bodyPr/>
          <a:lstStyle/>
          <a:p>
            <a:pPr algn="l" rtl="0"/>
            <a:r>
              <a:rPr lang="en-US" dirty="0"/>
              <a:t>The timing of a burst read cycle with burst length equal to four is shown in Figure. </a:t>
            </a:r>
          </a:p>
          <a:p>
            <a:pPr algn="l" rtl="0"/>
            <a:r>
              <a:rPr lang="en-US" dirty="0"/>
              <a:t>The read begins with the application of the row address and the row address strobe (RAS), which causes the row address to be captured in the address register and the reading of the row to be initiated. </a:t>
            </a:r>
          </a:p>
          <a:p>
            <a:pPr algn="l" rtl="0"/>
            <a:r>
              <a:rPr lang="en-US" dirty="0"/>
              <a:t>During the </a:t>
            </a:r>
            <a:r>
              <a:rPr lang="en-US" dirty="0" smtClean="0"/>
              <a:t>first two </a:t>
            </a:r>
            <a:r>
              <a:rPr lang="en-US" dirty="0"/>
              <a:t>clock periods, the reading of the row is taking place.</a:t>
            </a:r>
            <a:endParaRPr lang="ar-EG" dirty="0"/>
          </a:p>
        </p:txBody>
      </p:sp>
    </p:spTree>
    <p:extLst>
      <p:ext uri="{BB962C8B-B14F-4D97-AF65-F5344CB8AC3E}">
        <p14:creationId xmlns:p14="http://schemas.microsoft.com/office/powerpoint/2010/main" val="419748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ar-EG" dirty="0"/>
          </a:p>
        </p:txBody>
      </p:sp>
      <p:sp>
        <p:nvSpPr>
          <p:cNvPr id="3" name="Content Placeholder 2"/>
          <p:cNvSpPr>
            <a:spLocks noGrp="1"/>
          </p:cNvSpPr>
          <p:nvPr>
            <p:ph idx="1"/>
          </p:nvPr>
        </p:nvSpPr>
        <p:spPr/>
        <p:txBody>
          <a:bodyPr>
            <a:normAutofit/>
          </a:bodyPr>
          <a:lstStyle/>
          <a:p>
            <a:pPr algn="l" rtl="0"/>
            <a:r>
              <a:rPr lang="en-US" dirty="0"/>
              <a:t>During the third clock period, the column address and the column address strobe are applied,</a:t>
            </a:r>
          </a:p>
          <a:p>
            <a:pPr algn="l" rtl="0"/>
            <a:r>
              <a:rPr lang="en-US" dirty="0"/>
              <a:t>The column address captured in the address register and the reading of the first data byte initiated.</a:t>
            </a:r>
          </a:p>
          <a:p>
            <a:pPr algn="l" rtl="0"/>
            <a:r>
              <a:rPr lang="en-US" dirty="0"/>
              <a:t>The data byte is then available to be read from the SDRAM at the positive clock edge </a:t>
            </a:r>
            <a:r>
              <a:rPr lang="en-US" dirty="0" smtClean="0"/>
              <a:t>of the fifth clock cycle.</a:t>
            </a:r>
            <a:endParaRPr lang="en-US" dirty="0"/>
          </a:p>
          <a:p>
            <a:pPr algn="l" rtl="0"/>
            <a:r>
              <a:rPr lang="en-US" dirty="0"/>
              <a:t>The second, third, and fourth bytes are available for reading on subsequent clock edges.</a:t>
            </a:r>
            <a:endParaRPr lang="ar-EG" dirty="0"/>
          </a:p>
        </p:txBody>
      </p:sp>
    </p:spTree>
    <p:extLst>
      <p:ext uri="{BB962C8B-B14F-4D97-AF65-F5344CB8AC3E}">
        <p14:creationId xmlns:p14="http://schemas.microsoft.com/office/powerpoint/2010/main" val="335974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E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l" rtl="0"/>
                <a:r>
                  <a:rPr lang="en-US" sz="2400" dirty="0" smtClean="0"/>
                  <a:t>Compare </a:t>
                </a:r>
                <a:r>
                  <a:rPr lang="en-US" sz="2400" dirty="0"/>
                  <a:t>the byte rate for reading bytes from SDRAM to that of the basic DRAM. </a:t>
                </a:r>
                <a:r>
                  <a:rPr lang="en-US" sz="2400" dirty="0" smtClean="0"/>
                  <a:t>Assume </a:t>
                </a:r>
                <a:r>
                  <a:rPr lang="en-US" sz="2400" dirty="0"/>
                  <a:t>that the read cycle time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𝑅𝐶</m:t>
                        </m:r>
                      </m:sub>
                    </m:sSub>
                  </m:oMath>
                </a14:m>
                <a:r>
                  <a:rPr lang="en-US" sz="2400" dirty="0" smtClean="0"/>
                  <a:t> </a:t>
                </a:r>
                <a:r>
                  <a:rPr lang="en-US" sz="2400" dirty="0"/>
                  <a:t>for the basic DRAM is 60 ns and that the clock period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𝐶</m:t>
                        </m:r>
                        <m:r>
                          <a:rPr lang="en-US" sz="2400" b="0" i="1" smtClean="0">
                            <a:latin typeface="Cambria Math" panose="02040503050406030204" pitchFamily="18" charset="0"/>
                          </a:rPr>
                          <m:t>𝐿𝐾</m:t>
                        </m:r>
                      </m:sub>
                    </m:sSub>
                  </m:oMath>
                </a14:m>
                <a:r>
                  <a:rPr lang="en-US" sz="2400" dirty="0" smtClean="0"/>
                  <a:t> </a:t>
                </a:r>
                <a:r>
                  <a:rPr lang="en-US" sz="2400" dirty="0"/>
                  <a:t>for the SDRAM is 7.5 ns. </a:t>
                </a:r>
              </a:p>
              <a:p>
                <a:pPr marL="0" indent="0" algn="l" rtl="0">
                  <a:buNone/>
                </a:pPr>
                <a:r>
                  <a:rPr lang="en-US" sz="2400" b="1" u="sng" dirty="0">
                    <a:solidFill>
                      <a:srgbClr val="FF0000"/>
                    </a:solidFill>
                  </a:rPr>
                  <a:t>Solution</a:t>
                </a:r>
                <a:r>
                  <a:rPr lang="en-US" sz="2400" b="1" dirty="0">
                    <a:solidFill>
                      <a:srgbClr val="FF0000"/>
                    </a:solidFill>
                  </a:rPr>
                  <a:t>:</a:t>
                </a:r>
              </a:p>
              <a:p>
                <a:pPr marL="0" indent="0" algn="l" rtl="0">
                  <a:buNone/>
                </a:pPr>
                <a:r>
                  <a:rPr lang="en-US" sz="2400" dirty="0" smtClean="0"/>
                  <a:t>- The </a:t>
                </a:r>
                <a:r>
                  <a:rPr lang="en-US" sz="2400" dirty="0"/>
                  <a:t>byte rate for the basic DRAM is one byte per 60 ns, or 16.67 MB/sec.</a:t>
                </a:r>
              </a:p>
              <a:p>
                <a:pPr algn="l" rtl="0"/>
                <a:endParaRPr lang="en-US" sz="2400" dirty="0"/>
              </a:p>
              <a:p>
                <a:pPr marL="0" indent="0">
                  <a:buNone/>
                </a:pPr>
                <a:r>
                  <a:rPr lang="en-US" sz="2400" dirty="0" smtClean="0"/>
                  <a:t>- For </a:t>
                </a:r>
                <a:r>
                  <a:rPr lang="en-US" sz="2400" dirty="0"/>
                  <a:t>the </a:t>
                </a:r>
                <a:r>
                  <a:rPr lang="en-US" sz="2400" dirty="0" smtClean="0"/>
                  <a:t>SDRAM: </a:t>
                </a:r>
                <a:r>
                  <a:rPr lang="en-US" sz="2400" dirty="0"/>
                  <a:t>60 </a:t>
                </a:r>
                <a:r>
                  <a:rPr lang="en-US" sz="2400" dirty="0" smtClean="0"/>
                  <a:t>ns = 8 </a:t>
                </a:r>
                <a:r>
                  <a:rPr lang="en-US" sz="2400" dirty="0"/>
                  <a:t>clock cycles</a:t>
                </a:r>
                <a:r>
                  <a:rPr lang="en-US" sz="2400" dirty="0" smtClean="0"/>
                  <a:t>, it means that SDRAM can read </a:t>
                </a:r>
                <a:r>
                  <a:rPr lang="en-US" sz="2400" b="1" dirty="0">
                    <a:solidFill>
                      <a:srgbClr val="FF0000"/>
                    </a:solidFill>
                  </a:rPr>
                  <a:t>four</a:t>
                </a:r>
                <a:r>
                  <a:rPr lang="en-US" sz="2400" dirty="0"/>
                  <a:t> bytes, giving </a:t>
                </a:r>
                <a:r>
                  <a:rPr lang="en-US" sz="2400" dirty="0" smtClean="0"/>
                  <a:t>a byte </a:t>
                </a:r>
                <a:r>
                  <a:rPr lang="en-US" sz="2400" dirty="0"/>
                  <a:t>rate of 66.67 MB/sec.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59" t="-1961" r="-309"/>
                </a:stretch>
              </a:blipFill>
            </p:spPr>
            <p:txBody>
              <a:bodyPr/>
              <a:lstStyle/>
              <a:p>
                <a:r>
                  <a:rPr lang="en-US">
                    <a:noFill/>
                  </a:rPr>
                  <a:t> </a:t>
                </a:r>
              </a:p>
            </p:txBody>
          </p:sp>
        </mc:Fallback>
      </mc:AlternateContent>
    </p:spTree>
    <p:extLst>
      <p:ext uri="{BB962C8B-B14F-4D97-AF65-F5344CB8AC3E}">
        <p14:creationId xmlns:p14="http://schemas.microsoft.com/office/powerpoint/2010/main" val="357177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ar-EG" dirty="0"/>
          </a:p>
        </p:txBody>
      </p:sp>
      <p:sp>
        <p:nvSpPr>
          <p:cNvPr id="3" name="Content Placeholder 2"/>
          <p:cNvSpPr>
            <a:spLocks noGrp="1"/>
          </p:cNvSpPr>
          <p:nvPr>
            <p:ph idx="1"/>
          </p:nvPr>
        </p:nvSpPr>
        <p:spPr/>
        <p:txBody>
          <a:bodyPr>
            <a:normAutofit/>
          </a:bodyPr>
          <a:lstStyle/>
          <a:p>
            <a:pPr algn="l" rtl="0"/>
            <a:r>
              <a:rPr lang="en-US" dirty="0"/>
              <a:t>If the burst is eight instead of four bytes,</a:t>
            </a:r>
          </a:p>
          <a:p>
            <a:pPr marL="0" indent="0" algn="l" rtl="0">
              <a:buNone/>
            </a:pPr>
            <a:r>
              <a:rPr lang="en-US" dirty="0"/>
              <a:t>	 a read cycle time of 90 ns is required, giving a 	byte rate of 88.89 MB/sec. </a:t>
            </a:r>
          </a:p>
          <a:p>
            <a:pPr algn="l" rtl="0"/>
            <a:r>
              <a:rPr lang="en-US" dirty="0"/>
              <a:t>Finally, if the burst is the entire 2048-byte row of the </a:t>
            </a:r>
            <a:r>
              <a:rPr lang="en-US" dirty="0" smtClean="0"/>
              <a:t>SDRAM, the </a:t>
            </a:r>
            <a:r>
              <a:rPr lang="en-US" dirty="0"/>
              <a:t>read cycle time becomes 60 + (2048 − 4) × </a:t>
            </a:r>
            <a:r>
              <a:rPr lang="en-US" dirty="0" smtClean="0"/>
              <a:t>7.5 </a:t>
            </a:r>
            <a:r>
              <a:rPr lang="en-US" dirty="0"/>
              <a:t>= 15,390 ns, </a:t>
            </a:r>
          </a:p>
          <a:p>
            <a:r>
              <a:rPr lang="en-US" dirty="0" smtClean="0"/>
              <a:t>Giving </a:t>
            </a:r>
            <a:r>
              <a:rPr lang="en-US" dirty="0"/>
              <a:t>a byte rate of 133.07 MB, </a:t>
            </a:r>
            <a:r>
              <a:rPr lang="en-US" dirty="0" smtClean="0"/>
              <a:t>which </a:t>
            </a:r>
            <a:r>
              <a:rPr lang="en-US" dirty="0"/>
              <a:t>approaches the limit of one byte </a:t>
            </a:r>
            <a:r>
              <a:rPr lang="en-US" dirty="0" smtClean="0"/>
              <a:t>per </a:t>
            </a:r>
            <a:r>
              <a:rPr lang="en-US" dirty="0"/>
              <a:t>7.5 ns clock period.</a:t>
            </a:r>
            <a:endParaRPr lang="ar-EG" dirty="0"/>
          </a:p>
          <a:p>
            <a:pPr algn="l" rtl="0"/>
            <a:endParaRPr lang="ar-EG" dirty="0"/>
          </a:p>
        </p:txBody>
      </p:sp>
    </p:spTree>
    <p:extLst>
      <p:ext uri="{BB962C8B-B14F-4D97-AF65-F5344CB8AC3E}">
        <p14:creationId xmlns:p14="http://schemas.microsoft.com/office/powerpoint/2010/main" val="301430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en-US" altLang="en-US" dirty="0"/>
              <a:t>Example</a:t>
            </a:r>
          </a:p>
        </p:txBody>
      </p:sp>
      <p:sp>
        <p:nvSpPr>
          <p:cNvPr id="73732" name="Rectangle 3"/>
          <p:cNvSpPr>
            <a:spLocks noGrp="1" noChangeArrowheads="1"/>
          </p:cNvSpPr>
          <p:nvPr>
            <p:ph idx="1"/>
          </p:nvPr>
        </p:nvSpPr>
        <p:spPr>
          <a:xfrm>
            <a:off x="719138" y="1519707"/>
            <a:ext cx="7772400" cy="4720758"/>
          </a:xfrm>
        </p:spPr>
        <p:txBody>
          <a:bodyPr>
            <a:noAutofit/>
          </a:bodyPr>
          <a:lstStyle/>
          <a:p>
            <a:pPr algn="l" rtl="0"/>
            <a:r>
              <a:rPr lang="en-US" altLang="en-US" sz="3200" dirty="0"/>
              <a:t> Memory data path width: 1 word = 4 bytes</a:t>
            </a:r>
            <a:br>
              <a:rPr lang="en-US" altLang="en-US" sz="3200" dirty="0"/>
            </a:br>
            <a:r>
              <a:rPr lang="en-US" altLang="en-US" sz="3200" dirty="0"/>
              <a:t>	Burst size: 8 words = 32 bytes</a:t>
            </a:r>
            <a:br>
              <a:rPr lang="en-US" altLang="en-US" sz="3200" dirty="0"/>
            </a:br>
            <a:r>
              <a:rPr lang="en-US" altLang="en-US" sz="3200" dirty="0"/>
              <a:t>	Memory clock frequency: 5 ns</a:t>
            </a:r>
            <a:br>
              <a:rPr lang="en-US" altLang="en-US" sz="3200" dirty="0"/>
            </a:br>
            <a:r>
              <a:rPr lang="en-US" altLang="en-US" sz="3200" dirty="0"/>
              <a:t>	Latency time (from application of row address until first word available): 4 clock cycles</a:t>
            </a:r>
            <a:br>
              <a:rPr lang="en-US" altLang="en-US" sz="3200" dirty="0"/>
            </a:br>
            <a:r>
              <a:rPr lang="en-US" altLang="en-US" sz="3200" dirty="0"/>
              <a:t>	Read cycle time:  (4 + 8) x 5 ns = 60 ns</a:t>
            </a:r>
            <a:br>
              <a:rPr lang="en-US" altLang="en-US" sz="3200" dirty="0"/>
            </a:br>
            <a:r>
              <a:rPr lang="en-US" altLang="en-US" sz="3200" dirty="0"/>
              <a:t>	Memory Bandwidth: 32/(60 x 10</a:t>
            </a:r>
            <a:r>
              <a:rPr lang="en-US" altLang="en-US" sz="3200" baseline="30000" dirty="0"/>
              <a:t>-9</a:t>
            </a:r>
            <a:r>
              <a:rPr lang="en-US" altLang="en-US" sz="3200" dirty="0"/>
              <a:t>) = 533 Mbytes/sec</a:t>
            </a:r>
          </a:p>
        </p:txBody>
      </p:sp>
    </p:spTree>
    <p:extLst>
      <p:ext uri="{BB962C8B-B14F-4D97-AF65-F5344CB8AC3E}">
        <p14:creationId xmlns:p14="http://schemas.microsoft.com/office/powerpoint/2010/main" val="1675499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fade">
                                      <p:cBhvr>
                                        <p:cTn id="7" dur="500"/>
                                        <p:tgtEl>
                                          <p:spTgt spid="737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US" altLang="en-US" sz="3200" b="1" dirty="0" smtClean="0">
                <a:solidFill>
                  <a:srgbClr val="FF0000"/>
                </a:solidFill>
              </a:rPr>
              <a:t>2- Double </a:t>
            </a:r>
            <a:r>
              <a:rPr lang="en-US" altLang="en-US" sz="3200" b="1" dirty="0">
                <a:solidFill>
                  <a:srgbClr val="FF0000"/>
                </a:solidFill>
              </a:rPr>
              <a:t>Data Rate Synchronous DRAM</a:t>
            </a:r>
          </a:p>
        </p:txBody>
      </p:sp>
      <p:sp>
        <p:nvSpPr>
          <p:cNvPr id="74756" name="Rectangle 3"/>
          <p:cNvSpPr>
            <a:spLocks noGrp="1" noChangeArrowheads="1"/>
          </p:cNvSpPr>
          <p:nvPr>
            <p:ph idx="1"/>
          </p:nvPr>
        </p:nvSpPr>
        <p:spPr/>
        <p:txBody>
          <a:bodyPr/>
          <a:lstStyle/>
          <a:p>
            <a:pPr algn="l" rtl="0"/>
            <a:r>
              <a:rPr lang="en-US" altLang="en-US" dirty="0"/>
              <a:t>Transfers data on both edges of the clock </a:t>
            </a:r>
          </a:p>
          <a:p>
            <a:pPr algn="l" rtl="0"/>
            <a:r>
              <a:rPr lang="en-US" altLang="en-US" dirty="0"/>
              <a:t>Provides a transfer rate of 2 data words per clock cycle</a:t>
            </a:r>
          </a:p>
          <a:p>
            <a:pPr algn="l" rtl="0"/>
            <a:r>
              <a:rPr lang="en-US" altLang="en-US" dirty="0"/>
              <a:t>Example: Same as for synchronous DRAM</a:t>
            </a:r>
          </a:p>
          <a:p>
            <a:pPr lvl="1" algn="l" rtl="0"/>
            <a:r>
              <a:rPr lang="en-US" altLang="en-US" dirty="0"/>
              <a:t>Read cycle time = 60 ns</a:t>
            </a:r>
          </a:p>
          <a:p>
            <a:pPr lvl="1" algn="l" rtl="0"/>
            <a:r>
              <a:rPr lang="en-US" altLang="en-US" dirty="0"/>
              <a:t>Memory Bandwidth: (2 x 32)/(60 x 10</a:t>
            </a:r>
            <a:r>
              <a:rPr lang="en-US" altLang="en-US" baseline="30000" dirty="0"/>
              <a:t>-9</a:t>
            </a:r>
            <a:r>
              <a:rPr lang="en-US" altLang="en-US" dirty="0"/>
              <a:t>) = </a:t>
            </a:r>
            <a:r>
              <a:rPr lang="en-US" altLang="en-US" dirty="0" smtClean="0"/>
              <a:t>1066 </a:t>
            </a:r>
            <a:r>
              <a:rPr lang="en-US" altLang="en-US" dirty="0"/>
              <a:t>Mbytes/sec </a:t>
            </a:r>
          </a:p>
          <a:p>
            <a:pPr lvl="1" algn="l" rtl="0"/>
            <a:endParaRPr lang="en-US" altLang="en-US" dirty="0"/>
          </a:p>
        </p:txBody>
      </p:sp>
    </p:spTree>
    <p:extLst>
      <p:ext uri="{BB962C8B-B14F-4D97-AF65-F5344CB8AC3E}">
        <p14:creationId xmlns:p14="http://schemas.microsoft.com/office/powerpoint/2010/main" val="180878268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smtClean="0"/>
              <a:t>Introduction</a:t>
            </a:r>
            <a:endParaRPr lang="ar-EG" b="1" dirty="0"/>
          </a:p>
        </p:txBody>
      </p:sp>
      <p:sp>
        <p:nvSpPr>
          <p:cNvPr id="3" name="Content Placeholder 2"/>
          <p:cNvSpPr>
            <a:spLocks noGrp="1"/>
          </p:cNvSpPr>
          <p:nvPr>
            <p:ph idx="1"/>
          </p:nvPr>
        </p:nvSpPr>
        <p:spPr/>
        <p:txBody>
          <a:bodyPr>
            <a:normAutofit/>
          </a:bodyPr>
          <a:lstStyle/>
          <a:p>
            <a:pPr algn="l" rtl="0"/>
            <a:r>
              <a:rPr lang="en-US" dirty="0"/>
              <a:t>Over the last two decades, both the capacity and speed of DRAM have increased significantly.</a:t>
            </a:r>
          </a:p>
          <a:p>
            <a:pPr algn="l" rtl="0"/>
            <a:r>
              <a:rPr lang="en-US" dirty="0"/>
              <a:t>The quest for speed has resulted in the evolution of many types of DRAM</a:t>
            </a:r>
            <a:r>
              <a:rPr lang="en-US" dirty="0" smtClean="0"/>
              <a:t>.</a:t>
            </a:r>
          </a:p>
          <a:p>
            <a:r>
              <a:rPr lang="en-US" dirty="0"/>
              <a:t>In modern high-speed computer systems, the processor interacts with the DRAM within a memory hierarchy.</a:t>
            </a:r>
          </a:p>
          <a:p>
            <a:r>
              <a:rPr lang="en-US" dirty="0"/>
              <a:t> Most of the instructions and data for the processor are fetched from two lower levels of the hierarchy, the L1 and L2 caches.</a:t>
            </a:r>
          </a:p>
          <a:p>
            <a:pPr algn="l" rtl="0"/>
            <a:endParaRPr lang="en-US" dirty="0"/>
          </a:p>
        </p:txBody>
      </p:sp>
    </p:spTree>
    <p:extLst>
      <p:ext uri="{BB962C8B-B14F-4D97-AF65-F5344CB8AC3E}">
        <p14:creationId xmlns:p14="http://schemas.microsoft.com/office/powerpoint/2010/main" val="254555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00211"/>
          </a:xfrm>
        </p:spPr>
        <p:txBody>
          <a:bodyPr>
            <a:normAutofit/>
          </a:bodyPr>
          <a:lstStyle/>
          <a:p>
            <a:r>
              <a:rPr lang="en-US" sz="3600" b="1" dirty="0" smtClean="0"/>
              <a:t>How to </a:t>
            </a:r>
            <a:r>
              <a:rPr lang="en-US" sz="3600" b="1" dirty="0"/>
              <a:t>I</a:t>
            </a:r>
            <a:r>
              <a:rPr lang="en-US" sz="3600" b="1" dirty="0" smtClean="0"/>
              <a:t>mprove Bandwidth in DDRAM</a:t>
            </a:r>
            <a:endParaRPr lang="en-US" sz="3600" b="1" dirty="0"/>
          </a:p>
        </p:txBody>
      </p:sp>
      <p:sp>
        <p:nvSpPr>
          <p:cNvPr id="3" name="Content Placeholder 2"/>
          <p:cNvSpPr>
            <a:spLocks noGrp="1"/>
          </p:cNvSpPr>
          <p:nvPr>
            <p:ph idx="1"/>
          </p:nvPr>
        </p:nvSpPr>
        <p:spPr>
          <a:xfrm>
            <a:off x="628650" y="1365336"/>
            <a:ext cx="7886700" cy="4972833"/>
          </a:xfrm>
        </p:spPr>
        <p:txBody>
          <a:bodyPr>
            <a:noAutofit/>
          </a:bodyPr>
          <a:lstStyle/>
          <a:p>
            <a:r>
              <a:rPr lang="en-US" sz="2200" dirty="0" smtClean="0"/>
              <a:t>If </a:t>
            </a:r>
            <a:r>
              <a:rPr lang="en-US" sz="2200" dirty="0"/>
              <a:t>the actual accesses needed are to different rows of the RAM, the delay from the application of the RAS pulse to read out the first byte of data is significant and leads to performance well below the limit. </a:t>
            </a:r>
            <a:endParaRPr lang="en-US" sz="2200" dirty="0" smtClean="0"/>
          </a:p>
          <a:p>
            <a:r>
              <a:rPr lang="en-US" sz="2200" dirty="0" smtClean="0"/>
              <a:t>This </a:t>
            </a:r>
            <a:r>
              <a:rPr lang="en-US" sz="2200" dirty="0"/>
              <a:t>can be partially offset by breaking up the memory into multiple banks, where each bank performs the row read independently. </a:t>
            </a:r>
            <a:endParaRPr lang="en-US" sz="2200" dirty="0" smtClean="0"/>
          </a:p>
          <a:p>
            <a:r>
              <a:rPr lang="en-US" sz="2200" dirty="0" smtClean="0"/>
              <a:t>Provided </a:t>
            </a:r>
            <a:r>
              <a:rPr lang="en-US" sz="2200" dirty="0"/>
              <a:t>that the row and bank addresses are available early enough, row reads can be performed on one or more banks while data is still being transferred from the currently active row. </a:t>
            </a:r>
            <a:endParaRPr lang="en-US" sz="2200" dirty="0" smtClean="0"/>
          </a:p>
          <a:p>
            <a:r>
              <a:rPr lang="en-US" sz="2200" dirty="0" smtClean="0"/>
              <a:t>When </a:t>
            </a:r>
            <a:r>
              <a:rPr lang="en-US" sz="2200" dirty="0"/>
              <a:t>the column reads from the currently active row are complete, data can </a:t>
            </a:r>
            <a:r>
              <a:rPr lang="en-US" sz="2200" dirty="0" smtClean="0"/>
              <a:t>potentially </a:t>
            </a:r>
            <a:r>
              <a:rPr lang="en-US" sz="2200" dirty="0"/>
              <a:t>be available immediately from other banks, permitting an uninterrupted flow of data from the memory. </a:t>
            </a:r>
            <a:endParaRPr lang="en-US" sz="2200" dirty="0" smtClean="0"/>
          </a:p>
        </p:txBody>
      </p:sp>
    </p:spTree>
    <p:extLst>
      <p:ext uri="{BB962C8B-B14F-4D97-AF65-F5344CB8AC3E}">
        <p14:creationId xmlns:p14="http://schemas.microsoft.com/office/powerpoint/2010/main" val="158411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Interleaved Memory</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Interleaved memory is designed to compensate for the relatively slow speed of dynamic random-access memory (DRAM</a:t>
            </a:r>
            <a:r>
              <a:rPr lang="en-US" dirty="0" smtClean="0"/>
              <a:t>) </a:t>
            </a:r>
            <a:r>
              <a:rPr lang="en-US" dirty="0"/>
              <a:t>by spreading memory addresses evenly across memory banks. </a:t>
            </a:r>
            <a:endParaRPr lang="en-US" dirty="0" smtClean="0"/>
          </a:p>
          <a:p>
            <a:pPr algn="just"/>
            <a:r>
              <a:rPr lang="en-US" dirty="0" smtClean="0"/>
              <a:t>In </a:t>
            </a:r>
            <a:r>
              <a:rPr lang="en-US" dirty="0"/>
              <a:t>this way, contiguous memory reads and writes use each memory bank, resulting in higher memory throughput due to reduced waiting for memory banks to become ready for the operations</a:t>
            </a:r>
            <a:r>
              <a:rPr lang="en-US" dirty="0" smtClean="0"/>
              <a:t>.</a:t>
            </a:r>
          </a:p>
          <a:p>
            <a:pPr algn="just"/>
            <a:r>
              <a:rPr lang="en-US" dirty="0"/>
              <a:t>It is different from </a:t>
            </a:r>
            <a:r>
              <a:rPr lang="en-US" dirty="0">
                <a:solidFill>
                  <a:srgbClr val="FF0000"/>
                </a:solidFill>
              </a:rPr>
              <a:t>multi-channel memory </a:t>
            </a:r>
            <a:r>
              <a:rPr lang="en-US" dirty="0"/>
              <a:t>architectures, primarily as interleaved memory does not add more channels between the main memory and the memory controller.</a:t>
            </a:r>
          </a:p>
        </p:txBody>
      </p:sp>
    </p:spTree>
    <p:extLst>
      <p:ext uri="{BB962C8B-B14F-4D97-AF65-F5344CB8AC3E}">
        <p14:creationId xmlns:p14="http://schemas.microsoft.com/office/powerpoint/2010/main" val="3637724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Interleaved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764" y="586222"/>
            <a:ext cx="5715000" cy="19064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6782" y="2642992"/>
            <a:ext cx="8404964" cy="378565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333333"/>
                </a:solidFill>
                <a:latin typeface="inter-regular"/>
              </a:rPr>
              <a:t>In Interleaved memory, virtual address 0 will be with the first bank, 1 with the second memory bank, 2 with the third bank and 3 with the fourth, and then 4 with the first memory bank again</a:t>
            </a:r>
            <a:r>
              <a:rPr lang="en-US" sz="2000" dirty="0" smtClean="0">
                <a:solidFill>
                  <a:srgbClr val="333333"/>
                </a:solidFill>
                <a:latin typeface="inter-regular"/>
              </a:rPr>
              <a:t>.</a:t>
            </a:r>
          </a:p>
          <a:p>
            <a:pPr marL="285750" indent="-285750">
              <a:buFont typeface="Arial" panose="020B0604020202020204" pitchFamily="34" charset="0"/>
              <a:buChar char="•"/>
            </a:pPr>
            <a:r>
              <a:rPr lang="en-US" sz="2000" dirty="0">
                <a:solidFill>
                  <a:srgbClr val="333333"/>
                </a:solidFill>
                <a:latin typeface="inter-regular"/>
              </a:rPr>
              <a:t>Hence, the CPU can access alternate sections immediately without waiting for memory to be cached</a:t>
            </a:r>
            <a:r>
              <a:rPr lang="en-US" sz="2000" dirty="0" smtClean="0">
                <a:solidFill>
                  <a:srgbClr val="333333"/>
                </a:solidFill>
                <a:latin typeface="inter-regular"/>
              </a:rPr>
              <a:t>.</a:t>
            </a:r>
          </a:p>
          <a:p>
            <a:pPr marL="285750" indent="-285750">
              <a:buFont typeface="Arial" panose="020B0604020202020204" pitchFamily="34" charset="0"/>
              <a:buChar char="•"/>
            </a:pPr>
            <a:r>
              <a:rPr lang="en-US" sz="2000" dirty="0" smtClean="0">
                <a:solidFill>
                  <a:srgbClr val="333333"/>
                </a:solidFill>
                <a:latin typeface="inter-regular"/>
              </a:rPr>
              <a:t>There </a:t>
            </a:r>
            <a:r>
              <a:rPr lang="en-US" sz="2000" dirty="0">
                <a:solidFill>
                  <a:srgbClr val="333333"/>
                </a:solidFill>
                <a:latin typeface="inter-regular"/>
              </a:rPr>
              <a:t>are multiple memory banks that take turns for the supply of data</a:t>
            </a:r>
            <a:r>
              <a:rPr lang="en-US" sz="2000" dirty="0" smtClean="0">
                <a:solidFill>
                  <a:srgbClr val="333333"/>
                </a:solidFill>
                <a:latin typeface="inter-regular"/>
              </a:rPr>
              <a:t>.</a:t>
            </a:r>
          </a:p>
          <a:p>
            <a:pPr marL="285750" indent="-285750">
              <a:buFont typeface="Arial" panose="020B0604020202020204" pitchFamily="34" charset="0"/>
              <a:buChar char="•"/>
            </a:pPr>
            <a:r>
              <a:rPr lang="en-US" sz="2000" dirty="0" smtClean="0">
                <a:solidFill>
                  <a:srgbClr val="333333"/>
                </a:solidFill>
                <a:latin typeface="inter-regular"/>
              </a:rPr>
              <a:t>Example: If </a:t>
            </a:r>
            <a:r>
              <a:rPr lang="en-US" sz="2000" dirty="0">
                <a:solidFill>
                  <a:srgbClr val="333333"/>
                </a:solidFill>
                <a:latin typeface="inter-regular"/>
              </a:rPr>
              <a:t>the CPU requests an 8-word burst starting at memory address X, interleaving might access the memory in the following </a:t>
            </a:r>
            <a:r>
              <a:rPr lang="en-US" sz="2000" dirty="0" smtClean="0">
                <a:solidFill>
                  <a:srgbClr val="333333"/>
                </a:solidFill>
                <a:latin typeface="inter-regular"/>
              </a:rPr>
              <a:t>way: Bank </a:t>
            </a:r>
            <a:r>
              <a:rPr lang="en-US" sz="2000" dirty="0">
                <a:solidFill>
                  <a:srgbClr val="333333"/>
                </a:solidFill>
                <a:latin typeface="inter-regular"/>
              </a:rPr>
              <a:t>0: Words X, </a:t>
            </a:r>
            <a:r>
              <a:rPr lang="en-US" sz="2000" dirty="0" smtClean="0">
                <a:solidFill>
                  <a:srgbClr val="333333"/>
                </a:solidFill>
                <a:latin typeface="inter-regular"/>
              </a:rPr>
              <a:t>X+2, X+4, X+6 Bank </a:t>
            </a:r>
            <a:r>
              <a:rPr lang="en-US" sz="2000" dirty="0">
                <a:solidFill>
                  <a:srgbClr val="333333"/>
                </a:solidFill>
                <a:latin typeface="inter-regular"/>
              </a:rPr>
              <a:t>1: Words </a:t>
            </a:r>
            <a:r>
              <a:rPr lang="en-US" sz="2000" dirty="0" smtClean="0">
                <a:solidFill>
                  <a:srgbClr val="333333"/>
                </a:solidFill>
                <a:latin typeface="inter-regular"/>
              </a:rPr>
              <a:t>X+1, X+3, X+5, X+7.</a:t>
            </a:r>
          </a:p>
          <a:p>
            <a:pPr marL="285750" indent="-285750">
              <a:buFont typeface="Arial" panose="020B0604020202020204" pitchFamily="34" charset="0"/>
              <a:buChar char="•"/>
            </a:pPr>
            <a:r>
              <a:rPr lang="en-US" sz="2000" dirty="0" smtClean="0">
                <a:solidFill>
                  <a:srgbClr val="333333"/>
                </a:solidFill>
                <a:latin typeface="inter-regular"/>
              </a:rPr>
              <a:t>These </a:t>
            </a:r>
            <a:r>
              <a:rPr lang="en-US" sz="2000" dirty="0">
                <a:solidFill>
                  <a:srgbClr val="333333"/>
                </a:solidFill>
                <a:latin typeface="inter-regular"/>
              </a:rPr>
              <a:t>two memory banks can then simultaneously transfer data to the CPU, reducing the overall access time.</a:t>
            </a:r>
          </a:p>
        </p:txBody>
      </p:sp>
    </p:spTree>
    <p:extLst>
      <p:ext uri="{BB962C8B-B14F-4D97-AF65-F5344CB8AC3E}">
        <p14:creationId xmlns:p14="http://schemas.microsoft.com/office/powerpoint/2010/main" val="224005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RAMBUS</a:t>
            </a:r>
            <a:r>
              <a:rPr lang="en-US" b="1" dirty="0"/>
              <a:t>® DRAM (RDRAM)</a:t>
            </a:r>
          </a:p>
        </p:txBody>
      </p:sp>
      <p:sp>
        <p:nvSpPr>
          <p:cNvPr id="3" name="Content Placeholder 2"/>
          <p:cNvSpPr>
            <a:spLocks noGrp="1"/>
          </p:cNvSpPr>
          <p:nvPr>
            <p:ph idx="1"/>
          </p:nvPr>
        </p:nvSpPr>
        <p:spPr/>
        <p:txBody>
          <a:bodyPr>
            <a:noAutofit/>
          </a:bodyPr>
          <a:lstStyle/>
          <a:p>
            <a:r>
              <a:rPr lang="en-US" sz="2400" dirty="0"/>
              <a:t>As microprocessors get faster, designers are using wider, high-speed buses to transfer data quickly enough to prevent the CPU from stalling. </a:t>
            </a:r>
            <a:endParaRPr lang="en-US" sz="2400" dirty="0" smtClean="0"/>
          </a:p>
          <a:p>
            <a:r>
              <a:rPr lang="en-US" sz="2400" dirty="0"/>
              <a:t>It's not that new, but it seems new because Intel started to use it with its Pentium 4 processors and 800-series chipset</a:t>
            </a:r>
            <a:r>
              <a:rPr lang="en-US" sz="2400" dirty="0" smtClean="0"/>
              <a:t>.</a:t>
            </a:r>
          </a:p>
          <a:p>
            <a:r>
              <a:rPr lang="en-US" sz="2400" dirty="0" smtClean="0"/>
              <a:t>Rambus </a:t>
            </a:r>
            <a:r>
              <a:rPr lang="en-US" sz="2400" dirty="0"/>
              <a:t>memory is integrated onto Rambus Inline Memory Modules (RIMMs). </a:t>
            </a:r>
            <a:endParaRPr lang="en-US" sz="2400" dirty="0" smtClean="0"/>
          </a:p>
          <a:p>
            <a:r>
              <a:rPr lang="en-US" sz="2400" dirty="0" smtClean="0"/>
              <a:t>RDRAM </a:t>
            </a:r>
            <a:r>
              <a:rPr lang="en-US" sz="2400" dirty="0"/>
              <a:t>is known as a </a:t>
            </a:r>
            <a:r>
              <a:rPr lang="en-US" sz="2400" i="1" dirty="0"/>
              <a:t>narrow channel</a:t>
            </a:r>
            <a:r>
              <a:rPr lang="en-US" sz="2400" dirty="0"/>
              <a:t> system because data is transferred only 2 bytes (16 bits) at a time. </a:t>
            </a:r>
            <a:endParaRPr lang="en-US" sz="2400" dirty="0" smtClean="0"/>
          </a:p>
          <a:p>
            <a:r>
              <a:rPr lang="en-US" sz="2400" dirty="0" smtClean="0"/>
              <a:t>This </a:t>
            </a:r>
            <a:r>
              <a:rPr lang="en-US" sz="2400" dirty="0"/>
              <a:t>might seem small, but those 2 bytes move extremely fast! </a:t>
            </a:r>
            <a:endParaRPr lang="en-US" sz="2400" dirty="0" smtClean="0"/>
          </a:p>
        </p:txBody>
      </p:sp>
    </p:spTree>
    <p:extLst>
      <p:ext uri="{BB962C8B-B14F-4D97-AF65-F5344CB8AC3E}">
        <p14:creationId xmlns:p14="http://schemas.microsoft.com/office/powerpoint/2010/main" val="203346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Autofit/>
          </a:bodyPr>
          <a:lstStyle/>
          <a:p>
            <a:r>
              <a:rPr lang="en-US" sz="2400" dirty="0"/>
              <a:t>The Rambus data bus is 16 bits wide, as opposed to the more typical 32 or 64 bits wide. </a:t>
            </a:r>
          </a:p>
          <a:p>
            <a:r>
              <a:rPr lang="en-US" sz="2400" dirty="0"/>
              <a:t>Additionally, Rambus memory sends data more frequently.</a:t>
            </a:r>
          </a:p>
          <a:p>
            <a:r>
              <a:rPr lang="en-US" sz="2400" dirty="0"/>
              <a:t> It reads data on both the rising and falling edges of the clock signal.</a:t>
            </a:r>
          </a:p>
          <a:p>
            <a:r>
              <a:rPr lang="en-US" sz="2400" dirty="0"/>
              <a:t>RDRAM chips use the processor's memory bus timing frequency, not the motherboard clock</a:t>
            </a:r>
            <a:r>
              <a:rPr lang="en-US" sz="2400" dirty="0" smtClean="0"/>
              <a:t>.</a:t>
            </a:r>
          </a:p>
          <a:p>
            <a:r>
              <a:rPr lang="en-US" sz="2400" dirty="0"/>
              <a:t>RDRAM ICs are designed to be integrated into a memory system that uses a packet-based bus for the interaction between the RDRAM ICs and the memory bus to the processor. </a:t>
            </a:r>
          </a:p>
          <a:p>
            <a:r>
              <a:rPr lang="en-US" sz="2400" dirty="0" smtClean="0"/>
              <a:t> </a:t>
            </a:r>
          </a:p>
        </p:txBody>
      </p:sp>
    </p:spTree>
    <p:extLst>
      <p:ext uri="{BB962C8B-B14F-4D97-AF65-F5344CB8AC3E}">
        <p14:creationId xmlns:p14="http://schemas.microsoft.com/office/powerpoint/2010/main" val="651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Each </a:t>
            </a:r>
            <a:r>
              <a:rPr lang="en-US" dirty="0"/>
              <a:t>bus of which operates independently and supports serial packet communications.</a:t>
            </a:r>
          </a:p>
          <a:p>
            <a:r>
              <a:rPr lang="en-US" dirty="0"/>
              <a:t>The primary components of the bus are a 3-bit path for the row address, a 5-bit path for the column address, and a 16-bit or 18-bit path for data</a:t>
            </a:r>
            <a:r>
              <a:rPr lang="en-US" dirty="0" smtClean="0"/>
              <a:t>.</a:t>
            </a:r>
          </a:p>
          <a:p>
            <a:r>
              <a:rPr lang="en-US" dirty="0"/>
              <a:t>Pipeline Operation: Rambus memory operates in a pipelined manner, where multiple requests for data can be processed simultaneously without waiting for each individual piece of data to be fully transferred before the next request starts.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1176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9036" y="503520"/>
            <a:ext cx="7277622" cy="329565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338204" y="3718679"/>
                <a:ext cx="8417490" cy="2862322"/>
              </a:xfrm>
              <a:prstGeom prst="rect">
                <a:avLst/>
              </a:prstGeom>
            </p:spPr>
            <p:txBody>
              <a:bodyPr wrap="square">
                <a:spAutoFit/>
              </a:bodyPr>
              <a:lstStyle/>
              <a:p>
                <a:pPr marL="285750" indent="-285750">
                  <a:buFont typeface="Arial" panose="020B0604020202020204" pitchFamily="34" charset="0"/>
                  <a:buChar char="•"/>
                </a:pPr>
                <a:r>
                  <a:rPr lang="en-US" sz="2000" dirty="0"/>
                  <a:t>Due to the sophisticated electronic design of the RAMBUS system, we can consider a clock period of 1.875 ns. </a:t>
                </a:r>
              </a:p>
              <a:p>
                <a:pPr marL="285750" indent="-285750">
                  <a:buFont typeface="Arial" panose="020B0604020202020204" pitchFamily="34" charset="0"/>
                  <a:buChar char="•"/>
                </a:pPr>
                <a:r>
                  <a:rPr lang="en-US" sz="2000" dirty="0"/>
                  <a:t>Thus, the time for transmission of a packet is:</a:t>
                </a:r>
              </a:p>
              <a:p>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𝑃𝐴𝐶𝐾</m:t>
                        </m:r>
                      </m:sub>
                    </m:sSub>
                  </m:oMath>
                </a14:m>
                <a:r>
                  <a:rPr lang="en-US" sz="2000" dirty="0"/>
                  <a:t> = 4 * 1.875 = 7.5 ns. </a:t>
                </a:r>
              </a:p>
              <a:p>
                <a:pPr marL="285750" indent="-285750">
                  <a:buFont typeface="Arial" panose="020B0604020202020204" pitchFamily="34" charset="0"/>
                  <a:buChar char="•"/>
                </a:pPr>
                <a:r>
                  <a:rPr lang="en-US" sz="2000" dirty="0"/>
                  <a:t>The cycle time for accessing a single data packet of 8 byte pairs or 16 bytes is 32 clock cycles or 60 ns, as shown in Figure 7-18. </a:t>
                </a:r>
              </a:p>
              <a:p>
                <a:pPr marL="285750" indent="-285750">
                  <a:buFont typeface="Arial" panose="020B0604020202020204" pitchFamily="34" charset="0"/>
                  <a:buChar char="•"/>
                </a:pPr>
                <a:r>
                  <a:rPr lang="en-US" sz="2000" dirty="0"/>
                  <a:t>The corresponding byte rate is 266.67 MB/s.</a:t>
                </a:r>
              </a:p>
              <a:p>
                <a:pPr marL="285750" indent="-285750">
                  <a:buFont typeface="Arial" panose="020B0604020202020204" pitchFamily="34" charset="0"/>
                  <a:buChar char="•"/>
                </a:pPr>
                <a:r>
                  <a:rPr lang="en-US" sz="2000" dirty="0"/>
                  <a:t>If four of the byte packets are accessed from the same row, the rate increases to 1.067 GB/s. </a:t>
                </a:r>
              </a:p>
            </p:txBody>
          </p:sp>
        </mc:Choice>
        <mc:Fallback xmlns="">
          <p:sp>
            <p:nvSpPr>
              <p:cNvPr id="3" name="Rectangle 2"/>
              <p:cNvSpPr>
                <a:spLocks noRot="1" noChangeAspect="1" noMove="1" noResize="1" noEditPoints="1" noAdjustHandles="1" noChangeArrowheads="1" noChangeShapeType="1" noTextEdit="1"/>
              </p:cNvSpPr>
              <p:nvPr/>
            </p:nvSpPr>
            <p:spPr>
              <a:xfrm>
                <a:off x="338204" y="3718679"/>
                <a:ext cx="8417490" cy="2862322"/>
              </a:xfrm>
              <a:prstGeom prst="rect">
                <a:avLst/>
              </a:prstGeom>
              <a:blipFill rotWithShape="0">
                <a:blip r:embed="rId3"/>
                <a:stretch>
                  <a:fillRect l="-652" t="-1064" r="-1014" b="-2766"/>
                </a:stretch>
              </a:blipFill>
            </p:spPr>
            <p:txBody>
              <a:bodyPr/>
              <a:lstStyle/>
              <a:p>
                <a:r>
                  <a:rPr lang="en-US">
                    <a:noFill/>
                  </a:rPr>
                  <a:t> </a:t>
                </a:r>
              </a:p>
            </p:txBody>
          </p:sp>
        </mc:Fallback>
      </mc:AlternateContent>
    </p:spTree>
    <p:extLst>
      <p:ext uri="{BB962C8B-B14F-4D97-AF65-F5344CB8AC3E}">
        <p14:creationId xmlns:p14="http://schemas.microsoft.com/office/powerpoint/2010/main" val="230426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RDRAM Vs. DDRAM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Architecture</a:t>
            </a:r>
            <a:r>
              <a:rPr lang="en-US" b="1" dirty="0"/>
              <a:t>:</a:t>
            </a:r>
          </a:p>
          <a:p>
            <a:r>
              <a:rPr lang="en-US" b="1" dirty="0"/>
              <a:t>Rambus (RDRAM):</a:t>
            </a:r>
            <a:endParaRPr lang="en-US" dirty="0"/>
          </a:p>
          <a:p>
            <a:pPr lvl="1"/>
            <a:r>
              <a:rPr lang="en-US" dirty="0"/>
              <a:t>Developed by Rambus Inc.</a:t>
            </a:r>
          </a:p>
          <a:p>
            <a:pPr lvl="1"/>
            <a:r>
              <a:rPr lang="en-US" dirty="0"/>
              <a:t>Uses a high-speed, point-to-point connection.</a:t>
            </a:r>
          </a:p>
          <a:p>
            <a:pPr lvl="1"/>
            <a:r>
              <a:rPr lang="en-US" dirty="0"/>
              <a:t>Operates at higher clock speeds, allowing for higher bandwidth.</a:t>
            </a:r>
          </a:p>
          <a:p>
            <a:pPr lvl="1"/>
            <a:r>
              <a:rPr lang="en-US" dirty="0"/>
              <a:t>Typically features a narrow data bus (e.g., 16 bits).</a:t>
            </a:r>
          </a:p>
          <a:p>
            <a:r>
              <a:rPr lang="en-US" b="1" dirty="0"/>
              <a:t>DDR (DDR SDRAM):</a:t>
            </a:r>
            <a:endParaRPr lang="en-US" dirty="0"/>
          </a:p>
          <a:p>
            <a:pPr lvl="1"/>
            <a:r>
              <a:rPr lang="en-US" dirty="0"/>
              <a:t>Developed as a standard by JEDEC.</a:t>
            </a:r>
          </a:p>
          <a:p>
            <a:pPr lvl="1"/>
            <a:r>
              <a:rPr lang="en-US" dirty="0"/>
              <a:t>Uses a more traditional parallel architecture with a wider data bus (e.g., 64 bits).</a:t>
            </a:r>
          </a:p>
          <a:p>
            <a:pPr lvl="1"/>
            <a:r>
              <a:rPr lang="en-US" dirty="0"/>
              <a:t>Transfers data on both the rising and falling edges of the clock cycle, effectively doubling the data rate.</a:t>
            </a:r>
          </a:p>
          <a:p>
            <a:endParaRPr lang="en-US" dirty="0"/>
          </a:p>
        </p:txBody>
      </p:sp>
    </p:spTree>
    <p:extLst>
      <p:ext uri="{BB962C8B-B14F-4D97-AF65-F5344CB8AC3E}">
        <p14:creationId xmlns:p14="http://schemas.microsoft.com/office/powerpoint/2010/main" val="1856207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Performance</a:t>
            </a:r>
            <a:r>
              <a:rPr lang="en-US" b="1" u="sng"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Rambus</a:t>
            </a:r>
            <a:r>
              <a:rPr lang="en-US" b="1" dirty="0"/>
              <a:t>:</a:t>
            </a:r>
            <a:endParaRPr lang="en-US" dirty="0"/>
          </a:p>
          <a:p>
            <a:pPr lvl="1"/>
            <a:r>
              <a:rPr lang="en-US" dirty="0"/>
              <a:t>Initially offered higher performance due to its bandwidth advantages.</a:t>
            </a:r>
          </a:p>
          <a:p>
            <a:pPr lvl="1"/>
            <a:r>
              <a:rPr lang="en-US" dirty="0"/>
              <a:t>Achieved speeds around 800 MT/s or more in early implementations.</a:t>
            </a:r>
          </a:p>
          <a:p>
            <a:pPr lvl="1"/>
            <a:r>
              <a:rPr lang="en-US" dirty="0"/>
              <a:t>Limited by its higher cost and complexity of implementation.</a:t>
            </a:r>
          </a:p>
          <a:p>
            <a:r>
              <a:rPr lang="en-US" b="1" dirty="0"/>
              <a:t>DDR:</a:t>
            </a:r>
            <a:endParaRPr lang="en-US" dirty="0"/>
          </a:p>
          <a:p>
            <a:pPr lvl="1"/>
            <a:r>
              <a:rPr lang="en-US" dirty="0"/>
              <a:t>Became the standard for mainstream memory due to its balance of performance and cost.</a:t>
            </a:r>
          </a:p>
          <a:p>
            <a:pPr lvl="1"/>
            <a:r>
              <a:rPr lang="en-US" dirty="0"/>
              <a:t>DDR, DDR2, DDR3, DDR4, and now DDR5 each brought improvements in speed and efficiency, with current DDR5 capable of over 8400 MT/s.</a:t>
            </a:r>
          </a:p>
          <a:p>
            <a:pPr lvl="1"/>
            <a:r>
              <a:rPr lang="en-US" dirty="0"/>
              <a:t>More widely adopted, resulting in better economies of scale.</a:t>
            </a:r>
          </a:p>
          <a:p>
            <a:endParaRPr lang="en-US" dirty="0"/>
          </a:p>
        </p:txBody>
      </p:sp>
    </p:spTree>
    <p:extLst>
      <p:ext uri="{BB962C8B-B14F-4D97-AF65-F5344CB8AC3E}">
        <p14:creationId xmlns:p14="http://schemas.microsoft.com/office/powerpoint/2010/main" val="2116192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Cost and Adoption</a:t>
            </a:r>
            <a:r>
              <a:rPr lang="en-US" b="1" u="sng" dirty="0" smtClean="0"/>
              <a:t>:</a:t>
            </a:r>
            <a:endParaRPr lang="en-US" u="sng" dirty="0"/>
          </a:p>
        </p:txBody>
      </p:sp>
      <p:sp>
        <p:nvSpPr>
          <p:cNvPr id="3" name="Content Placeholder 2"/>
          <p:cNvSpPr>
            <a:spLocks noGrp="1"/>
          </p:cNvSpPr>
          <p:nvPr>
            <p:ph idx="1"/>
          </p:nvPr>
        </p:nvSpPr>
        <p:spPr/>
        <p:txBody>
          <a:bodyPr>
            <a:normAutofit lnSpcReduction="10000"/>
          </a:bodyPr>
          <a:lstStyle/>
          <a:p>
            <a:r>
              <a:rPr lang="en-US" b="1" dirty="0" smtClean="0"/>
              <a:t>Rambus</a:t>
            </a:r>
            <a:r>
              <a:rPr lang="en-US" b="1" dirty="0"/>
              <a:t>:</a:t>
            </a:r>
            <a:endParaRPr lang="en-US" dirty="0"/>
          </a:p>
          <a:p>
            <a:pPr lvl="1"/>
            <a:r>
              <a:rPr lang="en-US" dirty="0"/>
              <a:t>Initially expensive and required specialized chipsets.</a:t>
            </a:r>
          </a:p>
          <a:p>
            <a:pPr lvl="1"/>
            <a:r>
              <a:rPr lang="en-US" dirty="0"/>
              <a:t>Limited adoption primarily in certain high-performance applications (e.g., some gaming consoles and high-end workstations).</a:t>
            </a:r>
          </a:p>
          <a:p>
            <a:pPr lvl="1"/>
            <a:r>
              <a:rPr lang="en-US" dirty="0"/>
              <a:t>Eventually overshadowed by DDR due to cost and compatibility issues.</a:t>
            </a:r>
          </a:p>
          <a:p>
            <a:r>
              <a:rPr lang="en-US" b="1" dirty="0"/>
              <a:t>DDR:</a:t>
            </a:r>
            <a:endParaRPr lang="en-US" dirty="0"/>
          </a:p>
          <a:p>
            <a:pPr lvl="1"/>
            <a:r>
              <a:rPr lang="en-US" dirty="0"/>
              <a:t>Became the de facto standard for most consumer and enterprise applications.</a:t>
            </a:r>
          </a:p>
          <a:p>
            <a:pPr lvl="1"/>
            <a:r>
              <a:rPr lang="en-US" dirty="0"/>
              <a:t>More cost-effective due to widespread manufacturing and integration into motherboards.</a:t>
            </a:r>
          </a:p>
          <a:p>
            <a:endParaRPr lang="en-US" dirty="0"/>
          </a:p>
        </p:txBody>
      </p:sp>
    </p:spTree>
    <p:extLst>
      <p:ext uri="{BB962C8B-B14F-4D97-AF65-F5344CB8AC3E}">
        <p14:creationId xmlns:p14="http://schemas.microsoft.com/office/powerpoint/2010/main" val="21013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smtClean="0"/>
              <a:t>Cont.,</a:t>
            </a:r>
            <a:endParaRPr lang="ar-EG" b="1" dirty="0"/>
          </a:p>
        </p:txBody>
      </p:sp>
      <p:sp>
        <p:nvSpPr>
          <p:cNvPr id="3" name="Content Placeholder 2"/>
          <p:cNvSpPr>
            <a:spLocks noGrp="1"/>
          </p:cNvSpPr>
          <p:nvPr>
            <p:ph idx="1"/>
          </p:nvPr>
        </p:nvSpPr>
        <p:spPr/>
        <p:txBody>
          <a:bodyPr>
            <a:noAutofit/>
          </a:bodyPr>
          <a:lstStyle/>
          <a:p>
            <a:pPr algn="l" rtl="0"/>
            <a:r>
              <a:rPr lang="en-US" sz="2400" dirty="0" smtClean="0"/>
              <a:t>The </a:t>
            </a:r>
            <a:r>
              <a:rPr lang="en-US" sz="2400" dirty="0"/>
              <a:t>key issue is that most of the reads from the DRAM are not directly from the CPU, but instead are initiated to bring data and instructions into these caches</a:t>
            </a:r>
            <a:r>
              <a:rPr lang="en-US" sz="2400" dirty="0" smtClean="0"/>
              <a:t>.</a:t>
            </a:r>
          </a:p>
          <a:p>
            <a:r>
              <a:rPr lang="en-US" sz="2400" dirty="0"/>
              <a:t>The reads are in the form of a </a:t>
            </a:r>
            <a:r>
              <a:rPr lang="en-US" sz="2400" i="1" dirty="0"/>
              <a:t>line </a:t>
            </a:r>
            <a:r>
              <a:rPr lang="en-US" sz="2400" dirty="0"/>
              <a:t>(i.e., some number of bytes in contiguous addresses in memory) that is brought into the cache</a:t>
            </a:r>
            <a:r>
              <a:rPr lang="en-US" sz="2400" dirty="0" smtClean="0"/>
              <a:t>.</a:t>
            </a:r>
          </a:p>
          <a:p>
            <a:r>
              <a:rPr lang="en-US" sz="2400" dirty="0"/>
              <a:t>For </a:t>
            </a:r>
            <a:r>
              <a:rPr lang="en-US" sz="2400" dirty="0" smtClean="0"/>
              <a:t>example</a:t>
            </a:r>
            <a:r>
              <a:rPr lang="en-US" sz="2400" dirty="0"/>
              <a:t>, in a given read, the 16 bytes in hexadecimal addresses 000000 through 00000F would be read. This is referred to as </a:t>
            </a:r>
            <a:r>
              <a:rPr lang="en-US" sz="2400" dirty="0" smtClean="0"/>
              <a:t>a </a:t>
            </a:r>
            <a:r>
              <a:rPr lang="en-US" sz="2400" dirty="0" smtClean="0">
                <a:solidFill>
                  <a:srgbClr val="FF0000"/>
                </a:solidFill>
              </a:rPr>
              <a:t>burst read</a:t>
            </a:r>
            <a:r>
              <a:rPr lang="en-US" sz="2400" dirty="0" smtClean="0"/>
              <a:t>.</a:t>
            </a:r>
            <a:endParaRPr lang="en-US" sz="2400" dirty="0"/>
          </a:p>
          <a:p>
            <a:r>
              <a:rPr lang="en-US" sz="2400" dirty="0" smtClean="0"/>
              <a:t>For </a:t>
            </a:r>
            <a:r>
              <a:rPr lang="en-US" sz="2400" dirty="0"/>
              <a:t>burst reads, the </a:t>
            </a:r>
            <a:r>
              <a:rPr lang="en-US" sz="2400" dirty="0">
                <a:solidFill>
                  <a:srgbClr val="0070C0"/>
                </a:solidFill>
              </a:rPr>
              <a:t>effective </a:t>
            </a:r>
            <a:r>
              <a:rPr lang="en-US" sz="2400" i="1" dirty="0">
                <a:solidFill>
                  <a:srgbClr val="0070C0"/>
                </a:solidFill>
              </a:rPr>
              <a:t>rate </a:t>
            </a:r>
            <a:r>
              <a:rPr lang="en-US" sz="2400" dirty="0"/>
              <a:t>of </a:t>
            </a:r>
            <a:r>
              <a:rPr lang="en-US" sz="2400" dirty="0" smtClean="0"/>
              <a:t>reading </a:t>
            </a:r>
            <a:r>
              <a:rPr lang="en-US" sz="2400" dirty="0"/>
              <a:t>bytes, which is dependent upon reading bursts from contiguous addresses, rather than the </a:t>
            </a:r>
            <a:r>
              <a:rPr lang="en-US" sz="2400" dirty="0">
                <a:solidFill>
                  <a:srgbClr val="0070C0"/>
                </a:solidFill>
              </a:rPr>
              <a:t>access time </a:t>
            </a:r>
            <a:r>
              <a:rPr lang="en-US" sz="2400" dirty="0"/>
              <a:t>is the important measure</a:t>
            </a:r>
            <a:r>
              <a:rPr lang="en-US" sz="2400" dirty="0" smtClean="0"/>
              <a:t>.</a:t>
            </a:r>
            <a:endParaRPr lang="en-US" sz="2400" dirty="0"/>
          </a:p>
        </p:txBody>
      </p:sp>
    </p:spTree>
    <p:extLst>
      <p:ext uri="{BB962C8B-B14F-4D97-AF65-F5344CB8AC3E}">
        <p14:creationId xmlns:p14="http://schemas.microsoft.com/office/powerpoint/2010/main" val="2099504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Compatibility</a:t>
            </a:r>
            <a:r>
              <a:rPr lang="en-US" b="1" dirty="0" smtClean="0"/>
              <a:t>:</a:t>
            </a:r>
            <a:endParaRPr lang="en-US" dirty="0"/>
          </a:p>
        </p:txBody>
      </p:sp>
      <p:sp>
        <p:nvSpPr>
          <p:cNvPr id="3" name="Content Placeholder 2"/>
          <p:cNvSpPr>
            <a:spLocks noGrp="1"/>
          </p:cNvSpPr>
          <p:nvPr>
            <p:ph idx="1"/>
          </p:nvPr>
        </p:nvSpPr>
        <p:spPr/>
        <p:txBody>
          <a:bodyPr>
            <a:normAutofit/>
          </a:bodyPr>
          <a:lstStyle/>
          <a:p>
            <a:r>
              <a:rPr lang="en-US" b="1" dirty="0" smtClean="0"/>
              <a:t>Rambus</a:t>
            </a:r>
            <a:r>
              <a:rPr lang="en-US" b="1" dirty="0"/>
              <a:t>:</a:t>
            </a:r>
            <a:endParaRPr lang="en-US" dirty="0"/>
          </a:p>
          <a:p>
            <a:pPr lvl="1"/>
            <a:r>
              <a:rPr lang="en-US" dirty="0"/>
              <a:t>Requires specific motherboards and chipsets designed for RDRAM, leading to compatibility issues.</a:t>
            </a:r>
          </a:p>
          <a:p>
            <a:pPr lvl="1"/>
            <a:r>
              <a:rPr lang="en-US" dirty="0"/>
              <a:t>Less flexible in terms of upgrades and interoperability.</a:t>
            </a:r>
          </a:p>
          <a:p>
            <a:r>
              <a:rPr lang="en-US" b="1" dirty="0"/>
              <a:t>DDR:</a:t>
            </a:r>
            <a:endParaRPr lang="en-US" dirty="0"/>
          </a:p>
          <a:p>
            <a:pPr lvl="1"/>
            <a:r>
              <a:rPr lang="en-US" dirty="0"/>
              <a:t>Supported by a wide range of motherboards and chipsets, making upgrades easier.</a:t>
            </a:r>
          </a:p>
          <a:p>
            <a:pPr lvl="1"/>
            <a:r>
              <a:rPr lang="en-US" dirty="0"/>
              <a:t>Different generations of DDR are usually backward compatible to some extent, though often with reduced speeds.</a:t>
            </a:r>
          </a:p>
          <a:p>
            <a:endParaRPr lang="en-US" dirty="0"/>
          </a:p>
        </p:txBody>
      </p:sp>
    </p:spTree>
    <p:extLst>
      <p:ext uri="{BB962C8B-B14F-4D97-AF65-F5344CB8AC3E}">
        <p14:creationId xmlns:p14="http://schemas.microsoft.com/office/powerpoint/2010/main" val="2916015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Future</a:t>
            </a:r>
            <a:r>
              <a:rPr lang="en-US" b="1" dirty="0" smtClean="0"/>
              <a:t>:</a:t>
            </a:r>
            <a:endParaRPr lang="en-US" dirty="0"/>
          </a:p>
        </p:txBody>
      </p:sp>
      <p:sp>
        <p:nvSpPr>
          <p:cNvPr id="3" name="Content Placeholder 2"/>
          <p:cNvSpPr>
            <a:spLocks noGrp="1"/>
          </p:cNvSpPr>
          <p:nvPr>
            <p:ph idx="1"/>
          </p:nvPr>
        </p:nvSpPr>
        <p:spPr/>
        <p:txBody>
          <a:bodyPr>
            <a:normAutofit/>
          </a:bodyPr>
          <a:lstStyle/>
          <a:p>
            <a:r>
              <a:rPr lang="en-US" b="1" dirty="0" smtClean="0"/>
              <a:t>Rambus</a:t>
            </a:r>
            <a:r>
              <a:rPr lang="en-US" b="1" dirty="0"/>
              <a:t>:</a:t>
            </a:r>
            <a:endParaRPr lang="en-US" dirty="0"/>
          </a:p>
          <a:p>
            <a:pPr lvl="1"/>
            <a:r>
              <a:rPr lang="en-US" dirty="0"/>
              <a:t>While it has been phased out in consumer markets, Rambus technology is still used in some niche applications.</a:t>
            </a:r>
          </a:p>
          <a:p>
            <a:pPr lvl="1"/>
            <a:r>
              <a:rPr lang="en-US" dirty="0"/>
              <a:t>The company now focuses on licensing its technology rather than manufacturing memory chips.</a:t>
            </a:r>
          </a:p>
          <a:p>
            <a:r>
              <a:rPr lang="en-US" b="1" dirty="0"/>
              <a:t>DDR:</a:t>
            </a:r>
            <a:endParaRPr lang="en-US" dirty="0"/>
          </a:p>
          <a:p>
            <a:pPr lvl="1"/>
            <a:r>
              <a:rPr lang="en-US" dirty="0"/>
              <a:t>Continues to evolve with ongoing improvements in speed, efficiency, and power consumption.</a:t>
            </a:r>
          </a:p>
          <a:p>
            <a:pPr lvl="1"/>
            <a:r>
              <a:rPr lang="en-US" dirty="0"/>
              <a:t>DDR5 is currently in widespread use, with research into future technologies like DDR6.</a:t>
            </a:r>
          </a:p>
          <a:p>
            <a:endParaRPr lang="en-US" dirty="0"/>
          </a:p>
        </p:txBody>
      </p:sp>
    </p:spTree>
    <p:extLst>
      <p:ext uri="{BB962C8B-B14F-4D97-AF65-F5344CB8AC3E}">
        <p14:creationId xmlns:p14="http://schemas.microsoft.com/office/powerpoint/2010/main" val="3481858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a:t>
            </a:r>
            <a:r>
              <a:rPr lang="en-US" b="1" u="sng" dirty="0" smtClean="0"/>
              <a:t>:</a:t>
            </a:r>
            <a:endParaRPr lang="en-US" u="sng" dirty="0"/>
          </a:p>
        </p:txBody>
      </p:sp>
      <p:sp>
        <p:nvSpPr>
          <p:cNvPr id="3" name="Content Placeholder 2"/>
          <p:cNvSpPr>
            <a:spLocks noGrp="1"/>
          </p:cNvSpPr>
          <p:nvPr>
            <p:ph idx="1"/>
          </p:nvPr>
        </p:nvSpPr>
        <p:spPr/>
        <p:txBody>
          <a:bodyPr/>
          <a:lstStyle/>
          <a:p>
            <a:r>
              <a:rPr lang="en-US" dirty="0" smtClean="0"/>
              <a:t>While </a:t>
            </a:r>
            <a:r>
              <a:rPr lang="en-US" dirty="0"/>
              <a:t>Rambus offered high performance in its time, the widespread adoption, cost-effectiveness, and evolving capabilities of DDR memory have made it the dominant technology in the market. </a:t>
            </a:r>
            <a:endParaRPr lang="en-US" dirty="0" smtClean="0"/>
          </a:p>
          <a:p>
            <a:r>
              <a:rPr lang="en-US" dirty="0" smtClean="0"/>
              <a:t>RDRAM </a:t>
            </a:r>
            <a:r>
              <a:rPr lang="en-US" dirty="0"/>
              <a:t>is largely a historical footnote in the evolution of computer memory, while DDR continues to develop and thrive in various applications.</a:t>
            </a:r>
          </a:p>
          <a:p>
            <a:endParaRPr lang="en-US" dirty="0"/>
          </a:p>
        </p:txBody>
      </p:sp>
    </p:spTree>
    <p:extLst>
      <p:ext uri="{BB962C8B-B14F-4D97-AF65-F5344CB8AC3E}">
        <p14:creationId xmlns:p14="http://schemas.microsoft.com/office/powerpoint/2010/main" val="1984728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628650" y="365127"/>
            <a:ext cx="7886700" cy="649482"/>
          </a:xfrm>
        </p:spPr>
        <p:txBody>
          <a:bodyPr>
            <a:normAutofit fontScale="90000"/>
          </a:bodyPr>
          <a:lstStyle/>
          <a:p>
            <a:r>
              <a:rPr lang="en-US" altLang="en-US" b="1" dirty="0" smtClean="0">
                <a:solidFill>
                  <a:srgbClr val="FF0000"/>
                </a:solidFill>
              </a:rPr>
              <a:t>Summary</a:t>
            </a:r>
            <a:r>
              <a:rPr lang="en-US" altLang="en-US" dirty="0" smtClean="0"/>
              <a:t>:</a:t>
            </a:r>
            <a:endParaRPr lang="en-US" altLang="en-US" dirty="0"/>
          </a:p>
        </p:txBody>
      </p:sp>
      <p:sp>
        <p:nvSpPr>
          <p:cNvPr id="71684" name="Rectangle 3"/>
          <p:cNvSpPr>
            <a:spLocks noGrp="1" noChangeArrowheads="1"/>
          </p:cNvSpPr>
          <p:nvPr>
            <p:ph idx="1"/>
          </p:nvPr>
        </p:nvSpPr>
        <p:spPr>
          <a:xfrm>
            <a:off x="477838" y="1127342"/>
            <a:ext cx="8242300" cy="5087723"/>
          </a:xfrm>
        </p:spPr>
        <p:txBody>
          <a:bodyPr>
            <a:normAutofit fontScale="92500" lnSpcReduction="10000"/>
          </a:bodyPr>
          <a:lstStyle/>
          <a:p>
            <a:pPr algn="l" rtl="0"/>
            <a:endParaRPr lang="en-US" altLang="en-US" sz="2400" dirty="0"/>
          </a:p>
          <a:p>
            <a:pPr lvl="1" algn="l" rtl="0"/>
            <a:r>
              <a:rPr lang="en-US" altLang="en-US" dirty="0" smtClean="0"/>
              <a:t>DRAM </a:t>
            </a:r>
            <a:r>
              <a:rPr lang="en-US" altLang="en-US" dirty="0"/>
              <a:t>often used as a part of a memory </a:t>
            </a:r>
            <a:r>
              <a:rPr lang="en-US" altLang="en-US" dirty="0" smtClean="0"/>
              <a:t>hierarchy.</a:t>
            </a:r>
            <a:endParaRPr lang="en-US" altLang="en-US" dirty="0"/>
          </a:p>
          <a:p>
            <a:pPr lvl="1" algn="l" rtl="0"/>
            <a:r>
              <a:rPr lang="en-US" altLang="en-US" dirty="0"/>
              <a:t>Reads from DRAM bring data into lower levels of the </a:t>
            </a:r>
            <a:r>
              <a:rPr lang="en-US" altLang="en-US" dirty="0" smtClean="0"/>
              <a:t>hierarchy. </a:t>
            </a:r>
            <a:endParaRPr lang="en-US" altLang="en-US" dirty="0"/>
          </a:p>
          <a:p>
            <a:pPr lvl="1" algn="l" rtl="0"/>
            <a:r>
              <a:rPr lang="en-US" altLang="en-US" dirty="0"/>
              <a:t>Transfers from DRAM  involve multiple consecutively addressed </a:t>
            </a:r>
            <a:r>
              <a:rPr lang="en-US" altLang="en-US" dirty="0" smtClean="0"/>
              <a:t>words.</a:t>
            </a:r>
            <a:endParaRPr lang="en-US" altLang="en-US" dirty="0"/>
          </a:p>
          <a:p>
            <a:pPr lvl="1" algn="l" rtl="0"/>
            <a:r>
              <a:rPr lang="en-US" altLang="en-US" dirty="0"/>
              <a:t>Many words are internally read within the DRAM ICs using a single row address and captured within the </a:t>
            </a:r>
            <a:r>
              <a:rPr lang="en-US" altLang="en-US" dirty="0" smtClean="0"/>
              <a:t>memory.</a:t>
            </a:r>
            <a:endParaRPr lang="en-US" altLang="en-US" dirty="0"/>
          </a:p>
          <a:p>
            <a:pPr lvl="1" algn="l" rtl="0"/>
            <a:r>
              <a:rPr lang="en-US" altLang="en-US" dirty="0"/>
              <a:t>This read involves a fairly long </a:t>
            </a:r>
            <a:r>
              <a:rPr lang="en-US" altLang="en-US" dirty="0" smtClean="0"/>
              <a:t>delay.</a:t>
            </a:r>
          </a:p>
          <a:p>
            <a:pPr lvl="1"/>
            <a:r>
              <a:rPr lang="en-US" altLang="en-US" dirty="0"/>
              <a:t>These words are then transferred out over the memory data bus using a series of clocked </a:t>
            </a:r>
            <a:r>
              <a:rPr lang="en-US" altLang="en-US" dirty="0" smtClean="0"/>
              <a:t>transfers.</a:t>
            </a:r>
            <a:endParaRPr lang="en-US" altLang="en-US" dirty="0"/>
          </a:p>
          <a:p>
            <a:pPr lvl="1"/>
            <a:r>
              <a:rPr lang="en-US" altLang="en-US" dirty="0"/>
              <a:t>These transfers have a low delay, so several can be done in a short </a:t>
            </a:r>
            <a:r>
              <a:rPr lang="en-US" altLang="en-US" dirty="0" smtClean="0"/>
              <a:t>time.</a:t>
            </a:r>
            <a:endParaRPr lang="en-US" altLang="en-US" sz="1800" dirty="0"/>
          </a:p>
          <a:p>
            <a:pPr lvl="1"/>
            <a:r>
              <a:rPr lang="en-US" altLang="en-US" dirty="0"/>
              <a:t>The column address is captured and used by a synchronous counter within the DRAM to provide consecutive column addresses for the transfers</a:t>
            </a:r>
          </a:p>
          <a:p>
            <a:pPr lvl="1" algn="l" rtl="0"/>
            <a:endParaRPr lang="en-US" altLang="en-US" dirty="0"/>
          </a:p>
        </p:txBody>
      </p:sp>
    </p:spTree>
    <p:extLst>
      <p:ext uri="{BB962C8B-B14F-4D97-AF65-F5344CB8AC3E}">
        <p14:creationId xmlns:p14="http://schemas.microsoft.com/office/powerpoint/2010/main" val="276163454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786" y="0"/>
            <a:ext cx="9006214" cy="6858000"/>
          </a:xfrm>
          <a:prstGeom prst="rect">
            <a:avLst/>
          </a:prstGeom>
        </p:spPr>
      </p:pic>
    </p:spTree>
    <p:extLst>
      <p:ext uri="{BB962C8B-B14F-4D97-AF65-F5344CB8AC3E}">
        <p14:creationId xmlns:p14="http://schemas.microsoft.com/office/powerpoint/2010/main" val="2748614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n-US" altLang="en-US" b="1" i="1" dirty="0" smtClean="0"/>
              <a:t>Course Project:</a:t>
            </a:r>
            <a:endParaRPr lang="en-US" altLang="en-US" b="1" dirty="0"/>
          </a:p>
        </p:txBody>
      </p:sp>
      <p:sp>
        <p:nvSpPr>
          <p:cNvPr id="76804" name="Rectangle 3"/>
          <p:cNvSpPr>
            <a:spLocks noGrp="1" noChangeArrowheads="1"/>
          </p:cNvSpPr>
          <p:nvPr>
            <p:ph idx="1"/>
          </p:nvPr>
        </p:nvSpPr>
        <p:spPr/>
        <p:txBody>
          <a:bodyPr/>
          <a:lstStyle/>
          <a:p>
            <a:pPr marL="457200" lvl="1" indent="0">
              <a:buNone/>
            </a:pPr>
            <a:r>
              <a:rPr lang="en-US" altLang="en-US" b="1" i="1" dirty="0"/>
              <a:t>Design </a:t>
            </a:r>
            <a:r>
              <a:rPr lang="en-US" altLang="en-US" b="1" i="1" dirty="0" smtClean="0"/>
              <a:t>a DRAM controller with the following properties:</a:t>
            </a:r>
            <a:endParaRPr lang="en-US" altLang="en-US" dirty="0" smtClean="0"/>
          </a:p>
          <a:p>
            <a:pPr lvl="1" algn="l" rtl="0"/>
            <a:r>
              <a:rPr lang="en-US" altLang="en-US" dirty="0" smtClean="0"/>
              <a:t>Separation </a:t>
            </a:r>
            <a:r>
              <a:rPr lang="en-US" altLang="en-US" dirty="0"/>
              <a:t>of the address into row address and column address and timing their application</a:t>
            </a:r>
          </a:p>
          <a:p>
            <a:pPr lvl="1" algn="l" rtl="0"/>
            <a:r>
              <a:rPr lang="en-US" altLang="en-US" dirty="0"/>
              <a:t>Providing RAS and CAS and timing their application</a:t>
            </a:r>
          </a:p>
          <a:p>
            <a:pPr lvl="1" algn="l" rtl="0"/>
            <a:r>
              <a:rPr lang="en-US" altLang="en-US" dirty="0"/>
              <a:t>Performing refresh operations at required intervals</a:t>
            </a:r>
          </a:p>
          <a:p>
            <a:pPr lvl="1" algn="l" rtl="0"/>
            <a:r>
              <a:rPr lang="en-US" altLang="en-US" dirty="0"/>
              <a:t>Providing status signals to the rest of the system (e.g., indicating whether or not the memory is active or is busy performing refresh)</a:t>
            </a:r>
          </a:p>
          <a:p>
            <a:pPr lvl="1" algn="l" rtl="0"/>
            <a:endParaRPr lang="en-US" altLang="en-US" dirty="0"/>
          </a:p>
        </p:txBody>
      </p:sp>
    </p:spTree>
    <p:extLst>
      <p:ext uri="{BB962C8B-B14F-4D97-AF65-F5344CB8AC3E}">
        <p14:creationId xmlns:p14="http://schemas.microsoft.com/office/powerpoint/2010/main" val="357030770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idx="1"/>
          </p:nvPr>
        </p:nvSpPr>
        <p:spPr/>
        <p:txBody>
          <a:bodyPr>
            <a:normAutofit/>
          </a:bodyPr>
          <a:lstStyle/>
          <a:p>
            <a:r>
              <a:rPr lang="en-US" dirty="0" smtClean="0"/>
              <a:t>Explain in details:</a:t>
            </a:r>
          </a:p>
          <a:p>
            <a:pPr marL="0" indent="0">
              <a:buNone/>
            </a:pPr>
            <a:r>
              <a:rPr lang="en-US" dirty="0"/>
              <a:t>	</a:t>
            </a:r>
            <a:r>
              <a:rPr lang="en-US" dirty="0" smtClean="0"/>
              <a:t>- Interleaved Memory</a:t>
            </a:r>
          </a:p>
          <a:p>
            <a:pPr marL="0" indent="0">
              <a:buNone/>
            </a:pPr>
            <a:endParaRPr lang="en-US" dirty="0" smtClean="0"/>
          </a:p>
        </p:txBody>
      </p:sp>
    </p:spTree>
    <p:extLst>
      <p:ext uri="{BB962C8B-B14F-4D97-AF65-F5344CB8AC3E}">
        <p14:creationId xmlns:p14="http://schemas.microsoft.com/office/powerpoint/2010/main" val="99152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ar-EG" b="1" dirty="0"/>
          </a:p>
        </p:txBody>
      </p:sp>
      <p:sp>
        <p:nvSpPr>
          <p:cNvPr id="3" name="Content Placeholder 2"/>
          <p:cNvSpPr>
            <a:spLocks noGrp="1"/>
          </p:cNvSpPr>
          <p:nvPr>
            <p:ph idx="1"/>
          </p:nvPr>
        </p:nvSpPr>
        <p:spPr/>
        <p:txBody>
          <a:bodyPr>
            <a:normAutofit/>
          </a:bodyPr>
          <a:lstStyle/>
          <a:p>
            <a:r>
              <a:rPr lang="en-US" dirty="0"/>
              <a:t>our discussion of memory types here </a:t>
            </a:r>
            <a:r>
              <a:rPr lang="en-US" dirty="0" smtClean="0"/>
              <a:t>will </a:t>
            </a:r>
            <a:r>
              <a:rPr lang="en-US" dirty="0"/>
              <a:t>focus on synchronous DRAM, double-data-rate synchronous DRAM, and Rambus® DRAM. </a:t>
            </a:r>
            <a:endParaRPr lang="en-US" dirty="0" smtClean="0"/>
          </a:p>
          <a:p>
            <a:r>
              <a:rPr lang="en-US" dirty="0"/>
              <a:t>The effectiveness of these </a:t>
            </a:r>
            <a:r>
              <a:rPr lang="en-US" dirty="0" smtClean="0"/>
              <a:t>DRAM </a:t>
            </a:r>
            <a:r>
              <a:rPr lang="en-US" dirty="0"/>
              <a:t>types depends upon a very fundamental principle involved in DRAM operation, “</a:t>
            </a:r>
            <a:r>
              <a:rPr lang="en-US" b="1" dirty="0">
                <a:solidFill>
                  <a:srgbClr val="FF0000"/>
                </a:solidFill>
              </a:rPr>
              <a:t>the reading out of all of the bits in a row for each read operation”. </a:t>
            </a:r>
          </a:p>
          <a:p>
            <a:r>
              <a:rPr lang="en-US" dirty="0" smtClean="0"/>
              <a:t>With </a:t>
            </a:r>
            <a:r>
              <a:rPr lang="en-US" dirty="0"/>
              <a:t>these concepts in mind, the synchronous DRAM can be introduced.</a:t>
            </a:r>
            <a:endParaRPr lang="ar-EG" dirty="0"/>
          </a:p>
          <a:p>
            <a:endParaRPr lang="en-US" dirty="0" smtClean="0"/>
          </a:p>
        </p:txBody>
      </p:sp>
    </p:spTree>
    <p:extLst>
      <p:ext uri="{BB962C8B-B14F-4D97-AF65-F5344CB8AC3E}">
        <p14:creationId xmlns:p14="http://schemas.microsoft.com/office/powerpoint/2010/main" val="115789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Burst Mode</a:t>
            </a:r>
            <a:endParaRPr lang="en-US" b="1" dirty="0"/>
          </a:p>
        </p:txBody>
      </p:sp>
      <p:sp>
        <p:nvSpPr>
          <p:cNvPr id="3" name="Content Placeholder 2"/>
          <p:cNvSpPr>
            <a:spLocks noGrp="1"/>
          </p:cNvSpPr>
          <p:nvPr>
            <p:ph idx="1"/>
          </p:nvPr>
        </p:nvSpPr>
        <p:spPr/>
        <p:txBody>
          <a:bodyPr/>
          <a:lstStyle/>
          <a:p>
            <a:r>
              <a:rPr lang="en-US" dirty="0" smtClean="0"/>
              <a:t>It refers to a device is transmitting data repeatedly without going through all the steps required to transmit each piece of data in a separate transaction.</a:t>
            </a:r>
          </a:p>
          <a:p>
            <a:r>
              <a:rPr lang="en-US" dirty="0"/>
              <a:t>The implication of this principle is that all of the bits in a row are available after a read using that row if only they can be accessed.</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98361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DRAM</a:t>
            </a:r>
            <a:endParaRPr lang="en-US" b="1" dirty="0"/>
          </a:p>
        </p:txBody>
      </p:sp>
      <p:pic>
        <p:nvPicPr>
          <p:cNvPr id="1032" name="Picture 8" descr="DRAM in Computer Organ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407" y="2099359"/>
            <a:ext cx="5715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68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4534"/>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628650" y="1215025"/>
            <a:ext cx="7886700" cy="4961938"/>
          </a:xfrm>
        </p:spPr>
        <p:txBody>
          <a:bodyPr>
            <a:noAutofit/>
          </a:bodyPr>
          <a:lstStyle/>
          <a:p>
            <a:r>
              <a:rPr lang="en-US" sz="2400" b="1" dirty="0" smtClean="0"/>
              <a:t>Asynchronous </a:t>
            </a:r>
            <a:r>
              <a:rPr lang="en-US" sz="2400" b="1" dirty="0"/>
              <a:t>DRAM:</a:t>
            </a:r>
            <a:r>
              <a:rPr lang="en-US" sz="2400" dirty="0"/>
              <a:t> The memory access was not synchronized with the system clock. That's why it's called asynchronous. It was the first type of DRAM in use but was gradually replaced by synchronous </a:t>
            </a:r>
            <a:r>
              <a:rPr lang="en-US" sz="2400" dirty="0" smtClean="0"/>
              <a:t>DRAM.</a:t>
            </a:r>
          </a:p>
          <a:p>
            <a:r>
              <a:rPr lang="en-US" sz="2400" b="1" dirty="0" smtClean="0"/>
              <a:t>Synchronous </a:t>
            </a:r>
            <a:r>
              <a:rPr lang="en-US" sz="2400" b="1" dirty="0"/>
              <a:t>DRAM:</a:t>
            </a:r>
            <a:r>
              <a:rPr lang="en-US" sz="2400" dirty="0"/>
              <a:t> In synchronous DRAM (SDRAM), the clock is synchronized with the memory interface. </a:t>
            </a:r>
            <a:r>
              <a:rPr lang="en-US" sz="2400" dirty="0" smtClean="0"/>
              <a:t>Synchronous </a:t>
            </a:r>
            <a:r>
              <a:rPr lang="en-US" sz="2400" dirty="0"/>
              <a:t>DRAM syncs memory speeds with CPU clock speeds, letting the memory controller know the CPU clock </a:t>
            </a:r>
            <a:r>
              <a:rPr lang="en-US" sz="2400" dirty="0" smtClean="0"/>
              <a:t>cycle.</a:t>
            </a:r>
          </a:p>
          <a:p>
            <a:r>
              <a:rPr lang="en-US" sz="2400" b="1" dirty="0" smtClean="0"/>
              <a:t>Graphics </a:t>
            </a:r>
            <a:r>
              <a:rPr lang="en-US" sz="2400" b="1" dirty="0"/>
              <a:t>DRAM:</a:t>
            </a:r>
            <a:r>
              <a:rPr lang="en-US" sz="2400" dirty="0"/>
              <a:t> Graphics DRAMs are asynchronous and synchronous DRAMs designed for graphics-related tasks such as texture memory and </a:t>
            </a:r>
            <a:r>
              <a:rPr lang="en-US" sz="2400" dirty="0" smtClean="0"/>
              <a:t>frame buffers </a:t>
            </a:r>
            <a:r>
              <a:rPr lang="en-US" sz="2400" dirty="0"/>
              <a:t>found on video cards.</a:t>
            </a:r>
          </a:p>
        </p:txBody>
      </p:sp>
    </p:spTree>
    <p:extLst>
      <p:ext uri="{BB962C8B-B14F-4D97-AF65-F5344CB8AC3E}">
        <p14:creationId xmlns:p14="http://schemas.microsoft.com/office/powerpoint/2010/main" val="56152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Synchronous DRAM (</a:t>
            </a:r>
            <a:r>
              <a:rPr lang="en-US" b="1" dirty="0">
                <a:solidFill>
                  <a:srgbClr val="FF0000"/>
                </a:solidFill>
              </a:rPr>
              <a:t>SDRAM</a:t>
            </a:r>
            <a:r>
              <a:rPr lang="en-US" b="1" dirty="0"/>
              <a:t>)</a:t>
            </a:r>
            <a:endParaRPr lang="ar-EG" b="1" dirty="0"/>
          </a:p>
        </p:txBody>
      </p:sp>
      <p:sp>
        <p:nvSpPr>
          <p:cNvPr id="3" name="Content Placeholder 2"/>
          <p:cNvSpPr>
            <a:spLocks noGrp="1"/>
          </p:cNvSpPr>
          <p:nvPr>
            <p:ph idx="1"/>
          </p:nvPr>
        </p:nvSpPr>
        <p:spPr/>
        <p:txBody>
          <a:bodyPr>
            <a:normAutofit/>
          </a:bodyPr>
          <a:lstStyle/>
          <a:p>
            <a:pPr algn="l" rtl="0"/>
            <a:r>
              <a:rPr lang="en-US" dirty="0">
                <a:latin typeface="Calibri" panose="020F0502020204030204" pitchFamily="34" charset="0"/>
                <a:cs typeface="Calibri" panose="020F0502020204030204" pitchFamily="34" charset="0"/>
              </a:rPr>
              <a:t>Operates with a clock rather than being asynchronous.</a:t>
            </a:r>
          </a:p>
          <a:p>
            <a:pPr algn="l" rtl="0"/>
            <a:r>
              <a:rPr lang="en-US" dirty="0">
                <a:latin typeface="Calibri" panose="020F0502020204030204" pitchFamily="34" charset="0"/>
                <a:cs typeface="Calibri" panose="020F0502020204030204" pitchFamily="34" charset="0"/>
              </a:rPr>
              <a:t>This permits a tighter interaction between memory and CPU, since the CPU knows exactly when the data will be available.</a:t>
            </a:r>
          </a:p>
          <a:p>
            <a:pPr algn="l" rtl="0"/>
            <a:r>
              <a:rPr lang="en-US" dirty="0">
                <a:latin typeface="Calibri" panose="020F0502020204030204" pitchFamily="34" charset="0"/>
                <a:cs typeface="Calibri" panose="020F0502020204030204" pitchFamily="34" charset="0"/>
              </a:rPr>
              <a:t>SDRAM also takes advantage of the row value availability and divides memory into distinct banks, permitting overlapped </a:t>
            </a:r>
            <a:r>
              <a:rPr lang="en-US" dirty="0" smtClean="0">
                <a:latin typeface="Calibri" panose="020F0502020204030204" pitchFamily="34" charset="0"/>
                <a:cs typeface="Calibri" panose="020F0502020204030204" pitchFamily="34" charset="0"/>
              </a:rPr>
              <a:t>accesses (</a:t>
            </a:r>
            <a:r>
              <a:rPr lang="en-US" dirty="0">
                <a:latin typeface="Calibri" panose="020F0502020204030204" pitchFamily="34" charset="0"/>
                <a:cs typeface="Calibri" panose="020F0502020204030204" pitchFamily="34" charset="0"/>
              </a:rPr>
              <a:t>I</a:t>
            </a:r>
            <a:r>
              <a:rPr lang="en-US" dirty="0" smtClean="0">
                <a:latin typeface="Calibri" panose="020F0502020204030204" pitchFamily="34" charset="0"/>
                <a:cs typeface="Calibri" panose="020F0502020204030204" pitchFamily="34" charset="0"/>
              </a:rPr>
              <a:t>nterleaving Memory).</a:t>
            </a:r>
            <a:endParaRPr lang="ar-E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69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7882" y="759854"/>
            <a:ext cx="8071981" cy="5563673"/>
          </a:xfrm>
          <a:prstGeom prst="rect">
            <a:avLst/>
          </a:prstGeom>
        </p:spPr>
      </p:pic>
      <p:sp>
        <p:nvSpPr>
          <p:cNvPr id="3" name="TextBox 2"/>
          <p:cNvSpPr txBox="1"/>
          <p:nvPr/>
        </p:nvSpPr>
        <p:spPr>
          <a:xfrm>
            <a:off x="2202287" y="553792"/>
            <a:ext cx="4790941" cy="461665"/>
          </a:xfrm>
          <a:prstGeom prst="rect">
            <a:avLst/>
          </a:prstGeom>
          <a:noFill/>
        </p:spPr>
        <p:txBody>
          <a:bodyPr wrap="square" rtlCol="1">
            <a:spAutoFit/>
          </a:bodyPr>
          <a:lstStyle/>
          <a:p>
            <a:r>
              <a:rPr lang="en-US" sz="2400" b="1" dirty="0"/>
              <a:t>Block Diagram of a 16 MB SDRAM</a:t>
            </a:r>
            <a:endParaRPr lang="ar-EG" sz="2400" b="1" dirty="0"/>
          </a:p>
        </p:txBody>
      </p:sp>
    </p:spTree>
    <p:extLst>
      <p:ext uri="{BB962C8B-B14F-4D97-AF65-F5344CB8AC3E}">
        <p14:creationId xmlns:p14="http://schemas.microsoft.com/office/powerpoint/2010/main" val="865394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2058</Words>
  <Application>Microsoft Office PowerPoint</Application>
  <PresentationFormat>On-screen Show (4:3)</PresentationFormat>
  <Paragraphs>176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inter-regular</vt:lpstr>
      <vt:lpstr>Arial</vt:lpstr>
      <vt:lpstr>Calibri</vt:lpstr>
      <vt:lpstr>Calibri Light</vt:lpstr>
      <vt:lpstr>Cambria Math</vt:lpstr>
      <vt:lpstr>Times New Roman</vt:lpstr>
      <vt:lpstr>Office Theme</vt:lpstr>
      <vt:lpstr>Lecture 4</vt:lpstr>
      <vt:lpstr>Introduction</vt:lpstr>
      <vt:lpstr>Cont.,</vt:lpstr>
      <vt:lpstr>Cont.,</vt:lpstr>
      <vt:lpstr>Burst Mode</vt:lpstr>
      <vt:lpstr>Types of DRAM</vt:lpstr>
      <vt:lpstr>Cont.,</vt:lpstr>
      <vt:lpstr>Synchronous DRAM (SDRAM)</vt:lpstr>
      <vt:lpstr>PowerPoint Presentation</vt:lpstr>
      <vt:lpstr>The differences in the Internal Structure with DRAM</vt:lpstr>
      <vt:lpstr>SDRAM Operation</vt:lpstr>
      <vt:lpstr>Cont.,</vt:lpstr>
      <vt:lpstr>PowerPoint Presentation</vt:lpstr>
      <vt:lpstr>Where:</vt:lpstr>
      <vt:lpstr>Cont.,</vt:lpstr>
      <vt:lpstr>Example</vt:lpstr>
      <vt:lpstr>Cont.,</vt:lpstr>
      <vt:lpstr>Example</vt:lpstr>
      <vt:lpstr>2- Double Data Rate Synchronous DRAM</vt:lpstr>
      <vt:lpstr>How to Improve Bandwidth in DDRAM</vt:lpstr>
      <vt:lpstr>Interleaved Memory</vt:lpstr>
      <vt:lpstr>PowerPoint Presentation</vt:lpstr>
      <vt:lpstr>RAMBUS® DRAM (RDRAM)</vt:lpstr>
      <vt:lpstr>Cont.,</vt:lpstr>
      <vt:lpstr>Cont.,</vt:lpstr>
      <vt:lpstr>PowerPoint Presentation</vt:lpstr>
      <vt:lpstr>RDRAM Vs. DDRAM</vt:lpstr>
      <vt:lpstr>Performance:</vt:lpstr>
      <vt:lpstr>Cost and Adoption:</vt:lpstr>
      <vt:lpstr>Compatibility:</vt:lpstr>
      <vt:lpstr>Future:</vt:lpstr>
      <vt:lpstr>Conclusion:</vt:lpstr>
      <vt:lpstr>Summary:</vt:lpstr>
      <vt:lpstr>PowerPoint Presentation</vt:lpstr>
      <vt:lpstr>Course Project:</vt:lpstr>
      <vt:lpstr>Assignments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4</dc:title>
  <dc:creator>007</dc:creator>
  <cp:lastModifiedBy>Infinity</cp:lastModifiedBy>
  <cp:revision>80</cp:revision>
  <dcterms:created xsi:type="dcterms:W3CDTF">2019-10-27T03:17:41Z</dcterms:created>
  <dcterms:modified xsi:type="dcterms:W3CDTF">2025-10-11T13:20:06Z</dcterms:modified>
</cp:coreProperties>
</file>