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86" r:id="rId3"/>
    <p:sldId id="287" r:id="rId4"/>
    <p:sldId id="288" r:id="rId5"/>
    <p:sldId id="289" r:id="rId6"/>
    <p:sldId id="290" r:id="rId7"/>
    <p:sldId id="291" r:id="rId8"/>
    <p:sldId id="292" r:id="rId9"/>
    <p:sldId id="29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0418" autoAdjust="0"/>
  </p:normalViewPr>
  <p:slideViewPr>
    <p:cSldViewPr snapToGrid="0">
      <p:cViewPr varScale="1">
        <p:scale>
          <a:sx n="82" d="100"/>
          <a:sy n="82" d="100"/>
        </p:scale>
        <p:origin x="4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21091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5914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1007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1134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495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167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14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3485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159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707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4072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066139C-FA37-4E42-B935-DD55AE1389D5}" type="datetimeFigureOut">
              <a:rPr lang="en-US" smtClean="0"/>
              <a:t>10/3/2025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BFBB0FA-03E6-4D9E-A359-67FD60E306F4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381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0788FD-08B4-43AC-A0C6-F8745511F6E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5400">
                <a:latin typeface="Arial" panose="020B0604020202020204" pitchFamily="34" charset="0"/>
                <a:cs typeface="Arial" panose="020B0604020202020204" pitchFamily="34" charset="0"/>
              </a:rPr>
              <a:t>Computer </a:t>
            </a: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Aided Design</a:t>
            </a:r>
            <a:b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5400" dirty="0">
                <a:latin typeface="Arial" panose="020B0604020202020204" pitchFamily="34" charset="0"/>
                <a:cs typeface="Arial" panose="020B0604020202020204" pitchFamily="34" charset="0"/>
              </a:rPr>
              <a:t>CAD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BD6910-09CD-4446-AEF7-2F63180E2E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Lecture 3</a:t>
            </a:r>
          </a:p>
        </p:txBody>
      </p:sp>
    </p:spTree>
    <p:extLst>
      <p:ext uri="{BB962C8B-B14F-4D97-AF65-F5344CB8AC3E}">
        <p14:creationId xmlns:p14="http://schemas.microsoft.com/office/powerpoint/2010/main" val="884572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Loop equations: A branch of a network can, in general, be represented as shown in Fig</a:t>
            </a:r>
            <a:r>
              <a:rPr lang="en-US" sz="24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ure</a:t>
            </a:r>
            <a:endParaRPr lang="en-US" sz="2400" dirty="0">
              <a:solidFill>
                <a:schemeClr val="tx1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153FCC-CB56-4E33-A9BB-4E30B1848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1760" y="2743200"/>
            <a:ext cx="7122160" cy="29565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0E0E46-8A0B-4CA6-974B-DE205F61E439}"/>
              </a:ext>
            </a:extLst>
          </p:cNvPr>
          <p:cNvSpPr txBox="1"/>
          <p:nvPr/>
        </p:nvSpPr>
        <p:spPr>
          <a:xfrm>
            <a:off x="1066800" y="3139440"/>
            <a:ext cx="456184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where </a:t>
            </a:r>
            <a:r>
              <a:rPr lang="en-US" sz="2400" b="1" dirty="0"/>
              <a:t>E</a:t>
            </a:r>
            <a:r>
              <a:rPr lang="en-US" sz="2400" b="1" baseline="-25000" dirty="0"/>
              <a:t>B</a:t>
            </a:r>
            <a:r>
              <a:rPr lang="en-US" sz="2400" dirty="0"/>
              <a:t>   is the voltage  source  of  the  branch.</a:t>
            </a:r>
          </a:p>
          <a:p>
            <a:r>
              <a:rPr lang="en-US" sz="2400" b="1" dirty="0"/>
              <a:t>I</a:t>
            </a:r>
            <a:r>
              <a:rPr lang="en-US" sz="2400" b="1" baseline="-25000" dirty="0"/>
              <a:t>B</a:t>
            </a:r>
            <a:r>
              <a:rPr lang="en-US" sz="2400" dirty="0"/>
              <a:t>   is the  current  source  of  the  branch</a:t>
            </a:r>
          </a:p>
          <a:p>
            <a:r>
              <a:rPr lang="en-US" sz="2400" b="1" dirty="0"/>
              <a:t>Z</a:t>
            </a:r>
            <a:r>
              <a:rPr lang="en-US" sz="2400" b="1" baseline="-25000" dirty="0"/>
              <a:t>B</a:t>
            </a:r>
            <a:r>
              <a:rPr lang="en-US" sz="2400" dirty="0"/>
              <a:t>   is the  impedance  of  the  branch</a:t>
            </a:r>
          </a:p>
          <a:p>
            <a:r>
              <a:rPr lang="en-US" sz="2400" b="1" dirty="0"/>
              <a:t>J</a:t>
            </a:r>
            <a:r>
              <a:rPr lang="en-US" sz="2400" b="1" baseline="-25000" dirty="0"/>
              <a:t>B</a:t>
            </a:r>
            <a:r>
              <a:rPr lang="en-US" sz="2400" dirty="0"/>
              <a:t>   is the  current in the  branch</a:t>
            </a:r>
          </a:p>
        </p:txBody>
      </p:sp>
    </p:spTree>
    <p:extLst>
      <p:ext uri="{BB962C8B-B14F-4D97-AF65-F5344CB8AC3E}">
        <p14:creationId xmlns:p14="http://schemas.microsoft.com/office/powerpoint/2010/main" val="1876397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 voltage-current  relation is  then  given  by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V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=(J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+ I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Z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− E</a:t>
            </a:r>
            <a:r>
              <a:rPr lang="en-US" sz="2400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For  a  general network with many branches, the matrix equation is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  Z</a:t>
            </a:r>
            <a:r>
              <a:rPr lang="en-US" sz="2400" b="1" baseline="-25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(J</a:t>
            </a:r>
            <a:r>
              <a:rPr lang="en-US" sz="2400" b="1" baseline="-25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+I</a:t>
            </a:r>
            <a:r>
              <a:rPr lang="en-US" sz="2400" b="1" baseline="-25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− E</a:t>
            </a:r>
            <a:r>
              <a:rPr lang="en-US" sz="2400" b="1" baseline="-25000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highlight>
                  <a:srgbClr val="FFFF0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=&gt; 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Z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(I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en-US" sz="2400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(1)</a:t>
            </a:r>
            <a:endParaRPr lang="en-US" b="1" baseline="-25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J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  B  × 1 vectors  and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is the branch impedance matrix of B  × B</a:t>
            </a:r>
          </a:p>
        </p:txBody>
      </p:sp>
    </p:spTree>
    <p:extLst>
      <p:ext uri="{BB962C8B-B14F-4D97-AF65-F5344CB8AC3E}">
        <p14:creationId xmlns:p14="http://schemas.microsoft.com/office/powerpoint/2010/main" val="2253561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Each row of the tie-set matrix corresponds to a loop and involves all the branches of the loop. As per  KV L,  the  sum of  the corresponding  branch  voltages  may be equated to zero.  That  is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BV</a:t>
            </a:r>
            <a:r>
              <a:rPr lang="en-US" sz="24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=0</a:t>
            </a:r>
            <a:r>
              <a:rPr lang="en-US" sz="24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</a:t>
            </a:r>
            <a:r>
              <a:rPr lang="en-US" sz="24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is  the  tie-set  matrix.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same matrix, each column represents a branch current in terms of loop currents.  Trans- posed M  is  used to give  the relation between branch  currents  and loop  currents.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=  B</a:t>
            </a:r>
            <a:r>
              <a:rPr lang="en-US" sz="2400" b="1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2400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  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(3)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This   equation   is   called   loop   transformation   equation.</a:t>
            </a:r>
          </a:p>
        </p:txBody>
      </p:sp>
    </p:spTree>
    <p:extLst>
      <p:ext uri="{BB962C8B-B14F-4D97-AF65-F5344CB8AC3E}">
        <p14:creationId xmlns:p14="http://schemas.microsoft.com/office/powerpoint/2010/main" val="398374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1262278"/>
          </a:xfrm>
        </p:spPr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08225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  equation   (1)   in   (2),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V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  Z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(J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+I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) − E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		(1)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BV</a:t>
            </a:r>
            <a:r>
              <a:rPr lang="en-US" sz="1800" b="1" baseline="-250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 =0</a:t>
            </a:r>
            <a:r>
              <a:rPr lang="en-US" sz="180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				</a:t>
            </a:r>
            <a:r>
              <a:rPr lang="en-US" sz="1800" b="1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(2)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 get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BZ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{J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}−BE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0		(4)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B</a:t>
            </a:r>
            <a:r>
              <a:rPr 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(3)</a:t>
            </a:r>
            <a:endParaRPr lang="en-US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equation  (3) in  (4)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 get  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BZ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8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+ BZ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BE</a:t>
            </a:r>
            <a:r>
              <a:rPr lang="en-US" sz="1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0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BZ</a:t>
            </a:r>
            <a:r>
              <a:rPr lang="en-US" sz="1800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sz="1800" b="1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sz="1800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=  BE</a:t>
            </a:r>
            <a:r>
              <a:rPr lang="en-US" sz="1800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− BZ</a:t>
            </a:r>
            <a:r>
              <a:rPr lang="en-US" sz="1800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1800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I</a:t>
            </a:r>
            <a:r>
              <a:rPr lang="en-US" sz="1800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       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=&gt;    </a:t>
            </a:r>
            <a:r>
              <a:rPr lang="en-US" sz="28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BZ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</a:t>
            </a:r>
            <a:r>
              <a:rPr lang="en-US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B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BZ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 </a:t>
            </a:r>
          </a:p>
          <a:p>
            <a:pPr marL="0" indent="0">
              <a:lnSpc>
                <a:spcPct val="100000"/>
              </a:lnSpc>
              <a:buNone/>
            </a:pPr>
            <a:endParaRPr lang="en-US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7175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Get V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 voltage and J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branch current using cut-set matrix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 row  of  the  cut-set  matrix  corresponds  to  a  particular  node  pair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 and  indicates  different  branches  connected  to  a  particular  node.   KCL can  be  applied  to the  node and the algebraic  sum  of  the branch currents  at that  node is  zero.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CJ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			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Each column of cut-set matrix relates a branch voltage to node pair voltages. Hence,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C</a:t>
            </a:r>
            <a:r>
              <a:rPr lang="en-US" sz="2400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	(6)</a:t>
            </a:r>
            <a:endParaRPr lang="en-US" sz="2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435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  voltage   relation   for   a branch  is.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J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Y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(V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+E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−I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 a network with many branches  the above  equation  may be written in matrix  form as,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  Y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Y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I</a:t>
            </a:r>
            <a:r>
              <a:rPr lang="en-US" sz="2400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	(7)</a:t>
            </a:r>
            <a:endParaRPr lang="en-US" sz="2400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where Y</a:t>
            </a:r>
            <a:r>
              <a:rPr lang="en-US" sz="2400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is  branch admittance matrix of B  × B.</a:t>
            </a:r>
          </a:p>
        </p:txBody>
      </p:sp>
    </p:spTree>
    <p:extLst>
      <p:ext uri="{BB962C8B-B14F-4D97-AF65-F5344CB8AC3E}">
        <p14:creationId xmlns:p14="http://schemas.microsoft.com/office/powerpoint/2010/main" val="248041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Network  Equilibrium  Equations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 equation (7)  in  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CJ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				(5)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=  Y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+ Y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− I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(7)</a:t>
            </a:r>
            <a:endParaRPr lang="en-US" b="1" baseline="-25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+ 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CI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=0	(8)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Substituting equation  (6) in  (8)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=  C</a:t>
            </a:r>
            <a:r>
              <a:rPr lang="en-US" b="1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=&gt; V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C</a:t>
            </a:r>
            <a:r>
              <a:rPr lang="en-US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	(6)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 get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CY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="1" baseline="30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 =  C (I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− Y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  <a:r>
              <a:rPr lang="en-US" b="1" baseline="-25000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=&gt; CY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</a:t>
            </a:r>
            <a:r>
              <a:rPr lang="en-US" b="1" baseline="30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=  C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−  C Y</a:t>
            </a:r>
            <a:r>
              <a:rPr lang="en-US" b="1" baseline="-25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b="1" baseline="-250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 </a:t>
            </a:r>
          </a:p>
        </p:txBody>
      </p:sp>
    </p:spTree>
    <p:extLst>
      <p:ext uri="{BB962C8B-B14F-4D97-AF65-F5344CB8AC3E}">
        <p14:creationId xmlns:p14="http://schemas.microsoft.com/office/powerpoint/2010/main" val="32652673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4D8DA-F218-470C-BDFF-DE1371428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Example</a:t>
            </a:r>
            <a:endParaRPr lang="en-US" sz="3600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D47F71-2952-4813-8C0A-AD6BB06417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8700" y="1737360"/>
            <a:ext cx="10058400" cy="456459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the network shown in Figure write a tie-set matrix and then ﬁnd all the branch currents and voltages.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 descr="Shape&#10;&#10;Description automatically generated with medium confidence">
            <a:extLst>
              <a:ext uri="{FF2B5EF4-FFF2-40B4-BE49-F238E27FC236}">
                <a16:creationId xmlns:a16="http://schemas.microsoft.com/office/drawing/2014/main" id="{92410C80-1C4B-4ECE-91D5-76E0AE31AF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8244" y="2606655"/>
            <a:ext cx="5483283" cy="19939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901647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13302</TotalTime>
  <Words>643</Words>
  <Application>Microsoft Office PowerPoint</Application>
  <PresentationFormat>Widescreen</PresentationFormat>
  <Paragraphs>58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Retrospect</vt:lpstr>
      <vt:lpstr>Computer Aided Design CAD</vt:lpstr>
      <vt:lpstr>Network  Equilibrium  Equations</vt:lpstr>
      <vt:lpstr>Network  Equilibrium  Equations</vt:lpstr>
      <vt:lpstr>Network  Equilibrium  Equations</vt:lpstr>
      <vt:lpstr>Network  Equilibrium  Equations</vt:lpstr>
      <vt:lpstr>Network  Equilibrium  Equations</vt:lpstr>
      <vt:lpstr>Network  Equilibrium  Equations</vt:lpstr>
      <vt:lpstr>Network  Equilibrium  Equations</vt:lpstr>
      <vt:lpstr>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Commuter Aided Design CAD</dc:title>
  <dc:creator>mohamed aly aly rohaim</dc:creator>
  <cp:lastModifiedBy>Abdelrahman Halawa</cp:lastModifiedBy>
  <cp:revision>55</cp:revision>
  <dcterms:created xsi:type="dcterms:W3CDTF">2021-10-20T06:32:08Z</dcterms:created>
  <dcterms:modified xsi:type="dcterms:W3CDTF">2025-10-03T12:04:31Z</dcterms:modified>
</cp:coreProperties>
</file>