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0418" autoAdjust="0"/>
  </p:normalViewPr>
  <p:slideViewPr>
    <p:cSldViewPr snapToGrid="0">
      <p:cViewPr varScale="1">
        <p:scale>
          <a:sx n="79" d="100"/>
          <a:sy n="79" d="100"/>
        </p:scale>
        <p:origin x="5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3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1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1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24025"/>
            <a:ext cx="10058400" cy="4145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8CCF4A8-0BDF-B426-2031-C00C262F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49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858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65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2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3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66139C-FA37-4E42-B935-DD55AE1389D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9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8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66139C-FA37-4E42-B935-DD55AE1389D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30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88FD-08B4-43AC-A0C6-F8745511F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Commuter Aided Design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D6910-09CD-4446-AEF7-2F63180E2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88457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9A67E-CA22-D416-1AE2-D53982EFA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C99B85-34A0-76C1-1486-3A46D0CB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3167"/>
          </a:xfrm>
        </p:spPr>
        <p:txBody>
          <a:bodyPr/>
          <a:lstStyle/>
          <a:p>
            <a:r>
              <a:rPr lang="en-US" dirty="0"/>
              <a:t>Hands-on time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BC110D-7C7A-73A2-5255-7C063D26FB34}"/>
              </a:ext>
            </a:extLst>
          </p:cNvPr>
          <p:cNvSpPr txBox="1"/>
          <p:nvPr/>
        </p:nvSpPr>
        <p:spPr>
          <a:xfrm>
            <a:off x="1354567" y="2344366"/>
            <a:ext cx="226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Results: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B0CB8C-7766-61EF-9CF3-2FB31141D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A9DD4-8FEF-A6A4-6FA9-C5A3EEBC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051" y="600081"/>
            <a:ext cx="6314669" cy="5907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2E614-6527-3443-FD5D-A2BE239D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50286"/>
            <a:ext cx="4229467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9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35A04-D038-CD35-FAC4-8C386EF02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345571-78C6-D9E5-7058-98ED29AB1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0979"/>
            <a:ext cx="10058400" cy="4118115"/>
          </a:xfrm>
        </p:spPr>
        <p:txBody>
          <a:bodyPr/>
          <a:lstStyle/>
          <a:p>
            <a:r>
              <a:rPr lang="en-US" b="1" dirty="0">
                <a:solidFill>
                  <a:srgbClr val="3373B7"/>
                </a:solidFill>
                <a:latin typeface="GygfgxKjqxmkAdvTT16f3b945.B"/>
              </a:rPr>
              <a:t>1.6 Relational Operators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3373B7"/>
              </a:solidFill>
              <a:latin typeface="GygfgxKjqxmkAdvTT16f3b945.B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FD6150-DBBD-C27D-8CEE-03851691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1- Verilog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4D2C2-1C5B-4F92-122A-1A5DD5A46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392" y="2099908"/>
            <a:ext cx="4448175" cy="2047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AD36B9-5773-742D-20E9-50A54A0A7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901" y="4379980"/>
            <a:ext cx="75819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8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B31CE-0D62-4A69-EB28-8341B54EF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FA92C3-074A-0ED2-9138-6DB5A5D3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3167"/>
          </a:xfrm>
        </p:spPr>
        <p:txBody>
          <a:bodyPr/>
          <a:lstStyle/>
          <a:p>
            <a:r>
              <a:rPr lang="en-US" dirty="0"/>
              <a:t>Hands-on time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18E2AC-0287-8D69-16E1-61F1F85CD318}"/>
              </a:ext>
            </a:extLst>
          </p:cNvPr>
          <p:cNvSpPr txBox="1"/>
          <p:nvPr/>
        </p:nvSpPr>
        <p:spPr>
          <a:xfrm>
            <a:off x="1354567" y="2344366"/>
            <a:ext cx="226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Results: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3B196F-FDA8-2C43-FD52-38B52380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31723-806D-8C33-68A6-C1C42CF0B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41" y="1426249"/>
            <a:ext cx="5959356" cy="4442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84B21E-345C-1C1A-AFC7-4559E676B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941" y="3316895"/>
            <a:ext cx="1722269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9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DE7D2-F84F-50B3-68AD-9FC723786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793374-736D-4ED6-2390-3305D0B7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0979"/>
            <a:ext cx="10058400" cy="4118115"/>
          </a:xfrm>
        </p:spPr>
        <p:txBody>
          <a:bodyPr/>
          <a:lstStyle/>
          <a:p>
            <a:r>
              <a:rPr lang="en-US" b="1" dirty="0">
                <a:solidFill>
                  <a:srgbClr val="3373B7"/>
                </a:solidFill>
                <a:latin typeface="GygfgxKjqxmkAdvTT16f3b945.B"/>
              </a:rPr>
              <a:t>1.7 Conditional Operators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The keyword for the conditional operator is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ygfgxKjqxmkAdvTT16f3b945.B"/>
              </a:rPr>
              <a:t>?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with the following syntax: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3373B7"/>
              </a:solidFill>
              <a:latin typeface="GygfgxKjqxmkAdvTT16f3b945.B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C62FA-0D6B-FBBE-C51D-3BE9B0D0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1- Verilog Operators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26ECF5-8E86-1D7B-3020-67F5A5138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89" y="2895996"/>
            <a:ext cx="6790008" cy="1905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20747E-24A6-EE4E-1913-9FA6B4DD5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67" y="3517157"/>
            <a:ext cx="9124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5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49321-F227-0A0D-9B98-13D5F7C2F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8B6973-EC0F-BA81-47A2-8F6F0A514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0979"/>
            <a:ext cx="10058400" cy="4118115"/>
          </a:xfrm>
        </p:spPr>
        <p:txBody>
          <a:bodyPr/>
          <a:lstStyle/>
          <a:p>
            <a:r>
              <a:rPr lang="en-US" b="1" dirty="0">
                <a:solidFill>
                  <a:srgbClr val="3373B7"/>
                </a:solidFill>
                <a:latin typeface="GygfgxKjqxmkAdvTT16f3b945.B"/>
              </a:rPr>
              <a:t>1.8 Concatenation Operator </a:t>
            </a:r>
            <a:br>
              <a:rPr lang="en-US" dirty="0"/>
            </a:br>
            <a:r>
              <a:rPr lang="en-US" dirty="0"/>
              <a:t> 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In Verilog, the curly brackets (i.e.,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ygfgxKjqxmkAdvTT16f3b945.B"/>
              </a:rPr>
              <a:t>{}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) are used to concatenate multiple signals. The target of this operation must be the same size of the sum of the sizes of the input arguments.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3373B7"/>
              </a:solidFill>
              <a:latin typeface="GygfgxKjqxmkAdvTT16f3b945.B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7891EE-AAB4-83DF-720E-B00A4765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1- Verilog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14707-D299-B9BF-23A0-5F304F258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37" y="2904272"/>
            <a:ext cx="91821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25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5BFE4-CE9F-51E1-765A-CA9F4CD7C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78E036-C8A3-3B57-E3A9-F49BFDCDF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0979"/>
            <a:ext cx="10058400" cy="4118115"/>
          </a:xfrm>
        </p:spPr>
        <p:txBody>
          <a:bodyPr/>
          <a:lstStyle/>
          <a:p>
            <a:r>
              <a:rPr lang="en-US" b="1" dirty="0">
                <a:solidFill>
                  <a:srgbClr val="3373B7"/>
                </a:solidFill>
                <a:latin typeface="GygfgxKjqxmkAdvTT16f3b945.B"/>
              </a:rPr>
              <a:t>1.9 Replication Operator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Verilog provides the ability to concatenate a vector with itself through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gmdwnJkdxkcAdvTTb6c2036d.I"/>
              </a:rPr>
              <a:t>replication operator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. This operator uses double curly brackets (i.e.,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GygfgxKjqxmkAdvTT16f3b945.B"/>
              </a:rPr>
              <a:t>{{}}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) and an integer indicating the number of replications to be performed. The replication syntax is as follows: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3373B7"/>
              </a:solidFill>
              <a:latin typeface="GygfgxKjqxmkAdvTT16f3b945.B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BEF21D-60F2-4251-8FBF-92511A3A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1- Verilog Operators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AD2C4-5892-51E6-0D7A-5A61DFDD5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338" y="3810036"/>
            <a:ext cx="93249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6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562D8-6B68-D5C7-94C1-3F744C513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50C945-3C0F-106C-9D1C-81BB24A6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3167"/>
          </a:xfrm>
        </p:spPr>
        <p:txBody>
          <a:bodyPr/>
          <a:lstStyle/>
          <a:p>
            <a:r>
              <a:rPr lang="en-US" dirty="0"/>
              <a:t>Hands-on time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C008A-893B-C715-8376-76FCA07B84FE}"/>
              </a:ext>
            </a:extLst>
          </p:cNvPr>
          <p:cNvSpPr txBox="1"/>
          <p:nvPr/>
        </p:nvSpPr>
        <p:spPr>
          <a:xfrm>
            <a:off x="1354567" y="2344366"/>
            <a:ext cx="226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Results: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A84733-C5E3-1BE5-F7EF-31BCFF50F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43E52-A6C9-165E-9960-5D5D19F7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809" y="538486"/>
            <a:ext cx="5730737" cy="6111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39587B-9A0D-2B83-8D13-3765BCFB8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584" y="3426372"/>
            <a:ext cx="4465707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40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3A3EA-818C-E424-BD55-31307F8D6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B91BC3-0FAB-83B4-1476-020421F58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0979"/>
            <a:ext cx="10058400" cy="4118115"/>
          </a:xfrm>
        </p:spPr>
        <p:txBody>
          <a:bodyPr/>
          <a:lstStyle/>
          <a:p>
            <a:r>
              <a:rPr lang="en-US" b="1" dirty="0">
                <a:solidFill>
                  <a:srgbClr val="3373B7"/>
                </a:solidFill>
                <a:latin typeface="GygfgxKjqxmkAdvTT16f3b945.B"/>
              </a:rPr>
              <a:t>1.10 Numerical Operators </a:t>
            </a:r>
            <a:br>
              <a:rPr lang="en-US" dirty="0"/>
            </a:br>
            <a:br>
              <a:rPr lang="en-US" sz="16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3373B7"/>
              </a:solidFill>
              <a:latin typeface="GygfgxKjqxmkAdvTT16f3b945.B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F85879-12A5-2540-10FB-3C4E91D7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1- Verilog Operators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653506-4B35-455F-36AA-7485FD743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4" y="2640264"/>
            <a:ext cx="5334462" cy="2339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174D64-309D-A015-F6AC-7B2B9168F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112" y="2506135"/>
            <a:ext cx="6019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85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BF8C5-9912-62ED-1F70-05F087702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0B5B8-B802-AD2A-B442-70AE5F21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0979"/>
            <a:ext cx="10058400" cy="4118115"/>
          </a:xfrm>
        </p:spPr>
        <p:txBody>
          <a:bodyPr/>
          <a:lstStyle/>
          <a:p>
            <a:r>
              <a:rPr lang="en-US" b="1" dirty="0">
                <a:solidFill>
                  <a:srgbClr val="3373B7"/>
                </a:solidFill>
                <a:latin typeface="GygfgxKjqxmkAdvTT16f3b945.B"/>
              </a:rPr>
              <a:t>1.11 Operator Precedence </a:t>
            </a:r>
            <a:br>
              <a:rPr lang="en-US" dirty="0"/>
            </a:br>
            <a:br>
              <a:rPr lang="en-US" dirty="0"/>
            </a:br>
            <a:br>
              <a:rPr lang="en-US" sz="16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3373B7"/>
              </a:solidFill>
              <a:latin typeface="GygfgxKjqxmkAdvTT16f3b945.B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C42B18-59B0-0BE8-66F6-11598167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1- Verilog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2F5BA-50C6-5D0F-D9B7-6E363A592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86" y="1750979"/>
            <a:ext cx="73342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79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9ACEB-8552-1C6E-8960-41355AB0C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46CEBE-536A-1407-E974-4F65BD4F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3167"/>
          </a:xfrm>
        </p:spPr>
        <p:txBody>
          <a:bodyPr/>
          <a:lstStyle/>
          <a:p>
            <a:r>
              <a:rPr lang="en-US" dirty="0"/>
              <a:t>Hands-on time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34C72-E91C-3700-2023-C892E73B8F4C}"/>
              </a:ext>
            </a:extLst>
          </p:cNvPr>
          <p:cNvSpPr txBox="1"/>
          <p:nvPr/>
        </p:nvSpPr>
        <p:spPr>
          <a:xfrm>
            <a:off x="1354567" y="2344366"/>
            <a:ext cx="226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Results: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855F48-4D94-3B83-86D9-737B08E41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43C7C-E1AC-C862-4088-5BA8A1BA8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6603"/>
            <a:ext cx="6104149" cy="6424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57371B-FF19-BB50-89B0-9D60DB09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251" y="3342268"/>
            <a:ext cx="1310754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9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300E-8EFF-E215-D857-4DD50893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689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Modeling Concurrent Functionality in Verilog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AFC28-6B31-6229-810C-314C456E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4715"/>
            <a:ext cx="10058400" cy="3894379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3373B7"/>
                </a:solidFill>
                <a:effectLst/>
                <a:latin typeface="GygfgxKjqxmkAdvTT16f3b945.B"/>
              </a:rPr>
              <a:t>Learning Outcomes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sndddCqyvrjAdvTT153188ed+20"/>
              </a:rPr>
              <a:t>—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After completing this chapter, you will be able to: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800" b="0" i="0" dirty="0">
              <a:solidFill>
                <a:srgbClr val="000000"/>
              </a:solidFill>
              <a:effectLst/>
              <a:latin typeface="NxhqsvXrfytnAdvTT153188ed"/>
            </a:endParaRPr>
          </a:p>
          <a:p>
            <a:pPr marL="339725" indent="-339725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Describe the various built-in operators within Verilog.</a:t>
            </a:r>
          </a:p>
          <a:p>
            <a:pPr marL="339725" indent="-339725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Design a Verilog model for a combinational logic circuit using continuous assignment and</a:t>
            </a:r>
          </a:p>
          <a:p>
            <a:pPr marL="282575" indent="-282575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  logical operators.</a:t>
            </a:r>
          </a:p>
          <a:p>
            <a:pPr marL="339725" indent="-339725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Design a Verilog model for a combinational logic circuit using continuous assignment and</a:t>
            </a:r>
          </a:p>
          <a:p>
            <a:pPr marL="339725" indent="-339725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  conditional operators.</a:t>
            </a:r>
          </a:p>
          <a:p>
            <a:pPr marL="339725" indent="-339725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Design a Verilog model for a combinational logic circuit using continuous assignment with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delay.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0476-C23B-C956-7C91-BAEF3BA5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6897"/>
          </a:xfrm>
        </p:spPr>
        <p:txBody>
          <a:bodyPr/>
          <a:lstStyle/>
          <a:p>
            <a:pPr algn="ctr"/>
            <a:r>
              <a:rPr lang="en-US" dirty="0"/>
              <a:t>1- Verilog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1E6D-8CB1-275A-E2DB-5F6D1B6AF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6621"/>
            <a:ext cx="10058400" cy="4747098"/>
          </a:xfrm>
        </p:spPr>
        <p:txBody>
          <a:bodyPr>
            <a:normAutofit lnSpcReduction="10000"/>
          </a:bodyPr>
          <a:lstStyle/>
          <a:p>
            <a:pPr marL="174625" indent="-90488"/>
            <a:r>
              <a:rPr lang="en-US" b="1" i="0" dirty="0">
                <a:solidFill>
                  <a:srgbClr val="3373B7"/>
                </a:solidFill>
                <a:effectLst/>
                <a:latin typeface="GygfgxKjqxmkAdvTT16f3b945.B"/>
              </a:rPr>
              <a:t>1.1 Assignment Operator</a:t>
            </a:r>
            <a:r>
              <a:rPr lang="en-US" sz="2400" b="1" dirty="0"/>
              <a:t> 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Verilog uses the equal sign (</a:t>
            </a:r>
            <a:r>
              <a:rPr lang="en-US" sz="1800" dirty="0">
                <a:solidFill>
                  <a:srgbClr val="000000"/>
                </a:solidFill>
                <a:latin typeface="BglgyrDskftdAdvP4C4E74"/>
              </a:rPr>
              <a:t>=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) to denote an assignment.</a:t>
            </a:r>
            <a:r>
              <a:rPr lang="en-US" dirty="0"/>
              <a:t> </a:t>
            </a:r>
          </a:p>
          <a:p>
            <a:br>
              <a:rPr lang="en-US" dirty="0"/>
            </a:br>
            <a:endParaRPr lang="en-US" b="1" dirty="0">
              <a:solidFill>
                <a:srgbClr val="3373B7"/>
              </a:solidFill>
              <a:latin typeface="GygfgxKjqxmkAdvTT16f3b945.B"/>
            </a:endParaRPr>
          </a:p>
          <a:p>
            <a:r>
              <a:rPr lang="en-US" b="1" dirty="0">
                <a:solidFill>
                  <a:srgbClr val="3373B7"/>
                </a:solidFill>
                <a:latin typeface="GygfgxKjqxmkAdvTT16f3b945.B"/>
              </a:rPr>
              <a:t>1.2 Continuous Assignment </a:t>
            </a:r>
            <a:br>
              <a:rPr lang="en-US" dirty="0"/>
            </a:br>
            <a:r>
              <a:rPr lang="en-US" dirty="0"/>
              <a:t>  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Verilog uses the keyword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GygfgxKjqxmkAdvTT16f3b945.B"/>
              </a:rPr>
              <a:t>assign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ygfgxKjqxmkAdvTT16f3b945.B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to denote a continuous signal assignment.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  The left-hand side (LHS) of the assignment is the target signal and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xhqsvXrfytnAdvTT153188ed"/>
              </a:rPr>
              <a:t>must be a net 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. </a:t>
            </a:r>
          </a:p>
          <a:p>
            <a:endParaRPr lang="en-US" sz="1800" b="0" i="0" dirty="0">
              <a:solidFill>
                <a:srgbClr val="000000"/>
              </a:solidFill>
              <a:effectLst/>
              <a:latin typeface="NxhqsvXrfytnAdvTT153188ed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Each individual assignment will be executed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xhqsvXrfytnAdvTT153188ed"/>
              </a:rPr>
              <a:t>concurrently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 and synthesized as separate logic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xhqsvXrfytnAdvTT153188ed"/>
              </a:rPr>
              <a:t>circuits.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0295C-1F74-3609-407D-18A91ABCB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563" y="2472143"/>
            <a:ext cx="6781800" cy="84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1DDB6-6BD7-B57B-DFC3-4412A7EBE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563" y="4361032"/>
            <a:ext cx="6848475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F1B8AA-2338-B1DD-DCD6-CDB8BCC91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325" y="5525209"/>
            <a:ext cx="15049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1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D15B0E-93F5-9F46-5F95-012BE0CB9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0979"/>
            <a:ext cx="10058400" cy="4118115"/>
          </a:xfrm>
        </p:spPr>
        <p:txBody>
          <a:bodyPr/>
          <a:lstStyle/>
          <a:p>
            <a:r>
              <a:rPr lang="en-US" b="1" dirty="0">
                <a:solidFill>
                  <a:srgbClr val="3373B7"/>
                </a:solidFill>
                <a:latin typeface="GygfgxKjqxmkAdvTT16f3b945.B"/>
              </a:rPr>
              <a:t>1.3 List of Verilog operators:  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6F9D6E-9828-E8EC-840D-B376F064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1- Verilog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6F219-085A-D130-A750-196EEB248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379" y="2221627"/>
            <a:ext cx="5471634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5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87D70-4A06-6497-BF24-E6FA611EA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59E762-6F01-1525-2B28-7C4FB2992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0979"/>
            <a:ext cx="10058400" cy="4118115"/>
          </a:xfrm>
        </p:spPr>
        <p:txBody>
          <a:bodyPr/>
          <a:lstStyle/>
          <a:p>
            <a:r>
              <a:rPr lang="en-US" b="1" dirty="0">
                <a:solidFill>
                  <a:srgbClr val="3373B7"/>
                </a:solidFill>
                <a:latin typeface="GygfgxKjqxmkAdvTT16f3b945.B"/>
              </a:rPr>
              <a:t>1.3 Bitwise Logical Operators 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A5E43-3D7F-2FA8-0A4B-2A2190A5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1- Verilog Operators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5D515-D1F5-062B-F2B6-0516DD630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86" y="3048885"/>
            <a:ext cx="4915326" cy="1844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38328A-1039-6C85-320C-10777808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879" y="2809911"/>
            <a:ext cx="62579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3B003A-9BB1-BFA4-926D-BA706BAB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3167"/>
          </a:xfrm>
        </p:spPr>
        <p:txBody>
          <a:bodyPr/>
          <a:lstStyle/>
          <a:p>
            <a:r>
              <a:rPr lang="en-US" dirty="0"/>
              <a:t>			Hands-on time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B7B495-37BF-EA95-BC57-6C46A66A0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380" y="3213333"/>
            <a:ext cx="4115157" cy="20194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A7B5F5-6DF9-451E-5BD3-749EA4C04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984" y="988906"/>
            <a:ext cx="5665070" cy="58690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65E083-D5EB-2AD9-86CE-DD4A07F3EF06}"/>
              </a:ext>
            </a:extLst>
          </p:cNvPr>
          <p:cNvSpPr txBox="1"/>
          <p:nvPr/>
        </p:nvSpPr>
        <p:spPr>
          <a:xfrm>
            <a:off x="1354567" y="2344366"/>
            <a:ext cx="226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Results: </a:t>
            </a:r>
          </a:p>
        </p:txBody>
      </p:sp>
    </p:spTree>
    <p:extLst>
      <p:ext uri="{BB962C8B-B14F-4D97-AF65-F5344CB8AC3E}">
        <p14:creationId xmlns:p14="http://schemas.microsoft.com/office/powerpoint/2010/main" val="325317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BDD0E-BC60-422A-35A4-26F56C80C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401134-4801-92B5-B6AB-77003F6E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0979"/>
            <a:ext cx="10058400" cy="4118115"/>
          </a:xfrm>
        </p:spPr>
        <p:txBody>
          <a:bodyPr/>
          <a:lstStyle/>
          <a:p>
            <a:r>
              <a:rPr lang="en-US" b="1" dirty="0">
                <a:solidFill>
                  <a:srgbClr val="3373B7"/>
                </a:solidFill>
                <a:latin typeface="GygfgxKjqxmkAdvTT16f3b945.B"/>
              </a:rPr>
              <a:t>1.4 Reduction Logic Operators </a:t>
            </a:r>
            <a:br>
              <a:rPr lang="en-US" dirty="0"/>
            </a:br>
            <a:endParaRPr lang="en-US" b="1" dirty="0">
              <a:solidFill>
                <a:srgbClr val="3373B7"/>
              </a:solidFill>
              <a:latin typeface="GygfgxKjqxmkAdvTT16f3b945.B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16D5B5-F672-961D-CCCD-700B3E79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1- Verilog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1E1A3-2CBD-8EB8-016B-1D8B40AB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04" y="3199829"/>
            <a:ext cx="5840576" cy="1931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4958C7-3994-7632-23DF-881CA5153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861" y="3067657"/>
            <a:ext cx="52673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9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B5AEA-DA02-D0B3-832E-C919FBBBA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1E918C-C7BE-4B64-7C93-FBF92E69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3167"/>
          </a:xfrm>
        </p:spPr>
        <p:txBody>
          <a:bodyPr/>
          <a:lstStyle/>
          <a:p>
            <a:r>
              <a:rPr lang="en-US" dirty="0"/>
              <a:t>Hands-on time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D3F7E3-7A10-0AEF-D7BF-5BD999CE81E6}"/>
              </a:ext>
            </a:extLst>
          </p:cNvPr>
          <p:cNvSpPr txBox="1"/>
          <p:nvPr/>
        </p:nvSpPr>
        <p:spPr>
          <a:xfrm>
            <a:off x="1354567" y="2344366"/>
            <a:ext cx="226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96ADA-ED50-4DD5-DBAF-0A7B08191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093" y="487128"/>
            <a:ext cx="6309907" cy="637087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B27D3B-726B-C9A5-0804-A91889C79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D3E8F8-3A77-A28B-FF5C-2B065CBDA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3267271"/>
            <a:ext cx="4747671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61A28-1F54-F421-C197-54264B580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95E3D0-E48D-DA24-4DFE-30F9C076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0979"/>
            <a:ext cx="10058400" cy="4118115"/>
          </a:xfrm>
        </p:spPr>
        <p:txBody>
          <a:bodyPr/>
          <a:lstStyle/>
          <a:p>
            <a:r>
              <a:rPr lang="en-US" b="1" dirty="0">
                <a:solidFill>
                  <a:srgbClr val="3373B7"/>
                </a:solidFill>
                <a:latin typeface="GygfgxKjqxmkAdvTT16f3b945.B"/>
              </a:rPr>
              <a:t>1.5 Boolean Logic Operators </a:t>
            </a: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3373B7"/>
              </a:solidFill>
              <a:latin typeface="GygfgxKjqxmkAdvTT16f3b945.B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66110D-481E-F55D-1D36-EEF39EBB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1- Verilog Operators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CD00D-838A-53B9-C006-B212DA9AB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2462819"/>
            <a:ext cx="2762250" cy="1209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6D2840-444A-A1DC-1CB2-B2E61820D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4199294"/>
            <a:ext cx="9029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644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12286</TotalTime>
  <Words>401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BglgyrDskftdAdvP4C4E74</vt:lpstr>
      <vt:lpstr>Calibri</vt:lpstr>
      <vt:lpstr>Calibri Light</vt:lpstr>
      <vt:lpstr>GsndddCqyvrjAdvTT153188ed+20</vt:lpstr>
      <vt:lpstr>GygfgxKjqxmkAdvTT16f3b945.B</vt:lpstr>
      <vt:lpstr>NxhqsvXrfytnAdvTT153188ed</vt:lpstr>
      <vt:lpstr>TgmdwnJkdxkcAdvTTb6c2036d.I</vt:lpstr>
      <vt:lpstr>Wingdings</vt:lpstr>
      <vt:lpstr>Retrospect</vt:lpstr>
      <vt:lpstr>Commuter Aided Design CAD</vt:lpstr>
      <vt:lpstr>Modeling Concurrent Functionality in Verilog</vt:lpstr>
      <vt:lpstr>1- Verilog Operators</vt:lpstr>
      <vt:lpstr>1- Verilog Operators</vt:lpstr>
      <vt:lpstr>1- Verilog Operators</vt:lpstr>
      <vt:lpstr>   Hands-on time </vt:lpstr>
      <vt:lpstr>1- Verilog Operators</vt:lpstr>
      <vt:lpstr>Hands-on time </vt:lpstr>
      <vt:lpstr>1- Verilog Operators</vt:lpstr>
      <vt:lpstr>Hands-on time </vt:lpstr>
      <vt:lpstr>1- Verilog Operators</vt:lpstr>
      <vt:lpstr>Hands-on time </vt:lpstr>
      <vt:lpstr>1- Verilog Operators</vt:lpstr>
      <vt:lpstr>1- Verilog Operators</vt:lpstr>
      <vt:lpstr>1- Verilog Operators</vt:lpstr>
      <vt:lpstr>Hands-on time </vt:lpstr>
      <vt:lpstr>1- Verilog Operators</vt:lpstr>
      <vt:lpstr>1- Verilog Operators</vt:lpstr>
      <vt:lpstr>Hands-on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Commuter Aided Design CAD</dc:title>
  <dc:creator>mohamed aly aly rohaim</dc:creator>
  <cp:lastModifiedBy>Abdelrahman Halawa</cp:lastModifiedBy>
  <cp:revision>85</cp:revision>
  <dcterms:created xsi:type="dcterms:W3CDTF">2021-10-20T06:32:08Z</dcterms:created>
  <dcterms:modified xsi:type="dcterms:W3CDTF">2024-10-27T21:07:32Z</dcterms:modified>
</cp:coreProperties>
</file>