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all the branches of a graph are represented with arrows, then that graph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lso called as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branches of a graph are not represented with arrows, then that graph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undirected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Also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566183" y="5977467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ndirected 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338302"/>
            <a:ext cx="3600450" cy="2508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irected  graph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37C16-5585-4C0E-A70E-4CDEECEF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338302"/>
            <a:ext cx="3319463" cy="2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Subgraph and its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 of the graph is called as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subgraph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get subgraphs by removing some nodes and/or branches of a given graph.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subgraphs.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Tree</a:t>
            </a:r>
          </a:p>
        </p:txBody>
      </p:sp>
    </p:spTree>
    <p:extLst>
      <p:ext uri="{BB962C8B-B14F-4D97-AF65-F5344CB8AC3E}">
        <p14:creationId xmlns:p14="http://schemas.microsoft.com/office/powerpoint/2010/main" val="41946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4514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8108"/>
            <a:ext cx="10058400" cy="4499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is a connected subgraph of a given graph, which contains all the nodes of a graph.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tree must:-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Contains all nodes of the 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 a connected subgraph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 Contain any loop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Branch: Any branch of the tree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Tree Link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branch of the graph not belonging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the tree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Number of tree branches  = 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tree links = B – (N-1) = B – N + 1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nodes and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branches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29FEFF-DB71-42AC-8432-462B86305E8B}"/>
              </a:ext>
            </a:extLst>
          </p:cNvPr>
          <p:cNvSpPr/>
          <p:nvPr/>
        </p:nvSpPr>
        <p:spPr>
          <a:xfrm>
            <a:off x="8098392" y="5963711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2EB9-D17D-43B5-8B01-FD219D65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49" y="2438400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Co-Tree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Co-Tree is a subgraph, which is formed with the branches that are removed while forming a Tree.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Hence, it is called as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a Tree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2C6123-A3B2-4A9E-9C87-95EAB2D62EBB}"/>
              </a:ext>
            </a:extLst>
          </p:cNvPr>
          <p:cNvSpPr/>
          <p:nvPr/>
        </p:nvSpPr>
        <p:spPr>
          <a:xfrm>
            <a:off x="4403883" y="5869094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Co-Tree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53B6-2C43-43E1-93DB-0AE3132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3655695"/>
            <a:ext cx="540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sz="32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Matrices are important in network problems because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1- They completely describe the interconnections and the reference directions of the branches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The two KCL and KVL laws could be easily , compactly and fully expressed by means of matrices that will be explained later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3- They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in a form suitable for sorting in a digital computer </a:t>
            </a:r>
          </a:p>
        </p:txBody>
      </p:sp>
    </p:spTree>
    <p:extLst>
      <p:ext uri="{BB962C8B-B14F-4D97-AF65-F5344CB8AC3E}">
        <p14:creationId xmlns:p14="http://schemas.microsoft.com/office/powerpoint/2010/main" val="37219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</a:rPr>
              <a:t>Matrices Associated with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three matrices that are used in Graph theory.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Incidence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Loop (Tie set)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Cut set Matrix</a:t>
            </a:r>
          </a:p>
        </p:txBody>
      </p:sp>
    </p:spTree>
    <p:extLst>
      <p:ext uri="{BB962C8B-B14F-4D97-AF65-F5344CB8AC3E}">
        <p14:creationId xmlns:p14="http://schemas.microsoft.com/office/powerpoint/2010/main" val="314630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Incidence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Incidence Matrix represents the graph of a given electric circuit or network.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is possible to draw the graph of that same electric circuit or network from 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leaving from a selected node, then the value of the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entering towards a selected node, then the value of the element will be -1.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neither enters at a selected node nor leaves from a selected node, then the value of element will be 0.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3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</a:rPr>
              <a:t>Incidence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7E69A-5902-4F56-B6F5-60AC646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71712"/>
            <a:ext cx="3495675" cy="32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E0339-0712-49C5-B054-D10EA1C5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9" y="2700337"/>
            <a:ext cx="5019675" cy="21193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B8C5D5-BC67-44DB-90B6-1F10A9E4D355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843DB-A5C5-448A-BE33-E5063622A21E}"/>
              </a:ext>
            </a:extLst>
          </p:cNvPr>
          <p:cNvSpPr/>
          <p:nvPr/>
        </p:nvSpPr>
        <p:spPr>
          <a:xfrm>
            <a:off x="6893241" y="5810569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30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Fundamental Loop (Tie-set)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loop or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loop, which contains only one link and one or more branches.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of f-loops will be equal to the number of links.</a:t>
            </a:r>
            <a:endParaRPr lang="en-US" sz="7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loop matrix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link of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links and branches, which are not part of the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same as that of f-loop link current, then the value of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opposite to that of f-loop link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5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and its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0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B0E2F-06D8-4891-920F-F22A9A4C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002730"/>
            <a:ext cx="8401050" cy="24677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01675" y="5400793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Tie-set matrix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E3732-99CE-475D-9F8F-46ADA3358E80}"/>
              </a:ext>
            </a:extLst>
          </p:cNvPr>
          <p:cNvSpPr txBox="1"/>
          <p:nvPr/>
        </p:nvSpPr>
        <p:spPr>
          <a:xfrm>
            <a:off x="949325" y="3007696"/>
            <a:ext cx="12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/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4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Fundamental Cut-set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cut set or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minimum number of branches that are removed from a graph in such a way that the original graph will become two isolated subgraphs.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f-cut set contains only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branch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one or more links. So, the number of f-cut sets will be equal to the number of branches.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cut set matrix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  <a:endParaRPr lang="en-US" sz="7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branch of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branches and links, which are not part of the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same as that of f-cut set branch current, then the value of element will be +1.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opposite to that of f-cut set twig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 Cont.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89940" y="543456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Cut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-set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atrix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187EE-619E-441D-82E5-E3F8AB6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1982707"/>
            <a:ext cx="8496300" cy="244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F1A04E-65C4-4232-AE45-8147B21AE09D}"/>
              </a:ext>
            </a:extLst>
          </p:cNvPr>
          <p:cNvSpPr txBox="1"/>
          <p:nvPr/>
        </p:nvSpPr>
        <p:spPr>
          <a:xfrm>
            <a:off x="556577" y="2832238"/>
            <a:ext cx="126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/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Computer-aided design (CAD) is the use of computer systems to assist in the creation, modification, analysis, or optimization of a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software is used to increase the productivity of the designer, improve the quality of design, improve communications through documentation, and to create a database for manufacturing.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output is often in the form of electronic files for print, machining, or other manufacturing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8895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Computer-aided design  is used  in  many  fields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use in  electronic design is known as Electronic Design Automation (EDA).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mechanical design  is  known as  Mechanical  Design  Automation, or  MDA.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 also known as computer-aided drafting which describes the process of creating a technical drawing with the use of computer software.</a:t>
            </a:r>
          </a:p>
        </p:txBody>
      </p:sp>
    </p:spTree>
    <p:extLst>
      <p:ext uri="{BB962C8B-B14F-4D97-AF65-F5344CB8AC3E}">
        <p14:creationId xmlns:p14="http://schemas.microsoft.com/office/powerpoint/2010/main" val="28658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graphical representation of electric circuits. It is useful for analyzing complex electric circuits by converting them into network graphs.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graph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a set of nodes connected by branches.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common point of two or more branches. Sometimes, only a single branch may connect to the node.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is a line segment that connects two nodes.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us 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 circuit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6" y="2172547"/>
            <a:ext cx="5250500" cy="3369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9BB73-59B5-4144-8312-C27B4E9044F8}"/>
              </a:ext>
            </a:extLst>
          </p:cNvPr>
          <p:cNvSpPr txBox="1"/>
          <p:nvPr/>
        </p:nvSpPr>
        <p:spPr>
          <a:xfrm>
            <a:off x="842647" y="2591485"/>
            <a:ext cx="5720077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 principal nodes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those are labelled with 1, 2, 3, and 4.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seven branches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the above circuit, among which one branch contains voltage source, another branch contains current source and the remaining five branches contain resistors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2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electric circuit or network can be converted into its equivalent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 replacing the passive elements and voltage sources with short circuits and the current sources with open circuits.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7" y="2966085"/>
            <a:ext cx="5059363" cy="323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DFDCC-518B-4A77-AB21-2A9E4AD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5" y="2657475"/>
            <a:ext cx="4467225" cy="33544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8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branch between any of the two nodes of a graph, then it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graph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node in the graph that remains unconnected by even single branch, then it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unconnected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06958"/>
            <a:ext cx="3600450" cy="284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5A12D-A52B-4A3D-86D3-86691784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576637"/>
            <a:ext cx="3762376" cy="22704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Unconnected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852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1252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Computer Aided Design CAD</vt:lpstr>
      <vt:lpstr>Agenda</vt:lpstr>
      <vt:lpstr>What is CAD</vt:lpstr>
      <vt:lpstr>CAD Fields</vt:lpstr>
      <vt:lpstr>Graph theory</vt:lpstr>
      <vt:lpstr>Example</vt:lpstr>
      <vt:lpstr>Example Cnt.</vt:lpstr>
      <vt:lpstr>Types of Graphs</vt:lpstr>
      <vt:lpstr>Connected and Unconnected  graph</vt:lpstr>
      <vt:lpstr>Directed and Undirected graph</vt:lpstr>
      <vt:lpstr>Subgraph and its Types</vt:lpstr>
      <vt:lpstr>Tree</vt:lpstr>
      <vt:lpstr>Co-Tree</vt:lpstr>
      <vt:lpstr>Network Topology Matrices</vt:lpstr>
      <vt:lpstr>Matrices Associated with Network Graphs</vt:lpstr>
      <vt:lpstr>Incidence Matrix</vt:lpstr>
      <vt:lpstr>Incidence Matrix Example</vt:lpstr>
      <vt:lpstr>Fundamental Loop (Tie-set) Matrix</vt:lpstr>
      <vt:lpstr>Tie-set Matrix Example</vt:lpstr>
      <vt:lpstr>Tie-set Matrix Example Cont.</vt:lpstr>
      <vt:lpstr>Fundamental Cut-set Matrix</vt:lpstr>
      <vt:lpstr>Cut-set Matrix Example</vt:lpstr>
      <vt:lpstr>Cut-set Matrix Example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Saleh Diaa Ahmed</cp:lastModifiedBy>
  <cp:revision>31</cp:revision>
  <dcterms:created xsi:type="dcterms:W3CDTF">2021-10-20T06:32:08Z</dcterms:created>
  <dcterms:modified xsi:type="dcterms:W3CDTF">2025-09-30T13:24:45Z</dcterms:modified>
</cp:coreProperties>
</file>