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Quattrocento Sans"/>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gI/6D+D0dAUXCPCOxr1r4zaYoO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072141-A416-4D91-8BD5-49DAA3659436}">
  <a:tblStyle styleId="{43072141-A416-4D91-8BD5-49DAA365943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bold.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empowerelearning.com/blog/understanding-phishing-recognize-prevent-phishing-attacks/" TargetMode="External"/><Relationship Id="rId4" Type="http://schemas.openxmlformats.org/officeDocument/2006/relationships/hyperlink" Target="https://ung.edu/information-technology/information-security/phishing-awareness.php" TargetMode="External"/><Relationship Id="rId5" Type="http://schemas.openxmlformats.org/officeDocument/2006/relationships/hyperlink" Target="https://cehs.usu.edu/scce/files/phishing-awarenes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Quattrocento Sans"/>
              <a:buNone/>
            </a:pPr>
            <a:r>
              <a:rPr lang="en-US" sz="5400">
                <a:latin typeface="Quattrocento Sans"/>
                <a:ea typeface="Quattrocento Sans"/>
                <a:cs typeface="Quattrocento Sans"/>
                <a:sym typeface="Quattrocento Sans"/>
              </a:rPr>
              <a:t>Phishing Awareness Training</a:t>
            </a:r>
            <a:br>
              <a:rPr lang="en-US" sz="5400">
                <a:latin typeface="Quattrocento Sans"/>
                <a:ea typeface="Quattrocento Sans"/>
                <a:cs typeface="Quattrocento Sans"/>
                <a:sym typeface="Quattrocento Sans"/>
              </a:rPr>
            </a:br>
            <a:r>
              <a:rPr lang="en-US"/>
              <a:t>Recognizing and Avoiding Cyber Threats</a:t>
            </a:r>
            <a:endParaRPr/>
          </a:p>
        </p:txBody>
      </p:sp>
      <p:sp>
        <p:nvSpPr>
          <p:cNvPr id="85" name="Google Shape;85;p1"/>
          <p:cNvSpPr txBox="1"/>
          <p:nvPr>
            <p:ph idx="1" type="body"/>
          </p:nvPr>
        </p:nvSpPr>
        <p:spPr>
          <a:xfrm>
            <a:off x="4146665" y="5421861"/>
            <a:ext cx="3176847" cy="934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b="1" lang="en-US" sz="2000"/>
              <a:t>MD SADAT TAMZIT</a:t>
            </a:r>
            <a:r>
              <a:rPr b="1" lang="en-US" sz="2000"/>
              <a:t> </a:t>
            </a:r>
            <a:endParaRPr/>
          </a:p>
          <a:p>
            <a:pPr indent="0" lvl="0" marL="0" rtl="0" algn="ctr">
              <a:lnSpc>
                <a:spcPct val="90000"/>
              </a:lnSpc>
              <a:spcBef>
                <a:spcPts val="0"/>
              </a:spcBef>
              <a:spcAft>
                <a:spcPts val="0"/>
              </a:spcAft>
              <a:buClr>
                <a:schemeClr val="lt1"/>
              </a:buClr>
              <a:buSzPts val="1600"/>
              <a:buNone/>
            </a:pPr>
            <a:r>
              <a:rPr lang="en-US" sz="1600"/>
              <a:t>Internship Task From CODE ALPHA</a:t>
            </a:r>
            <a:endParaRPr/>
          </a:p>
          <a:p>
            <a:pPr indent="0" lvl="0" marL="0" rtl="0" algn="ctr">
              <a:lnSpc>
                <a:spcPct val="90000"/>
              </a:lnSpc>
              <a:spcBef>
                <a:spcPts val="0"/>
              </a:spcBef>
              <a:spcAft>
                <a:spcPts val="0"/>
              </a:spcAft>
              <a:buClr>
                <a:schemeClr val="lt1"/>
              </a:buClr>
              <a:buSzPts val="1600"/>
              <a:buNone/>
            </a:pPr>
            <a:r>
              <a:rPr lang="en-US" sz="1600"/>
              <a:t>Student ID : </a:t>
            </a:r>
            <a:r>
              <a:rPr lang="en-US" sz="1600"/>
              <a:t>CA/CS1/13317</a:t>
            </a:r>
            <a:endParaRPr sz="1600"/>
          </a:p>
        </p:txBody>
      </p:sp>
      <p:pic>
        <p:nvPicPr>
          <p:cNvPr id="86" name="Google Shape;86;p1"/>
          <p:cNvPicPr preferRelativeResize="0"/>
          <p:nvPr/>
        </p:nvPicPr>
        <p:blipFill rotWithShape="1">
          <a:blip r:embed="rId3">
            <a:alphaModFix/>
          </a:blip>
          <a:srcRect b="0" l="0" r="0" t="0"/>
          <a:stretch/>
        </p:blipFill>
        <p:spPr>
          <a:xfrm>
            <a:off x="3089217" y="1779151"/>
            <a:ext cx="5291744" cy="3532484"/>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838200" y="365126"/>
            <a:ext cx="10515600" cy="96491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a:latin typeface="Calibri"/>
                <a:ea typeface="Calibri"/>
                <a:cs typeface="Calibri"/>
                <a:sym typeface="Calibri"/>
              </a:rPr>
              <a:t>Preventing and Responding to Phishing Attacks</a:t>
            </a:r>
            <a:endParaRPr>
              <a:latin typeface="Calibri"/>
              <a:ea typeface="Calibri"/>
              <a:cs typeface="Calibri"/>
              <a:sym typeface="Calibri"/>
            </a:endParaRPr>
          </a:p>
        </p:txBody>
      </p:sp>
      <p:sp>
        <p:nvSpPr>
          <p:cNvPr id="147" name="Google Shape;147;p10"/>
          <p:cNvSpPr txBox="1"/>
          <p:nvPr>
            <p:ph idx="1" type="body"/>
          </p:nvPr>
        </p:nvSpPr>
        <p:spPr>
          <a:xfrm>
            <a:off x="838200" y="1238596"/>
            <a:ext cx="10515600" cy="5336771"/>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lt1"/>
              </a:buClr>
              <a:buSzPct val="100000"/>
              <a:buChar char="•"/>
            </a:pPr>
            <a:r>
              <a:rPr b="1" lang="en-US" sz="4400"/>
              <a:t>Be Suspicious of Unsolicited Communications:</a:t>
            </a:r>
            <a:r>
              <a:rPr lang="en-US" sz="4400"/>
              <a:t> </a:t>
            </a:r>
            <a:endParaRPr sz="4400"/>
          </a:p>
          <a:p>
            <a:pPr indent="-228600" lvl="1" marL="685800" rtl="0" algn="l">
              <a:lnSpc>
                <a:spcPct val="90000"/>
              </a:lnSpc>
              <a:spcBef>
                <a:spcPts val="500"/>
              </a:spcBef>
              <a:spcAft>
                <a:spcPts val="0"/>
              </a:spcAft>
              <a:buClr>
                <a:schemeClr val="lt1"/>
              </a:buClr>
              <a:buSzPct val="100000"/>
              <a:buChar char="•"/>
            </a:pPr>
            <a:r>
              <a:rPr lang="en-US" sz="3500"/>
              <a:t>Treat any unsolicited communication with caution, especially if it asks for personal or financial information. Legitimate organizations typically don’t request sensitive information via email.</a:t>
            </a:r>
            <a:endParaRPr/>
          </a:p>
          <a:p>
            <a:pPr indent="-228600" lvl="0" marL="228600" rtl="0" algn="l">
              <a:lnSpc>
                <a:spcPct val="90000"/>
              </a:lnSpc>
              <a:spcBef>
                <a:spcPts val="1000"/>
              </a:spcBef>
              <a:spcAft>
                <a:spcPts val="0"/>
              </a:spcAft>
              <a:buClr>
                <a:schemeClr val="lt1"/>
              </a:buClr>
              <a:buSzPct val="100000"/>
              <a:buChar char="•"/>
            </a:pPr>
            <a:r>
              <a:rPr b="1" lang="en-US" sz="4400"/>
              <a:t>Check the Email Address:</a:t>
            </a:r>
            <a:r>
              <a:rPr lang="en-US" sz="4400"/>
              <a:t> </a:t>
            </a:r>
            <a:endParaRPr sz="4400"/>
          </a:p>
          <a:p>
            <a:pPr indent="-228600" lvl="1" marL="685800" rtl="0" algn="l">
              <a:lnSpc>
                <a:spcPct val="90000"/>
              </a:lnSpc>
              <a:spcBef>
                <a:spcPts val="500"/>
              </a:spcBef>
              <a:spcAft>
                <a:spcPts val="0"/>
              </a:spcAft>
              <a:buClr>
                <a:schemeClr val="lt1"/>
              </a:buClr>
              <a:buSzPct val="100000"/>
              <a:buChar char="•"/>
            </a:pPr>
            <a:r>
              <a:rPr lang="en-US" sz="3500"/>
              <a:t>Phishing emails often come from email addresses that resemble genuine company addresses but are slightly altered or misspelled.</a:t>
            </a:r>
            <a:endParaRPr/>
          </a:p>
          <a:p>
            <a:pPr indent="-228600" lvl="0" marL="228600" rtl="0" algn="l">
              <a:lnSpc>
                <a:spcPct val="90000"/>
              </a:lnSpc>
              <a:spcBef>
                <a:spcPts val="1000"/>
              </a:spcBef>
              <a:spcAft>
                <a:spcPts val="0"/>
              </a:spcAft>
              <a:buClr>
                <a:schemeClr val="lt1"/>
              </a:buClr>
              <a:buSzPct val="100000"/>
              <a:buChar char="•"/>
            </a:pPr>
            <a:r>
              <a:rPr b="1" lang="en-US" sz="4400"/>
              <a:t>Check for Spelling and Grammar:</a:t>
            </a:r>
            <a:r>
              <a:rPr lang="en-US" sz="4400"/>
              <a:t> </a:t>
            </a:r>
            <a:endParaRPr sz="4400"/>
          </a:p>
          <a:p>
            <a:pPr indent="-228600" lvl="1" marL="685800" rtl="0" algn="l">
              <a:lnSpc>
                <a:spcPct val="90000"/>
              </a:lnSpc>
              <a:spcBef>
                <a:spcPts val="500"/>
              </a:spcBef>
              <a:spcAft>
                <a:spcPts val="0"/>
              </a:spcAft>
              <a:buClr>
                <a:schemeClr val="lt1"/>
              </a:buClr>
              <a:buSzPct val="100000"/>
              <a:buChar char="•"/>
            </a:pPr>
            <a:r>
              <a:rPr lang="en-US" sz="3300"/>
              <a:t>Many phishing emails have spelling or grammatical errors. While legitimate companies can occasionally make mistakes, multiple errors are a warning sign.</a:t>
            </a:r>
            <a:endParaRPr/>
          </a:p>
          <a:p>
            <a:pPr indent="-228600" lvl="0" marL="228600" rtl="0" algn="l">
              <a:lnSpc>
                <a:spcPct val="90000"/>
              </a:lnSpc>
              <a:spcBef>
                <a:spcPts val="1000"/>
              </a:spcBef>
              <a:spcAft>
                <a:spcPts val="0"/>
              </a:spcAft>
              <a:buClr>
                <a:schemeClr val="lt1"/>
              </a:buClr>
              <a:buSzPct val="100000"/>
              <a:buChar char="•"/>
            </a:pPr>
            <a:r>
              <a:rPr b="1" lang="en-US" sz="4400"/>
              <a:t>Avoid Clicking Links in Emails</a:t>
            </a:r>
            <a:r>
              <a:rPr lang="en-US" sz="4400"/>
              <a:t>: </a:t>
            </a:r>
            <a:endParaRPr sz="4400"/>
          </a:p>
          <a:p>
            <a:pPr indent="-228600" lvl="1" marL="685800" rtl="0" algn="l">
              <a:lnSpc>
                <a:spcPct val="90000"/>
              </a:lnSpc>
              <a:spcBef>
                <a:spcPts val="500"/>
              </a:spcBef>
              <a:spcAft>
                <a:spcPts val="0"/>
              </a:spcAft>
              <a:buClr>
                <a:schemeClr val="lt1"/>
              </a:buClr>
              <a:buSzPct val="100000"/>
              <a:buChar char="•"/>
            </a:pPr>
            <a:r>
              <a:rPr lang="en-US" sz="3300"/>
              <a:t>If an email asks you to log in to an account, manually type the website’s address into your browser instead of clicking the link.</a:t>
            </a:r>
            <a:endParaRPr/>
          </a:p>
          <a:p>
            <a:pPr indent="-228600" lvl="0" marL="228600" rtl="0" algn="l">
              <a:lnSpc>
                <a:spcPct val="90000"/>
              </a:lnSpc>
              <a:spcBef>
                <a:spcPts val="1000"/>
              </a:spcBef>
              <a:spcAft>
                <a:spcPts val="0"/>
              </a:spcAft>
              <a:buClr>
                <a:schemeClr val="lt1"/>
              </a:buClr>
              <a:buSzPct val="100000"/>
              <a:buChar char="•"/>
            </a:pPr>
            <a:r>
              <a:rPr b="1" lang="en-US" sz="4400"/>
              <a:t>Verify a Site’s Security</a:t>
            </a:r>
            <a:r>
              <a:rPr lang="en-US" sz="4400"/>
              <a:t>: </a:t>
            </a:r>
            <a:endParaRPr sz="4400"/>
          </a:p>
          <a:p>
            <a:pPr indent="-228600" lvl="1" marL="685800" rtl="0" algn="l">
              <a:lnSpc>
                <a:spcPct val="90000"/>
              </a:lnSpc>
              <a:spcBef>
                <a:spcPts val="500"/>
              </a:spcBef>
              <a:spcAft>
                <a:spcPts val="0"/>
              </a:spcAft>
              <a:buClr>
                <a:schemeClr val="lt1"/>
              </a:buClr>
              <a:buSzPct val="100000"/>
              <a:buChar char="•"/>
            </a:pPr>
            <a:r>
              <a:rPr lang="en-US" sz="3300"/>
              <a:t>Ensure the site is secure before entering any information. Look for “https://” in the URL – the “s” stands for secure.</a:t>
            </a:r>
            <a:endParaRPr/>
          </a:p>
          <a:p>
            <a:pPr indent="-228600" lvl="0" marL="228600" rtl="0" algn="l">
              <a:lnSpc>
                <a:spcPct val="90000"/>
              </a:lnSpc>
              <a:spcBef>
                <a:spcPts val="1000"/>
              </a:spcBef>
              <a:spcAft>
                <a:spcPts val="0"/>
              </a:spcAft>
              <a:buClr>
                <a:schemeClr val="lt1"/>
              </a:buClr>
              <a:buSzPct val="100000"/>
              <a:buChar char="•"/>
            </a:pPr>
            <a:r>
              <a:rPr b="1" lang="en-US" sz="4400"/>
              <a:t>Install Anti-Phishing Toolbars:</a:t>
            </a:r>
            <a:r>
              <a:rPr lang="en-US" sz="4400"/>
              <a:t> </a:t>
            </a:r>
            <a:endParaRPr sz="4400"/>
          </a:p>
          <a:p>
            <a:pPr indent="-228600" lvl="1" marL="685800" rtl="0" algn="l">
              <a:lnSpc>
                <a:spcPct val="90000"/>
              </a:lnSpc>
              <a:spcBef>
                <a:spcPts val="500"/>
              </a:spcBef>
              <a:spcAft>
                <a:spcPts val="0"/>
              </a:spcAft>
              <a:buClr>
                <a:schemeClr val="lt1"/>
              </a:buClr>
              <a:buSzPct val="100000"/>
              <a:buChar char="•"/>
            </a:pPr>
            <a:r>
              <a:rPr lang="en-US" sz="3300"/>
              <a:t>Some browsers offer free anti-phishing toolbars. These toolbars match where you are going with lists of known phishing sites and will alert you.</a:t>
            </a:r>
            <a:endParaRPr/>
          </a:p>
          <a:p>
            <a:pPr indent="-130810" lvl="0" marL="228600" rtl="0" algn="l">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838200" y="365126"/>
            <a:ext cx="10515600" cy="96491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a:latin typeface="Calibri"/>
                <a:ea typeface="Calibri"/>
                <a:cs typeface="Calibri"/>
                <a:sym typeface="Calibri"/>
              </a:rPr>
              <a:t>Preventing and Responding to Phishing Attacks</a:t>
            </a:r>
            <a:endParaRPr>
              <a:latin typeface="Calibri"/>
              <a:ea typeface="Calibri"/>
              <a:cs typeface="Calibri"/>
              <a:sym typeface="Calibri"/>
            </a:endParaRPr>
          </a:p>
        </p:txBody>
      </p:sp>
      <p:sp>
        <p:nvSpPr>
          <p:cNvPr id="153" name="Google Shape;153;p11"/>
          <p:cNvSpPr txBox="1"/>
          <p:nvPr>
            <p:ph idx="1" type="body"/>
          </p:nvPr>
        </p:nvSpPr>
        <p:spPr>
          <a:xfrm>
            <a:off x="838200" y="1238596"/>
            <a:ext cx="10515600" cy="5128953"/>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lt1"/>
              </a:buClr>
              <a:buSzPct val="100000"/>
              <a:buChar char="•"/>
            </a:pPr>
            <a:r>
              <a:rPr b="1" lang="en-US" sz="3400"/>
              <a:t>Keep Your Browser Up to Date:</a:t>
            </a:r>
            <a:r>
              <a:rPr lang="en-US" sz="3400"/>
              <a:t> </a:t>
            </a:r>
            <a:endParaRPr sz="3400"/>
          </a:p>
          <a:p>
            <a:pPr indent="-228600" lvl="1" marL="685800" rtl="0" algn="l">
              <a:lnSpc>
                <a:spcPct val="90000"/>
              </a:lnSpc>
              <a:spcBef>
                <a:spcPts val="500"/>
              </a:spcBef>
              <a:spcAft>
                <a:spcPts val="0"/>
              </a:spcAft>
              <a:buClr>
                <a:schemeClr val="lt1"/>
              </a:buClr>
              <a:buSzPct val="100000"/>
              <a:buChar char="•"/>
            </a:pPr>
            <a:r>
              <a:rPr lang="en-US" sz="3300"/>
              <a:t>Security patches are released for popular browsers all the time. They are made in response to the security loopholes that phishers and other hackers inevitably discover and exploit.</a:t>
            </a:r>
            <a:endParaRPr/>
          </a:p>
          <a:p>
            <a:pPr indent="-228600" lvl="0" marL="228600" rtl="0" algn="l">
              <a:lnSpc>
                <a:spcPct val="90000"/>
              </a:lnSpc>
              <a:spcBef>
                <a:spcPts val="1000"/>
              </a:spcBef>
              <a:spcAft>
                <a:spcPts val="0"/>
              </a:spcAft>
              <a:buClr>
                <a:schemeClr val="lt1"/>
              </a:buClr>
              <a:buSzPct val="100000"/>
              <a:buChar char="•"/>
            </a:pPr>
            <a:r>
              <a:rPr b="1" lang="en-US" sz="3600"/>
              <a:t>Use Firewalls:</a:t>
            </a:r>
            <a:r>
              <a:rPr lang="en-US" sz="3600"/>
              <a:t> </a:t>
            </a:r>
            <a:endParaRPr sz="3600"/>
          </a:p>
          <a:p>
            <a:pPr indent="-228600" lvl="1" marL="685800" rtl="0" algn="l">
              <a:lnSpc>
                <a:spcPct val="90000"/>
              </a:lnSpc>
              <a:spcBef>
                <a:spcPts val="500"/>
              </a:spcBef>
              <a:spcAft>
                <a:spcPts val="0"/>
              </a:spcAft>
              <a:buClr>
                <a:schemeClr val="lt1"/>
              </a:buClr>
              <a:buSzPct val="100000"/>
              <a:buChar char="•"/>
            </a:pPr>
            <a:r>
              <a:rPr lang="en-US" sz="3300"/>
              <a:t>Use a desktop firewall and a network firewall. This combination provides a double layer of defense against phishing attacks.</a:t>
            </a:r>
            <a:endParaRPr/>
          </a:p>
          <a:p>
            <a:pPr indent="-228600" lvl="0" marL="228600" rtl="0" algn="l">
              <a:lnSpc>
                <a:spcPct val="90000"/>
              </a:lnSpc>
              <a:spcBef>
                <a:spcPts val="1000"/>
              </a:spcBef>
              <a:spcAft>
                <a:spcPts val="0"/>
              </a:spcAft>
              <a:buClr>
                <a:schemeClr val="lt1"/>
              </a:buClr>
              <a:buSzPct val="100000"/>
              <a:buChar char="•"/>
            </a:pPr>
            <a:r>
              <a:rPr b="1" lang="en-US" sz="3600"/>
              <a:t>Be Wary of Pop-Ups:</a:t>
            </a:r>
            <a:r>
              <a:rPr lang="en-US" sz="3600"/>
              <a:t> </a:t>
            </a:r>
            <a:endParaRPr sz="3600"/>
          </a:p>
          <a:p>
            <a:pPr indent="-228600" lvl="1" marL="685800" rtl="0" algn="l">
              <a:lnSpc>
                <a:spcPct val="90000"/>
              </a:lnSpc>
              <a:spcBef>
                <a:spcPts val="500"/>
              </a:spcBef>
              <a:spcAft>
                <a:spcPts val="0"/>
              </a:spcAft>
              <a:buClr>
                <a:schemeClr val="lt1"/>
              </a:buClr>
              <a:buSzPct val="100000"/>
              <a:buChar char="•"/>
            </a:pPr>
            <a:r>
              <a:rPr lang="en-US" sz="3300"/>
              <a:t>Pop-up windows often masquerade as a legitimate part of a website. Be wary of entering any information into them.</a:t>
            </a:r>
            <a:endParaRPr/>
          </a:p>
          <a:p>
            <a:pPr indent="-228600" lvl="0" marL="228600" rtl="0" algn="l">
              <a:lnSpc>
                <a:spcPct val="90000"/>
              </a:lnSpc>
              <a:spcBef>
                <a:spcPts val="1000"/>
              </a:spcBef>
              <a:spcAft>
                <a:spcPts val="0"/>
              </a:spcAft>
              <a:buClr>
                <a:schemeClr val="lt1"/>
              </a:buClr>
              <a:buSzPct val="100000"/>
              <a:buChar char="•"/>
            </a:pPr>
            <a:r>
              <a:rPr b="1" lang="en-US" sz="4000"/>
              <a:t>Regularly Check Your Accounts</a:t>
            </a:r>
            <a:r>
              <a:rPr lang="en-US" sz="4000"/>
              <a:t>: </a:t>
            </a:r>
            <a:endParaRPr sz="4000"/>
          </a:p>
          <a:p>
            <a:pPr indent="-228600" lvl="1" marL="685800" rtl="0" algn="l">
              <a:lnSpc>
                <a:spcPct val="90000"/>
              </a:lnSpc>
              <a:spcBef>
                <a:spcPts val="500"/>
              </a:spcBef>
              <a:spcAft>
                <a:spcPts val="0"/>
              </a:spcAft>
              <a:buClr>
                <a:schemeClr val="lt1"/>
              </a:buClr>
              <a:buSzPct val="100000"/>
              <a:buChar char="•"/>
            </a:pPr>
            <a:r>
              <a:rPr lang="en-US" sz="3300"/>
              <a:t>Regularly check your bank, credit, and debit card statements to ensure that all transactions are legitimate.</a:t>
            </a:r>
            <a:endParaRPr/>
          </a:p>
          <a:p>
            <a:pPr indent="-228600" lvl="0" marL="228600" rtl="0" algn="l">
              <a:lnSpc>
                <a:spcPct val="90000"/>
              </a:lnSpc>
              <a:spcBef>
                <a:spcPts val="1000"/>
              </a:spcBef>
              <a:spcAft>
                <a:spcPts val="0"/>
              </a:spcAft>
              <a:buClr>
                <a:schemeClr val="lt1"/>
              </a:buClr>
              <a:buSzPct val="100000"/>
              <a:buChar char="•"/>
            </a:pPr>
            <a:r>
              <a:rPr b="1" lang="en-US" sz="4000"/>
              <a:t>Use Two-Factor Authentication (2FA):</a:t>
            </a:r>
            <a:r>
              <a:rPr lang="en-US" sz="4000"/>
              <a:t> </a:t>
            </a:r>
            <a:endParaRPr sz="4000"/>
          </a:p>
          <a:p>
            <a:pPr indent="-228600" lvl="1" marL="685800" rtl="0" algn="l">
              <a:lnSpc>
                <a:spcPct val="90000"/>
              </a:lnSpc>
              <a:spcBef>
                <a:spcPts val="500"/>
              </a:spcBef>
              <a:spcAft>
                <a:spcPts val="0"/>
              </a:spcAft>
              <a:buClr>
                <a:schemeClr val="lt1"/>
              </a:buClr>
              <a:buSzPct val="100000"/>
              <a:buChar char="•"/>
            </a:pPr>
            <a:r>
              <a:rPr lang="en-US" sz="3300"/>
              <a:t>Always enable 2FA when it’s available. It adds an extra layer of security by requiring additional verification.</a:t>
            </a:r>
            <a:endParaRPr/>
          </a:p>
          <a:p>
            <a:pPr indent="-228600" lvl="0" marL="228600" rtl="0" algn="l">
              <a:lnSpc>
                <a:spcPct val="90000"/>
              </a:lnSpc>
              <a:spcBef>
                <a:spcPts val="1000"/>
              </a:spcBef>
              <a:spcAft>
                <a:spcPts val="0"/>
              </a:spcAft>
              <a:buClr>
                <a:schemeClr val="lt1"/>
              </a:buClr>
              <a:buSzPct val="100000"/>
              <a:buChar char="•"/>
            </a:pPr>
            <a:r>
              <a:rPr b="1" lang="en-US" sz="4000"/>
              <a:t>Education and Awareness:</a:t>
            </a:r>
            <a:r>
              <a:rPr lang="en-US" sz="4000"/>
              <a:t> </a:t>
            </a:r>
            <a:endParaRPr sz="4000"/>
          </a:p>
          <a:p>
            <a:pPr indent="-228600" lvl="1" marL="685800" rtl="0" algn="l">
              <a:lnSpc>
                <a:spcPct val="90000"/>
              </a:lnSpc>
              <a:spcBef>
                <a:spcPts val="500"/>
              </a:spcBef>
              <a:spcAft>
                <a:spcPts val="0"/>
              </a:spcAft>
              <a:buClr>
                <a:schemeClr val="lt1"/>
              </a:buClr>
              <a:buSzPct val="100000"/>
              <a:buChar char="•"/>
            </a:pPr>
            <a:r>
              <a:rPr lang="en-US" sz="3300"/>
              <a:t>The best protection against phishing is awareness. Understand what phishing is and stay updated on the latest phishing tactics.</a:t>
            </a:r>
            <a:endParaRPr/>
          </a:p>
          <a:p>
            <a:pPr indent="-130810" lvl="0" marL="228600" rtl="0" algn="l">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latin typeface="Calibri"/>
                <a:ea typeface="Calibri"/>
                <a:cs typeface="Calibri"/>
                <a:sym typeface="Calibri"/>
              </a:rPr>
              <a:t>Anti-Phishing Tools and Technologies</a:t>
            </a:r>
            <a:endParaRPr/>
          </a:p>
        </p:txBody>
      </p:sp>
      <p:sp>
        <p:nvSpPr>
          <p:cNvPr id="159" name="Google Shape;15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1" lang="en-US" sz="2000" u="sng"/>
              <a:t>Anti-Phishing Tools and Technologies</a:t>
            </a:r>
            <a:endParaRPr/>
          </a:p>
          <a:p>
            <a:pPr indent="0" lvl="0" marL="0" rtl="0" algn="l">
              <a:lnSpc>
                <a:spcPct val="90000"/>
              </a:lnSpc>
              <a:spcBef>
                <a:spcPts val="1000"/>
              </a:spcBef>
              <a:spcAft>
                <a:spcPts val="0"/>
              </a:spcAft>
              <a:buClr>
                <a:schemeClr val="lt1"/>
              </a:buClr>
              <a:buSzPts val="2000"/>
              <a:buNone/>
            </a:pPr>
            <a:r>
              <a:t/>
            </a:r>
            <a:endParaRPr b="1" sz="2000" u="sng"/>
          </a:p>
        </p:txBody>
      </p:sp>
      <p:graphicFrame>
        <p:nvGraphicFramePr>
          <p:cNvPr id="160" name="Google Shape;160;p12"/>
          <p:cNvGraphicFramePr/>
          <p:nvPr/>
        </p:nvGraphicFramePr>
        <p:xfrm>
          <a:off x="1139304" y="2509621"/>
          <a:ext cx="3000000" cy="3000000"/>
        </p:xfrm>
        <a:graphic>
          <a:graphicData uri="http://schemas.openxmlformats.org/drawingml/2006/table">
            <a:tbl>
              <a:tblPr bandRow="1" firstRow="1">
                <a:noFill/>
                <a:tableStyleId>{43072141-A416-4D91-8BD5-49DAA3659436}</a:tableStyleId>
              </a:tblPr>
              <a:tblGrid>
                <a:gridCol w="3423175"/>
                <a:gridCol w="6490225"/>
              </a:tblGrid>
              <a:tr h="333325">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Tool/Technology</a:t>
                      </a:r>
                      <a:endParaRPr b="0"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Description</a:t>
                      </a:r>
                      <a:endParaRPr b="0" sz="1800" u="none" cap="none" strike="noStrike">
                        <a:latin typeface="Arial"/>
                        <a:ea typeface="Arial"/>
                        <a:cs typeface="Arial"/>
                        <a:sym typeface="Arial"/>
                      </a:endParaRPr>
                    </a:p>
                  </a:txBody>
                  <a:tcPr marT="45725" marB="45725" marR="91450" marL="91450"/>
                </a:tc>
              </a:tr>
              <a:tr h="877200">
                <a:tc>
                  <a:txBody>
                    <a:bodyPr/>
                    <a:lstStyle/>
                    <a:p>
                      <a:pPr indent="0" lvl="0" marL="0" marR="0" rtl="0" algn="l">
                        <a:spcBef>
                          <a:spcPts val="0"/>
                        </a:spcBef>
                        <a:spcAft>
                          <a:spcPts val="0"/>
                        </a:spcAft>
                        <a:buNone/>
                      </a:pPr>
                      <a:r>
                        <a:rPr lang="en-US" sz="1800" u="none" cap="none" strike="noStrike">
                          <a:latin typeface="Arial"/>
                          <a:ea typeface="Arial"/>
                          <a:cs typeface="Arial"/>
                          <a:sym typeface="Arial"/>
                        </a:rPr>
                        <a:t>Email Filters and Spam Detection</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600">
                          <a:latin typeface="Arial"/>
                          <a:ea typeface="Arial"/>
                          <a:cs typeface="Arial"/>
                          <a:sym typeface="Arial"/>
                        </a:rPr>
                        <a:t>Email filters and spam detection software help identify and block phishing emails by analyzing email content, sender reputation, and other indicators of suspicious activity.</a:t>
                      </a:r>
                      <a:endParaRPr sz="1600">
                        <a:latin typeface="Arial"/>
                        <a:ea typeface="Arial"/>
                        <a:cs typeface="Arial"/>
                        <a:sym typeface="Arial"/>
                      </a:endParaRPr>
                    </a:p>
                  </a:txBody>
                  <a:tcPr marT="45725" marB="45725" marR="91450" marL="91450"/>
                </a:tc>
              </a:tr>
              <a:tr h="877200">
                <a:tc>
                  <a:txBody>
                    <a:bodyPr/>
                    <a:lstStyle/>
                    <a:p>
                      <a:pPr indent="0" lvl="0" marL="0" marR="0" rtl="0" algn="l">
                        <a:spcBef>
                          <a:spcPts val="0"/>
                        </a:spcBef>
                        <a:spcAft>
                          <a:spcPts val="0"/>
                        </a:spcAft>
                        <a:buNone/>
                      </a:pPr>
                      <a:r>
                        <a:rPr lang="en-US" sz="1800">
                          <a:latin typeface="Arial"/>
                          <a:ea typeface="Arial"/>
                          <a:cs typeface="Arial"/>
                          <a:sym typeface="Arial"/>
                        </a:rPr>
                        <a:t>Security Awareness Training Programs</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600">
                          <a:latin typeface="Arial"/>
                          <a:ea typeface="Arial"/>
                          <a:cs typeface="Arial"/>
                          <a:sym typeface="Arial"/>
                        </a:rPr>
                        <a:t>Email filters and spam detection software help identify and block phishing emails by analyzing email content, sender reputation, and other indicators of suspicious activity.</a:t>
                      </a:r>
                      <a:endParaRPr sz="1600">
                        <a:latin typeface="Arial"/>
                        <a:ea typeface="Arial"/>
                        <a:cs typeface="Arial"/>
                        <a:sym typeface="Arial"/>
                      </a:endParaRPr>
                    </a:p>
                  </a:txBody>
                  <a:tcPr marT="45725" marB="45725" marR="91450" marL="91450"/>
                </a:tc>
              </a:tr>
              <a:tr h="877200">
                <a:tc>
                  <a:txBody>
                    <a:bodyPr/>
                    <a:lstStyle/>
                    <a:p>
                      <a:pPr indent="0" lvl="0" marL="0" marR="0" rtl="0" algn="l">
                        <a:spcBef>
                          <a:spcPts val="0"/>
                        </a:spcBef>
                        <a:spcAft>
                          <a:spcPts val="0"/>
                        </a:spcAft>
                        <a:buNone/>
                      </a:pPr>
                      <a:r>
                        <a:rPr lang="en-US" sz="1800">
                          <a:latin typeface="Arial"/>
                          <a:ea typeface="Arial"/>
                          <a:cs typeface="Arial"/>
                          <a:sym typeface="Arial"/>
                        </a:rPr>
                        <a:t>Browser Extensions for Phishing Protection</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600">
                          <a:latin typeface="Arial"/>
                          <a:ea typeface="Arial"/>
                          <a:cs typeface="Arial"/>
                          <a:sym typeface="Arial"/>
                        </a:rPr>
                        <a:t>Browser extensions provide an additional layer of protection by detecting and blocking known phishing websites, displaying warnings when visiting suspicious sites, and offering real-time phishing threat intelligence.</a:t>
                      </a:r>
                      <a:endParaRPr sz="16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latin typeface="Calibri"/>
                <a:ea typeface="Calibri"/>
                <a:cs typeface="Calibri"/>
                <a:sym typeface="Calibri"/>
              </a:rPr>
              <a:t>Case Studies and Examples</a:t>
            </a:r>
            <a:endParaRPr/>
          </a:p>
        </p:txBody>
      </p:sp>
      <p:pic>
        <p:nvPicPr>
          <p:cNvPr id="166" name="Google Shape;166;p13"/>
          <p:cNvPicPr preferRelativeResize="0"/>
          <p:nvPr>
            <p:ph idx="1" type="body"/>
          </p:nvPr>
        </p:nvPicPr>
        <p:blipFill rotWithShape="1">
          <a:blip r:embed="rId3">
            <a:alphaModFix/>
          </a:blip>
          <a:srcRect b="0" l="0" r="0" t="0"/>
          <a:stretch/>
        </p:blipFill>
        <p:spPr>
          <a:xfrm>
            <a:off x="838200" y="1591521"/>
            <a:ext cx="4648200" cy="2547360"/>
          </a:xfrm>
          <a:prstGeom prst="rect">
            <a:avLst/>
          </a:prstGeom>
          <a:noFill/>
          <a:ln>
            <a:noFill/>
          </a:ln>
        </p:spPr>
      </p:pic>
      <p:pic>
        <p:nvPicPr>
          <p:cNvPr id="167" name="Google Shape;167;p13"/>
          <p:cNvPicPr preferRelativeResize="0"/>
          <p:nvPr/>
        </p:nvPicPr>
        <p:blipFill rotWithShape="1">
          <a:blip r:embed="rId4">
            <a:alphaModFix/>
          </a:blip>
          <a:srcRect b="0" l="0" r="0" t="0"/>
          <a:stretch/>
        </p:blipFill>
        <p:spPr>
          <a:xfrm>
            <a:off x="6007960" y="1591521"/>
            <a:ext cx="5040411" cy="2664595"/>
          </a:xfrm>
          <a:prstGeom prst="rect">
            <a:avLst/>
          </a:prstGeom>
          <a:noFill/>
          <a:ln>
            <a:noFill/>
          </a:ln>
        </p:spPr>
      </p:pic>
      <p:sp>
        <p:nvSpPr>
          <p:cNvPr id="168" name="Google Shape;168;p13"/>
          <p:cNvSpPr txBox="1"/>
          <p:nvPr/>
        </p:nvSpPr>
        <p:spPr>
          <a:xfrm>
            <a:off x="838200" y="4349614"/>
            <a:ext cx="464820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Case Study 1</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 major company fell victim to a phishing 	attack, resulting in the compromise of 	sensitive customer data. This incident led 	to reputational damage and financial 	losses for the company.</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3"/>
          <p:cNvSpPr txBox="1"/>
          <p:nvPr/>
        </p:nvSpPr>
        <p:spPr>
          <a:xfrm>
            <a:off x="6007960" y="4349614"/>
            <a:ext cx="5040411" cy="23391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Case Study 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An employee unknowingly clicked on a 	phishing link, leading to a malware 	infection on their computer. This allowed 	hackers to gain unauthorized access to the 	company's network and steal valuable 	intellectual property.</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838200" y="432262"/>
            <a:ext cx="10515600" cy="6483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a:latin typeface="Calibri"/>
                <a:ea typeface="Calibri"/>
                <a:cs typeface="Calibri"/>
                <a:sym typeface="Calibri"/>
              </a:rPr>
              <a:t>Conclusion</a:t>
            </a:r>
            <a:endParaRPr/>
          </a:p>
        </p:txBody>
      </p:sp>
      <p:pic>
        <p:nvPicPr>
          <p:cNvPr id="175" name="Google Shape;175;p14"/>
          <p:cNvPicPr preferRelativeResize="0"/>
          <p:nvPr>
            <p:ph idx="1" type="body"/>
          </p:nvPr>
        </p:nvPicPr>
        <p:blipFill rotWithShape="1">
          <a:blip r:embed="rId3">
            <a:alphaModFix/>
          </a:blip>
          <a:srcRect b="0" l="0" r="0" t="0"/>
          <a:stretch/>
        </p:blipFill>
        <p:spPr>
          <a:xfrm>
            <a:off x="630381" y="971478"/>
            <a:ext cx="10334105" cy="2808028"/>
          </a:xfrm>
          <a:prstGeom prst="rect">
            <a:avLst/>
          </a:prstGeom>
          <a:noFill/>
          <a:ln>
            <a:noFill/>
          </a:ln>
        </p:spPr>
      </p:pic>
      <p:sp>
        <p:nvSpPr>
          <p:cNvPr id="176" name="Google Shape;176;p14"/>
          <p:cNvSpPr txBox="1"/>
          <p:nvPr/>
        </p:nvSpPr>
        <p:spPr>
          <a:xfrm>
            <a:off x="630382" y="3779506"/>
            <a:ext cx="5122025" cy="30162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Recap of Key Points</a:t>
            </a:r>
            <a:endParaRPr/>
          </a:p>
          <a:p>
            <a:pPr indent="-285750" lvl="1" marL="742950" marR="0" rtl="0" algn="l">
              <a:spcBef>
                <a:spcPts val="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Phishing attacks are a common cyber threat that targets individuals and organizations.</a:t>
            </a:r>
            <a:endParaRPr/>
          </a:p>
          <a:p>
            <a:pPr indent="-285750" lvl="1" marL="742950" marR="0" rtl="0" algn="l">
              <a:spcBef>
                <a:spcPts val="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Phishing emails and websites often mimic legitimate sources to deceive users.</a:t>
            </a:r>
            <a:endParaRPr/>
          </a:p>
          <a:p>
            <a:pPr indent="-285750" lvl="1" marL="742950" marR="0" rtl="0" algn="l">
              <a:spcBef>
                <a:spcPts val="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Be cautious of suspicious emails, links, and attachments.</a:t>
            </a:r>
            <a:endParaRPr/>
          </a:p>
          <a:p>
            <a:pPr indent="-285750" lvl="1" marL="742950" marR="0" rtl="0" algn="l">
              <a:spcBef>
                <a:spcPts val="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Regularly update and strengthen your passwords to protect your accounts.</a:t>
            </a:r>
            <a:endParaRPr/>
          </a:p>
          <a:p>
            <a:pPr indent="-285750" lvl="1" marL="742950" marR="0" rtl="0" algn="l">
              <a:spcBef>
                <a:spcPts val="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Enable multi-factor authentication for an extra layer of security.</a:t>
            </a:r>
            <a:endParaRPr/>
          </a:p>
          <a:p>
            <a:pPr indent="-285750" lvl="1" marL="742950" marR="0" rtl="0" algn="l">
              <a:spcBef>
                <a:spcPts val="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Report any suspicious activity to your IT department or security team.</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4"/>
          <p:cNvSpPr txBox="1"/>
          <p:nvPr/>
        </p:nvSpPr>
        <p:spPr>
          <a:xfrm>
            <a:off x="5797433" y="3779506"/>
            <a:ext cx="5122025" cy="21544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Importance of Ongoing Vigilance</a:t>
            </a:r>
            <a:endParaRPr/>
          </a:p>
          <a:p>
            <a:pPr indent="-285750" lvl="1" marL="742950" marR="0" rtl="0" algn="l">
              <a:spcBef>
                <a:spcPts val="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Phishing attacks are constantly evolving, so it's crucial to stay informed and updated on the latest threats.</a:t>
            </a:r>
            <a:endParaRPr/>
          </a:p>
          <a:p>
            <a:pPr indent="-285750" lvl="1" marL="742950" marR="0" rtl="0" algn="l">
              <a:spcBef>
                <a:spcPts val="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Ongoing training and awareness programs can help individuals and organizations stay vigilant against phishing attacks.</a:t>
            </a:r>
            <a:endParaRPr/>
          </a:p>
          <a:p>
            <a:pPr indent="-285750" lvl="1" marL="742950" marR="0" rtl="0" algn="l">
              <a:spcBef>
                <a:spcPts val="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Regularly review and reinforce security protocols to ensure continued protection.</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latin typeface="Calibri"/>
                <a:ea typeface="Calibri"/>
                <a:cs typeface="Calibri"/>
                <a:sym typeface="Calibri"/>
              </a:rPr>
              <a:t>References</a:t>
            </a:r>
            <a:endParaRPr>
              <a:latin typeface="Calibri"/>
              <a:ea typeface="Calibri"/>
              <a:cs typeface="Calibri"/>
              <a:sym typeface="Calibri"/>
            </a:endParaRPr>
          </a:p>
        </p:txBody>
      </p:sp>
      <p:sp>
        <p:nvSpPr>
          <p:cNvPr id="183" name="Google Shape;183;p15"/>
          <p:cNvSpPr txBox="1"/>
          <p:nvPr>
            <p:ph idx="1" type="body"/>
          </p:nvPr>
        </p:nvSpPr>
        <p:spPr>
          <a:xfrm>
            <a:off x="838200" y="1409988"/>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200"/>
              <a:buChar char="•"/>
            </a:pPr>
            <a:r>
              <a:rPr lang="en-US" sz="2200"/>
              <a:t>ChatGpt</a:t>
            </a:r>
            <a:endParaRPr sz="2200"/>
          </a:p>
          <a:p>
            <a:pPr indent="-228600" lvl="0" marL="228600" rtl="0" algn="l">
              <a:lnSpc>
                <a:spcPct val="90000"/>
              </a:lnSpc>
              <a:spcBef>
                <a:spcPts val="1000"/>
              </a:spcBef>
              <a:spcAft>
                <a:spcPts val="0"/>
              </a:spcAft>
              <a:buClr>
                <a:schemeClr val="lt1"/>
              </a:buClr>
              <a:buSzPts val="2200"/>
              <a:buChar char="•"/>
            </a:pPr>
            <a:r>
              <a:rPr lang="en-US" sz="2200" u="sng">
                <a:solidFill>
                  <a:schemeClr val="hlink"/>
                </a:solidFill>
                <a:hlinkClick r:id="rId3"/>
              </a:rPr>
              <a:t>https://www.empowerelearning.com/blog/understanding-phishing-recognize-prevent-phishing-attacks/</a:t>
            </a:r>
            <a:endParaRPr sz="2200"/>
          </a:p>
          <a:p>
            <a:pPr indent="-228600" lvl="0" marL="228600" rtl="0" algn="l">
              <a:lnSpc>
                <a:spcPct val="90000"/>
              </a:lnSpc>
              <a:spcBef>
                <a:spcPts val="1000"/>
              </a:spcBef>
              <a:spcAft>
                <a:spcPts val="0"/>
              </a:spcAft>
              <a:buClr>
                <a:schemeClr val="lt1"/>
              </a:buClr>
              <a:buSzPts val="2200"/>
              <a:buChar char="•"/>
            </a:pPr>
            <a:r>
              <a:rPr lang="en-US" sz="2200" u="sng">
                <a:solidFill>
                  <a:schemeClr val="hlink"/>
                </a:solidFill>
                <a:hlinkClick r:id="rId4"/>
              </a:rPr>
              <a:t>https://ung.edu/information-technology/information-security/phishing-awareness.php</a:t>
            </a:r>
            <a:endParaRPr sz="2200"/>
          </a:p>
          <a:p>
            <a:pPr indent="-228600" lvl="0" marL="228600" rtl="0" algn="l">
              <a:lnSpc>
                <a:spcPct val="90000"/>
              </a:lnSpc>
              <a:spcBef>
                <a:spcPts val="1000"/>
              </a:spcBef>
              <a:spcAft>
                <a:spcPts val="0"/>
              </a:spcAft>
              <a:buClr>
                <a:schemeClr val="lt1"/>
              </a:buClr>
              <a:buSzPts val="2200"/>
              <a:buChar char="•"/>
            </a:pPr>
            <a:r>
              <a:rPr lang="en-US" sz="2200" u="sng">
                <a:solidFill>
                  <a:schemeClr val="hlink"/>
                </a:solidFill>
                <a:hlinkClick r:id="rId5"/>
              </a:rPr>
              <a:t>https://cehs.usu.edu/scce/files/phishing-awareness.pdf</a:t>
            </a:r>
            <a:endParaRPr sz="2200"/>
          </a:p>
          <a:p>
            <a:pPr indent="-50800" lvl="0" marL="22860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4400"/>
              <a:buNone/>
            </a:pPr>
            <a:r>
              <a:rPr b="1" lang="en-US" sz="4400"/>
              <a:t>Thank You</a:t>
            </a:r>
            <a:endParaRPr/>
          </a:p>
          <a:p>
            <a:pPr indent="-228600" lvl="0" marL="228600" rtl="0" algn="l">
              <a:lnSpc>
                <a:spcPct val="90000"/>
              </a:lnSpc>
              <a:spcBef>
                <a:spcPts val="1000"/>
              </a:spcBef>
              <a:spcAft>
                <a:spcPts val="0"/>
              </a:spcAft>
              <a:buClr>
                <a:schemeClr val="lt1"/>
              </a:buClr>
              <a:buSzPts val="2000"/>
              <a:buChar char="•"/>
            </a:pPr>
            <a:r>
              <a:rPr lang="en-US" sz="2000"/>
              <a:t>Thank you for participating in this phishing awareness training. Your commitment to cybersecurity is essential in safeguarding our organization's sensitive information.</a:t>
            </a:r>
            <a:endParaRPr/>
          </a:p>
          <a:p>
            <a:pPr indent="0" lvl="0" marL="0" rtl="0" algn="l">
              <a:lnSpc>
                <a:spcPct val="90000"/>
              </a:lnSpc>
              <a:spcBef>
                <a:spcPts val="1000"/>
              </a:spcBef>
              <a:spcAft>
                <a:spcPts val="0"/>
              </a:spcAft>
              <a:buClr>
                <a:schemeClr val="lt1"/>
              </a:buClr>
              <a:buSzPts val="2800"/>
              <a:buNone/>
            </a:pPr>
            <a:r>
              <a:t/>
            </a:r>
            <a:endParaRPr/>
          </a:p>
          <a:p>
            <a:pPr indent="-50800" lvl="0" marL="228600" rtl="0" algn="l">
              <a:lnSpc>
                <a:spcPct val="90000"/>
              </a:lnSpc>
              <a:spcBef>
                <a:spcPts val="1000"/>
              </a:spcBef>
              <a:spcAft>
                <a:spcPts val="0"/>
              </a:spcAft>
              <a:buClr>
                <a:schemeClr val="lt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u="sng">
                <a:latin typeface="Calibri"/>
                <a:ea typeface="Calibri"/>
                <a:cs typeface="Calibri"/>
                <a:sym typeface="Calibri"/>
              </a:rPr>
              <a:t>Introduction</a:t>
            </a:r>
            <a:endParaRPr/>
          </a:p>
        </p:txBody>
      </p:sp>
      <p:sp>
        <p:nvSpPr>
          <p:cNvPr id="92" name="Google Shape;92;p2"/>
          <p:cNvSpPr txBox="1"/>
          <p:nvPr>
            <p:ph idx="1" type="body"/>
          </p:nvPr>
        </p:nvSpPr>
        <p:spPr>
          <a:xfrm>
            <a:off x="838200" y="1690688"/>
            <a:ext cx="10515600" cy="48661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b="1" lang="en-US"/>
              <a:t>Welcome to Phishing Awareness Training</a:t>
            </a:r>
            <a:endParaRPr/>
          </a:p>
          <a:p>
            <a:pPr indent="-228600" lvl="1" marL="685800" rtl="0" algn="l">
              <a:lnSpc>
                <a:spcPct val="90000"/>
              </a:lnSpc>
              <a:spcBef>
                <a:spcPts val="500"/>
              </a:spcBef>
              <a:spcAft>
                <a:spcPts val="0"/>
              </a:spcAft>
              <a:buClr>
                <a:schemeClr val="lt1"/>
              </a:buClr>
              <a:buSzPts val="2800"/>
              <a:buChar char="•"/>
            </a:pPr>
            <a:r>
              <a:rPr lang="en-US" sz="2800"/>
              <a:t>Thank you for joining us for this important training session on recognizing and avoiding phishing attacks.</a:t>
            </a:r>
            <a:endParaRPr/>
          </a:p>
          <a:p>
            <a:pPr indent="-228600" lvl="0" marL="228600" rtl="0" algn="l">
              <a:lnSpc>
                <a:spcPct val="90000"/>
              </a:lnSpc>
              <a:spcBef>
                <a:spcPts val="1000"/>
              </a:spcBef>
              <a:spcAft>
                <a:spcPts val="0"/>
              </a:spcAft>
              <a:buClr>
                <a:schemeClr val="lt1"/>
              </a:buClr>
              <a:buSzPts val="2800"/>
              <a:buChar char="•"/>
            </a:pPr>
            <a:r>
              <a:rPr b="1" lang="en-US"/>
              <a:t>Importance of Phishing Awareness</a:t>
            </a:r>
            <a:endParaRPr/>
          </a:p>
          <a:p>
            <a:pPr indent="-228600" lvl="1" marL="685800" rtl="0" algn="l">
              <a:lnSpc>
                <a:spcPct val="90000"/>
              </a:lnSpc>
              <a:spcBef>
                <a:spcPts val="500"/>
              </a:spcBef>
              <a:spcAft>
                <a:spcPts val="0"/>
              </a:spcAft>
              <a:buClr>
                <a:schemeClr val="lt1"/>
              </a:buClr>
              <a:buSzPts val="2800"/>
              <a:buChar char="•"/>
            </a:pPr>
            <a:r>
              <a:rPr lang="en-US" sz="2800"/>
              <a:t>Phishing attacks are one of the most common and dangerous cyber threats faced by individuals and organizations today.</a:t>
            </a:r>
            <a:endParaRPr/>
          </a:p>
          <a:p>
            <a:pPr indent="-228600" lvl="0" marL="228600" rtl="0" algn="l">
              <a:lnSpc>
                <a:spcPct val="90000"/>
              </a:lnSpc>
              <a:spcBef>
                <a:spcPts val="1000"/>
              </a:spcBef>
              <a:spcAft>
                <a:spcPts val="0"/>
              </a:spcAft>
              <a:buClr>
                <a:schemeClr val="lt1"/>
              </a:buClr>
              <a:buSzPts val="2800"/>
              <a:buChar char="•"/>
            </a:pPr>
            <a:r>
              <a:rPr b="1" lang="en-US"/>
              <a:t>Prevalence of Phishing Attacks</a:t>
            </a:r>
            <a:endParaRPr/>
          </a:p>
          <a:p>
            <a:pPr indent="-228600" lvl="1" marL="685800" rtl="0" algn="l">
              <a:lnSpc>
                <a:spcPct val="90000"/>
              </a:lnSpc>
              <a:spcBef>
                <a:spcPts val="500"/>
              </a:spcBef>
              <a:spcAft>
                <a:spcPts val="0"/>
              </a:spcAft>
              <a:buClr>
                <a:schemeClr val="lt1"/>
              </a:buClr>
              <a:buSzPts val="2800"/>
              <a:buChar char="•"/>
            </a:pPr>
            <a:r>
              <a:rPr lang="en-US" sz="2800"/>
              <a:t>Phishing attacks have become increasingly sophisticated and prevalent, targeting individuals and organizations of all sizes and industries.</a:t>
            </a:r>
            <a:endParaRPr/>
          </a:p>
          <a:p>
            <a:pPr indent="-50800" lvl="0" marL="228600" rtl="0" algn="l">
              <a:lnSpc>
                <a:spcPct val="90000"/>
              </a:lnSpc>
              <a:spcBef>
                <a:spcPts val="1000"/>
              </a:spcBef>
              <a:spcAft>
                <a:spcPts val="0"/>
              </a:spcAft>
              <a:buClr>
                <a:schemeClr val="lt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latin typeface="Calibri"/>
                <a:ea typeface="Calibri"/>
                <a:cs typeface="Calibri"/>
                <a:sym typeface="Calibri"/>
              </a:rPr>
              <a:t>What is Phishing?</a:t>
            </a:r>
            <a:endParaRPr/>
          </a:p>
        </p:txBody>
      </p:sp>
      <p:sp>
        <p:nvSpPr>
          <p:cNvPr id="98" name="Google Shape;98;p3"/>
          <p:cNvSpPr txBox="1"/>
          <p:nvPr>
            <p:ph idx="1" type="body"/>
          </p:nvPr>
        </p:nvSpPr>
        <p:spPr>
          <a:xfrm>
            <a:off x="838200" y="1451551"/>
            <a:ext cx="10515600" cy="44754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800"/>
              <a:buChar char="•"/>
            </a:pPr>
            <a:r>
              <a:rPr lang="en-US" sz="1800"/>
              <a:t>Phishing is a type of cyber attack where attackers use deception and manipulation techniques to trick individuals into revealing sensitive information, such as passwords, credit card numbers, or social security numbers. Phishing attacks often involve impersonating a trusted entity, such as a bank, government agency, or well-known company, in order to gain the victim's trust and obtain their confidential information.</a:t>
            </a:r>
            <a:endParaRPr/>
          </a:p>
          <a:p>
            <a:pPr indent="0" lvl="0" marL="0" rtl="0" algn="l">
              <a:lnSpc>
                <a:spcPct val="90000"/>
              </a:lnSpc>
              <a:spcBef>
                <a:spcPts val="1000"/>
              </a:spcBef>
              <a:spcAft>
                <a:spcPts val="0"/>
              </a:spcAft>
              <a:buClr>
                <a:schemeClr val="lt1"/>
              </a:buClr>
              <a:buSzPts val="1800"/>
              <a:buNone/>
            </a:pPr>
            <a:r>
              <a:t/>
            </a:r>
            <a:endParaRPr sz="1800"/>
          </a:p>
          <a:p>
            <a:pPr indent="-228600" lvl="0" marL="228600" rtl="0" algn="l">
              <a:lnSpc>
                <a:spcPct val="90000"/>
              </a:lnSpc>
              <a:spcBef>
                <a:spcPts val="1000"/>
              </a:spcBef>
              <a:spcAft>
                <a:spcPts val="0"/>
              </a:spcAft>
              <a:buClr>
                <a:schemeClr val="lt1"/>
              </a:buClr>
              <a:buSzPts val="1800"/>
              <a:buChar char="•"/>
            </a:pPr>
            <a:r>
              <a:rPr b="1" lang="en-US" sz="1800" u="sng"/>
              <a:t>Examples of Phishing Attacks</a:t>
            </a:r>
            <a:endParaRPr/>
          </a:p>
          <a:p>
            <a:pPr indent="-228600" lvl="1" marL="685800" rtl="0" algn="l">
              <a:lnSpc>
                <a:spcPct val="90000"/>
              </a:lnSpc>
              <a:spcBef>
                <a:spcPts val="500"/>
              </a:spcBef>
              <a:spcAft>
                <a:spcPts val="0"/>
              </a:spcAft>
              <a:buClr>
                <a:schemeClr val="lt1"/>
              </a:buClr>
              <a:buSzPts val="1800"/>
              <a:buChar char="•"/>
            </a:pPr>
            <a:r>
              <a:rPr b="1" lang="en-US" sz="1800" u="sng"/>
              <a:t>Emails</a:t>
            </a:r>
            <a:r>
              <a:rPr lang="en-US" sz="1800"/>
              <a:t>: Attackers send fraudulent emails that appear to be from a legitimate source, such as a bank or an online service provider. These emails often contain urgent requests for personal information or ask the recipient to click on a malicious link.</a:t>
            </a:r>
            <a:endParaRPr/>
          </a:p>
          <a:p>
            <a:pPr indent="-228600" lvl="1" marL="685800" rtl="0" algn="l">
              <a:lnSpc>
                <a:spcPct val="90000"/>
              </a:lnSpc>
              <a:spcBef>
                <a:spcPts val="500"/>
              </a:spcBef>
              <a:spcAft>
                <a:spcPts val="0"/>
              </a:spcAft>
              <a:buClr>
                <a:schemeClr val="lt1"/>
              </a:buClr>
              <a:buSzPts val="1800"/>
              <a:buChar char="•"/>
            </a:pPr>
            <a:r>
              <a:rPr b="1" lang="en-US" sz="1800" u="sng"/>
              <a:t>Websites</a:t>
            </a:r>
            <a:r>
              <a:rPr lang="en-US" sz="1800"/>
              <a:t>: Phishing websites are designed to mimic legitimate websites, such as online banking portals or e-commerce platforms. These websites trick users into entering their login credentials or financial information.</a:t>
            </a:r>
            <a:endParaRPr/>
          </a:p>
          <a:p>
            <a:pPr indent="-228600" lvl="1" marL="685800" rtl="0" algn="l">
              <a:lnSpc>
                <a:spcPct val="90000"/>
              </a:lnSpc>
              <a:spcBef>
                <a:spcPts val="500"/>
              </a:spcBef>
              <a:spcAft>
                <a:spcPts val="0"/>
              </a:spcAft>
              <a:buClr>
                <a:schemeClr val="lt1"/>
              </a:buClr>
              <a:buSzPts val="1800"/>
              <a:buChar char="•"/>
            </a:pPr>
            <a:r>
              <a:rPr b="1" lang="en-US" sz="1800" u="sng"/>
              <a:t>Social Engineering</a:t>
            </a:r>
            <a:r>
              <a:rPr lang="en-US" sz="1800"/>
              <a:t>: Attackers may also use social engineering techniques to manipulate individuals into revealing sensitive information. This can involve impersonating a colleague, friend, or family member and requesting personal information or login credentials.</a:t>
            </a:r>
            <a:endParaRPr/>
          </a:p>
          <a:p>
            <a:pPr indent="-139700" lvl="0" marL="228600" rtl="0" algn="l">
              <a:lnSpc>
                <a:spcPct val="90000"/>
              </a:lnSpc>
              <a:spcBef>
                <a:spcPts val="1000"/>
              </a:spcBef>
              <a:spcAft>
                <a:spcPts val="0"/>
              </a:spcAft>
              <a:buClr>
                <a:schemeClr val="lt1"/>
              </a:buClr>
              <a:buSzPts val="14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latin typeface="Calibri"/>
                <a:ea typeface="Calibri"/>
                <a:cs typeface="Calibri"/>
                <a:sym typeface="Calibri"/>
              </a:rPr>
              <a:t>Types of Phishing Attacks</a:t>
            </a:r>
            <a:endParaRPr/>
          </a:p>
        </p:txBody>
      </p:sp>
      <p:sp>
        <p:nvSpPr>
          <p:cNvPr id="104" name="Google Shape;104;p4"/>
          <p:cNvSpPr txBox="1"/>
          <p:nvPr>
            <p:ph idx="1" type="body"/>
          </p:nvPr>
        </p:nvSpPr>
        <p:spPr>
          <a:xfrm>
            <a:off x="485256" y="1814137"/>
            <a:ext cx="275289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1" lang="en-US" sz="2000" u="sng"/>
              <a:t>Email Phishing</a:t>
            </a:r>
            <a:endParaRPr b="1" sz="2000" u="sng"/>
          </a:p>
          <a:p>
            <a:pPr indent="-228600" lvl="1" marL="685800" rtl="0" algn="l">
              <a:lnSpc>
                <a:spcPct val="90000"/>
              </a:lnSpc>
              <a:spcBef>
                <a:spcPts val="500"/>
              </a:spcBef>
              <a:spcAft>
                <a:spcPts val="0"/>
              </a:spcAft>
              <a:buClr>
                <a:schemeClr val="lt1"/>
              </a:buClr>
              <a:buSzPts val="2000"/>
              <a:buChar char="•"/>
            </a:pPr>
            <a:r>
              <a:rPr lang="en-US" sz="2000"/>
              <a:t>Most common type of phishing attack</a:t>
            </a:r>
            <a:endParaRPr/>
          </a:p>
          <a:p>
            <a:pPr indent="-228600" lvl="1" marL="685800" rtl="0" algn="l">
              <a:lnSpc>
                <a:spcPct val="90000"/>
              </a:lnSpc>
              <a:spcBef>
                <a:spcPts val="500"/>
              </a:spcBef>
              <a:spcAft>
                <a:spcPts val="0"/>
              </a:spcAft>
              <a:buClr>
                <a:schemeClr val="lt1"/>
              </a:buClr>
              <a:buSzPts val="2000"/>
              <a:buChar char="•"/>
            </a:pPr>
            <a:r>
              <a:rPr lang="en-US" sz="2000"/>
              <a:t>Attackers send fraudulent emails that appear to be from a legitimate source</a:t>
            </a:r>
            <a:endParaRPr/>
          </a:p>
          <a:p>
            <a:pPr indent="-228600" lvl="1" marL="685800" rtl="0" algn="l">
              <a:lnSpc>
                <a:spcPct val="90000"/>
              </a:lnSpc>
              <a:spcBef>
                <a:spcPts val="500"/>
              </a:spcBef>
              <a:spcAft>
                <a:spcPts val="0"/>
              </a:spcAft>
              <a:buClr>
                <a:schemeClr val="lt1"/>
              </a:buClr>
              <a:buSzPts val="2000"/>
              <a:buChar char="•"/>
            </a:pPr>
            <a:r>
              <a:rPr lang="en-US" sz="2000"/>
              <a:t>Emails often contain malicious links or attachments</a:t>
            </a:r>
            <a:endParaRPr/>
          </a:p>
          <a:p>
            <a:pPr indent="-50800" lvl="0" marL="228600" rtl="0" algn="l">
              <a:lnSpc>
                <a:spcPct val="90000"/>
              </a:lnSpc>
              <a:spcBef>
                <a:spcPts val="1000"/>
              </a:spcBef>
              <a:spcAft>
                <a:spcPts val="0"/>
              </a:spcAft>
              <a:buClr>
                <a:schemeClr val="lt1"/>
              </a:buClr>
              <a:buSzPts val="2800"/>
              <a:buNone/>
            </a:pPr>
            <a:r>
              <a:t/>
            </a:r>
            <a:endParaRPr/>
          </a:p>
        </p:txBody>
      </p:sp>
      <p:sp>
        <p:nvSpPr>
          <p:cNvPr id="105" name="Google Shape;105;p4"/>
          <p:cNvSpPr txBox="1"/>
          <p:nvPr/>
        </p:nvSpPr>
        <p:spPr>
          <a:xfrm>
            <a:off x="3714404" y="1825625"/>
            <a:ext cx="2752898" cy="4351338"/>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lt1"/>
              </a:buClr>
              <a:buSzPts val="2800"/>
              <a:buFont typeface="Arial"/>
              <a:buNone/>
            </a:pPr>
            <a:r>
              <a:t/>
            </a:r>
            <a:endParaRPr b="0" i="0" sz="2800" u="none" cap="none" strike="noStrike">
              <a:solidFill>
                <a:schemeClr val="lt1"/>
              </a:solidFill>
              <a:latin typeface="Calibri"/>
              <a:ea typeface="Calibri"/>
              <a:cs typeface="Calibri"/>
              <a:sym typeface="Calibri"/>
            </a:endParaRPr>
          </a:p>
        </p:txBody>
      </p:sp>
      <p:sp>
        <p:nvSpPr>
          <p:cNvPr id="106" name="Google Shape;106;p4"/>
          <p:cNvSpPr txBox="1"/>
          <p:nvPr/>
        </p:nvSpPr>
        <p:spPr>
          <a:xfrm>
            <a:off x="3059429" y="1814137"/>
            <a:ext cx="2752898" cy="439033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000"/>
              <a:buFont typeface="Arial"/>
              <a:buChar char="•"/>
            </a:pPr>
            <a:r>
              <a:rPr b="1" i="0" lang="en-US" sz="2000" u="sng" cap="none" strike="noStrike">
                <a:solidFill>
                  <a:schemeClr val="lt1"/>
                </a:solidFill>
                <a:latin typeface="Calibri"/>
                <a:ea typeface="Calibri"/>
                <a:cs typeface="Calibri"/>
                <a:sym typeface="Calibri"/>
              </a:rPr>
              <a:t>Spear Phishing</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Targeted phishing attack</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Attackers personalize emails to specific individuals or organizations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Emails often appear to be from a trusted source</a:t>
            </a:r>
            <a:endParaRPr/>
          </a:p>
          <a:p>
            <a:pPr indent="-50800" lvl="0" marL="228600" marR="0" rtl="0" algn="l">
              <a:lnSpc>
                <a:spcPct val="90000"/>
              </a:lnSpc>
              <a:spcBef>
                <a:spcPts val="1000"/>
              </a:spcBef>
              <a:spcAft>
                <a:spcPts val="0"/>
              </a:spcAft>
              <a:buClr>
                <a:schemeClr val="lt1"/>
              </a:buClr>
              <a:buSzPts val="2800"/>
              <a:buFont typeface="Arial"/>
              <a:buNone/>
            </a:pPr>
            <a:r>
              <a:t/>
            </a:r>
            <a:endParaRPr b="0" i="0" sz="2800" u="none" cap="none" strike="noStrike">
              <a:solidFill>
                <a:schemeClr val="lt1"/>
              </a:solidFill>
              <a:latin typeface="Calibri"/>
              <a:ea typeface="Calibri"/>
              <a:cs typeface="Calibri"/>
              <a:sym typeface="Calibri"/>
            </a:endParaRPr>
          </a:p>
        </p:txBody>
      </p:sp>
      <p:sp>
        <p:nvSpPr>
          <p:cNvPr id="107" name="Google Shape;107;p4"/>
          <p:cNvSpPr txBox="1"/>
          <p:nvPr/>
        </p:nvSpPr>
        <p:spPr>
          <a:xfrm>
            <a:off x="5996247" y="1814137"/>
            <a:ext cx="3002281" cy="437884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000"/>
              <a:buFont typeface="Arial"/>
              <a:buChar char="•"/>
            </a:pPr>
            <a:r>
              <a:rPr b="1" i="0" lang="en-US" sz="2000" u="sng" cap="none" strike="noStrike">
                <a:solidFill>
                  <a:schemeClr val="lt1"/>
                </a:solidFill>
                <a:latin typeface="Calibri"/>
                <a:ea typeface="Calibri"/>
                <a:cs typeface="Calibri"/>
                <a:sym typeface="Calibri"/>
              </a:rPr>
              <a:t>Vishing</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Phishing attack conducted over phone calls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Attackers impersonate legitimate organizations or individuals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Aim to trick victims into revealing sensitive information</a:t>
            </a:r>
            <a:endParaRPr/>
          </a:p>
          <a:p>
            <a:pPr indent="-50800" lvl="0" marL="228600" marR="0" rtl="0" algn="l">
              <a:lnSpc>
                <a:spcPct val="90000"/>
              </a:lnSpc>
              <a:spcBef>
                <a:spcPts val="1000"/>
              </a:spcBef>
              <a:spcAft>
                <a:spcPts val="0"/>
              </a:spcAft>
              <a:buClr>
                <a:schemeClr val="lt1"/>
              </a:buClr>
              <a:buSzPts val="2800"/>
              <a:buFont typeface="Arial"/>
              <a:buNone/>
            </a:pPr>
            <a:r>
              <a:t/>
            </a:r>
            <a:endParaRPr b="0" i="0" sz="2800" u="none" cap="none" strike="noStrike">
              <a:solidFill>
                <a:schemeClr val="lt1"/>
              </a:solidFill>
              <a:latin typeface="Calibri"/>
              <a:ea typeface="Calibri"/>
              <a:cs typeface="Calibri"/>
              <a:sym typeface="Calibri"/>
            </a:endParaRPr>
          </a:p>
        </p:txBody>
      </p:sp>
      <p:sp>
        <p:nvSpPr>
          <p:cNvPr id="108" name="Google Shape;108;p4"/>
          <p:cNvSpPr txBox="1"/>
          <p:nvPr/>
        </p:nvSpPr>
        <p:spPr>
          <a:xfrm>
            <a:off x="8670173" y="1816099"/>
            <a:ext cx="3002281" cy="437884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000"/>
              <a:buFont typeface="Arial"/>
              <a:buChar char="•"/>
            </a:pPr>
            <a:r>
              <a:rPr b="1" i="0" lang="en-US" sz="2000" u="sng" cap="none" strike="noStrike">
                <a:solidFill>
                  <a:schemeClr val="lt1"/>
                </a:solidFill>
                <a:latin typeface="Calibri"/>
                <a:ea typeface="Calibri"/>
                <a:cs typeface="Calibri"/>
                <a:sym typeface="Calibri"/>
              </a:rPr>
              <a:t>Smishing</a:t>
            </a:r>
            <a:endParaRPr b="1" i="0" sz="2000" u="sng" cap="none" strike="noStrike">
              <a:solidFill>
                <a:schemeClr val="lt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Phishing attack conducted via SMS or text messages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Attackers send fraudulent messages with malicious links or requests for personal information</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Messages often appear urgent or alarming</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latin typeface="Calibri"/>
                <a:ea typeface="Calibri"/>
                <a:cs typeface="Calibri"/>
                <a:sym typeface="Calibri"/>
              </a:rPr>
              <a:t>The Anatomy of a Phishing Email</a:t>
            </a:r>
            <a:endParaRPr/>
          </a:p>
        </p:txBody>
      </p:sp>
      <p:sp>
        <p:nvSpPr>
          <p:cNvPr id="114" name="Google Shape;114;p5"/>
          <p:cNvSpPr txBox="1"/>
          <p:nvPr>
            <p:ph idx="1" type="body"/>
          </p:nvPr>
        </p:nvSpPr>
        <p:spPr>
          <a:xfrm>
            <a:off x="838200" y="1501429"/>
            <a:ext cx="10515600" cy="48411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800"/>
              <a:buChar char="•"/>
            </a:pPr>
            <a:r>
              <a:rPr b="1" lang="en-US" sz="1800" u="sng"/>
              <a:t>Generic Salutations</a:t>
            </a:r>
            <a:endParaRPr/>
          </a:p>
          <a:p>
            <a:pPr indent="-228600" lvl="1" marL="685800" rtl="0" algn="l">
              <a:lnSpc>
                <a:spcPct val="90000"/>
              </a:lnSpc>
              <a:spcBef>
                <a:spcPts val="500"/>
              </a:spcBef>
              <a:spcAft>
                <a:spcPts val="0"/>
              </a:spcAft>
              <a:buClr>
                <a:schemeClr val="lt1"/>
              </a:buClr>
              <a:buSzPts val="1800"/>
              <a:buChar char="•"/>
            </a:pPr>
            <a:r>
              <a:rPr lang="en-US" sz="1800"/>
              <a:t>Phishing emails often use generic salutations like 'Dear Customer' or 'Dear User' instead of addressing you by your name.</a:t>
            </a:r>
            <a:endParaRPr/>
          </a:p>
          <a:p>
            <a:pPr indent="-228600" lvl="0" marL="228600" rtl="0" algn="l">
              <a:lnSpc>
                <a:spcPct val="90000"/>
              </a:lnSpc>
              <a:spcBef>
                <a:spcPts val="1000"/>
              </a:spcBef>
              <a:spcAft>
                <a:spcPts val="0"/>
              </a:spcAft>
              <a:buClr>
                <a:schemeClr val="lt1"/>
              </a:buClr>
              <a:buSzPts val="1800"/>
              <a:buChar char="•"/>
            </a:pPr>
            <a:r>
              <a:rPr b="1" lang="en-US" sz="1800" u="sng"/>
              <a:t>Urgent or Threatening Language</a:t>
            </a:r>
            <a:endParaRPr/>
          </a:p>
          <a:p>
            <a:pPr indent="-228600" lvl="1" marL="685800" rtl="0" algn="l">
              <a:lnSpc>
                <a:spcPct val="90000"/>
              </a:lnSpc>
              <a:spcBef>
                <a:spcPts val="500"/>
              </a:spcBef>
              <a:spcAft>
                <a:spcPts val="0"/>
              </a:spcAft>
              <a:buClr>
                <a:schemeClr val="lt1"/>
              </a:buClr>
              <a:buSzPts val="1800"/>
              <a:buChar char="•"/>
            </a:pPr>
            <a:r>
              <a:rPr lang="en-US" sz="1800"/>
              <a:t>Phishing emails may contain urgent or threatening language to create a sense of urgency and manipulate you into taking immediate action.</a:t>
            </a:r>
            <a:endParaRPr/>
          </a:p>
          <a:p>
            <a:pPr indent="-228600" lvl="0" marL="228600" rtl="0" algn="l">
              <a:lnSpc>
                <a:spcPct val="90000"/>
              </a:lnSpc>
              <a:spcBef>
                <a:spcPts val="1000"/>
              </a:spcBef>
              <a:spcAft>
                <a:spcPts val="0"/>
              </a:spcAft>
              <a:buClr>
                <a:schemeClr val="lt1"/>
              </a:buClr>
              <a:buSzPts val="1800"/>
              <a:buChar char="•"/>
            </a:pPr>
            <a:r>
              <a:rPr b="1" lang="en-US" sz="1800" u="sng"/>
              <a:t>Unusual Sender Addresses</a:t>
            </a:r>
            <a:endParaRPr/>
          </a:p>
          <a:p>
            <a:pPr indent="-228600" lvl="1" marL="685800" rtl="0" algn="l">
              <a:lnSpc>
                <a:spcPct val="90000"/>
              </a:lnSpc>
              <a:spcBef>
                <a:spcPts val="500"/>
              </a:spcBef>
              <a:spcAft>
                <a:spcPts val="0"/>
              </a:spcAft>
              <a:buClr>
                <a:schemeClr val="lt1"/>
              </a:buClr>
              <a:buSzPts val="1800"/>
              <a:buChar char="•"/>
            </a:pPr>
            <a:r>
              <a:rPr lang="en-US" sz="1800"/>
              <a:t>Be cautious of emails from unfamiliar or suspicious sender addresses. Phishing emails may use addresses that mimic legitimate organizations or contain misspellings.</a:t>
            </a:r>
            <a:endParaRPr/>
          </a:p>
          <a:p>
            <a:pPr indent="-228600" lvl="0" marL="228600" rtl="0" algn="l">
              <a:lnSpc>
                <a:spcPct val="90000"/>
              </a:lnSpc>
              <a:spcBef>
                <a:spcPts val="1000"/>
              </a:spcBef>
              <a:spcAft>
                <a:spcPts val="0"/>
              </a:spcAft>
              <a:buClr>
                <a:schemeClr val="lt1"/>
              </a:buClr>
              <a:buSzPts val="1800"/>
              <a:buChar char="•"/>
            </a:pPr>
            <a:r>
              <a:rPr b="1" lang="en-US" sz="1800" u="sng"/>
              <a:t>Unexpected Attachments or Links</a:t>
            </a:r>
            <a:endParaRPr/>
          </a:p>
          <a:p>
            <a:pPr indent="-228600" lvl="1" marL="685800" rtl="0" algn="l">
              <a:lnSpc>
                <a:spcPct val="90000"/>
              </a:lnSpc>
              <a:spcBef>
                <a:spcPts val="500"/>
              </a:spcBef>
              <a:spcAft>
                <a:spcPts val="0"/>
              </a:spcAft>
              <a:buClr>
                <a:schemeClr val="lt1"/>
              </a:buClr>
              <a:buSzPts val="1800"/>
              <a:buChar char="•"/>
            </a:pPr>
            <a:r>
              <a:rPr lang="en-US" sz="1800"/>
              <a:t>Phishing emails may include unexpected attachments or links. Be wary of clicking on links or downloading attachments from unknown sources.</a:t>
            </a:r>
            <a:endParaRPr/>
          </a:p>
          <a:p>
            <a:pPr indent="-228600" lvl="0" marL="228600" rtl="0" algn="l">
              <a:lnSpc>
                <a:spcPct val="90000"/>
              </a:lnSpc>
              <a:spcBef>
                <a:spcPts val="1000"/>
              </a:spcBef>
              <a:spcAft>
                <a:spcPts val="0"/>
              </a:spcAft>
              <a:buClr>
                <a:schemeClr val="lt1"/>
              </a:buClr>
              <a:buSzPts val="1800"/>
              <a:buChar char="•"/>
            </a:pPr>
            <a:r>
              <a:rPr b="1" lang="en-US" sz="1800" u="sng"/>
              <a:t>Requests for Sensitive Information</a:t>
            </a:r>
            <a:endParaRPr/>
          </a:p>
          <a:p>
            <a:pPr indent="-228600" lvl="1" marL="685800" rtl="0" algn="l">
              <a:lnSpc>
                <a:spcPct val="90000"/>
              </a:lnSpc>
              <a:spcBef>
                <a:spcPts val="500"/>
              </a:spcBef>
              <a:spcAft>
                <a:spcPts val="0"/>
              </a:spcAft>
              <a:buClr>
                <a:schemeClr val="lt1"/>
              </a:buClr>
              <a:buSzPts val="1800"/>
              <a:buChar char="•"/>
            </a:pPr>
            <a:r>
              <a:rPr lang="en-US" sz="1800"/>
              <a:t>Phishing emails often request sensitive information like passwords, credit card numbers, or social security numbers. Legitimate organizations will never ask for this information via email.</a:t>
            </a:r>
            <a:endParaRPr/>
          </a:p>
          <a:p>
            <a:pPr indent="-101600" lvl="0" marL="228600" rtl="0" algn="l">
              <a:lnSpc>
                <a:spcPct val="90000"/>
              </a:lnSpc>
              <a:spcBef>
                <a:spcPts val="1000"/>
              </a:spcBef>
              <a:spcAft>
                <a:spcPts val="0"/>
              </a:spcAft>
              <a:buClr>
                <a:schemeClr val="lt1"/>
              </a:buClr>
              <a:buSzPts val="20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latin typeface="Calibri"/>
                <a:ea typeface="Calibri"/>
                <a:cs typeface="Calibri"/>
                <a:sym typeface="Calibri"/>
              </a:rPr>
              <a:t>Identifying Phishing Websites</a:t>
            </a:r>
            <a:endParaRPr/>
          </a:p>
        </p:txBody>
      </p:sp>
      <p:sp>
        <p:nvSpPr>
          <p:cNvPr id="120" name="Google Shape;120;p6"/>
          <p:cNvSpPr txBox="1"/>
          <p:nvPr>
            <p:ph idx="1" type="body"/>
          </p:nvPr>
        </p:nvSpPr>
        <p:spPr>
          <a:xfrm>
            <a:off x="780011" y="1443238"/>
            <a:ext cx="10515600" cy="48245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b="1" lang="en-US" u="sng"/>
              <a:t>Tips for Identifying Phishing Websites</a:t>
            </a:r>
            <a:endParaRPr/>
          </a:p>
          <a:p>
            <a:pPr indent="-228600" lvl="1" marL="685800" rtl="0" algn="l">
              <a:lnSpc>
                <a:spcPct val="90000"/>
              </a:lnSpc>
              <a:spcBef>
                <a:spcPts val="500"/>
              </a:spcBef>
              <a:spcAft>
                <a:spcPts val="0"/>
              </a:spcAft>
              <a:buClr>
                <a:schemeClr val="lt1"/>
              </a:buClr>
              <a:buSzPts val="2400"/>
              <a:buChar char="•"/>
            </a:pPr>
            <a:r>
              <a:rPr lang="en-US"/>
              <a:t>Look for HTTPS in the URL: Legitimate websites use HTTPS to encrypt data and provide a secure connection. Check for the padlock icon in the address bar.</a:t>
            </a:r>
            <a:endParaRPr/>
          </a:p>
          <a:p>
            <a:pPr indent="-228600" lvl="1" marL="685800" rtl="0" algn="l">
              <a:lnSpc>
                <a:spcPct val="90000"/>
              </a:lnSpc>
              <a:spcBef>
                <a:spcPts val="500"/>
              </a:spcBef>
              <a:spcAft>
                <a:spcPts val="0"/>
              </a:spcAft>
              <a:buClr>
                <a:schemeClr val="lt1"/>
              </a:buClr>
              <a:buSzPts val="2400"/>
              <a:buChar char="•"/>
            </a:pPr>
            <a:r>
              <a:rPr lang="en-US"/>
              <a:t>Verify the website's legitimacy: Pay attention to the domain name and look for any misspellings or variations that may indicate a phishing attempt.</a:t>
            </a:r>
            <a:endParaRPr/>
          </a:p>
          <a:p>
            <a:pPr indent="-228600" lvl="1" marL="685800" rtl="0" algn="l">
              <a:lnSpc>
                <a:spcPct val="90000"/>
              </a:lnSpc>
              <a:spcBef>
                <a:spcPts val="500"/>
              </a:spcBef>
              <a:spcAft>
                <a:spcPts val="0"/>
              </a:spcAft>
              <a:buClr>
                <a:schemeClr val="lt1"/>
              </a:buClr>
              <a:buSzPts val="2400"/>
              <a:buChar char="•"/>
            </a:pPr>
            <a:r>
              <a:rPr lang="en-US"/>
              <a:t>Be cautious of pop-ups and redirects: Phishing websites often use pop-ups and redirects to trick users into revealing sensitive information.</a:t>
            </a:r>
            <a:endParaRPr/>
          </a:p>
          <a:p>
            <a:pPr indent="-228600" lvl="1" marL="685800" rtl="0" algn="l">
              <a:lnSpc>
                <a:spcPct val="90000"/>
              </a:lnSpc>
              <a:spcBef>
                <a:spcPts val="500"/>
              </a:spcBef>
              <a:spcAft>
                <a:spcPts val="0"/>
              </a:spcAft>
              <a:buClr>
                <a:schemeClr val="lt1"/>
              </a:buClr>
              <a:buSzPts val="2400"/>
              <a:buChar char="•"/>
            </a:pPr>
            <a:r>
              <a:rPr lang="en-US"/>
              <a:t>Trust your instincts: If something seems suspicious or too good to be true, it's better to be cautious and avoid interacting with the website.</a:t>
            </a:r>
            <a:endParaRPr/>
          </a:p>
          <a:p>
            <a:pPr indent="-50800" lvl="0" marL="228600" rtl="0" algn="l">
              <a:lnSpc>
                <a:spcPct val="90000"/>
              </a:lnSpc>
              <a:spcBef>
                <a:spcPts val="1000"/>
              </a:spcBef>
              <a:spcAft>
                <a:spcPts val="0"/>
              </a:spcAft>
              <a:buClr>
                <a:schemeClr val="lt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latin typeface="Calibri"/>
                <a:ea typeface="Calibri"/>
                <a:cs typeface="Calibri"/>
                <a:sym typeface="Calibri"/>
              </a:rPr>
              <a:t>Recognizing Social Engineering Tactics</a:t>
            </a:r>
            <a:endParaRPr/>
          </a:p>
        </p:txBody>
      </p:sp>
      <p:sp>
        <p:nvSpPr>
          <p:cNvPr id="126" name="Google Shape;126;p7"/>
          <p:cNvSpPr txBox="1"/>
          <p:nvPr>
            <p:ph idx="1" type="body"/>
          </p:nvPr>
        </p:nvSpPr>
        <p:spPr>
          <a:xfrm>
            <a:off x="609600" y="1576245"/>
            <a:ext cx="3291840" cy="34280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b="1" lang="en-US" u="sng"/>
              <a:t>Building Trust</a:t>
            </a:r>
            <a:endParaRPr/>
          </a:p>
          <a:p>
            <a:pPr indent="-228600" lvl="1" marL="685800" rtl="0" algn="l">
              <a:lnSpc>
                <a:spcPct val="90000"/>
              </a:lnSpc>
              <a:spcBef>
                <a:spcPts val="500"/>
              </a:spcBef>
              <a:spcAft>
                <a:spcPts val="0"/>
              </a:spcAft>
              <a:buClr>
                <a:schemeClr val="lt1"/>
              </a:buClr>
              <a:buSzPts val="1900"/>
              <a:buChar char="•"/>
            </a:pPr>
            <a:r>
              <a:rPr lang="en-US" sz="1900"/>
              <a:t>Phishing attackers may impersonate trusted entities such as banks, social media platforms, or well-known brands.</a:t>
            </a:r>
            <a:endParaRPr/>
          </a:p>
          <a:p>
            <a:pPr indent="-228600" lvl="1" marL="685800" rtl="0" algn="l">
              <a:lnSpc>
                <a:spcPct val="90000"/>
              </a:lnSpc>
              <a:spcBef>
                <a:spcPts val="500"/>
              </a:spcBef>
              <a:spcAft>
                <a:spcPts val="0"/>
              </a:spcAft>
              <a:buClr>
                <a:schemeClr val="lt1"/>
              </a:buClr>
              <a:buSzPts val="1900"/>
              <a:buChar char="•"/>
            </a:pPr>
            <a:r>
              <a:rPr lang="en-US" sz="1900"/>
              <a:t>They use logos, email signatures, and other elements to make their messages appear legitimate.</a:t>
            </a:r>
            <a:endParaRPr/>
          </a:p>
          <a:p>
            <a:pPr indent="-50800" lvl="0" marL="228600" rtl="0" algn="l">
              <a:lnSpc>
                <a:spcPct val="90000"/>
              </a:lnSpc>
              <a:spcBef>
                <a:spcPts val="1000"/>
              </a:spcBef>
              <a:spcAft>
                <a:spcPts val="0"/>
              </a:spcAft>
              <a:buClr>
                <a:schemeClr val="lt1"/>
              </a:buClr>
              <a:buSzPts val="2800"/>
              <a:buNone/>
            </a:pPr>
            <a:r>
              <a:t/>
            </a:r>
            <a:endParaRPr/>
          </a:p>
        </p:txBody>
      </p:sp>
      <p:sp>
        <p:nvSpPr>
          <p:cNvPr id="127" name="Google Shape;127;p7"/>
          <p:cNvSpPr txBox="1"/>
          <p:nvPr/>
        </p:nvSpPr>
        <p:spPr>
          <a:xfrm>
            <a:off x="3901440" y="1685580"/>
            <a:ext cx="3135284" cy="390377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400"/>
              <a:buFont typeface="Arial"/>
              <a:buChar char="•"/>
            </a:pPr>
            <a:r>
              <a:rPr b="1" i="0" lang="en-US" sz="2400" u="sng" cap="none" strike="noStrike">
                <a:solidFill>
                  <a:schemeClr val="lt1"/>
                </a:solidFill>
                <a:latin typeface="Calibri"/>
                <a:ea typeface="Calibri"/>
                <a:cs typeface="Calibri"/>
                <a:sym typeface="Calibri"/>
              </a:rPr>
              <a:t>Exploiting Authority</a:t>
            </a:r>
            <a:endParaRPr b="1" i="0" sz="2400" u="sng" cap="none" strike="noStrike">
              <a:solidFill>
                <a:schemeClr val="lt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Attackers may pose as someone in a position of authority, such as a manager, IT support, or a company executive.</a:t>
            </a:r>
            <a:endParaRPr b="0" i="0" sz="1800" u="none" cap="none" strike="noStrike">
              <a:solidFill>
                <a:schemeClr val="lt1"/>
              </a:solidFill>
              <a:latin typeface="Calibri"/>
              <a:ea typeface="Calibri"/>
              <a:cs typeface="Calibri"/>
              <a:sym typeface="Calibri"/>
            </a:endParaRPr>
          </a:p>
          <a:p>
            <a:pPr indent="-228600" lvl="1" marL="685800" marR="0" rtl="0" algn="l">
              <a:lnSpc>
                <a:spcPct val="90000"/>
              </a:lnSpc>
              <a:spcBef>
                <a:spcPts val="50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They use this authority to request sensitive information or to convince targets to take certain actions.</a:t>
            </a:r>
            <a:endParaRPr/>
          </a:p>
          <a:p>
            <a:pPr indent="0" lvl="0" marL="0" marR="0" rtl="0" algn="l">
              <a:lnSpc>
                <a:spcPct val="90000"/>
              </a:lnSpc>
              <a:spcBef>
                <a:spcPts val="1000"/>
              </a:spcBef>
              <a:spcAft>
                <a:spcPts val="0"/>
              </a:spcAft>
              <a:buClr>
                <a:schemeClr val="lt1"/>
              </a:buClr>
              <a:buSzPts val="2800"/>
              <a:buFont typeface="Arial"/>
              <a:buNone/>
            </a:pPr>
            <a:r>
              <a:t/>
            </a:r>
            <a:endParaRPr b="0" i="0" sz="2800" u="none" cap="none" strike="noStrike">
              <a:solidFill>
                <a:schemeClr val="lt1"/>
              </a:solidFill>
              <a:latin typeface="Calibri"/>
              <a:ea typeface="Calibri"/>
              <a:cs typeface="Calibri"/>
              <a:sym typeface="Calibri"/>
            </a:endParaRPr>
          </a:p>
        </p:txBody>
      </p:sp>
      <p:sp>
        <p:nvSpPr>
          <p:cNvPr id="128" name="Google Shape;128;p7"/>
          <p:cNvSpPr txBox="1"/>
          <p:nvPr/>
        </p:nvSpPr>
        <p:spPr>
          <a:xfrm>
            <a:off x="7577051" y="1690689"/>
            <a:ext cx="3956858" cy="331357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lt1"/>
              </a:buClr>
              <a:buSzPts val="2400"/>
              <a:buFont typeface="Arial"/>
              <a:buChar char="•"/>
            </a:pPr>
            <a:r>
              <a:rPr b="1" i="0" lang="en-US" sz="2400" u="sng" cap="none" strike="noStrike">
                <a:solidFill>
                  <a:schemeClr val="lt1"/>
                </a:solidFill>
                <a:latin typeface="Calibri"/>
                <a:ea typeface="Calibri"/>
                <a:cs typeface="Calibri"/>
                <a:sym typeface="Calibri"/>
              </a:rPr>
              <a:t>Creating a Sense of Urgency</a:t>
            </a:r>
            <a:endParaRPr/>
          </a:p>
          <a:p>
            <a:pPr indent="-228600" lvl="1" marL="685800" marR="0" rtl="0" algn="l">
              <a:lnSpc>
                <a:spcPct val="90000"/>
              </a:lnSpc>
              <a:spcBef>
                <a:spcPts val="50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Phishing emails often create a sense of urgency, pressuring recipients to act quickly without thinking.</a:t>
            </a:r>
            <a:endParaRPr/>
          </a:p>
          <a:p>
            <a:pPr indent="-228600" lvl="1" marL="685800" marR="0" rtl="0" algn="l">
              <a:lnSpc>
                <a:spcPct val="90000"/>
              </a:lnSpc>
              <a:spcBef>
                <a:spcPts val="50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Attackers may claim that an account has been compromised, a payment is overdue, or an important deadline is approaching.</a:t>
            </a:r>
            <a:endParaRPr/>
          </a:p>
          <a:p>
            <a:pPr indent="0" lvl="0" marL="0" marR="0" rtl="0" algn="l">
              <a:lnSpc>
                <a:spcPct val="90000"/>
              </a:lnSpc>
              <a:spcBef>
                <a:spcPts val="1000"/>
              </a:spcBef>
              <a:spcAft>
                <a:spcPts val="0"/>
              </a:spcAft>
              <a:buClr>
                <a:schemeClr val="lt1"/>
              </a:buClr>
              <a:buSzPts val="2800"/>
              <a:buFont typeface="Arial"/>
              <a:buNone/>
            </a:pPr>
            <a:r>
              <a:t/>
            </a:r>
            <a:endParaRPr b="0" i="0" sz="2800" u="none" cap="none" strike="noStrike">
              <a:solidFill>
                <a:schemeClr val="lt1"/>
              </a:solidFill>
              <a:latin typeface="Calibri"/>
              <a:ea typeface="Calibri"/>
              <a:cs typeface="Calibri"/>
              <a:sym typeface="Calibri"/>
            </a:endParaRPr>
          </a:p>
        </p:txBody>
      </p:sp>
      <p:sp>
        <p:nvSpPr>
          <p:cNvPr id="129" name="Google Shape;129;p7"/>
          <p:cNvSpPr txBox="1"/>
          <p:nvPr/>
        </p:nvSpPr>
        <p:spPr>
          <a:xfrm>
            <a:off x="1171402" y="5113598"/>
            <a:ext cx="10362507" cy="129266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b="1" i="0" lang="en-US" sz="2400" u="sng" cap="none" strike="noStrike">
                <a:solidFill>
                  <a:schemeClr val="lt1"/>
                </a:solidFill>
                <a:latin typeface="Calibri"/>
                <a:ea typeface="Calibri"/>
                <a:cs typeface="Calibri"/>
                <a:sym typeface="Calibri"/>
              </a:rPr>
              <a:t>Appealing to Emotions</a:t>
            </a:r>
            <a:endParaRPr/>
          </a:p>
          <a:p>
            <a:pPr indent="-285750" lvl="1" marL="7429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Phishing attackers may use emotional manipulation to trick targets into taking action.</a:t>
            </a:r>
            <a:endParaRPr/>
          </a:p>
          <a:p>
            <a:pPr indent="-285750" lvl="1" marL="7429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They may appeal to fear, curiosity, greed, or sympathy to increase the chances of success.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latin typeface="Calibri"/>
                <a:ea typeface="Calibri"/>
                <a:cs typeface="Calibri"/>
                <a:sym typeface="Calibri"/>
              </a:rPr>
              <a:t>Reporting Phishing Attacks</a:t>
            </a:r>
            <a:endParaRPr/>
          </a:p>
        </p:txBody>
      </p:sp>
      <p:sp>
        <p:nvSpPr>
          <p:cNvPr id="135" name="Google Shape;135;p8"/>
          <p:cNvSpPr txBox="1"/>
          <p:nvPr>
            <p:ph idx="1" type="body"/>
          </p:nvPr>
        </p:nvSpPr>
        <p:spPr>
          <a:xfrm>
            <a:off x="563187" y="1526365"/>
            <a:ext cx="11065625" cy="48578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1" lang="en-US" sz="2000" u="sng"/>
              <a:t>Internal Reporting Procedures</a:t>
            </a:r>
            <a:endParaRPr/>
          </a:p>
          <a:p>
            <a:pPr indent="-228600" lvl="1" marL="685800" rtl="0" algn="l">
              <a:lnSpc>
                <a:spcPct val="90000"/>
              </a:lnSpc>
              <a:spcBef>
                <a:spcPts val="500"/>
              </a:spcBef>
              <a:spcAft>
                <a:spcPts val="0"/>
              </a:spcAft>
              <a:buClr>
                <a:schemeClr val="lt1"/>
              </a:buClr>
              <a:buSzPts val="2000"/>
              <a:buChar char="•"/>
            </a:pPr>
            <a:r>
              <a:rPr lang="en-US" sz="2000"/>
              <a:t>Employees should report any suspected phishing attacks to their immediate supervisor or designated point of contact.</a:t>
            </a:r>
            <a:endParaRPr/>
          </a:p>
          <a:p>
            <a:pPr indent="-228600" lvl="1" marL="685800" rtl="0" algn="l">
              <a:lnSpc>
                <a:spcPct val="90000"/>
              </a:lnSpc>
              <a:spcBef>
                <a:spcPts val="500"/>
              </a:spcBef>
              <a:spcAft>
                <a:spcPts val="0"/>
              </a:spcAft>
              <a:buClr>
                <a:schemeClr val="lt1"/>
              </a:buClr>
              <a:buSzPts val="2000"/>
              <a:buChar char="•"/>
            </a:pPr>
            <a:r>
              <a:rPr lang="en-US" sz="2000"/>
              <a:t>Internal reporting procedures may include submitting a report via email, using an internal incident reporting system, or contacting the IT or security teams.</a:t>
            </a:r>
            <a:endParaRPr/>
          </a:p>
          <a:p>
            <a:pPr indent="-228600" lvl="0" marL="228600" rtl="0" algn="l">
              <a:lnSpc>
                <a:spcPct val="90000"/>
              </a:lnSpc>
              <a:spcBef>
                <a:spcPts val="1000"/>
              </a:spcBef>
              <a:spcAft>
                <a:spcPts val="0"/>
              </a:spcAft>
              <a:buClr>
                <a:schemeClr val="lt1"/>
              </a:buClr>
              <a:buSzPts val="2000"/>
              <a:buChar char="•"/>
            </a:pPr>
            <a:r>
              <a:rPr b="1" lang="en-US" sz="2000" u="sng"/>
              <a:t>Reporting to IT or Security Teams</a:t>
            </a:r>
            <a:endParaRPr/>
          </a:p>
          <a:p>
            <a:pPr indent="-228600" lvl="1" marL="685800" rtl="0" algn="l">
              <a:lnSpc>
                <a:spcPct val="90000"/>
              </a:lnSpc>
              <a:spcBef>
                <a:spcPts val="500"/>
              </a:spcBef>
              <a:spcAft>
                <a:spcPts val="0"/>
              </a:spcAft>
              <a:buClr>
                <a:schemeClr val="lt1"/>
              </a:buClr>
              <a:buSzPts val="2000"/>
              <a:buChar char="•"/>
            </a:pPr>
            <a:r>
              <a:rPr lang="en-US" sz="2000"/>
              <a:t>In addition to internal reporting, employees should also notify the IT or security teams within the organization.</a:t>
            </a:r>
            <a:endParaRPr/>
          </a:p>
          <a:p>
            <a:pPr indent="-228600" lvl="1" marL="685800" rtl="0" algn="l">
              <a:lnSpc>
                <a:spcPct val="90000"/>
              </a:lnSpc>
              <a:spcBef>
                <a:spcPts val="500"/>
              </a:spcBef>
              <a:spcAft>
                <a:spcPts val="0"/>
              </a:spcAft>
              <a:buClr>
                <a:schemeClr val="lt1"/>
              </a:buClr>
              <a:buSzPts val="2000"/>
              <a:buChar char="•"/>
            </a:pPr>
            <a:r>
              <a:rPr lang="en-US" sz="2000"/>
              <a:t>IT or security teams can investigate the incident, take appropriate actions to mitigate the threat, and provide guidance to affected individuals.</a:t>
            </a:r>
            <a:endParaRPr/>
          </a:p>
          <a:p>
            <a:pPr indent="-228600" lvl="0" marL="228600" rtl="0" algn="l">
              <a:lnSpc>
                <a:spcPct val="90000"/>
              </a:lnSpc>
              <a:spcBef>
                <a:spcPts val="1000"/>
              </a:spcBef>
              <a:spcAft>
                <a:spcPts val="0"/>
              </a:spcAft>
              <a:buClr>
                <a:schemeClr val="lt1"/>
              </a:buClr>
              <a:buSzPts val="2000"/>
              <a:buChar char="•"/>
            </a:pPr>
            <a:r>
              <a:rPr b="1" lang="en-US" sz="2000" u="sng"/>
              <a:t>Reporting to External Organizations</a:t>
            </a:r>
            <a:endParaRPr/>
          </a:p>
          <a:p>
            <a:pPr indent="-228600" lvl="1" marL="685800" rtl="0" algn="l">
              <a:lnSpc>
                <a:spcPct val="90000"/>
              </a:lnSpc>
              <a:spcBef>
                <a:spcPts val="500"/>
              </a:spcBef>
              <a:spcAft>
                <a:spcPts val="0"/>
              </a:spcAft>
              <a:buClr>
                <a:schemeClr val="lt1"/>
              </a:buClr>
              <a:buSzPts val="2000"/>
              <a:buChar char="•"/>
            </a:pPr>
            <a:r>
              <a:rPr lang="en-US" sz="2000"/>
              <a:t>Reporting phishing attacks to external organizations, such as Anti-Phishing Organizations, can help in taking down fraudulent websites and preventing further attacks.</a:t>
            </a:r>
            <a:endParaRPr/>
          </a:p>
          <a:p>
            <a:pPr indent="-228600" lvl="1" marL="685800" rtl="0" algn="l">
              <a:lnSpc>
                <a:spcPct val="90000"/>
              </a:lnSpc>
              <a:spcBef>
                <a:spcPts val="500"/>
              </a:spcBef>
              <a:spcAft>
                <a:spcPts val="0"/>
              </a:spcAft>
              <a:buClr>
                <a:schemeClr val="lt1"/>
              </a:buClr>
              <a:buSzPts val="2000"/>
              <a:buChar char="•"/>
            </a:pPr>
            <a:r>
              <a:rPr lang="en-US" sz="2000"/>
              <a:t>External organizations may have dedicated reporting mechanisms or email addresses for reporting phishing attacks.</a:t>
            </a:r>
            <a:endParaRPr/>
          </a:p>
          <a:p>
            <a:pPr indent="-101600" lvl="0" marL="228600" rtl="0" algn="l">
              <a:lnSpc>
                <a:spcPct val="90000"/>
              </a:lnSpc>
              <a:spcBef>
                <a:spcPts val="1000"/>
              </a:spcBef>
              <a:spcAft>
                <a:spcPts val="0"/>
              </a:spcAft>
              <a:buClr>
                <a:schemeClr val="lt1"/>
              </a:buClr>
              <a:buSzPts val="20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423950"/>
            <a:ext cx="10515600" cy="78139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latin typeface="Calibri"/>
                <a:ea typeface="Calibri"/>
                <a:cs typeface="Calibri"/>
                <a:sym typeface="Calibri"/>
              </a:rPr>
              <a:t>Important for Phishing Guidance Actively</a:t>
            </a:r>
            <a:endParaRPr>
              <a:latin typeface="Calibri"/>
              <a:ea typeface="Calibri"/>
              <a:cs typeface="Calibri"/>
              <a:sym typeface="Calibri"/>
            </a:endParaRPr>
          </a:p>
        </p:txBody>
      </p:sp>
      <p:sp>
        <p:nvSpPr>
          <p:cNvPr id="141" name="Google Shape;141;p9"/>
          <p:cNvSpPr txBox="1"/>
          <p:nvPr>
            <p:ph idx="1" type="body"/>
          </p:nvPr>
        </p:nvSpPr>
        <p:spPr>
          <a:xfrm>
            <a:off x="838200" y="1205346"/>
            <a:ext cx="10515600" cy="537319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lt1"/>
              </a:buClr>
              <a:buSzPct val="100000"/>
              <a:buChar char="•"/>
            </a:pPr>
            <a:r>
              <a:rPr b="1" lang="en-US" sz="2000" u="sng"/>
              <a:t>Personal Information Security</a:t>
            </a:r>
            <a:r>
              <a:rPr lang="en-US" sz="2000"/>
              <a:t>: </a:t>
            </a:r>
            <a:endParaRPr sz="2000"/>
          </a:p>
          <a:p>
            <a:pPr indent="-228600" lvl="1" marL="685800" rtl="0" algn="l">
              <a:lnSpc>
                <a:spcPct val="90000"/>
              </a:lnSpc>
              <a:spcBef>
                <a:spcPts val="500"/>
              </a:spcBef>
              <a:spcAft>
                <a:spcPts val="0"/>
              </a:spcAft>
              <a:buClr>
                <a:schemeClr val="lt1"/>
              </a:buClr>
              <a:buSzPct val="100000"/>
              <a:buChar char="•"/>
            </a:pPr>
            <a:r>
              <a:rPr lang="en-US" sz="1600"/>
              <a:t>Phishing scams are designed to steal sensitive data such as credit card details, social security numbers, and login credentials. Active vigilance can prevent unauthorized access to your personal information, protecting you from identity theft.</a:t>
            </a:r>
            <a:endParaRPr/>
          </a:p>
          <a:p>
            <a:pPr indent="-228600" lvl="0" marL="228600" rtl="0" algn="l">
              <a:lnSpc>
                <a:spcPct val="90000"/>
              </a:lnSpc>
              <a:spcBef>
                <a:spcPts val="1000"/>
              </a:spcBef>
              <a:spcAft>
                <a:spcPts val="0"/>
              </a:spcAft>
              <a:buClr>
                <a:schemeClr val="lt1"/>
              </a:buClr>
              <a:buSzPct val="100000"/>
              <a:buChar char="•"/>
            </a:pPr>
            <a:r>
              <a:rPr b="1" lang="en-US" sz="2000" u="sng"/>
              <a:t>Financial Protection</a:t>
            </a:r>
            <a:r>
              <a:rPr b="1" lang="en-US" sz="2000"/>
              <a:t>:</a:t>
            </a:r>
            <a:r>
              <a:rPr lang="en-US" sz="2000"/>
              <a:t> </a:t>
            </a:r>
            <a:endParaRPr sz="2000"/>
          </a:p>
          <a:p>
            <a:pPr indent="-228600" lvl="1" marL="685800" rtl="0" algn="l">
              <a:lnSpc>
                <a:spcPct val="90000"/>
              </a:lnSpc>
              <a:spcBef>
                <a:spcPts val="500"/>
              </a:spcBef>
              <a:spcAft>
                <a:spcPts val="0"/>
              </a:spcAft>
              <a:buClr>
                <a:schemeClr val="lt1"/>
              </a:buClr>
              <a:buSzPct val="100000"/>
              <a:buChar char="•"/>
            </a:pPr>
            <a:r>
              <a:rPr lang="en-US" sz="1600"/>
              <a:t>Phishing attacks often lead to financial fraud. By understanding and applying phishing guidance, you can avoid fraudulent transactions, saving you from financial losses.</a:t>
            </a:r>
            <a:endParaRPr/>
          </a:p>
          <a:p>
            <a:pPr indent="-228600" lvl="0" marL="228600" rtl="0" algn="l">
              <a:lnSpc>
                <a:spcPct val="90000"/>
              </a:lnSpc>
              <a:spcBef>
                <a:spcPts val="1000"/>
              </a:spcBef>
              <a:spcAft>
                <a:spcPts val="0"/>
              </a:spcAft>
              <a:buClr>
                <a:schemeClr val="lt1"/>
              </a:buClr>
              <a:buSzPct val="100000"/>
              <a:buChar char="•"/>
            </a:pPr>
            <a:r>
              <a:rPr b="1" lang="en-US" sz="2000" u="sng"/>
              <a:t>Maintaining Privacy</a:t>
            </a:r>
            <a:r>
              <a:rPr b="1" lang="en-US" sz="2000"/>
              <a:t>:</a:t>
            </a:r>
            <a:r>
              <a:rPr lang="en-US" sz="2000"/>
              <a:t> </a:t>
            </a:r>
            <a:endParaRPr sz="2000"/>
          </a:p>
          <a:p>
            <a:pPr indent="-228600" lvl="1" marL="685800" rtl="0" algn="l">
              <a:lnSpc>
                <a:spcPct val="90000"/>
              </a:lnSpc>
              <a:spcBef>
                <a:spcPts val="500"/>
              </a:spcBef>
              <a:spcAft>
                <a:spcPts val="0"/>
              </a:spcAft>
              <a:buClr>
                <a:schemeClr val="lt1"/>
              </a:buClr>
              <a:buSzPct val="100000"/>
              <a:buChar char="•"/>
            </a:pPr>
            <a:r>
              <a:rPr lang="en-US" sz="1600"/>
              <a:t>Falling for a phishing attack can lead to privacy breaches, exposing your personal communications, photos, and other private data.</a:t>
            </a:r>
            <a:endParaRPr/>
          </a:p>
          <a:p>
            <a:pPr indent="-228600" lvl="0" marL="228600" rtl="0" algn="l">
              <a:lnSpc>
                <a:spcPct val="90000"/>
              </a:lnSpc>
              <a:spcBef>
                <a:spcPts val="1000"/>
              </a:spcBef>
              <a:spcAft>
                <a:spcPts val="0"/>
              </a:spcAft>
              <a:buClr>
                <a:schemeClr val="lt1"/>
              </a:buClr>
              <a:buSzPct val="100000"/>
              <a:buChar char="•"/>
            </a:pPr>
            <a:r>
              <a:rPr b="1" lang="en-US" sz="2000" u="sng"/>
              <a:t>Protecting Professional Information</a:t>
            </a:r>
            <a:r>
              <a:rPr b="1" lang="en-US" sz="2000"/>
              <a:t>:</a:t>
            </a:r>
            <a:r>
              <a:rPr lang="en-US" sz="2000"/>
              <a:t> </a:t>
            </a:r>
            <a:endParaRPr sz="2000"/>
          </a:p>
          <a:p>
            <a:pPr indent="-228600" lvl="1" marL="685800" rtl="0" algn="l">
              <a:lnSpc>
                <a:spcPct val="90000"/>
              </a:lnSpc>
              <a:spcBef>
                <a:spcPts val="500"/>
              </a:spcBef>
              <a:spcAft>
                <a:spcPts val="0"/>
              </a:spcAft>
              <a:buClr>
                <a:schemeClr val="lt1"/>
              </a:buClr>
              <a:buSzPct val="100000"/>
              <a:buChar char="•"/>
            </a:pPr>
            <a:r>
              <a:rPr lang="en-US" sz="1600"/>
              <a:t>If you use your devices for work, they likely contain or have access to confidential business information. Following phishing guidance helps ensure the security of this data, thereby maintaining the trust of your employer and clients.</a:t>
            </a:r>
            <a:endParaRPr/>
          </a:p>
          <a:p>
            <a:pPr indent="-228600" lvl="0" marL="228600" rtl="0" algn="l">
              <a:lnSpc>
                <a:spcPct val="90000"/>
              </a:lnSpc>
              <a:spcBef>
                <a:spcPts val="1000"/>
              </a:spcBef>
              <a:spcAft>
                <a:spcPts val="0"/>
              </a:spcAft>
              <a:buClr>
                <a:schemeClr val="lt1"/>
              </a:buClr>
              <a:buSzPct val="100000"/>
              <a:buChar char="•"/>
            </a:pPr>
            <a:r>
              <a:rPr b="1" lang="en-US" sz="2000" u="sng"/>
              <a:t>Preventing Malware</a:t>
            </a:r>
            <a:r>
              <a:rPr b="1" lang="en-US" sz="2000"/>
              <a:t>:</a:t>
            </a:r>
            <a:r>
              <a:rPr lang="en-US" sz="2000"/>
              <a:t> </a:t>
            </a:r>
            <a:endParaRPr sz="2000"/>
          </a:p>
          <a:p>
            <a:pPr indent="-228600" lvl="1" marL="685800" rtl="0" algn="l">
              <a:lnSpc>
                <a:spcPct val="90000"/>
              </a:lnSpc>
              <a:spcBef>
                <a:spcPts val="500"/>
              </a:spcBef>
              <a:spcAft>
                <a:spcPts val="0"/>
              </a:spcAft>
              <a:buClr>
                <a:schemeClr val="lt1"/>
              </a:buClr>
              <a:buSzPct val="100000"/>
              <a:buChar char="•"/>
            </a:pPr>
            <a:r>
              <a:rPr lang="en-US" sz="1600"/>
              <a:t>Phishing scams can also include harmful software. Clicking on a phishing link can install malware on your device, which can corrupt files, slow down your device, or turn it into a part of a botnet.</a:t>
            </a:r>
            <a:endParaRPr/>
          </a:p>
          <a:p>
            <a:pPr indent="-228600" lvl="0" marL="228600" rtl="0" algn="l">
              <a:lnSpc>
                <a:spcPct val="90000"/>
              </a:lnSpc>
              <a:spcBef>
                <a:spcPts val="1000"/>
              </a:spcBef>
              <a:spcAft>
                <a:spcPts val="0"/>
              </a:spcAft>
              <a:buClr>
                <a:schemeClr val="lt1"/>
              </a:buClr>
              <a:buSzPct val="100000"/>
              <a:buChar char="•"/>
            </a:pPr>
            <a:r>
              <a:rPr lang="en-US" sz="2000"/>
              <a:t> </a:t>
            </a:r>
            <a:r>
              <a:rPr b="1" lang="en-US" sz="2000" u="sng"/>
              <a:t>Building Safe Online Habits</a:t>
            </a:r>
            <a:r>
              <a:rPr b="1" lang="en-US" sz="2000"/>
              <a:t>:</a:t>
            </a:r>
            <a:r>
              <a:rPr lang="en-US" sz="2000"/>
              <a:t> </a:t>
            </a:r>
            <a:endParaRPr sz="2000"/>
          </a:p>
          <a:p>
            <a:pPr indent="-228600" lvl="1" marL="685800" rtl="0" algn="l">
              <a:lnSpc>
                <a:spcPct val="90000"/>
              </a:lnSpc>
              <a:spcBef>
                <a:spcPts val="500"/>
              </a:spcBef>
              <a:spcAft>
                <a:spcPts val="0"/>
              </a:spcAft>
              <a:buClr>
                <a:schemeClr val="lt1"/>
              </a:buClr>
              <a:buSzPct val="100000"/>
              <a:buChar char="•"/>
            </a:pPr>
            <a:r>
              <a:rPr lang="en-US" sz="1600"/>
              <a:t>By following phishing guidance, you develop safe habits that can protect you from other cyber threats as well. This includes being cautious about sharing personal information and double-checking the security of websites.</a:t>
            </a:r>
            <a:endParaRPr/>
          </a:p>
          <a:p>
            <a:pPr indent="-228600" lvl="0" marL="228600" rtl="0" algn="l">
              <a:lnSpc>
                <a:spcPct val="90000"/>
              </a:lnSpc>
              <a:spcBef>
                <a:spcPts val="1000"/>
              </a:spcBef>
              <a:spcAft>
                <a:spcPts val="0"/>
              </a:spcAft>
              <a:buClr>
                <a:schemeClr val="lt1"/>
              </a:buClr>
              <a:buSzPct val="100000"/>
              <a:buChar char="•"/>
            </a:pPr>
            <a:r>
              <a:rPr b="1" lang="en-US" sz="2000" u="sng"/>
              <a:t>Educating Others</a:t>
            </a:r>
            <a:r>
              <a:rPr b="1" lang="en-US" sz="2000"/>
              <a:t>:</a:t>
            </a:r>
            <a:r>
              <a:rPr lang="en-US" sz="2000"/>
              <a:t> </a:t>
            </a:r>
            <a:endParaRPr sz="2000"/>
          </a:p>
          <a:p>
            <a:pPr indent="-228600" lvl="1" marL="685800" rtl="0" algn="l">
              <a:lnSpc>
                <a:spcPct val="90000"/>
              </a:lnSpc>
              <a:spcBef>
                <a:spcPts val="500"/>
              </a:spcBef>
              <a:spcAft>
                <a:spcPts val="0"/>
              </a:spcAft>
              <a:buClr>
                <a:schemeClr val="lt1"/>
              </a:buClr>
              <a:buSzPct val="100000"/>
              <a:buChar char="•"/>
            </a:pPr>
            <a:r>
              <a:rPr lang="en-US" sz="1600"/>
              <a:t>When you’re knowledgeable about phishing threats, you can educate your colleagues, friends, and family, helping to create a safer digital community.</a:t>
            </a:r>
            <a:endParaRPr/>
          </a:p>
          <a:p>
            <a:pPr indent="-134620" lvl="0" marL="228600" rtl="0" algn="l">
              <a:lnSpc>
                <a:spcPct val="90000"/>
              </a:lnSpc>
              <a:spcBef>
                <a:spcPts val="1000"/>
              </a:spcBef>
              <a:spcAft>
                <a:spcPts val="0"/>
              </a:spcAft>
              <a:buClr>
                <a:schemeClr val="lt1"/>
              </a:buClr>
              <a:buSzPct val="100000"/>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2024-03-03T06:37:47Z</dcterms:created>
  <dc:creator>Mr. Lazy Bugs</dc:creator>
</cp:coreProperties>
</file>