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308" r:id="rId3"/>
    <p:sldId id="259" r:id="rId4"/>
    <p:sldId id="260" r:id="rId5"/>
    <p:sldId id="257" r:id="rId6"/>
    <p:sldId id="309" r:id="rId7"/>
    <p:sldId id="310" r:id="rId8"/>
    <p:sldId id="315" r:id="rId9"/>
    <p:sldId id="316" r:id="rId10"/>
    <p:sldId id="318" r:id="rId11"/>
    <p:sldId id="317" r:id="rId12"/>
    <p:sldId id="314" r:id="rId13"/>
    <p:sldId id="319" r:id="rId14"/>
    <p:sldId id="322" r:id="rId15"/>
    <p:sldId id="312" r:id="rId16"/>
    <p:sldId id="311" r:id="rId17"/>
    <p:sldId id="320" r:id="rId18"/>
    <p:sldId id="324" r:id="rId19"/>
    <p:sldId id="323" r:id="rId20"/>
    <p:sldId id="321" r:id="rId21"/>
    <p:sldId id="325" r:id="rId22"/>
  </p:sldIdLst>
  <p:sldSz cx="9144000" cy="5143500" type="screen16x9"/>
  <p:notesSz cx="6858000" cy="9144000"/>
  <p:embeddedFontLst>
    <p:embeddedFont>
      <p:font typeface="IBM Plex Mono" panose="020B0509050203000203" pitchFamily="49"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Roboto Condensed Light" panose="02000000000000000000" pitchFamily="2" charset="0"/>
      <p:regular r:id="rId32"/>
      <p:italic r:id="rId33"/>
    </p:embeddedFont>
    <p:embeddedFont>
      <p:font typeface="Segoe UI" panose="020B0502040204020203" pitchFamily="34" charset="0"/>
      <p:regular r:id="rId34"/>
      <p:bold r:id="rId35"/>
      <p:italic r:id="rId36"/>
      <p:boldItalic r:id="rId37"/>
    </p:embeddedFont>
    <p:embeddedFont>
      <p:font typeface="Source Code Pro" panose="020B0509030403020204" pitchFamily="49"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7E8EC8-2ADD-4721-BDFE-7A036E804C7D}">
  <a:tblStyle styleId="{AF7E8EC8-2ADD-4721-BDFE-7A036E804C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020"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4047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209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9519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01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553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8061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058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969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407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11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434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418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448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5" r:id="rId6"/>
    <p:sldLayoutId id="2147483676" r:id="rId7"/>
    <p:sldLayoutId id="214748367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Metro Rail Ticket </a:t>
            </a:r>
            <a:r>
              <a:rPr lang="en" dirty="0">
                <a:solidFill>
                  <a:schemeClr val="dk1"/>
                </a:solidFill>
              </a:rPr>
              <a:t>Mangement System</a:t>
            </a:r>
            <a:endParaRPr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 name="Picture 6" descr="A screenshot of a computer&#10;&#10;Description automatically generated">
            <a:extLst>
              <a:ext uri="{FF2B5EF4-FFF2-40B4-BE49-F238E27FC236}">
                <a16:creationId xmlns:a16="http://schemas.microsoft.com/office/drawing/2014/main" id="{D6696650-E713-8175-217F-73E990F0269C}"/>
              </a:ext>
            </a:extLst>
          </p:cNvPr>
          <p:cNvPicPr>
            <a:picLocks noChangeAspect="1"/>
          </p:cNvPicPr>
          <p:nvPr/>
        </p:nvPicPr>
        <p:blipFill>
          <a:blip r:embed="rId3"/>
          <a:stretch>
            <a:fillRect/>
          </a:stretch>
        </p:blipFill>
        <p:spPr>
          <a:xfrm>
            <a:off x="270893" y="437966"/>
            <a:ext cx="3734124" cy="2133785"/>
          </a:xfrm>
          <a:prstGeom prst="rect">
            <a:avLst/>
          </a:prstGeom>
        </p:spPr>
      </p:pic>
      <p:sp>
        <p:nvSpPr>
          <p:cNvPr id="9" name="Rectangle 8">
            <a:extLst>
              <a:ext uri="{FF2B5EF4-FFF2-40B4-BE49-F238E27FC236}">
                <a16:creationId xmlns:a16="http://schemas.microsoft.com/office/drawing/2014/main" id="{8D831698-23AB-09BA-43B1-190A3B078F58}"/>
              </a:ext>
            </a:extLst>
          </p:cNvPr>
          <p:cNvSpPr/>
          <p:nvPr/>
        </p:nvSpPr>
        <p:spPr>
          <a:xfrm>
            <a:off x="1813560" y="44680"/>
            <a:ext cx="792480" cy="34393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endParaRPr lang="en-US" dirty="0"/>
          </a:p>
        </p:txBody>
      </p:sp>
      <p:sp>
        <p:nvSpPr>
          <p:cNvPr id="10" name="Rectangle 9">
            <a:extLst>
              <a:ext uri="{FF2B5EF4-FFF2-40B4-BE49-F238E27FC236}">
                <a16:creationId xmlns:a16="http://schemas.microsoft.com/office/drawing/2014/main" id="{F1D5D448-89F7-26F9-5285-C0E16FA37E6C}"/>
              </a:ext>
            </a:extLst>
          </p:cNvPr>
          <p:cNvSpPr/>
          <p:nvPr/>
        </p:nvSpPr>
        <p:spPr>
          <a:xfrm>
            <a:off x="6477000" y="44680"/>
            <a:ext cx="792480" cy="34393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endParaRPr lang="en-US" dirty="0"/>
          </a:p>
        </p:txBody>
      </p:sp>
      <p:sp>
        <p:nvSpPr>
          <p:cNvPr id="11" name="Rectangle 10">
            <a:extLst>
              <a:ext uri="{FF2B5EF4-FFF2-40B4-BE49-F238E27FC236}">
                <a16:creationId xmlns:a16="http://schemas.microsoft.com/office/drawing/2014/main" id="{F85A619F-5E82-A380-C21F-EB088B33F8B3}"/>
              </a:ext>
            </a:extLst>
          </p:cNvPr>
          <p:cNvSpPr/>
          <p:nvPr/>
        </p:nvSpPr>
        <p:spPr>
          <a:xfrm>
            <a:off x="1600200" y="2813881"/>
            <a:ext cx="792480" cy="34393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3</a:t>
            </a:r>
            <a:endParaRPr lang="en-US" dirty="0"/>
          </a:p>
        </p:txBody>
      </p:sp>
      <p:sp>
        <p:nvSpPr>
          <p:cNvPr id="12" name="Rectangle 11">
            <a:extLst>
              <a:ext uri="{FF2B5EF4-FFF2-40B4-BE49-F238E27FC236}">
                <a16:creationId xmlns:a16="http://schemas.microsoft.com/office/drawing/2014/main" id="{7E05C132-0C59-4765-1ED7-855A161C3B1C}"/>
              </a:ext>
            </a:extLst>
          </p:cNvPr>
          <p:cNvSpPr/>
          <p:nvPr/>
        </p:nvSpPr>
        <p:spPr>
          <a:xfrm>
            <a:off x="6477000" y="2700436"/>
            <a:ext cx="792480" cy="343939"/>
          </a:xfrm>
          <a:prstGeom prst="rect">
            <a:avLst/>
          </a:prstGeom>
          <a:ln>
            <a:solidFill>
              <a:schemeClr val="bg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4</a:t>
            </a:r>
            <a:endParaRPr lang="en-US" dirty="0"/>
          </a:p>
        </p:txBody>
      </p:sp>
      <p:pic>
        <p:nvPicPr>
          <p:cNvPr id="14" name="Picture 13" descr="A screenshot of a sign in&#10;&#10;Description automatically generated">
            <a:extLst>
              <a:ext uri="{FF2B5EF4-FFF2-40B4-BE49-F238E27FC236}">
                <a16:creationId xmlns:a16="http://schemas.microsoft.com/office/drawing/2014/main" id="{7CF75E04-C563-D9C2-C16D-3E9D129BB6B7}"/>
              </a:ext>
            </a:extLst>
          </p:cNvPr>
          <p:cNvPicPr>
            <a:picLocks noChangeAspect="1"/>
          </p:cNvPicPr>
          <p:nvPr/>
        </p:nvPicPr>
        <p:blipFill>
          <a:blip r:embed="rId4"/>
          <a:stretch>
            <a:fillRect/>
          </a:stretch>
        </p:blipFill>
        <p:spPr>
          <a:xfrm>
            <a:off x="5204460" y="437107"/>
            <a:ext cx="3211582" cy="2133784"/>
          </a:xfrm>
          <a:prstGeom prst="rect">
            <a:avLst/>
          </a:prstGeom>
        </p:spPr>
      </p:pic>
      <p:pic>
        <p:nvPicPr>
          <p:cNvPr id="16" name="Picture 15" descr="A screenshot of a train&#10;&#10;Description automatically generated">
            <a:extLst>
              <a:ext uri="{FF2B5EF4-FFF2-40B4-BE49-F238E27FC236}">
                <a16:creationId xmlns:a16="http://schemas.microsoft.com/office/drawing/2014/main" id="{138F05E1-80B4-3EA6-C501-BF77DEF38E16}"/>
              </a:ext>
            </a:extLst>
          </p:cNvPr>
          <p:cNvPicPr>
            <a:picLocks noChangeAspect="1"/>
          </p:cNvPicPr>
          <p:nvPr/>
        </p:nvPicPr>
        <p:blipFill>
          <a:blip r:embed="rId5"/>
          <a:stretch>
            <a:fillRect/>
          </a:stretch>
        </p:blipFill>
        <p:spPr>
          <a:xfrm>
            <a:off x="270893" y="3173060"/>
            <a:ext cx="3734124" cy="1733927"/>
          </a:xfrm>
          <a:prstGeom prst="rect">
            <a:avLst/>
          </a:prstGeom>
        </p:spPr>
      </p:pic>
      <p:pic>
        <p:nvPicPr>
          <p:cNvPr id="24" name="Picture 23" descr="A screenshot of a computer&#10;&#10;Description automatically generated">
            <a:extLst>
              <a:ext uri="{FF2B5EF4-FFF2-40B4-BE49-F238E27FC236}">
                <a16:creationId xmlns:a16="http://schemas.microsoft.com/office/drawing/2014/main" id="{5B6607C1-6A18-24A5-6D67-3B1781B329E1}"/>
              </a:ext>
            </a:extLst>
          </p:cNvPr>
          <p:cNvPicPr>
            <a:picLocks noChangeAspect="1"/>
          </p:cNvPicPr>
          <p:nvPr/>
        </p:nvPicPr>
        <p:blipFill>
          <a:blip r:embed="rId6"/>
          <a:stretch>
            <a:fillRect/>
          </a:stretch>
        </p:blipFill>
        <p:spPr>
          <a:xfrm>
            <a:off x="4981292" y="3063414"/>
            <a:ext cx="3657917" cy="1904826"/>
          </a:xfrm>
          <a:prstGeom prst="rect">
            <a:avLst/>
          </a:prstGeom>
        </p:spPr>
      </p:pic>
      <p:sp>
        <p:nvSpPr>
          <p:cNvPr id="25" name="Arrow: Right 24">
            <a:extLst>
              <a:ext uri="{FF2B5EF4-FFF2-40B4-BE49-F238E27FC236}">
                <a16:creationId xmlns:a16="http://schemas.microsoft.com/office/drawing/2014/main" id="{4B07CE38-181F-216A-0104-CAD6146EC394}"/>
              </a:ext>
            </a:extLst>
          </p:cNvPr>
          <p:cNvSpPr/>
          <p:nvPr/>
        </p:nvSpPr>
        <p:spPr>
          <a:xfrm>
            <a:off x="4404854" y="1150620"/>
            <a:ext cx="576438" cy="57150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45BB7D2-11CA-9EE9-1DEF-A74FF814C18F}"/>
              </a:ext>
            </a:extLst>
          </p:cNvPr>
          <p:cNvSpPr/>
          <p:nvPr/>
        </p:nvSpPr>
        <p:spPr>
          <a:xfrm>
            <a:off x="4263048" y="3614472"/>
            <a:ext cx="576438" cy="57150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05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r>
              <a:rPr lang="en-US" b="1" i="0" dirty="0">
                <a:effectLst/>
                <a:latin typeface="Söhne"/>
              </a:rPr>
              <a:t>Booking Process:</a:t>
            </a:r>
            <a:endParaRPr lang="en-US"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939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155FFD01-86E0-DF26-563C-881519F8C22A}"/>
              </a:ext>
            </a:extLst>
          </p:cNvPr>
          <p:cNvPicPr>
            <a:picLocks noChangeAspect="1"/>
          </p:cNvPicPr>
          <p:nvPr/>
        </p:nvPicPr>
        <p:blipFill>
          <a:blip r:embed="rId3"/>
          <a:stretch>
            <a:fillRect/>
          </a:stretch>
        </p:blipFill>
        <p:spPr>
          <a:xfrm>
            <a:off x="1403604" y="-47630"/>
            <a:ext cx="6336792" cy="2610472"/>
          </a:xfrm>
          <a:prstGeom prst="rect">
            <a:avLst/>
          </a:prstGeom>
        </p:spPr>
      </p:pic>
      <p:pic>
        <p:nvPicPr>
          <p:cNvPr id="5" name="Picture 4">
            <a:extLst>
              <a:ext uri="{FF2B5EF4-FFF2-40B4-BE49-F238E27FC236}">
                <a16:creationId xmlns:a16="http://schemas.microsoft.com/office/drawing/2014/main" id="{E6D40CBC-ADF9-5F99-25EB-DF4B7D0A1E9B}"/>
              </a:ext>
            </a:extLst>
          </p:cNvPr>
          <p:cNvPicPr>
            <a:picLocks noChangeAspect="1"/>
          </p:cNvPicPr>
          <p:nvPr/>
        </p:nvPicPr>
        <p:blipFill>
          <a:blip r:embed="rId4"/>
          <a:stretch>
            <a:fillRect/>
          </a:stretch>
        </p:blipFill>
        <p:spPr>
          <a:xfrm>
            <a:off x="1097279" y="2533028"/>
            <a:ext cx="4991101" cy="2610472"/>
          </a:xfrm>
          <a:prstGeom prst="rect">
            <a:avLst/>
          </a:prstGeom>
        </p:spPr>
      </p:pic>
      <p:pic>
        <p:nvPicPr>
          <p:cNvPr id="7" name="Picture 6">
            <a:extLst>
              <a:ext uri="{FF2B5EF4-FFF2-40B4-BE49-F238E27FC236}">
                <a16:creationId xmlns:a16="http://schemas.microsoft.com/office/drawing/2014/main" id="{9D37C15C-222E-7900-BBED-FA6915C4F4F0}"/>
              </a:ext>
            </a:extLst>
          </p:cNvPr>
          <p:cNvPicPr>
            <a:picLocks noChangeAspect="1"/>
          </p:cNvPicPr>
          <p:nvPr/>
        </p:nvPicPr>
        <p:blipFill>
          <a:blip r:embed="rId5"/>
          <a:stretch>
            <a:fillRect/>
          </a:stretch>
        </p:blipFill>
        <p:spPr>
          <a:xfrm>
            <a:off x="6088381" y="1783080"/>
            <a:ext cx="1652016" cy="3360420"/>
          </a:xfrm>
          <a:prstGeom prst="rect">
            <a:avLst/>
          </a:prstGeom>
        </p:spPr>
      </p:pic>
      <p:pic>
        <p:nvPicPr>
          <p:cNvPr id="9" name="Picture 8">
            <a:extLst>
              <a:ext uri="{FF2B5EF4-FFF2-40B4-BE49-F238E27FC236}">
                <a16:creationId xmlns:a16="http://schemas.microsoft.com/office/drawing/2014/main" id="{6F15A5A4-28BD-F88F-2316-E8AF96CA602A}"/>
              </a:ext>
            </a:extLst>
          </p:cNvPr>
          <p:cNvPicPr>
            <a:picLocks noChangeAspect="1"/>
          </p:cNvPicPr>
          <p:nvPr/>
        </p:nvPicPr>
        <p:blipFill>
          <a:blip r:embed="rId5"/>
          <a:stretch>
            <a:fillRect/>
          </a:stretch>
        </p:blipFill>
        <p:spPr>
          <a:xfrm>
            <a:off x="0" y="-47630"/>
            <a:ext cx="1470788" cy="3240410"/>
          </a:xfrm>
          <a:prstGeom prst="rect">
            <a:avLst/>
          </a:prstGeom>
        </p:spPr>
      </p:pic>
      <p:pic>
        <p:nvPicPr>
          <p:cNvPr id="10" name="Picture 9">
            <a:extLst>
              <a:ext uri="{FF2B5EF4-FFF2-40B4-BE49-F238E27FC236}">
                <a16:creationId xmlns:a16="http://schemas.microsoft.com/office/drawing/2014/main" id="{6111794A-F3C9-1C63-BD4D-5DE0A87EA432}"/>
              </a:ext>
            </a:extLst>
          </p:cNvPr>
          <p:cNvPicPr>
            <a:picLocks noChangeAspect="1"/>
          </p:cNvPicPr>
          <p:nvPr/>
        </p:nvPicPr>
        <p:blipFill>
          <a:blip r:embed="rId5"/>
          <a:stretch>
            <a:fillRect/>
          </a:stretch>
        </p:blipFill>
        <p:spPr>
          <a:xfrm>
            <a:off x="0" y="3141768"/>
            <a:ext cx="1150620" cy="1922150"/>
          </a:xfrm>
          <a:prstGeom prst="rect">
            <a:avLst/>
          </a:prstGeom>
        </p:spPr>
      </p:pic>
      <p:pic>
        <p:nvPicPr>
          <p:cNvPr id="11" name="Picture 10">
            <a:extLst>
              <a:ext uri="{FF2B5EF4-FFF2-40B4-BE49-F238E27FC236}">
                <a16:creationId xmlns:a16="http://schemas.microsoft.com/office/drawing/2014/main" id="{ABB027D9-9261-A565-1645-B52894767B38}"/>
              </a:ext>
            </a:extLst>
          </p:cNvPr>
          <p:cNvPicPr>
            <a:picLocks noChangeAspect="1"/>
          </p:cNvPicPr>
          <p:nvPr/>
        </p:nvPicPr>
        <p:blipFill>
          <a:blip r:embed="rId5"/>
          <a:stretch>
            <a:fillRect/>
          </a:stretch>
        </p:blipFill>
        <p:spPr>
          <a:xfrm>
            <a:off x="7673212" y="-45302"/>
            <a:ext cx="1470788" cy="3240410"/>
          </a:xfrm>
          <a:prstGeom prst="rect">
            <a:avLst/>
          </a:prstGeom>
        </p:spPr>
      </p:pic>
      <p:pic>
        <p:nvPicPr>
          <p:cNvPr id="12" name="Picture 11">
            <a:extLst>
              <a:ext uri="{FF2B5EF4-FFF2-40B4-BE49-F238E27FC236}">
                <a16:creationId xmlns:a16="http://schemas.microsoft.com/office/drawing/2014/main" id="{138D07E9-2451-A5BF-7A6E-137593C7CB85}"/>
              </a:ext>
            </a:extLst>
          </p:cNvPr>
          <p:cNvPicPr>
            <a:picLocks noChangeAspect="1"/>
          </p:cNvPicPr>
          <p:nvPr/>
        </p:nvPicPr>
        <p:blipFill>
          <a:blip r:embed="rId5"/>
          <a:stretch>
            <a:fillRect/>
          </a:stretch>
        </p:blipFill>
        <p:spPr>
          <a:xfrm>
            <a:off x="7673210" y="3187573"/>
            <a:ext cx="1470789" cy="1926488"/>
          </a:xfrm>
          <a:prstGeom prst="rect">
            <a:avLst/>
          </a:prstGeom>
        </p:spPr>
      </p:pic>
    </p:spTree>
    <p:extLst>
      <p:ext uri="{BB962C8B-B14F-4D97-AF65-F5344CB8AC3E}">
        <p14:creationId xmlns:p14="http://schemas.microsoft.com/office/powerpoint/2010/main" val="11534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r>
              <a:rPr lang="en-US" b="1" i="0" dirty="0">
                <a:effectLst/>
                <a:latin typeface="Söhne"/>
              </a:rPr>
              <a:t>Real-Time Updates:</a:t>
            </a:r>
            <a:endParaRPr lang="en-US"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85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4638CEC-C758-3E0B-C090-5B3191ACB94C}"/>
              </a:ext>
            </a:extLst>
          </p:cNvPr>
          <p:cNvSpPr>
            <a:spLocks noGrp="1"/>
          </p:cNvSpPr>
          <p:nvPr>
            <p:ph type="subTitle" idx="2"/>
          </p:nvPr>
        </p:nvSpPr>
        <p:spPr>
          <a:xfrm>
            <a:off x="57060" y="869471"/>
            <a:ext cx="4728300" cy="3404558"/>
          </a:xfrm>
        </p:spPr>
        <p:txBody>
          <a:bodyPr/>
          <a:lstStyle/>
          <a:p>
            <a:r>
              <a:rPr lang="en-US" sz="1600" b="1" dirty="0"/>
              <a:t>I</a:t>
            </a:r>
            <a:r>
              <a:rPr lang="en-US" dirty="0"/>
              <a:t>n the world of modern travel, staying informed</a:t>
            </a:r>
          </a:p>
          <a:p>
            <a:r>
              <a:rPr lang="en-US" dirty="0"/>
              <a:t>is paramount. Our Train Ticket Management</a:t>
            </a:r>
          </a:p>
          <a:p>
            <a:r>
              <a:rPr lang="en-US" dirty="0"/>
              <a:t>System goes beyond the booking process,</a:t>
            </a:r>
          </a:p>
          <a:p>
            <a:r>
              <a:rPr lang="en-US" dirty="0"/>
              <a:t>providing passengers with real-time updates</a:t>
            </a:r>
          </a:p>
          <a:p>
            <a:r>
              <a:rPr lang="en-US" dirty="0"/>
              <a:t>to ensure a journey that is not only planned but</a:t>
            </a:r>
          </a:p>
          <a:p>
            <a:r>
              <a:rPr lang="en-US" dirty="0"/>
              <a:t>also adaptable and stress-free.</a:t>
            </a:r>
          </a:p>
          <a:p>
            <a:endParaRPr lang="en-US" dirty="0"/>
          </a:p>
          <a:p>
            <a:r>
              <a:rPr lang="en-US" dirty="0"/>
              <a:t>Our system provides passengers with up-to-the</a:t>
            </a:r>
          </a:p>
          <a:p>
            <a:r>
              <a:rPr lang="en-US" dirty="0"/>
              <a:t>minute schedule information. Whether it’s a</a:t>
            </a:r>
          </a:p>
          <a:p>
            <a:r>
              <a:rPr lang="en-US" dirty="0"/>
              <a:t>change in departure time or a delay, passengers</a:t>
            </a:r>
          </a:p>
          <a:p>
            <a:r>
              <a:rPr lang="en-US" dirty="0"/>
              <a:t>are immediately notified, allowing them to plan</a:t>
            </a:r>
          </a:p>
          <a:p>
            <a:r>
              <a:rPr lang="en-US" dirty="0"/>
              <a:t>accordingly and stay one step ahead.</a:t>
            </a:r>
          </a:p>
        </p:txBody>
      </p:sp>
      <p:sp>
        <p:nvSpPr>
          <p:cNvPr id="5" name="Subtitle 3">
            <a:extLst>
              <a:ext uri="{FF2B5EF4-FFF2-40B4-BE49-F238E27FC236}">
                <a16:creationId xmlns:a16="http://schemas.microsoft.com/office/drawing/2014/main" id="{ED725D00-7617-B02A-5618-617412341B64}"/>
              </a:ext>
            </a:extLst>
          </p:cNvPr>
          <p:cNvSpPr txBox="1">
            <a:spLocks/>
          </p:cNvSpPr>
          <p:nvPr/>
        </p:nvSpPr>
        <p:spPr>
          <a:xfrm>
            <a:off x="4614000" y="1738942"/>
            <a:ext cx="5162640" cy="34045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algn="just"/>
            <a:r>
              <a:rPr lang="en-US" dirty="0"/>
              <a:t>We understand that time is of the essence. In</a:t>
            </a:r>
          </a:p>
          <a:p>
            <a:pPr algn="just"/>
            <a:r>
              <a:rPr lang="en-US" dirty="0"/>
              <a:t>the event of delays, our system sends</a:t>
            </a:r>
          </a:p>
          <a:p>
            <a:pPr algn="just"/>
            <a:r>
              <a:rPr lang="en-US" dirty="0"/>
              <a:t>prompt notifications, keeping passengers </a:t>
            </a:r>
          </a:p>
          <a:p>
            <a:pPr algn="just"/>
            <a:r>
              <a:rPr lang="en-US" dirty="0"/>
              <a:t>Informed about any changes and minimizing</a:t>
            </a:r>
          </a:p>
          <a:p>
            <a:pPr algn="just"/>
            <a:r>
              <a:rPr lang="en-US" dirty="0"/>
              <a:t>inconvenience.</a:t>
            </a:r>
          </a:p>
        </p:txBody>
      </p:sp>
    </p:spTree>
    <p:extLst>
      <p:ext uri="{BB962C8B-B14F-4D97-AF65-F5344CB8AC3E}">
        <p14:creationId xmlns:p14="http://schemas.microsoft.com/office/powerpoint/2010/main" val="360464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r>
              <a:rPr lang="en-US" b="1" i="0" dirty="0">
                <a:effectLst/>
                <a:latin typeface="Söhne"/>
              </a:rPr>
              <a:t>Security Measures:</a:t>
            </a:r>
            <a:endParaRPr lang="en-US"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611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4638CEC-C758-3E0B-C090-5B3191ACB94C}"/>
              </a:ext>
            </a:extLst>
          </p:cNvPr>
          <p:cNvSpPr>
            <a:spLocks noGrp="1"/>
          </p:cNvSpPr>
          <p:nvPr>
            <p:ph type="subTitle" idx="2"/>
          </p:nvPr>
        </p:nvSpPr>
        <p:spPr>
          <a:xfrm>
            <a:off x="506640" y="1059180"/>
            <a:ext cx="7555320" cy="2786695"/>
          </a:xfrm>
        </p:spPr>
        <p:txBody>
          <a:bodyPr/>
          <a:lstStyle/>
          <a:p>
            <a:pPr>
              <a:buFont typeface="Arial" panose="020B0604020202020204" pitchFamily="34" charset="0"/>
              <a:buChar char="•"/>
            </a:pPr>
            <a:r>
              <a:rPr lang="en-US" b="1" dirty="0">
                <a:latin typeface="Söhne"/>
              </a:rPr>
              <a:t>Secure Payment Gateway: </a:t>
            </a:r>
            <a:r>
              <a:rPr lang="en-US" dirty="0">
                <a:latin typeface="Söhne"/>
              </a:rPr>
              <a:t>We integrate a robust and trusted payment gateway that complies with Payment Card Industry Data Security Standard requirements.</a:t>
            </a:r>
          </a:p>
          <a:p>
            <a:pPr>
              <a:buFont typeface="Arial" panose="020B0604020202020204" pitchFamily="34" charset="0"/>
              <a:buChar char="•"/>
            </a:pPr>
            <a:r>
              <a:rPr lang="en-US" b="1" i="0" dirty="0">
                <a:effectLst/>
                <a:latin typeface="Söhne"/>
              </a:rPr>
              <a:t>Data </a:t>
            </a:r>
            <a:r>
              <a:rPr lang="en-US" b="1" dirty="0">
                <a:latin typeface="Söhne"/>
              </a:rPr>
              <a:t>Privacy </a:t>
            </a:r>
            <a:r>
              <a:rPr lang="en-US" b="1" dirty="0" err="1">
                <a:latin typeface="Söhne"/>
              </a:rPr>
              <a:t>Complianc</a:t>
            </a:r>
            <a:r>
              <a:rPr lang="en-US" dirty="0">
                <a:latin typeface="Söhne"/>
              </a:rPr>
              <a:t>: Our system adheres to data protection regulations and follows best practices for data privacy.</a:t>
            </a:r>
          </a:p>
          <a:p>
            <a:pPr>
              <a:buFont typeface="Arial" panose="020B0604020202020204" pitchFamily="34" charset="0"/>
              <a:buChar char="•"/>
            </a:pPr>
            <a:r>
              <a:rPr lang="en-US" b="1" i="0" dirty="0">
                <a:effectLst/>
                <a:latin typeface="Söhne"/>
              </a:rPr>
              <a:t>Regular Security Audits: </a:t>
            </a:r>
            <a:r>
              <a:rPr lang="en-US" i="0" dirty="0">
                <a:effectLst/>
                <a:latin typeface="Söhne"/>
              </a:rPr>
              <a:t>We conduct regular security audits and vulnerability assessments to identify and address potential weaknesses in our system.</a:t>
            </a:r>
          </a:p>
          <a:p>
            <a:pPr>
              <a:buFont typeface="Arial" panose="020B0604020202020204" pitchFamily="34" charset="0"/>
              <a:buChar char="•"/>
            </a:pPr>
            <a:r>
              <a:rPr lang="en-US" b="1" i="0" dirty="0">
                <a:effectLst/>
                <a:latin typeface="Söhne"/>
              </a:rPr>
              <a:t>Data Backups</a:t>
            </a:r>
            <a:r>
              <a:rPr lang="en-US" b="1" dirty="0">
                <a:latin typeface="Söhne"/>
              </a:rPr>
              <a:t> : </a:t>
            </a:r>
            <a:r>
              <a:rPr lang="en-US" dirty="0">
                <a:latin typeface="Söhne"/>
              </a:rPr>
              <a:t>Regular automated backups of passenger data are performed to ensure data integrity and availability</a:t>
            </a:r>
          </a:p>
          <a:p>
            <a:pPr>
              <a:buFont typeface="Arial" panose="020B0604020202020204" pitchFamily="34" charset="0"/>
              <a:buChar char="•"/>
            </a:pPr>
            <a:r>
              <a:rPr lang="en-US" b="1" i="0" dirty="0">
                <a:effectLst/>
                <a:latin typeface="Söhne"/>
              </a:rPr>
              <a:t>Continuous Monitoring : </a:t>
            </a:r>
            <a:r>
              <a:rPr lang="en-US" i="0" dirty="0">
                <a:effectLst/>
                <a:latin typeface="Söhne"/>
              </a:rPr>
              <a:t>Our system employs continuous monitoring tools to detect and respond to suspicious activities in real-time</a:t>
            </a:r>
          </a:p>
        </p:txBody>
      </p:sp>
    </p:spTree>
    <p:extLst>
      <p:ext uri="{BB962C8B-B14F-4D97-AF65-F5344CB8AC3E}">
        <p14:creationId xmlns:p14="http://schemas.microsoft.com/office/powerpoint/2010/main" val="3619649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2079325"/>
            <a:ext cx="6211017" cy="841800"/>
          </a:xfrm>
          <a:prstGeom prst="rect">
            <a:avLst/>
          </a:prstGeom>
        </p:spPr>
        <p:txBody>
          <a:bodyPr spcFirstLastPara="1" wrap="square" lIns="91425" tIns="91425" rIns="91425" bIns="91425" anchor="ctr" anchorCtr="0">
            <a:noAutofit/>
          </a:bodyPr>
          <a:lstStyle/>
          <a:p>
            <a:r>
              <a:rPr lang="en-US" b="1" i="0" dirty="0">
                <a:effectLst/>
                <a:latin typeface="Söhne"/>
              </a:rPr>
              <a:t>Future Developments:</a:t>
            </a:r>
            <a:endParaRPr lang="en-US"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910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40BF4A-316F-D616-CCBF-CB0C55540BF3}"/>
              </a:ext>
            </a:extLst>
          </p:cNvPr>
          <p:cNvSpPr>
            <a:spLocks noGrp="1"/>
          </p:cNvSpPr>
          <p:nvPr>
            <p:ph type="subTitle" idx="1"/>
          </p:nvPr>
        </p:nvSpPr>
        <p:spPr>
          <a:xfrm>
            <a:off x="4572000" y="1283754"/>
            <a:ext cx="3988674" cy="1830600"/>
          </a:xfrm>
        </p:spPr>
        <p:txBody>
          <a:bodyPr/>
          <a:lstStyle/>
          <a:p>
            <a:r>
              <a:rPr lang="en-US" b="1" dirty="0"/>
              <a:t>Personalized Travel Recommendations :</a:t>
            </a:r>
          </a:p>
          <a:p>
            <a:r>
              <a:rPr lang="en-US" dirty="0"/>
              <a:t>Implement an intelligent</a:t>
            </a:r>
          </a:p>
          <a:p>
            <a:r>
              <a:rPr lang="en-US" dirty="0"/>
              <a:t>recommendation system that offers</a:t>
            </a:r>
          </a:p>
          <a:p>
            <a:r>
              <a:rPr lang="en-US" dirty="0"/>
              <a:t>personalized travel suggestions,</a:t>
            </a:r>
          </a:p>
          <a:p>
            <a:r>
              <a:rPr lang="en-US" dirty="0"/>
              <a:t>including optimal routes, preferred</a:t>
            </a:r>
          </a:p>
          <a:p>
            <a:r>
              <a:rPr lang="en-US" dirty="0"/>
              <a:t>seating, and additional services based</a:t>
            </a:r>
          </a:p>
          <a:p>
            <a:r>
              <a:rPr lang="en-US" dirty="0"/>
              <a:t>on user preferences and travel history.</a:t>
            </a:r>
          </a:p>
        </p:txBody>
      </p:sp>
      <p:sp>
        <p:nvSpPr>
          <p:cNvPr id="4" name="Subtitle 3">
            <a:extLst>
              <a:ext uri="{FF2B5EF4-FFF2-40B4-BE49-F238E27FC236}">
                <a16:creationId xmlns:a16="http://schemas.microsoft.com/office/drawing/2014/main" id="{14638CEC-C758-3E0B-C090-5B3191ACB94C}"/>
              </a:ext>
            </a:extLst>
          </p:cNvPr>
          <p:cNvSpPr>
            <a:spLocks noGrp="1"/>
          </p:cNvSpPr>
          <p:nvPr>
            <p:ph type="subTitle" idx="2"/>
          </p:nvPr>
        </p:nvSpPr>
        <p:spPr>
          <a:xfrm>
            <a:off x="399960" y="1283754"/>
            <a:ext cx="3600540" cy="2450045"/>
          </a:xfrm>
        </p:spPr>
        <p:txBody>
          <a:bodyPr/>
          <a:lstStyle/>
          <a:p>
            <a:r>
              <a:rPr lang="en-US" b="1" dirty="0"/>
              <a:t>Smart Ticketing Integration :</a:t>
            </a:r>
            <a:endParaRPr lang="en-US" dirty="0"/>
          </a:p>
          <a:p>
            <a:r>
              <a:rPr lang="en-US" dirty="0"/>
              <a:t>Explore integration with smart</a:t>
            </a:r>
          </a:p>
          <a:p>
            <a:r>
              <a:rPr lang="en-US" dirty="0"/>
              <a:t>ticketing technologies, such as NFC</a:t>
            </a:r>
          </a:p>
          <a:p>
            <a:r>
              <a:rPr lang="en-US" dirty="0"/>
              <a:t>or RFID, to enable passengers to</a:t>
            </a:r>
          </a:p>
          <a:p>
            <a:r>
              <a:rPr lang="en-US" dirty="0"/>
              <a:t>access trains seamlessly with</a:t>
            </a:r>
          </a:p>
          <a:p>
            <a:r>
              <a:rPr lang="en-US" dirty="0"/>
              <a:t>electronic tickets, reducing reliance</a:t>
            </a:r>
          </a:p>
          <a:p>
            <a:r>
              <a:rPr lang="en-US" dirty="0"/>
              <a:t>on physical tickets.</a:t>
            </a:r>
          </a:p>
        </p:txBody>
      </p:sp>
    </p:spTree>
    <p:extLst>
      <p:ext uri="{BB962C8B-B14F-4D97-AF65-F5344CB8AC3E}">
        <p14:creationId xmlns:p14="http://schemas.microsoft.com/office/powerpoint/2010/main" val="70640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2079325"/>
            <a:ext cx="6211017" cy="841800"/>
          </a:xfrm>
          <a:prstGeom prst="rect">
            <a:avLst/>
          </a:prstGeom>
        </p:spPr>
        <p:txBody>
          <a:bodyPr spcFirstLastPara="1" wrap="square" lIns="91425" tIns="91425" rIns="91425" bIns="91425" anchor="ctr" anchorCtr="0">
            <a:noAutofit/>
          </a:bodyPr>
          <a:lstStyle/>
          <a:p>
            <a:pPr algn="l"/>
            <a:r>
              <a:rPr lang="en-US" b="1" i="0" dirty="0">
                <a:effectLst/>
                <a:latin typeface="Söhne"/>
              </a:rPr>
              <a:t>Conclusion :</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062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C</a:t>
            </a:r>
            <a:r>
              <a:rPr lang="en-US" sz="3200" dirty="0">
                <a:solidFill>
                  <a:schemeClr val="dk2"/>
                </a:solidFill>
                <a:latin typeface="IBM Plex Mono"/>
                <a:ea typeface="IBM Plex Mono"/>
                <a:cs typeface="IBM Plex Mono"/>
                <a:sym typeface="IBM Plex Mono"/>
              </a:rPr>
              <a:t>ontributors to this Project</a:t>
            </a:r>
            <a:endParaRPr sz="3200" dirty="0">
              <a:solidFill>
                <a:schemeClr val="dk2"/>
              </a:solidFill>
              <a:latin typeface="IBM Plex Mono"/>
              <a:ea typeface="IBM Plex Mono"/>
              <a:cs typeface="IBM Plex Mono"/>
              <a:sym typeface="IBM Plex Mono"/>
            </a:endParaRPr>
          </a:p>
        </p:txBody>
      </p:sp>
      <p:sp>
        <p:nvSpPr>
          <p:cNvPr id="1468" name="Google Shape;1468;p37"/>
          <p:cNvSpPr txBox="1">
            <a:spLocks noGrp="1"/>
          </p:cNvSpPr>
          <p:nvPr>
            <p:ph type="subTitle" idx="9"/>
          </p:nvPr>
        </p:nvSpPr>
        <p:spPr>
          <a:xfrm>
            <a:off x="1092066" y="1888427"/>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Safkat Khan</a:t>
            </a:r>
            <a:endParaRPr dirty="0"/>
          </a:p>
        </p:txBody>
      </p:sp>
      <p:sp>
        <p:nvSpPr>
          <p:cNvPr id="1469" name="Google Shape;1469;p37"/>
          <p:cNvSpPr txBox="1">
            <a:spLocks noGrp="1"/>
          </p:cNvSpPr>
          <p:nvPr>
            <p:ph type="subTitle" idx="1"/>
          </p:nvPr>
        </p:nvSpPr>
        <p:spPr>
          <a:xfrm>
            <a:off x="1092066" y="2226527"/>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 22-46392-1</a:t>
            </a:r>
          </a:p>
          <a:p>
            <a:pPr marL="0" lvl="0" indent="0" algn="l" rtl="0">
              <a:spcBef>
                <a:spcPts val="0"/>
              </a:spcBef>
              <a:spcAft>
                <a:spcPts val="0"/>
              </a:spcAft>
              <a:buNone/>
            </a:pPr>
            <a:r>
              <a:rPr lang="en-US" dirty="0"/>
              <a:t>Section : P</a:t>
            </a:r>
            <a:endParaRPr dirty="0"/>
          </a:p>
        </p:txBody>
      </p:sp>
      <p:sp>
        <p:nvSpPr>
          <p:cNvPr id="1470" name="Google Shape;1470;p37"/>
          <p:cNvSpPr txBox="1">
            <a:spLocks noGrp="1"/>
          </p:cNvSpPr>
          <p:nvPr>
            <p:ph type="subTitle" idx="2"/>
          </p:nvPr>
        </p:nvSpPr>
        <p:spPr>
          <a:xfrm>
            <a:off x="5569253" y="2098223"/>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 22-46454-1</a:t>
            </a:r>
          </a:p>
          <a:p>
            <a:pPr marL="0" lvl="0" indent="0" algn="l" rtl="0">
              <a:spcBef>
                <a:spcPts val="0"/>
              </a:spcBef>
              <a:spcAft>
                <a:spcPts val="0"/>
              </a:spcAft>
              <a:buNone/>
            </a:pPr>
            <a:r>
              <a:rPr lang="en-US" dirty="0"/>
              <a:t>Section : P</a:t>
            </a:r>
          </a:p>
        </p:txBody>
      </p:sp>
      <p:sp>
        <p:nvSpPr>
          <p:cNvPr id="1471" name="Google Shape;1471;p37"/>
          <p:cNvSpPr txBox="1">
            <a:spLocks noGrp="1"/>
          </p:cNvSpPr>
          <p:nvPr>
            <p:ph type="subTitle" idx="3"/>
          </p:nvPr>
        </p:nvSpPr>
        <p:spPr>
          <a:xfrm>
            <a:off x="978554" y="3972355"/>
            <a:ext cx="2661000" cy="604200"/>
          </a:xfrm>
          <a:prstGeom prst="rect">
            <a:avLst/>
          </a:prstGeom>
        </p:spPr>
        <p:txBody>
          <a:bodyPr spcFirstLastPara="1" wrap="square" lIns="91425" tIns="91425" rIns="91425" bIns="91425" anchor="t" anchorCtr="0">
            <a:noAutofit/>
          </a:bodyPr>
          <a:lstStyle/>
          <a:p>
            <a:pPr marL="0" marR="0" indent="0" algn="l" rtl="0">
              <a:lnSpc>
                <a:spcPct val="115000"/>
              </a:lnSpc>
              <a:spcBef>
                <a:spcPts val="0"/>
              </a:spcBef>
              <a:spcAft>
                <a:spcPts val="0"/>
              </a:spcAft>
            </a:pPr>
            <a:r>
              <a:rPr lang="en-US" sz="1800" b="0" i="0" dirty="0">
                <a:solidFill>
                  <a:srgbClr val="1D1D1D"/>
                </a:solidFill>
                <a:effectLst/>
                <a:latin typeface="Poppins" panose="00000500000000000000" pitchFamily="2" charset="0"/>
                <a:ea typeface="Poppins" panose="00000500000000000000" pitchFamily="2" charset="0"/>
                <a:cs typeface="Poppins" panose="00000500000000000000" pitchFamily="2" charset="0"/>
              </a:rPr>
              <a:t>ID : 22-47325-1</a:t>
            </a:r>
            <a:endParaRPr lang="en-US" dirty="0">
              <a:effectLst/>
            </a:endParaRPr>
          </a:p>
          <a:p>
            <a:pPr marL="0" marR="0" indent="0" algn="l" rtl="0">
              <a:lnSpc>
                <a:spcPct val="115000"/>
              </a:lnSpc>
              <a:spcBef>
                <a:spcPts val="0"/>
              </a:spcBef>
              <a:spcAft>
                <a:spcPts val="0"/>
              </a:spcAft>
            </a:pPr>
            <a:r>
              <a:rPr lang="en-US" sz="1800" b="0" i="0" dirty="0">
                <a:solidFill>
                  <a:srgbClr val="1D1D1D"/>
                </a:solidFill>
                <a:effectLst/>
                <a:latin typeface="Poppins" panose="00000500000000000000" pitchFamily="2" charset="0"/>
                <a:ea typeface="Poppins" panose="00000500000000000000" pitchFamily="2" charset="0"/>
                <a:cs typeface="Poppins" panose="00000500000000000000" pitchFamily="2" charset="0"/>
              </a:rPr>
              <a:t>Section : P</a:t>
            </a:r>
            <a:endParaRPr lang="en-US" dirty="0">
              <a:effectLst/>
            </a:endParaRPr>
          </a:p>
        </p:txBody>
      </p:sp>
      <p:sp>
        <p:nvSpPr>
          <p:cNvPr id="1473" name="Google Shape;1473;p37"/>
          <p:cNvSpPr txBox="1">
            <a:spLocks noGrp="1"/>
          </p:cNvSpPr>
          <p:nvPr>
            <p:ph type="title" idx="5"/>
          </p:nvPr>
        </p:nvSpPr>
        <p:spPr>
          <a:xfrm>
            <a:off x="1521750" y="1354453"/>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474" name="Google Shape;1474;p37"/>
          <p:cNvSpPr txBox="1">
            <a:spLocks noGrp="1"/>
          </p:cNvSpPr>
          <p:nvPr>
            <p:ph type="title" idx="6"/>
          </p:nvPr>
        </p:nvSpPr>
        <p:spPr>
          <a:xfrm>
            <a:off x="1365066" y="296249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1475" name="Google Shape;1475;p37"/>
          <p:cNvSpPr txBox="1">
            <a:spLocks noGrp="1"/>
          </p:cNvSpPr>
          <p:nvPr>
            <p:ph type="title" idx="7"/>
          </p:nvPr>
        </p:nvSpPr>
        <p:spPr>
          <a:xfrm>
            <a:off x="6036002" y="1217072"/>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477" name="Google Shape;1477;p37"/>
          <p:cNvSpPr txBox="1">
            <a:spLocks noGrp="1"/>
          </p:cNvSpPr>
          <p:nvPr>
            <p:ph type="subTitle" idx="13"/>
          </p:nvPr>
        </p:nvSpPr>
        <p:spPr>
          <a:xfrm>
            <a:off x="5569253" y="1709822"/>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Nadiya Noor</a:t>
            </a:r>
            <a:endParaRPr dirty="0"/>
          </a:p>
        </p:txBody>
      </p:sp>
      <p:sp>
        <p:nvSpPr>
          <p:cNvPr id="1478" name="Google Shape;1478;p37"/>
          <p:cNvSpPr txBox="1">
            <a:spLocks noGrp="1"/>
          </p:cNvSpPr>
          <p:nvPr>
            <p:ph type="subTitle" idx="14"/>
          </p:nvPr>
        </p:nvSpPr>
        <p:spPr>
          <a:xfrm>
            <a:off x="899326" y="3570055"/>
            <a:ext cx="3233700" cy="402300"/>
          </a:xfrm>
          <a:prstGeom prst="rect">
            <a:avLst/>
          </a:prstGeom>
        </p:spPr>
        <p:txBody>
          <a:bodyPr spcFirstLastPara="1" wrap="square" lIns="91425" tIns="91425" rIns="91425" bIns="91425" anchor="b" anchorCtr="0">
            <a:noAutofit/>
          </a:bodyPr>
          <a:lstStyle/>
          <a:p>
            <a:pPr marL="0" indent="0"/>
            <a:r>
              <a:rPr lang="en-US" b="1" i="0" dirty="0">
                <a:solidFill>
                  <a:srgbClr val="252424"/>
                </a:solidFill>
                <a:effectLst/>
                <a:latin typeface="Segoe UI" panose="020B0502040204020203" pitchFamily="34" charset="0"/>
              </a:rPr>
              <a:t>TAFSIRUL ISLAM SHAFIN</a:t>
            </a:r>
          </a:p>
        </p:txBody>
      </p:sp>
    </p:spTree>
    <p:extLst>
      <p:ext uri="{BB962C8B-B14F-4D97-AF65-F5344CB8AC3E}">
        <p14:creationId xmlns:p14="http://schemas.microsoft.com/office/powerpoint/2010/main" val="344107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E2D8A4C-F374-D6C3-560A-0539B00CAFC1}"/>
              </a:ext>
            </a:extLst>
          </p:cNvPr>
          <p:cNvSpPr txBox="1"/>
          <p:nvPr/>
        </p:nvSpPr>
        <p:spPr>
          <a:xfrm>
            <a:off x="718184" y="891749"/>
            <a:ext cx="7244715" cy="2462213"/>
          </a:xfrm>
          <a:prstGeom prst="rect">
            <a:avLst/>
          </a:prstGeom>
          <a:noFill/>
        </p:spPr>
        <p:txBody>
          <a:bodyPr wrap="square">
            <a:spAutoFit/>
          </a:bodyPr>
          <a:lstStyle/>
          <a:p>
            <a:pPr algn="just"/>
            <a:r>
              <a:rPr lang="en-US" dirty="0">
                <a:latin typeface="Poppins" panose="00000500000000000000" pitchFamily="2" charset="0"/>
                <a:cs typeface="Poppins" panose="00000500000000000000" pitchFamily="2" charset="0"/>
              </a:rPr>
              <a:t>The Train Ticket Management System redefines travel, providing an efficient, secure, and seamless experience. With a streamlined booking process, real-time updates, and mobile-friendly features, passengers enjoy a hassle-free journey. Robust security measures ensure the protection of personal information and transactions. Future enhancements, including smart ticketing, personalized recommendations, and augmented reality assistance, promise a continually evolving and personalized travel experience. Scalability options like cloud-based infrastructure and microservices ensure optimal performance as the system grows. In essence, the system is a comprehensive solution, transforming travel into a stress-free, informed, and enjoyable experience for passengers from start to finish.</a:t>
            </a:r>
          </a:p>
        </p:txBody>
      </p:sp>
    </p:spTree>
    <p:extLst>
      <p:ext uri="{BB962C8B-B14F-4D97-AF65-F5344CB8AC3E}">
        <p14:creationId xmlns:p14="http://schemas.microsoft.com/office/powerpoint/2010/main" val="11407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2754452" y="1940936"/>
            <a:ext cx="3737701" cy="841800"/>
          </a:xfrm>
          <a:prstGeom prst="rect">
            <a:avLst/>
          </a:prstGeom>
        </p:spPr>
        <p:txBody>
          <a:bodyPr spcFirstLastPara="1" wrap="square" lIns="91425" tIns="91425" rIns="91425" bIns="91425" anchor="ctr" anchorCtr="0">
            <a:noAutofit/>
          </a:bodyPr>
          <a:lstStyle/>
          <a:p>
            <a:pPr algn="just"/>
            <a:r>
              <a:rPr lang="en-US" dirty="0">
                <a:latin typeface="Söhne"/>
              </a:rPr>
              <a:t>THANK YOU</a:t>
            </a:r>
            <a:endParaRPr lang="en-US" b="1" i="0" dirty="0">
              <a:effectLst/>
              <a:latin typeface="Söhne"/>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6322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323051" y="2912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532" name="Google Shape;1532;p39"/>
          <p:cNvSpPr txBox="1">
            <a:spLocks noGrp="1"/>
          </p:cNvSpPr>
          <p:nvPr>
            <p:ph type="subTitle" idx="1"/>
          </p:nvPr>
        </p:nvSpPr>
        <p:spPr>
          <a:xfrm>
            <a:off x="486215" y="1024412"/>
            <a:ext cx="3543000" cy="1830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 </a:t>
            </a:r>
            <a:r>
              <a:rPr lang="en-US" b="1" dirty="0"/>
              <a:t>metro rail ticket </a:t>
            </a:r>
            <a:r>
              <a:rPr lang="en-US" dirty="0"/>
              <a:t>management system (MRTTMS) is a computerized system that manages the ticketing process for metro rail passengers. It encompasses various functionalities, including </a:t>
            </a:r>
            <a:r>
              <a:rPr lang="en-US" b="1" dirty="0"/>
              <a:t>ticket issuance</a:t>
            </a:r>
            <a:r>
              <a:rPr lang="en-US" dirty="0"/>
              <a:t>, </a:t>
            </a:r>
            <a:r>
              <a:rPr lang="en-US" b="1" dirty="0"/>
              <a:t>fare calculation,</a:t>
            </a:r>
            <a:r>
              <a:rPr lang="en-US" dirty="0"/>
              <a:t> </a:t>
            </a:r>
            <a:r>
              <a:rPr lang="en-US" b="1" dirty="0"/>
              <a:t>revenue tracking</a:t>
            </a:r>
            <a:r>
              <a:rPr lang="en-US" dirty="0"/>
              <a:t>, and </a:t>
            </a:r>
            <a:r>
              <a:rPr lang="en-US" b="1" dirty="0"/>
              <a:t>passenger information management</a:t>
            </a:r>
            <a:r>
              <a:rPr lang="en-US" dirty="0"/>
              <a:t>. An effective MRTTMS plays a crucial role in streamlining metro operations, enhancing passenger satisfaction, and optimizing revenue collection.</a:t>
            </a:r>
          </a:p>
        </p:txBody>
      </p:sp>
      <p:sp>
        <p:nvSpPr>
          <p:cNvPr id="1533" name="Google Shape;1533;p39"/>
          <p:cNvSpPr txBox="1">
            <a:spLocks noGrp="1"/>
          </p:cNvSpPr>
          <p:nvPr>
            <p:ph type="subTitle" idx="2"/>
          </p:nvPr>
        </p:nvSpPr>
        <p:spPr>
          <a:xfrm>
            <a:off x="4668219" y="1017725"/>
            <a:ext cx="3543000" cy="1830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Revolutionize your urban commute with our Metro Rail Ticket Management System. </a:t>
            </a:r>
            <a:r>
              <a:rPr lang="en-US" b="1" dirty="0"/>
              <a:t>Enjoy seamless online booking</a:t>
            </a:r>
            <a:r>
              <a:rPr lang="en-US" dirty="0"/>
              <a:t>, </a:t>
            </a:r>
            <a:r>
              <a:rPr lang="en-US" b="1" dirty="0"/>
              <a:t>real-time updates</a:t>
            </a:r>
            <a:r>
              <a:rPr lang="en-US" dirty="0"/>
              <a:t>, and </a:t>
            </a:r>
            <a:r>
              <a:rPr lang="en-US" b="1" dirty="0"/>
              <a:t>advanced security features</a:t>
            </a:r>
            <a:r>
              <a:rPr lang="en-US" dirty="0"/>
              <a:t> for a </a:t>
            </a:r>
            <a:r>
              <a:rPr lang="en-US" b="1" dirty="0"/>
              <a:t>stress-free journey</a:t>
            </a:r>
            <a:r>
              <a:rPr lang="en-US" dirty="0"/>
              <a:t>. Designed with commuters in mind, this system ensures a </a:t>
            </a:r>
            <a:r>
              <a:rPr lang="en-US" b="1" dirty="0"/>
              <a:t>convenient and efficient experience</a:t>
            </a:r>
            <a:r>
              <a:rPr lang="en-US" dirty="0"/>
              <a:t>, heralding a new era in metro rail transportation. Say goodbye to queues and welcome the future of hassle-free travel."</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301786" y="38831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Key Features</a:t>
            </a:r>
            <a:endParaRPr dirty="0"/>
          </a:p>
        </p:txBody>
      </p:sp>
      <p:graphicFrame>
        <p:nvGraphicFramePr>
          <p:cNvPr id="1460" name="Google Shape;1460;p36"/>
          <p:cNvGraphicFramePr/>
          <p:nvPr>
            <p:extLst>
              <p:ext uri="{D42A27DB-BD31-4B8C-83A1-F6EECF244321}">
                <p14:modId xmlns:p14="http://schemas.microsoft.com/office/powerpoint/2010/main" val="4126560958"/>
              </p:ext>
            </p:extLst>
          </p:nvPr>
        </p:nvGraphicFramePr>
        <p:xfrm>
          <a:off x="524229" y="1131311"/>
          <a:ext cx="7899771" cy="3277656"/>
        </p:xfrm>
        <a:graphic>
          <a:graphicData uri="http://schemas.openxmlformats.org/drawingml/2006/table">
            <a:tbl>
              <a:tblPr>
                <a:noFill/>
                <a:tableStyleId>{AF7E8EC8-2ADD-4721-BDFE-7A036E804C7D}</a:tableStyleId>
              </a:tblPr>
              <a:tblGrid>
                <a:gridCol w="2638000">
                  <a:extLst>
                    <a:ext uri="{9D8B030D-6E8A-4147-A177-3AD203B41FA5}">
                      <a16:colId xmlns:a16="http://schemas.microsoft.com/office/drawing/2014/main" val="20000"/>
                    </a:ext>
                  </a:extLst>
                </a:gridCol>
                <a:gridCol w="5261771">
                  <a:extLst>
                    <a:ext uri="{9D8B030D-6E8A-4147-A177-3AD203B41FA5}">
                      <a16:colId xmlns:a16="http://schemas.microsoft.com/office/drawing/2014/main" val="20001"/>
                    </a:ext>
                  </a:extLst>
                </a:gridCol>
              </a:tblGrid>
              <a:tr h="400052">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User Authentication:</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900" dirty="0">
                          <a:solidFill>
                            <a:schemeClr val="dk1"/>
                          </a:solidFill>
                          <a:latin typeface="Poppins" panose="00000500000000000000" pitchFamily="2" charset="0"/>
                          <a:ea typeface="Poppins"/>
                          <a:cs typeface="Poppins" panose="00000500000000000000" pitchFamily="2" charset="0"/>
                          <a:sym typeface="Poppins"/>
                        </a:rPr>
                        <a:t>User authentication to ensure that only authorized individuals can access the system</a:t>
                      </a:r>
                    </a:p>
                  </a:txBody>
                  <a:tcPr marL="91425" marR="91425" marT="0" marB="0"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4039528978"/>
                  </a:ext>
                </a:extLst>
              </a:tr>
              <a:tr h="400052">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Online Booking:</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900" dirty="0">
                          <a:solidFill>
                            <a:schemeClr val="dk1"/>
                          </a:solidFill>
                          <a:latin typeface="Poppins" panose="00000500000000000000" pitchFamily="2" charset="0"/>
                          <a:ea typeface="Poppins"/>
                          <a:cs typeface="Poppins" panose="00000500000000000000" pitchFamily="2" charset="0"/>
                          <a:sym typeface="Poppins"/>
                        </a:rPr>
                        <a:t>Enabled commuters to book tickets conveniently through a user-friendly online platform.</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4722">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Real-time Seat Availability:</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marR="0" lvl="0" indent="0" algn="l" rtl="0">
                        <a:lnSpc>
                          <a:spcPct val="115000"/>
                        </a:lnSpc>
                        <a:spcBef>
                          <a:spcPts val="0"/>
                        </a:spcBef>
                        <a:spcAft>
                          <a:spcPts val="1600"/>
                        </a:spcAft>
                        <a:buNone/>
                      </a:pPr>
                      <a:r>
                        <a:rPr lang="en-US" sz="900" dirty="0">
                          <a:solidFill>
                            <a:schemeClr val="dk1"/>
                          </a:solidFill>
                          <a:latin typeface="Poppins" panose="00000500000000000000" pitchFamily="2" charset="0"/>
                          <a:ea typeface="Poppins"/>
                          <a:cs typeface="Poppins" panose="00000500000000000000" pitchFamily="2" charset="0"/>
                          <a:sym typeface="Poppins"/>
                        </a:rPr>
                        <a:t>Provided instant updates on available seats, allowing users to choose preferred seating.</a:t>
                      </a:r>
                      <a:endParaRPr sz="900" dirty="0">
                        <a:solidFill>
                          <a:schemeClr val="dk1"/>
                        </a:solidFill>
                        <a:latin typeface="Poppins" panose="00000500000000000000" pitchFamily="2" charset="0"/>
                        <a:ea typeface="Poppins"/>
                        <a:cs typeface="Poppins" panose="00000500000000000000" pitchFamily="2" charset="0"/>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00052">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Subscription Services:</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900" dirty="0">
                          <a:solidFill>
                            <a:schemeClr val="dk1"/>
                          </a:solidFill>
                          <a:latin typeface="Poppins" panose="00000500000000000000" pitchFamily="2" charset="0"/>
                          <a:ea typeface="Poppins"/>
                          <a:cs typeface="Poppins" panose="00000500000000000000" pitchFamily="2" charset="0"/>
                          <a:sym typeface="Poppins"/>
                        </a:rPr>
                        <a:t>Provided subscription plans for regular commuters, offering discounts or special privileges.</a:t>
                      </a:r>
                      <a:endParaRPr sz="900" dirty="0">
                        <a:solidFill>
                          <a:schemeClr val="dk1"/>
                        </a:solidFill>
                        <a:latin typeface="Poppins" panose="00000500000000000000" pitchFamily="2" charset="0"/>
                        <a:ea typeface="Poppins"/>
                        <a:cs typeface="Poppins" panose="00000500000000000000" pitchFamily="2" charset="0"/>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00052">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Role-Based Access Control:</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900" dirty="0">
                          <a:solidFill>
                            <a:schemeClr val="dk1"/>
                          </a:solidFill>
                          <a:latin typeface="Poppins" panose="00000500000000000000" pitchFamily="2" charset="0"/>
                          <a:ea typeface="Poppins"/>
                          <a:cs typeface="Poppins" panose="00000500000000000000" pitchFamily="2" charset="0"/>
                          <a:sym typeface="Poppins"/>
                        </a:rPr>
                        <a:t>Utilized Role-Base access control for Passenger, Employee, Staff and other</a:t>
                      </a:r>
                      <a:endParaRPr sz="900" dirty="0">
                        <a:solidFill>
                          <a:schemeClr val="dk1"/>
                        </a:solidFill>
                        <a:latin typeface="Poppins" panose="00000500000000000000" pitchFamily="2" charset="0"/>
                        <a:ea typeface="Poppins"/>
                        <a:cs typeface="Poppins" panose="00000500000000000000" pitchFamily="2" charset="0"/>
                        <a:sym typeface="Poppins"/>
                      </a:endParaRPr>
                    </a:p>
                  </a:txBody>
                  <a:tcPr marL="91425" marR="91425" marT="0" marB="0"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93332018"/>
                  </a:ext>
                </a:extLst>
              </a:tr>
              <a:tr h="400052">
                <a:tc>
                  <a:txBody>
                    <a:bodyPr/>
                    <a:lstStyle/>
                    <a:p>
                      <a:pPr marL="0" lvl="0" indent="0" algn="l" rtl="0">
                        <a:lnSpc>
                          <a:spcPct val="115000"/>
                        </a:lnSpc>
                        <a:spcBef>
                          <a:spcPts val="0"/>
                        </a:spcBef>
                        <a:spcAft>
                          <a:spcPts val="0"/>
                        </a:spcAft>
                        <a:buNone/>
                      </a:pPr>
                      <a:r>
                        <a:rPr lang="en-US" sz="1000" b="1" u="sng" dirty="0">
                          <a:solidFill>
                            <a:schemeClr val="hlink"/>
                          </a:solidFill>
                          <a:latin typeface="IBM Plex Mono"/>
                          <a:ea typeface="IBM Plex Mono"/>
                          <a:cs typeface="IBM Plex Mono"/>
                          <a:sym typeface="IBM Plex Mono"/>
                        </a:rPr>
                        <a:t>Notification Center:</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900" dirty="0">
                          <a:solidFill>
                            <a:schemeClr val="dk1"/>
                          </a:solidFill>
                          <a:latin typeface="Poppins" panose="00000500000000000000" pitchFamily="2" charset="0"/>
                          <a:ea typeface="Poppins"/>
                          <a:cs typeface="Poppins" panose="00000500000000000000" pitchFamily="2" charset="0"/>
                          <a:sym typeface="Poppins"/>
                        </a:rPr>
                        <a:t>Implemented a centralized notification center for important announcements, alerts, and personalized messages.</a:t>
                      </a:r>
                      <a:endParaRPr sz="900" dirty="0">
                        <a:solidFill>
                          <a:schemeClr val="dk1"/>
                        </a:solidFill>
                        <a:latin typeface="Poppins" panose="00000500000000000000" pitchFamily="2" charset="0"/>
                        <a:ea typeface="Poppins"/>
                        <a:cs typeface="Poppins" panose="00000500000000000000" pitchFamily="2" charset="0"/>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04722">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Secure Payment Options:</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0"/>
                        </a:spcAft>
                        <a:buNone/>
                      </a:pPr>
                      <a:r>
                        <a:rPr lang="en-US" sz="900" dirty="0">
                          <a:solidFill>
                            <a:schemeClr val="dk1"/>
                          </a:solidFill>
                          <a:latin typeface="Poppins" panose="00000500000000000000" pitchFamily="2" charset="0"/>
                          <a:ea typeface="Poppins"/>
                          <a:cs typeface="Poppins" panose="00000500000000000000" pitchFamily="2" charset="0"/>
                          <a:sym typeface="Poppins"/>
                        </a:rPr>
                        <a:t>Implemented secure and diverse payment methods to ensure safe transactions.</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67952">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Feedback and Ratings:</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US" sz="900" dirty="0">
                          <a:solidFill>
                            <a:schemeClr val="dk1"/>
                          </a:solidFill>
                          <a:latin typeface="Poppins" panose="00000500000000000000" pitchFamily="2" charset="0"/>
                          <a:ea typeface="Poppins"/>
                          <a:cs typeface="Poppins" panose="00000500000000000000" pitchFamily="2" charset="0"/>
                          <a:sym typeface="Poppins"/>
                        </a:rPr>
                        <a:t>Allow users to provide feedback and ratings for services, contributing to system improvements.</a:t>
                      </a:r>
                      <a:endParaRPr lang="en" sz="900" b="1" u="sng" dirty="0">
                        <a:solidFill>
                          <a:schemeClr val="dk1"/>
                        </a:solidFill>
                        <a:latin typeface="Poppins" panose="00000500000000000000" pitchFamily="2" charset="0"/>
                        <a:ea typeface="Poppins"/>
                        <a:cs typeface="Poppins" panose="00000500000000000000" pitchFamily="2" charset="0"/>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i="0" dirty="0">
                <a:effectLst/>
                <a:latin typeface="Söhne"/>
              </a:rPr>
              <a:t>Benefits:</a:t>
            </a:r>
            <a:endParaRPr lang="en-US"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9435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323051" y="2912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Benefits</a:t>
            </a:r>
            <a:endParaRPr dirty="0"/>
          </a:p>
        </p:txBody>
      </p:sp>
      <p:sp>
        <p:nvSpPr>
          <p:cNvPr id="1532" name="Google Shape;1532;p39"/>
          <p:cNvSpPr txBox="1">
            <a:spLocks noGrp="1"/>
          </p:cNvSpPr>
          <p:nvPr>
            <p:ph type="subTitle" idx="1"/>
          </p:nvPr>
        </p:nvSpPr>
        <p:spPr>
          <a:xfrm>
            <a:off x="486215" y="1024412"/>
            <a:ext cx="3543000" cy="1830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 metro train system is pivotal for urban efficiency, providing reliable, cost-effective mass transit that alleviates traffic congestion, promotes sustainability, and enhances accessibility. Safety features, economic stimulation, and optimized land use contribute to transformative urban landscapes, fostering growth and improving the overall quality of life.</a:t>
            </a:r>
          </a:p>
        </p:txBody>
      </p:sp>
      <p:sp>
        <p:nvSpPr>
          <p:cNvPr id="1533" name="Google Shape;1533;p39"/>
          <p:cNvSpPr txBox="1">
            <a:spLocks noGrp="1"/>
          </p:cNvSpPr>
          <p:nvPr>
            <p:ph type="subTitle" idx="2"/>
          </p:nvPr>
        </p:nvSpPr>
        <p:spPr>
          <a:xfrm>
            <a:off x="4668219" y="1024412"/>
            <a:ext cx="3543000" cy="1830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metro train system's impact extends beyond transportation, creating economic stimulation and optimizing land use. By fostering development around stations, it transforms urban landscapes, contributing to a more sustainable and vibrant environment. This, in turn, improves residents' quality of life while supporting a healthier and economically prosperous urban ecosystem.</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8640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323051" y="1535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More Benefits</a:t>
            </a:r>
            <a:endParaRPr dirty="0"/>
          </a:p>
        </p:txBody>
      </p:sp>
      <p:sp>
        <p:nvSpPr>
          <p:cNvPr id="1532" name="Google Shape;1532;p39"/>
          <p:cNvSpPr txBox="1">
            <a:spLocks noGrp="1"/>
          </p:cNvSpPr>
          <p:nvPr>
            <p:ph type="subTitle" idx="1"/>
          </p:nvPr>
        </p:nvSpPr>
        <p:spPr>
          <a:xfrm>
            <a:off x="323050" y="809489"/>
            <a:ext cx="7637191" cy="3447534"/>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Font typeface="+mj-lt"/>
              <a:buAutoNum type="arabicPeriod"/>
            </a:pPr>
            <a:r>
              <a:rPr lang="en-US" b="1" dirty="0"/>
              <a:t>Faster commutes: </a:t>
            </a:r>
            <a:r>
              <a:rPr lang="en-US" dirty="0"/>
              <a:t>Less traffic &amp; shorter travel times.</a:t>
            </a:r>
          </a:p>
          <a:p>
            <a:pPr marL="342900" lvl="0" indent="-342900" algn="just" rtl="0">
              <a:spcBef>
                <a:spcPts val="0"/>
              </a:spcBef>
              <a:spcAft>
                <a:spcPts val="0"/>
              </a:spcAft>
              <a:buFont typeface="+mj-lt"/>
              <a:buAutoNum type="arabicPeriod"/>
            </a:pPr>
            <a:r>
              <a:rPr lang="en-US" b="1" dirty="0"/>
              <a:t>Cleaner cities:</a:t>
            </a:r>
            <a:r>
              <a:rPr lang="en-US" dirty="0"/>
              <a:t> Reduced pollution &amp; noise from fewer cars.</a:t>
            </a:r>
          </a:p>
          <a:p>
            <a:pPr marL="342900" lvl="0" indent="-342900" algn="just" rtl="0">
              <a:spcBef>
                <a:spcPts val="0"/>
              </a:spcBef>
              <a:spcAft>
                <a:spcPts val="0"/>
              </a:spcAft>
              <a:buFont typeface="+mj-lt"/>
              <a:buAutoNum type="arabicPeriod"/>
            </a:pPr>
            <a:r>
              <a:rPr lang="en-US" b="1" dirty="0"/>
              <a:t>Easier access: </a:t>
            </a:r>
            <a:r>
              <a:rPr lang="en-US" dirty="0"/>
              <a:t>Connects neighborhoods, helps disabilities &amp; budget-friendly.</a:t>
            </a:r>
          </a:p>
          <a:p>
            <a:pPr marL="342900" lvl="0" indent="-342900" algn="just" rtl="0">
              <a:spcBef>
                <a:spcPts val="0"/>
              </a:spcBef>
              <a:spcAft>
                <a:spcPts val="0"/>
              </a:spcAft>
              <a:buFont typeface="+mj-lt"/>
              <a:buAutoNum type="arabicPeriod"/>
            </a:pPr>
            <a:r>
              <a:rPr lang="en-US" b="1" dirty="0"/>
              <a:t>Better economy: </a:t>
            </a:r>
            <a:r>
              <a:rPr lang="en-US" dirty="0"/>
              <a:t>Creates jobs, boosts business &amp; tourism.</a:t>
            </a:r>
          </a:p>
          <a:p>
            <a:pPr marL="342900" lvl="0" indent="-342900" algn="just" rtl="0">
              <a:spcBef>
                <a:spcPts val="0"/>
              </a:spcBef>
              <a:spcAft>
                <a:spcPts val="0"/>
              </a:spcAft>
              <a:buFont typeface="+mj-lt"/>
              <a:buAutoNum type="arabicPeriod"/>
            </a:pPr>
            <a:r>
              <a:rPr lang="en-US" b="1" dirty="0"/>
              <a:t>Stress-free travel: </a:t>
            </a:r>
            <a:r>
              <a:rPr lang="en-US" dirty="0"/>
              <a:t>Comfortable, relaxing, and predictable journeys.</a:t>
            </a:r>
          </a:p>
          <a:p>
            <a:pPr marL="342900" lvl="0" indent="-342900" algn="just" rtl="0">
              <a:spcBef>
                <a:spcPts val="0"/>
              </a:spcBef>
              <a:spcAft>
                <a:spcPts val="0"/>
              </a:spcAft>
              <a:buFont typeface="+mj-lt"/>
              <a:buAutoNum type="arabicPeriod"/>
            </a:pPr>
            <a:r>
              <a:rPr lang="en-US" b="1" dirty="0"/>
              <a:t>Environmentally friendly:</a:t>
            </a:r>
            <a:r>
              <a:rPr lang="en-US" dirty="0"/>
              <a:t> Lowers emissions &amp; combats climate change.</a:t>
            </a:r>
          </a:p>
          <a:p>
            <a:pPr marL="342900" lvl="0" indent="-342900" algn="just" rtl="0">
              <a:spcBef>
                <a:spcPts val="0"/>
              </a:spcBef>
              <a:spcAft>
                <a:spcPts val="0"/>
              </a:spcAft>
              <a:buFont typeface="+mj-lt"/>
              <a:buAutoNum type="arabicPeriod"/>
            </a:pPr>
            <a:r>
              <a:rPr lang="en-US" b="1" dirty="0"/>
              <a:t>Urban boost: </a:t>
            </a:r>
            <a:r>
              <a:rPr lang="en-US" dirty="0"/>
              <a:t>Sparks development, creates vibrant hubs.</a:t>
            </a:r>
          </a:p>
          <a:p>
            <a:pPr marL="342900" lvl="0" indent="-342900" algn="just" rtl="0">
              <a:spcBef>
                <a:spcPts val="0"/>
              </a:spcBef>
              <a:spcAft>
                <a:spcPts val="0"/>
              </a:spcAft>
              <a:buFont typeface="+mj-lt"/>
              <a:buAutoNum type="arabicPeriod"/>
            </a:pPr>
            <a:r>
              <a:rPr lang="en-US" b="1" dirty="0"/>
              <a:t>Safety first: </a:t>
            </a:r>
            <a:r>
              <a:rPr lang="en-US" dirty="0"/>
              <a:t>Secured stations, calmer commutes.</a:t>
            </a:r>
          </a:p>
          <a:p>
            <a:pPr marL="342900" lvl="0" indent="-342900" algn="just" rtl="0">
              <a:spcBef>
                <a:spcPts val="0"/>
              </a:spcBef>
              <a:spcAft>
                <a:spcPts val="0"/>
              </a:spcAft>
              <a:buFont typeface="+mj-lt"/>
              <a:buAutoNum type="arabicPeriod"/>
            </a:pPr>
            <a:r>
              <a:rPr lang="en-US" b="1" dirty="0"/>
              <a:t>Skip the parking: </a:t>
            </a:r>
            <a:r>
              <a:rPr lang="en-US" dirty="0"/>
              <a:t>Stress-free travel, ditch the parking woes.</a:t>
            </a:r>
          </a:p>
          <a:p>
            <a:pPr marL="342900" lvl="0" indent="-342900" algn="just" rtl="0">
              <a:spcBef>
                <a:spcPts val="0"/>
              </a:spcBef>
              <a:spcAft>
                <a:spcPts val="0"/>
              </a:spcAft>
              <a:buFont typeface="+mj-lt"/>
              <a:buAutoNum type="arabicPeriod"/>
            </a:pPr>
            <a:r>
              <a:rPr lang="en-US" b="1" dirty="0"/>
              <a:t>Connect &amp; explore:</a:t>
            </a:r>
            <a:r>
              <a:rPr lang="en-US" dirty="0"/>
              <a:t> Meet locals, discover hidden gems.</a:t>
            </a:r>
          </a:p>
          <a:p>
            <a:pPr marL="342900" lvl="0" indent="-342900" algn="just" rtl="0">
              <a:spcBef>
                <a:spcPts val="0"/>
              </a:spcBef>
              <a:spcAft>
                <a:spcPts val="0"/>
              </a:spcAft>
              <a:buFont typeface="+mj-lt"/>
              <a:buAutoNum type="arabicPeriod"/>
            </a:pPr>
            <a:r>
              <a:rPr lang="en-US" b="1" dirty="0"/>
              <a:t>Tourist-friendly:</a:t>
            </a:r>
            <a:r>
              <a:rPr lang="en-US" dirty="0"/>
              <a:t> Easy access to city hotspots.</a:t>
            </a:r>
          </a:p>
          <a:p>
            <a:pPr marL="342900" lvl="0" indent="-342900" algn="just" rtl="0">
              <a:spcBef>
                <a:spcPts val="0"/>
              </a:spcBef>
              <a:spcAft>
                <a:spcPts val="0"/>
              </a:spcAft>
              <a:buFont typeface="+mj-lt"/>
              <a:buAutoNum type="arabicPeriod"/>
            </a:pPr>
            <a:r>
              <a:rPr lang="en-US" b="1" dirty="0"/>
              <a:t>Equal access: </a:t>
            </a:r>
            <a:r>
              <a:rPr lang="en-US" dirty="0"/>
              <a:t>Affordable travel for all, fostering inclusivity.</a:t>
            </a:r>
          </a:p>
          <a:p>
            <a:pPr marL="342900" lvl="0" indent="-342900" algn="just" rtl="0">
              <a:spcBef>
                <a:spcPts val="0"/>
              </a:spcBef>
              <a:spcAft>
                <a:spcPts val="0"/>
              </a:spcAft>
              <a:buFont typeface="+mj-lt"/>
              <a:buAutoNum type="arabicPeriod"/>
            </a:pPr>
            <a:r>
              <a:rPr lang="en-US" b="1" dirty="0"/>
              <a:t>Healthy city:</a:t>
            </a:r>
            <a:r>
              <a:rPr lang="en-US" dirty="0"/>
              <a:t> More walking, cleaner air, better health.</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18956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algn="l"/>
            <a:r>
              <a:rPr lang="en-US" b="1" i="0" dirty="0">
                <a:effectLst/>
                <a:latin typeface="Söhne"/>
              </a:rPr>
              <a:t>User Interface :</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85469287"/>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981</Words>
  <Application>Microsoft Office PowerPoint</Application>
  <PresentationFormat>On-screen Show (16:9)</PresentationFormat>
  <Paragraphs>109</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Roboto Condensed Light</vt:lpstr>
      <vt:lpstr>Segoe UI</vt:lpstr>
      <vt:lpstr>Poppins</vt:lpstr>
      <vt:lpstr>Söhne</vt:lpstr>
      <vt:lpstr>Arial</vt:lpstr>
      <vt:lpstr>Source Code Pro</vt:lpstr>
      <vt:lpstr>IBM Plex Mono</vt:lpstr>
      <vt:lpstr>Introduction to Coding Workshop by Slidesgo</vt:lpstr>
      <vt:lpstr>Metro Rail Ticket Mangement System</vt:lpstr>
      <vt:lpstr>Contributors to this Project</vt:lpstr>
      <vt:lpstr>01</vt:lpstr>
      <vt:lpstr>Introduction</vt:lpstr>
      <vt:lpstr> Key Features</vt:lpstr>
      <vt:lpstr>02</vt:lpstr>
      <vt:lpstr>Benefits</vt:lpstr>
      <vt:lpstr>More Benefits</vt:lpstr>
      <vt:lpstr>03</vt:lpstr>
      <vt:lpstr>PowerPoint Presentation</vt:lpstr>
      <vt:lpstr>04</vt:lpstr>
      <vt:lpstr>PowerPoint Presentation</vt:lpstr>
      <vt:lpstr>05</vt:lpstr>
      <vt:lpstr>PowerPoint Presentation</vt:lpstr>
      <vt:lpstr>06</vt:lpstr>
      <vt:lpstr>PowerPoint Presentation</vt:lpstr>
      <vt:lpstr>07</vt:lpstr>
      <vt:lpstr>PowerPoint Presentation</vt:lpstr>
      <vt:lpstr>08</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Rail Ticket Mangement System</dc:title>
  <cp:lastModifiedBy>SAFKAT KHAN</cp:lastModifiedBy>
  <cp:revision>7</cp:revision>
  <dcterms:modified xsi:type="dcterms:W3CDTF">2023-12-14T16:18:01Z</dcterms:modified>
</cp:coreProperties>
</file>