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9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4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3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4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7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8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4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3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8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9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15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E5BBF7-BEF0-4246-B363-890A13EF3C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336" b="516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658547A-6D47-197F-3682-CEF6144FB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985233"/>
            <a:ext cx="5758628" cy="3355853"/>
          </a:xfrm>
        </p:spPr>
        <p:txBody>
          <a:bodyPr anchor="t">
            <a:normAutofit/>
          </a:bodyPr>
          <a:lstStyle/>
          <a:p>
            <a:r>
              <a:rPr lang="it-IT" sz="6000">
                <a:solidFill>
                  <a:srgbClr val="FFFFFF"/>
                </a:solidFill>
              </a:rPr>
              <a:t>Chatbot RAG – Simulazione del Presidente JFK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96F44E-B811-CF75-A248-21B46F6C1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251621"/>
            <a:ext cx="4439920" cy="1104721"/>
          </a:xfrm>
        </p:spPr>
        <p:txBody>
          <a:bodyPr anchor="t">
            <a:normAutofit fontScale="85000" lnSpcReduction="20000"/>
          </a:bodyPr>
          <a:lstStyle/>
          <a:p>
            <a:r>
              <a:rPr lang="it-IT" dirty="0">
                <a:solidFill>
                  <a:srgbClr val="FFFFFF"/>
                </a:solidFill>
              </a:rPr>
              <a:t>Progetto text mining</a:t>
            </a:r>
          </a:p>
          <a:p>
            <a:r>
              <a:rPr lang="it-IT" dirty="0">
                <a:solidFill>
                  <a:srgbClr val="FFFFFF"/>
                </a:solidFill>
              </a:rPr>
              <a:t>Stefano bruno m63001430</a:t>
            </a:r>
          </a:p>
          <a:p>
            <a:r>
              <a:rPr lang="it-IT" dirty="0">
                <a:solidFill>
                  <a:srgbClr val="FFFFFF"/>
                </a:solidFill>
              </a:rPr>
              <a:t>Professoressa: flora amato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728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EF248E-C42A-29C9-5C49-7DBE0994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09728"/>
            <a:ext cx="10890929" cy="1097280"/>
          </a:xfrm>
        </p:spPr>
        <p:txBody>
          <a:bodyPr/>
          <a:lstStyle/>
          <a:p>
            <a:pPr algn="ctr"/>
            <a:r>
              <a:rPr lang="it-IT" dirty="0" err="1"/>
              <a:t>Retrieval</a:t>
            </a:r>
            <a:r>
              <a:rPr lang="it-IT" dirty="0"/>
              <a:t> </a:t>
            </a:r>
            <a:r>
              <a:rPr lang="it-IT" dirty="0" err="1"/>
              <a:t>Augmented</a:t>
            </a:r>
            <a:r>
              <a:rPr lang="it-IT" dirty="0"/>
              <a:t> Generation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E18EB1-C482-6D58-4B02-3B0A18C29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5" y="1514791"/>
            <a:ext cx="10890928" cy="473036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sz="2600" b="1" dirty="0"/>
              <a:t>Passi del processo:</a:t>
            </a:r>
          </a:p>
          <a:p>
            <a:r>
              <a:rPr lang="it-IT" sz="2400" b="1" dirty="0"/>
              <a:t>Raccolta dei documenti</a:t>
            </a:r>
          </a:p>
          <a:p>
            <a:r>
              <a:rPr lang="it-IT" sz="2400" b="1" dirty="0"/>
              <a:t>Tokenizzazione dei documenti</a:t>
            </a:r>
          </a:p>
          <a:p>
            <a:r>
              <a:rPr lang="it-IT" sz="2400" b="1" dirty="0"/>
              <a:t>Creazione degli </a:t>
            </a:r>
            <a:r>
              <a:rPr lang="it-IT" sz="2400" b="1" dirty="0" err="1"/>
              <a:t>embedding</a:t>
            </a:r>
            <a:r>
              <a:rPr lang="it-IT" sz="2400" b="1" dirty="0"/>
              <a:t> e indicizzazione in un database vettoriale</a:t>
            </a:r>
          </a:p>
          <a:p>
            <a:r>
              <a:rPr lang="it-IT" sz="2400" b="1" dirty="0"/>
              <a:t>Implementazione della pipeline di </a:t>
            </a:r>
            <a:r>
              <a:rPr lang="it-IT" sz="2400" b="1" dirty="0" err="1"/>
              <a:t>retrieval</a:t>
            </a:r>
            <a:r>
              <a:rPr lang="it-IT" sz="2400" b="1" dirty="0"/>
              <a:t> e sintesi della risposta mediante LLM</a:t>
            </a:r>
          </a:p>
          <a:p>
            <a:r>
              <a:rPr lang="it-IT" sz="2400" b="1" dirty="0"/>
              <a:t>Prompt engineering per modellare il comportamento del chatbot</a:t>
            </a:r>
          </a:p>
          <a:p>
            <a:pPr marL="0" indent="0">
              <a:buNone/>
            </a:pPr>
            <a:r>
              <a:rPr lang="it-IT" sz="2600" b="1" dirty="0"/>
              <a:t>Tecnologie principali utilizzate:</a:t>
            </a:r>
          </a:p>
          <a:p>
            <a:r>
              <a:rPr lang="it-IT" sz="2400" b="1" dirty="0" err="1"/>
              <a:t>Langchain</a:t>
            </a:r>
            <a:r>
              <a:rPr lang="it-IT" sz="2400" b="1" dirty="0"/>
              <a:t> + </a:t>
            </a:r>
            <a:r>
              <a:rPr lang="it-IT" sz="2400" b="1" dirty="0" err="1"/>
              <a:t>Groq</a:t>
            </a:r>
            <a:r>
              <a:rPr lang="it-IT" sz="2400" b="1" dirty="0"/>
              <a:t> (framework per la creazione di applicazioni di </a:t>
            </a:r>
            <a:r>
              <a:rPr lang="it-IT" sz="2400" b="1" dirty="0" err="1"/>
              <a:t>GenAI</a:t>
            </a:r>
            <a:r>
              <a:rPr lang="it-IT" sz="2400" b="1" dirty="0"/>
              <a:t>)</a:t>
            </a:r>
          </a:p>
          <a:p>
            <a:r>
              <a:rPr lang="it-IT" sz="2400" b="1" dirty="0" err="1"/>
              <a:t>HuggingFace</a:t>
            </a:r>
            <a:r>
              <a:rPr lang="it-IT" sz="2400" b="1" dirty="0"/>
              <a:t> API </a:t>
            </a:r>
          </a:p>
          <a:p>
            <a:r>
              <a:rPr lang="it-IT" sz="2400" b="1" dirty="0" err="1"/>
              <a:t>Streamlit</a:t>
            </a:r>
            <a:r>
              <a:rPr lang="it-IT" sz="2400" b="1" dirty="0"/>
              <a:t> </a:t>
            </a:r>
          </a:p>
          <a:p>
            <a:r>
              <a:rPr lang="it-IT" sz="2400" b="1" dirty="0" err="1"/>
              <a:t>ChromaDB</a:t>
            </a:r>
            <a:endParaRPr lang="it-IT" sz="2400" b="1" dirty="0"/>
          </a:p>
          <a:p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75762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017B39-79CC-095B-C285-E540AF77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132" y="194555"/>
            <a:ext cx="8367735" cy="1097280"/>
          </a:xfrm>
        </p:spPr>
        <p:txBody>
          <a:bodyPr/>
          <a:lstStyle/>
          <a:p>
            <a:r>
              <a:rPr lang="it-IT" dirty="0" err="1"/>
              <a:t>Retrieval</a:t>
            </a:r>
            <a:r>
              <a:rPr lang="it-IT" dirty="0"/>
              <a:t> </a:t>
            </a:r>
            <a:r>
              <a:rPr lang="it-IT" dirty="0" err="1"/>
              <a:t>Augmented</a:t>
            </a:r>
            <a:r>
              <a:rPr lang="it-IT" dirty="0"/>
              <a:t> Generation (2)</a:t>
            </a:r>
          </a:p>
        </p:txBody>
      </p:sp>
      <p:pic>
        <p:nvPicPr>
          <p:cNvPr id="5" name="Segnaposto contenuto 4" descr="Immagine che contiene testo, schermata, orologio&#10;&#10;Il contenuto generato dall'IA potrebbe non essere corretto.">
            <a:extLst>
              <a:ext uri="{FF2B5EF4-FFF2-40B4-BE49-F238E27FC236}">
                <a16:creationId xmlns:a16="http://schemas.microsoft.com/office/drawing/2014/main" id="{F467C444-7EDF-4BCD-381F-84A279668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10" y="1458445"/>
            <a:ext cx="9173578" cy="4613426"/>
          </a:xfrm>
        </p:spPr>
      </p:pic>
    </p:spTree>
    <p:extLst>
      <p:ext uri="{BB962C8B-B14F-4D97-AF65-F5344CB8AC3E}">
        <p14:creationId xmlns:p14="http://schemas.microsoft.com/office/powerpoint/2010/main" val="209896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8EBA79-1553-306F-1566-2D7D3B43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45916"/>
            <a:ext cx="10890929" cy="1097280"/>
          </a:xfrm>
        </p:spPr>
        <p:txBody>
          <a:bodyPr/>
          <a:lstStyle/>
          <a:p>
            <a:pPr algn="ctr"/>
            <a:r>
              <a:rPr lang="it-IT" dirty="0" err="1"/>
              <a:t>Retrieval</a:t>
            </a:r>
            <a:r>
              <a:rPr lang="it-IT" dirty="0"/>
              <a:t> </a:t>
            </a:r>
            <a:r>
              <a:rPr lang="it-IT" dirty="0" err="1"/>
              <a:t>Augmented</a:t>
            </a:r>
            <a:r>
              <a:rPr lang="it-IT" dirty="0"/>
              <a:t> Generation(3)</a:t>
            </a:r>
          </a:p>
        </p:txBody>
      </p:sp>
      <p:pic>
        <p:nvPicPr>
          <p:cNvPr id="1026" name="Picture 2" descr="Conceptual Overview">
            <a:extLst>
              <a:ext uri="{FF2B5EF4-FFF2-40B4-BE49-F238E27FC236}">
                <a16:creationId xmlns:a16="http://schemas.microsoft.com/office/drawing/2014/main" id="{5B1CBED2-41B2-AA8F-7E35-1B142B74AF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6" y="2407560"/>
            <a:ext cx="10891837" cy="29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72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D0689E-5C31-C4E8-8918-BC7EDF8B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907" y="217840"/>
            <a:ext cx="3393293" cy="1097280"/>
          </a:xfrm>
        </p:spPr>
        <p:txBody>
          <a:bodyPr>
            <a:normAutofit fontScale="90000"/>
          </a:bodyPr>
          <a:lstStyle/>
          <a:p>
            <a:r>
              <a:rPr lang="it-IT" dirty="0"/>
              <a:t>Chatbot app (1)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88C4F92-241A-D7B9-FD30-720AF225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4043827" cy="3566160"/>
          </a:xfrm>
        </p:spPr>
        <p:txBody>
          <a:bodyPr/>
          <a:lstStyle/>
          <a:p>
            <a:r>
              <a:rPr lang="it-IT" dirty="0"/>
              <a:t>Questo tipo di comportamento è stato ottenuto mediante la creazione di uno specifico prompt di sistema.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DA5E9CA-00EB-7B59-B386-150E94099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564" y="1315120"/>
            <a:ext cx="7005436" cy="49784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C82037-6932-7880-7B20-831F25A1072A}"/>
              </a:ext>
            </a:extLst>
          </p:cNvPr>
          <p:cNvSpPr txBox="1"/>
          <p:nvPr/>
        </p:nvSpPr>
        <p:spPr>
          <a:xfrm>
            <a:off x="640080" y="1315120"/>
            <a:ext cx="4033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/>
              <a:t>Esempio di conversazione</a:t>
            </a:r>
          </a:p>
        </p:txBody>
      </p:sp>
    </p:spTree>
    <p:extLst>
      <p:ext uri="{BB962C8B-B14F-4D97-AF65-F5344CB8AC3E}">
        <p14:creationId xmlns:p14="http://schemas.microsoft.com/office/powerpoint/2010/main" val="143928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2C7C48-D226-B322-AE6F-F1B918FD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252920"/>
            <a:ext cx="10890929" cy="1097280"/>
          </a:xfrm>
        </p:spPr>
        <p:txBody>
          <a:bodyPr/>
          <a:lstStyle/>
          <a:p>
            <a:pPr algn="ctr"/>
            <a:r>
              <a:rPr lang="it-IT" dirty="0"/>
              <a:t>Chatbot app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5F291D-27EC-EE95-C90A-8B3C4EAAA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6" y="1047863"/>
            <a:ext cx="10890928" cy="3566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/>
              <a:t>Modelli utilizzati:</a:t>
            </a:r>
          </a:p>
          <a:p>
            <a:r>
              <a:rPr lang="it-IT" sz="2400" b="1" dirty="0"/>
              <a:t>LLM: llama3-70B-8192 (modello opensource di Meta AI)</a:t>
            </a:r>
          </a:p>
          <a:p>
            <a:r>
              <a:rPr lang="it-IT" sz="2400" b="1" dirty="0"/>
              <a:t>Modello di </a:t>
            </a:r>
            <a:r>
              <a:rPr lang="it-IT" sz="2400" b="1" dirty="0" err="1"/>
              <a:t>embedding</a:t>
            </a:r>
            <a:r>
              <a:rPr lang="it-IT" sz="2400" b="1" dirty="0"/>
              <a:t>: all-MiniLM-L6-v2 (libreria </a:t>
            </a:r>
            <a:r>
              <a:rPr lang="it-IT" sz="2400" b="1" dirty="0" err="1"/>
              <a:t>sentence</a:t>
            </a:r>
            <a:r>
              <a:rPr lang="it-IT" sz="2400" b="1" dirty="0"/>
              <a:t>-transformers)</a:t>
            </a:r>
          </a:p>
          <a:p>
            <a:pPr marL="0" indent="0">
              <a:buNone/>
            </a:pPr>
            <a:endParaRPr lang="it-IT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it-IT" sz="24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58BB6D-F263-27B3-BCDC-03E8C991C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59" y="3606800"/>
            <a:ext cx="3748722" cy="24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C16F37B-03AD-BF1C-F812-E593C0C49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640" y="3982069"/>
            <a:ext cx="5760720" cy="12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9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E2ADDC7-E67F-250D-F114-2B3341E50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56" y="795977"/>
            <a:ext cx="3837903" cy="91278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dirty="0"/>
              <a:t>Chatbot app (3)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353F6D8-C4D0-060F-2402-803CF0ED1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8378" y="1031001"/>
            <a:ext cx="6962502" cy="487375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9964B1B-451B-172A-8A28-A6D5DABFD899}"/>
              </a:ext>
            </a:extLst>
          </p:cNvPr>
          <p:cNvSpPr txBox="1"/>
          <p:nvPr/>
        </p:nvSpPr>
        <p:spPr>
          <a:xfrm>
            <a:off x="71120" y="2167562"/>
            <a:ext cx="4754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Sezioni aggiuntive: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/>
              <a:t>Slideshow di immagini storiche relative alla vita del presidente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/>
              <a:t>Sezione contenente informazioni storiche</a:t>
            </a:r>
          </a:p>
        </p:txBody>
      </p:sp>
    </p:spTree>
    <p:extLst>
      <p:ext uri="{BB962C8B-B14F-4D97-AF65-F5344CB8AC3E}">
        <p14:creationId xmlns:p14="http://schemas.microsoft.com/office/powerpoint/2010/main" val="68285310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167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Consolas</vt:lpstr>
      <vt:lpstr>Grandview Display</vt:lpstr>
      <vt:lpstr>DashVTI</vt:lpstr>
      <vt:lpstr>Chatbot RAG – Simulazione del Presidente JFK</vt:lpstr>
      <vt:lpstr>Retrieval Augmented Generation (1)</vt:lpstr>
      <vt:lpstr>Retrieval Augmented Generation (2)</vt:lpstr>
      <vt:lpstr>Retrieval Augmented Generation(3)</vt:lpstr>
      <vt:lpstr>Chatbot app (1)</vt:lpstr>
      <vt:lpstr>Chatbot app (2)</vt:lpstr>
      <vt:lpstr>Chatbot app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STEFANO BRUNO</dc:creator>
  <cp:lastModifiedBy>STEFANO</cp:lastModifiedBy>
  <cp:revision>1</cp:revision>
  <dcterms:created xsi:type="dcterms:W3CDTF">2025-03-08T17:39:24Z</dcterms:created>
  <dcterms:modified xsi:type="dcterms:W3CDTF">2025-03-09T01:08:06Z</dcterms:modified>
</cp:coreProperties>
</file>