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22"/>
  </p:notesMasterIdLst>
  <p:handoutMasterIdLst>
    <p:handoutMasterId r:id="rId23"/>
  </p:handoutMasterIdLst>
  <p:sldIdLst>
    <p:sldId id="268" r:id="rId2"/>
    <p:sldId id="269" r:id="rId3"/>
    <p:sldId id="270" r:id="rId4"/>
    <p:sldId id="271" r:id="rId5"/>
    <p:sldId id="272" r:id="rId6"/>
    <p:sldId id="273" r:id="rId7"/>
    <p:sldId id="274" r:id="rId8"/>
    <p:sldId id="275" r:id="rId9"/>
    <p:sldId id="276" r:id="rId10"/>
    <p:sldId id="277" r:id="rId11"/>
    <p:sldId id="278" r:id="rId12"/>
    <p:sldId id="279" r:id="rId13"/>
    <p:sldId id="282" r:id="rId14"/>
    <p:sldId id="281" r:id="rId15"/>
    <p:sldId id="284" r:id="rId16"/>
    <p:sldId id="283" r:id="rId17"/>
    <p:sldId id="280" r:id="rId18"/>
    <p:sldId id="285" r:id="rId19"/>
    <p:sldId id="287" r:id="rId20"/>
    <p:sldId id="286"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94660"/>
  </p:normalViewPr>
  <p:slideViewPr>
    <p:cSldViewPr>
      <p:cViewPr varScale="1">
        <p:scale>
          <a:sx n="72" d="100"/>
          <a:sy n="72" d="100"/>
        </p:scale>
        <p:origin x="678" y="66"/>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11/3/2023</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11/3/2023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1581744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3272217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12</a:t>
            </a:fld>
            <a:endParaRPr lang="en-US" dirty="0"/>
          </a:p>
        </p:txBody>
      </p:sp>
    </p:spTree>
    <p:extLst>
      <p:ext uri="{BB962C8B-B14F-4D97-AF65-F5344CB8AC3E}">
        <p14:creationId xmlns:p14="http://schemas.microsoft.com/office/powerpoint/2010/main" val="1916202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13</a:t>
            </a:fld>
            <a:endParaRPr lang="en-US" dirty="0"/>
          </a:p>
        </p:txBody>
      </p:sp>
    </p:spTree>
    <p:extLst>
      <p:ext uri="{BB962C8B-B14F-4D97-AF65-F5344CB8AC3E}">
        <p14:creationId xmlns:p14="http://schemas.microsoft.com/office/powerpoint/2010/main" val="4160240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14</a:t>
            </a:fld>
            <a:endParaRPr lang="en-US" dirty="0"/>
          </a:p>
        </p:txBody>
      </p:sp>
    </p:spTree>
    <p:extLst>
      <p:ext uri="{BB962C8B-B14F-4D97-AF65-F5344CB8AC3E}">
        <p14:creationId xmlns:p14="http://schemas.microsoft.com/office/powerpoint/2010/main" val="1189757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15</a:t>
            </a:fld>
            <a:endParaRPr lang="en-US" dirty="0"/>
          </a:p>
        </p:txBody>
      </p:sp>
    </p:spTree>
    <p:extLst>
      <p:ext uri="{BB962C8B-B14F-4D97-AF65-F5344CB8AC3E}">
        <p14:creationId xmlns:p14="http://schemas.microsoft.com/office/powerpoint/2010/main" val="1028990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16</a:t>
            </a:fld>
            <a:endParaRPr lang="en-US" dirty="0"/>
          </a:p>
        </p:txBody>
      </p:sp>
    </p:spTree>
    <p:extLst>
      <p:ext uri="{BB962C8B-B14F-4D97-AF65-F5344CB8AC3E}">
        <p14:creationId xmlns:p14="http://schemas.microsoft.com/office/powerpoint/2010/main" val="909790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17</a:t>
            </a:fld>
            <a:endParaRPr lang="en-US" dirty="0"/>
          </a:p>
        </p:txBody>
      </p:sp>
    </p:spTree>
    <p:extLst>
      <p:ext uri="{BB962C8B-B14F-4D97-AF65-F5344CB8AC3E}">
        <p14:creationId xmlns:p14="http://schemas.microsoft.com/office/powerpoint/2010/main" val="4146856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18</a:t>
            </a:fld>
            <a:endParaRPr lang="en-US" dirty="0"/>
          </a:p>
        </p:txBody>
      </p:sp>
    </p:spTree>
    <p:extLst>
      <p:ext uri="{BB962C8B-B14F-4D97-AF65-F5344CB8AC3E}">
        <p14:creationId xmlns:p14="http://schemas.microsoft.com/office/powerpoint/2010/main" val="2030962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19</a:t>
            </a:fld>
            <a:endParaRPr lang="en-US" dirty="0"/>
          </a:p>
        </p:txBody>
      </p:sp>
    </p:spTree>
    <p:extLst>
      <p:ext uri="{BB962C8B-B14F-4D97-AF65-F5344CB8AC3E}">
        <p14:creationId xmlns:p14="http://schemas.microsoft.com/office/powerpoint/2010/main" val="1556204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20</a:t>
            </a:fld>
            <a:endParaRPr lang="en-US" dirty="0"/>
          </a:p>
        </p:txBody>
      </p:sp>
    </p:spTree>
    <p:extLst>
      <p:ext uri="{BB962C8B-B14F-4D97-AF65-F5344CB8AC3E}">
        <p14:creationId xmlns:p14="http://schemas.microsoft.com/office/powerpoint/2010/main" val="526102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358315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397400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11/3/2023</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11/3/2023</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11/3/2023</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11/3/2023</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11/3/2023</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11/3/2023</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11/3/2023</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11/3/2023</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11/3/2023</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11/3/2023</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11/3/2023</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11/3/2023</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11/3/2023</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2011 RSA Breach</a:t>
            </a:r>
            <a:br>
              <a:rPr lang="en-US" dirty="0"/>
            </a:br>
            <a:r>
              <a:rPr lang="en-US" dirty="0"/>
              <a:t>    Pitch Deck</a:t>
            </a:r>
          </a:p>
        </p:txBody>
      </p:sp>
      <p:sp>
        <p:nvSpPr>
          <p:cNvPr id="3" name="Content Placeholder 2"/>
          <p:cNvSpPr>
            <a:spLocks noGrp="1"/>
          </p:cNvSpPr>
          <p:nvPr>
            <p:ph type="subTitle" idx="1"/>
          </p:nvPr>
        </p:nvSpPr>
        <p:spPr/>
        <p:txBody>
          <a:bodyPr/>
          <a:lstStyle/>
          <a:p>
            <a:r>
              <a:rPr lang="en-US" dirty="0"/>
              <a:t>RSA </a:t>
            </a:r>
            <a:r>
              <a:rPr lang="en-US" dirty="0" err="1"/>
              <a:t>Breach|Group</a:t>
            </a:r>
            <a:r>
              <a:rPr lang="en-US" dirty="0"/>
              <a:t> 8 |11/3/2023 </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The When</a:t>
            </a:r>
          </a:p>
        </p:txBody>
      </p:sp>
      <p:sp>
        <p:nvSpPr>
          <p:cNvPr id="2" name="Content Placeholder 1"/>
          <p:cNvSpPr>
            <a:spLocks noGrp="1"/>
          </p:cNvSpPr>
          <p:nvPr>
            <p:ph idx="1"/>
          </p:nvPr>
        </p:nvSpPr>
        <p:spPr/>
        <p:txBody>
          <a:bodyPr/>
          <a:lstStyle/>
          <a:p>
            <a:pPr marL="0" indent="0">
              <a:buNone/>
            </a:pPr>
            <a:endParaRPr lang="en-US" dirty="0"/>
          </a:p>
          <a:p>
            <a:pPr marL="0" indent="0">
              <a:buNone/>
            </a:pPr>
            <a:r>
              <a:rPr lang="en-US" dirty="0"/>
              <a:t>The breach's genesis can be traced back to the spring of 2011, marking the beginning of a chain reaction that would have profound consequences.</a:t>
            </a:r>
          </a:p>
        </p:txBody>
      </p:sp>
    </p:spTree>
    <p:extLst>
      <p:ext uri="{BB962C8B-B14F-4D97-AF65-F5344CB8AC3E}">
        <p14:creationId xmlns:p14="http://schemas.microsoft.com/office/powerpoint/2010/main" val="12002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Overview of the RSA Breach Incident</a:t>
            </a:r>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In the spring of 2011, the digital landscape was abuzz with intrigue. The breach began with an initial intrusion that can be likened to a digital thunderstorm. Like a plot from a cyber-espionage thriller, it was during this season that the attackers infiltrated the secure networks of RSA Security, setting in motion a sequence of events that would ultimately expose the vulnerability of even the most fortified cybersecurity systems.</a:t>
            </a:r>
          </a:p>
          <a:p>
            <a:endParaRPr lang="en-US" dirty="0"/>
          </a:p>
        </p:txBody>
      </p:sp>
    </p:spTree>
    <p:extLst>
      <p:ext uri="{BB962C8B-B14F-4D97-AF65-F5344CB8AC3E}">
        <p14:creationId xmlns:p14="http://schemas.microsoft.com/office/powerpoint/2010/main" val="89784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The Where</a:t>
            </a:r>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The battleground for this cybersecurity saga was not limited to the digital realm. While the breach initially took place in the virtual world, the pursuit of the attackers led investigators to various physical locations. The focus here will be on RSA Security's headquarters and its glass-encased operations center, resembling something out of a science fiction movie. These locations would become the central command post for monitoring and orchestrating responses to the advancing breach.</a:t>
            </a:r>
          </a:p>
          <a:p>
            <a:endParaRPr lang="en-US" dirty="0"/>
          </a:p>
        </p:txBody>
      </p:sp>
    </p:spTree>
    <p:extLst>
      <p:ext uri="{BB962C8B-B14F-4D97-AF65-F5344CB8AC3E}">
        <p14:creationId xmlns:p14="http://schemas.microsoft.com/office/powerpoint/2010/main" val="38186462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RSA Headquarters and Operations Center</a:t>
            </a:r>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RSA Security's headquarters and operations center served as the epicenter of the breach response. The operations center, encased in glass, was akin to a digital fortress, with cybersecurity experts working ceaselessly against the relentless ticking of the clock. In our fictional narrative, the operations center housed a supercomputer, cryptically named "Cyber Sentinel," which was instrumental in tracking the breach. </a:t>
            </a:r>
          </a:p>
        </p:txBody>
      </p:sp>
    </p:spTree>
    <p:extLst>
      <p:ext uri="{BB962C8B-B14F-4D97-AF65-F5344CB8AC3E}">
        <p14:creationId xmlns:p14="http://schemas.microsoft.com/office/powerpoint/2010/main" val="36276236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Rackspace Cloud Hosting</a:t>
            </a:r>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As the RSA breach unfolded, a pivotal moment occurred when the stolen seeds found refuge on a remote server hosted by Rackspace, a prominent cloud hosting provider. </a:t>
            </a:r>
          </a:p>
          <a:p>
            <a:r>
              <a:rPr lang="en-US" dirty="0"/>
              <a:t>The investigation into this cloud-based twist resembled a digital cat-and-mouse game, with Rackspace's cybersecurity experts engaged in a virtual chase. </a:t>
            </a:r>
          </a:p>
        </p:txBody>
      </p:sp>
    </p:spTree>
    <p:extLst>
      <p:ext uri="{BB962C8B-B14F-4D97-AF65-F5344CB8AC3E}">
        <p14:creationId xmlns:p14="http://schemas.microsoft.com/office/powerpoint/2010/main" val="24777064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The Why</a:t>
            </a:r>
          </a:p>
        </p:txBody>
      </p:sp>
      <p:sp>
        <p:nvSpPr>
          <p:cNvPr id="2" name="Content Placeholder 1"/>
          <p:cNvSpPr>
            <a:spLocks noGrp="1"/>
          </p:cNvSpPr>
          <p:nvPr>
            <p:ph idx="1"/>
          </p:nvPr>
        </p:nvSpPr>
        <p:spPr/>
        <p:txBody>
          <a:bodyPr>
            <a:normAutofit/>
          </a:bodyPr>
          <a:lstStyle/>
          <a:p>
            <a:pPr marL="0" indent="0">
              <a:buNone/>
            </a:pPr>
            <a:endParaRPr lang="en-US" dirty="0"/>
          </a:p>
          <a:p>
            <a:r>
              <a:rPr lang="en-US" dirty="0"/>
              <a:t>The attackers' motivations transcend conventional cybercrime. </a:t>
            </a:r>
          </a:p>
          <a:p>
            <a:r>
              <a:rPr lang="en-US" dirty="0"/>
              <a:t>The threat actors aimed to gain control over a powerful and enigmatic digital artifact with the potential to rewrite the rules of the digital world.</a:t>
            </a:r>
          </a:p>
        </p:txBody>
      </p:sp>
    </p:spTree>
    <p:extLst>
      <p:ext uri="{BB962C8B-B14F-4D97-AF65-F5344CB8AC3E}">
        <p14:creationId xmlns:p14="http://schemas.microsoft.com/office/powerpoint/2010/main" val="3330843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Strategic Geopolitical Goals</a:t>
            </a:r>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The breach wasn't just about data theft; it was a plot with strategic geopolitical goals. The attackers' intentions included destabilizing key nations and influencing global alliances. </a:t>
            </a:r>
          </a:p>
          <a:p>
            <a:pPr marL="0" indent="0">
              <a:buNone/>
            </a:pPr>
            <a:r>
              <a:rPr lang="en-US" dirty="0"/>
              <a:t>Their grand design involved leveraging the stolen SecurID seeds to compromise national security, financial institutions, and critical infrastructure. </a:t>
            </a:r>
          </a:p>
        </p:txBody>
      </p:sp>
    </p:spTree>
    <p:extLst>
      <p:ext uri="{BB962C8B-B14F-4D97-AF65-F5344CB8AC3E}">
        <p14:creationId xmlns:p14="http://schemas.microsoft.com/office/powerpoint/2010/main" val="190250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Potential for Widespread Impact</a:t>
            </a:r>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The compromise of the SecurID seeds had the potential to create chaos on a global scale. The attackers' scheme involved manipulating financial systems, tampering with elections, and controlling military systems. </a:t>
            </a:r>
          </a:p>
          <a:p>
            <a:pPr marL="0" indent="0">
              <a:buNone/>
            </a:pPr>
            <a:r>
              <a:rPr lang="en-US" dirty="0"/>
              <a:t>The consequences of such actions would extend far beyond the digital realm, affecting the geopolitical landscape as we know it.</a:t>
            </a:r>
          </a:p>
          <a:p>
            <a:endParaRPr lang="en-US" dirty="0"/>
          </a:p>
        </p:txBody>
      </p:sp>
    </p:spTree>
    <p:extLst>
      <p:ext uri="{BB962C8B-B14F-4D97-AF65-F5344CB8AC3E}">
        <p14:creationId xmlns:p14="http://schemas.microsoft.com/office/powerpoint/2010/main" val="4111344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Conclusion</a:t>
            </a:r>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In conclusion, the 2011 RSA breach stands as an enduring testament to the evolving nature of cybersecurity threats. The presentation has provided insights into the breach, both factual and fictional, highlighting the imperative need for ongoing vigilance in safeguarding digital assets and national security.</a:t>
            </a:r>
          </a:p>
          <a:p>
            <a:endParaRPr lang="en-US" dirty="0"/>
          </a:p>
        </p:txBody>
      </p:sp>
    </p:spTree>
    <p:extLst>
      <p:ext uri="{BB962C8B-B14F-4D97-AF65-F5344CB8AC3E}">
        <p14:creationId xmlns:p14="http://schemas.microsoft.com/office/powerpoint/2010/main" val="1316844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Q&amp;A (2-4 minutes)</a:t>
            </a:r>
            <a:br>
              <a:rPr lang="en-US" dirty="0"/>
            </a:br>
            <a:endParaRPr lang="en-US" dirty="0"/>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I will now open the floor to questions and comments….</a:t>
            </a:r>
          </a:p>
          <a:p>
            <a:endParaRPr lang="en-US" dirty="0"/>
          </a:p>
        </p:txBody>
      </p:sp>
    </p:spTree>
    <p:extLst>
      <p:ext uri="{BB962C8B-B14F-4D97-AF65-F5344CB8AC3E}">
        <p14:creationId xmlns:p14="http://schemas.microsoft.com/office/powerpoint/2010/main" val="4042471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The RSA breach of 2011 is a pivotal incident in cybersecurity. In this presentation, we will explore the critical elements of this breach and its significance. This breach challenged the foundations of digital security and had far-reaching implications for organizations globally.</a:t>
            </a:r>
          </a:p>
          <a:p>
            <a:endParaRPr lang="en-US" dirty="0"/>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Closing Remarks</a:t>
            </a:r>
          </a:p>
        </p:txBody>
      </p:sp>
      <p:sp>
        <p:nvSpPr>
          <p:cNvPr id="2" name="Content Placeholder 1"/>
          <p:cNvSpPr>
            <a:spLocks noGrp="1"/>
          </p:cNvSpPr>
          <p:nvPr>
            <p:ph idx="1"/>
          </p:nvPr>
        </p:nvSpPr>
        <p:spPr/>
        <p:txBody>
          <a:bodyPr>
            <a:normAutofit/>
          </a:bodyPr>
          <a:lstStyle/>
          <a:p>
            <a:pPr marL="0" indent="0">
              <a:buNone/>
            </a:pPr>
            <a:endParaRPr lang="en-US" dirty="0"/>
          </a:p>
          <a:p>
            <a:pPr marL="0" indent="0">
              <a:buNone/>
            </a:pPr>
            <a:r>
              <a:rPr lang="en-US" dirty="0"/>
              <a:t>Thank you for your time, and we look forward to addressing any inquiries you may have.</a:t>
            </a:r>
          </a:p>
          <a:p>
            <a:endParaRPr lang="en-US" dirty="0"/>
          </a:p>
        </p:txBody>
      </p:sp>
    </p:spTree>
    <p:extLst>
      <p:ext uri="{BB962C8B-B14F-4D97-AF65-F5344CB8AC3E}">
        <p14:creationId xmlns:p14="http://schemas.microsoft.com/office/powerpoint/2010/main" val="2958617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Went Wrong: Vulnerabilities and Lapses</a:t>
            </a:r>
          </a:p>
        </p:txBody>
      </p:sp>
      <p:sp>
        <p:nvSpPr>
          <p:cNvPr id="2" name="Content Placeholder 1"/>
          <p:cNvSpPr>
            <a:spLocks noGrp="1"/>
          </p:cNvSpPr>
          <p:nvPr>
            <p:ph idx="1"/>
          </p:nvPr>
        </p:nvSpPr>
        <p:spPr/>
        <p:txBody>
          <a:bodyPr/>
          <a:lstStyle/>
          <a:p>
            <a:pPr marL="0" indent="0">
              <a:buNone/>
            </a:pPr>
            <a:r>
              <a:rPr lang="en-US" dirty="0"/>
              <a:t>The Who"</a:t>
            </a:r>
          </a:p>
          <a:p>
            <a:pPr marL="0" indent="0">
              <a:buNone/>
            </a:pPr>
            <a:r>
              <a:rPr lang="en-US" dirty="0"/>
              <a:t>In this section, we'll delve into the key players involved in the RSA breach. RSA Security, a prominent cybersecurity company, and the Chinese state-sponsored threat actors will be discussed in detail.</a:t>
            </a:r>
          </a:p>
          <a:p>
            <a:pPr marL="0" indent="0">
              <a:buNone/>
            </a:pPr>
            <a:endParaRPr lang="en-US" dirty="0"/>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RSA Security</a:t>
            </a:r>
          </a:p>
        </p:txBody>
      </p:sp>
      <p:sp>
        <p:nvSpPr>
          <p:cNvPr id="2" name="Content Placeholder 1"/>
          <p:cNvSpPr>
            <a:spLocks noGrp="1"/>
          </p:cNvSpPr>
          <p:nvPr>
            <p:ph idx="1"/>
          </p:nvPr>
        </p:nvSpPr>
        <p:spPr/>
        <p:txBody>
          <a:bodyPr/>
          <a:lstStyle/>
          <a:p>
            <a:pPr marL="0" indent="0">
              <a:buNone/>
            </a:pPr>
            <a:endParaRPr lang="en-US" dirty="0"/>
          </a:p>
          <a:p>
            <a:pPr marL="0" indent="0">
              <a:buNone/>
            </a:pPr>
            <a:r>
              <a:rPr lang="en-US" dirty="0"/>
              <a:t> RSA Security was a cybersecurity company renowned for its SecurID product. It played a central role in the incident. We will provide an overview of RSA Security, emphasizing its role as a trusted cybersecurity provider and the significance of the SecurID product.</a:t>
            </a:r>
          </a:p>
          <a:p>
            <a:pPr marL="0" indent="0">
              <a:buNone/>
            </a:pPr>
            <a:endParaRPr lang="en-US" dirty="0"/>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"Chinese State-Sponsored Threat Actors"</a:t>
            </a:r>
            <a:br>
              <a:rPr lang="en-US" dirty="0"/>
            </a:br>
            <a:endParaRPr lang="en-US" dirty="0"/>
          </a:p>
        </p:txBody>
      </p:sp>
      <p:sp>
        <p:nvSpPr>
          <p:cNvPr id="2" name="Content Placeholder 1"/>
          <p:cNvSpPr>
            <a:spLocks noGrp="1"/>
          </p:cNvSpPr>
          <p:nvPr>
            <p:ph idx="1"/>
          </p:nvPr>
        </p:nvSpPr>
        <p:spPr/>
        <p:txBody>
          <a:bodyPr/>
          <a:lstStyle/>
          <a:p>
            <a:pPr marL="0" indent="0">
              <a:buNone/>
            </a:pPr>
            <a:endParaRPr lang="en-US" dirty="0"/>
          </a:p>
          <a:p>
            <a:pPr marL="0" indent="0">
              <a:buNone/>
            </a:pPr>
            <a:r>
              <a:rPr lang="en-US" dirty="0"/>
              <a:t>The identity of the attackers behind the RSA breach remained concealed. These threat actors were believed to be Chinese state-sponsored, indicating a high level of sophistication and suggesting motives beyond financial gain. We will explore their concealed identities and their possible motivations.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The What"</a:t>
            </a:r>
          </a:p>
        </p:txBody>
      </p:sp>
      <p:sp>
        <p:nvSpPr>
          <p:cNvPr id="2" name="Content Placeholder 1"/>
          <p:cNvSpPr>
            <a:spLocks noGrp="1"/>
          </p:cNvSpPr>
          <p:nvPr>
            <p:ph idx="1"/>
          </p:nvPr>
        </p:nvSpPr>
        <p:spPr/>
        <p:txBody>
          <a:bodyPr/>
          <a:lstStyle/>
          <a:p>
            <a:pPr marL="0" indent="0">
              <a:buNone/>
            </a:pPr>
            <a:endParaRPr lang="en-US" dirty="0"/>
          </a:p>
          <a:p>
            <a:pPr marL="0" indent="0">
              <a:buNone/>
            </a:pPr>
            <a:r>
              <a:rPr lang="en-US" dirty="0"/>
              <a:t>In this section, we will dive into what exactly was stolen during the RSA breach. The focus will be on the compromise of the SecurID seeds, which were at the core of the RSA Security's security system. This compromise had critical implications for the security of numerous organizations worldwide.</a:t>
            </a:r>
          </a:p>
          <a:p>
            <a:endParaRPr lang="en-US" dirty="0"/>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Stolen SecurID Seeds</a:t>
            </a:r>
          </a:p>
        </p:txBody>
      </p:sp>
      <p:sp>
        <p:nvSpPr>
          <p:cNvPr id="2" name="Content Placeholder 1"/>
          <p:cNvSpPr>
            <a:spLocks noGrp="1"/>
          </p:cNvSpPr>
          <p:nvPr>
            <p:ph idx="1"/>
          </p:nvPr>
        </p:nvSpPr>
        <p:spPr/>
        <p:txBody>
          <a:bodyPr/>
          <a:lstStyle/>
          <a:p>
            <a:pPr marL="0" indent="0">
              <a:buNone/>
            </a:pPr>
            <a:endParaRPr lang="en-US" dirty="0"/>
          </a:p>
          <a:p>
            <a:pPr marL="0" indent="0">
              <a:buNone/>
            </a:pPr>
            <a:r>
              <a:rPr lang="en-US" dirty="0"/>
              <a:t>The SecurID seeds formed the foundation of the security system that RSA Security provided. We'll delve into the theft of these seeds, exploring the importance of these cryptographic keys to the security of the SecurID product and the potential risks their compromise poses.</a:t>
            </a:r>
          </a:p>
          <a:p>
            <a:endParaRPr lang="en-US" dirty="0"/>
          </a:p>
        </p:txBody>
      </p:sp>
    </p:spTree>
    <p:extLst>
      <p:ext uri="{BB962C8B-B14F-4D97-AF65-F5344CB8AC3E}">
        <p14:creationId xmlns:p14="http://schemas.microsoft.com/office/powerpoint/2010/main" val="5153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Stolen SecurID Seeds continue..</a:t>
            </a:r>
          </a:p>
        </p:txBody>
      </p:sp>
      <p:sp>
        <p:nvSpPr>
          <p:cNvPr id="2" name="Content Placeholder 1"/>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The seeds, guarded in a secure vault, were stolen using advanced, cutting-edge technology that included laser alarms and retinal scanners. </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Tree>
    <p:extLst>
      <p:ext uri="{BB962C8B-B14F-4D97-AF65-F5344CB8AC3E}">
        <p14:creationId xmlns:p14="http://schemas.microsoft.com/office/powerpoint/2010/main" val="281974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Rackspace Cloud Hosting</a:t>
            </a:r>
          </a:p>
        </p:txBody>
      </p:sp>
      <p:sp>
        <p:nvSpPr>
          <p:cNvPr id="2" name="Content Placeholder 1"/>
          <p:cNvSpPr>
            <a:spLocks noGrp="1"/>
          </p:cNvSpPr>
          <p:nvPr>
            <p:ph idx="1"/>
          </p:nvPr>
        </p:nvSpPr>
        <p:spPr/>
        <p:txBody>
          <a:bodyPr/>
          <a:lstStyle/>
          <a:p>
            <a:pPr marL="0" indent="0">
              <a:buNone/>
            </a:pPr>
            <a:endParaRPr lang="en-US" dirty="0"/>
          </a:p>
          <a:p>
            <a:pPr marL="0" indent="0">
              <a:buNone/>
            </a:pPr>
            <a:r>
              <a:rPr lang="en-US" dirty="0"/>
              <a:t>The investigation involved a digital chase, hacking back into the hacker's infrastructure, and ultimately leading to the discovery of the breach's source. </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Tree>
    <p:extLst>
      <p:ext uri="{BB962C8B-B14F-4D97-AF65-F5344CB8AC3E}">
        <p14:creationId xmlns:p14="http://schemas.microsoft.com/office/powerpoint/2010/main" val="258553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143</TotalTime>
  <Words>1018</Words>
  <Application>Microsoft Office PowerPoint</Application>
  <PresentationFormat>Custom</PresentationFormat>
  <Paragraphs>88</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Project planning overview presentation</vt:lpstr>
      <vt:lpstr>2011 RSA Breach     Pitch Deck</vt:lpstr>
      <vt:lpstr>INTRODUCTION</vt:lpstr>
      <vt:lpstr>What Went Wrong: Vulnerabilities and Lapses</vt:lpstr>
      <vt:lpstr>RSA Security</vt:lpstr>
      <vt:lpstr>"Chinese State-Sponsored Threat Actors" </vt:lpstr>
      <vt:lpstr>The What"</vt:lpstr>
      <vt:lpstr>Stolen SecurID Seeds</vt:lpstr>
      <vt:lpstr>Stolen SecurID Seeds continue..</vt:lpstr>
      <vt:lpstr>Rackspace Cloud Hosting</vt:lpstr>
      <vt:lpstr>The When</vt:lpstr>
      <vt:lpstr>Overview of the RSA Breach Incident</vt:lpstr>
      <vt:lpstr>The Where</vt:lpstr>
      <vt:lpstr>RSA Headquarters and Operations Center</vt:lpstr>
      <vt:lpstr>Rackspace Cloud Hosting</vt:lpstr>
      <vt:lpstr>The Why</vt:lpstr>
      <vt:lpstr>Strategic Geopolitical Goals</vt:lpstr>
      <vt:lpstr>Potential for Widespread Impact</vt:lpstr>
      <vt:lpstr>Conclusion</vt:lpstr>
      <vt:lpstr>Q&amp;A (2-4 minutes) </vt:lpstr>
      <vt:lpstr>Closing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Bridging Pitch Deck and Talking Points Paper</dc:title>
  <dc:creator>Telvi Cole</dc:creator>
  <cp:lastModifiedBy>Telvi Cole</cp:lastModifiedBy>
  <cp:revision>6</cp:revision>
  <dcterms:created xsi:type="dcterms:W3CDTF">2023-11-04T02:27:48Z</dcterms:created>
  <dcterms:modified xsi:type="dcterms:W3CDTF">2023-11-04T04:50:55Z</dcterms:modified>
</cp:coreProperties>
</file>