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5"/>
  </p:notesMasterIdLst>
  <p:handoutMasterIdLst>
    <p:handoutMasterId r:id="rId26"/>
  </p:handoutMasterIdLst>
  <p:sldIdLst>
    <p:sldId id="268" r:id="rId2"/>
    <p:sldId id="269" r:id="rId3"/>
    <p:sldId id="270" r:id="rId4"/>
    <p:sldId id="271" r:id="rId5"/>
    <p:sldId id="273" r:id="rId6"/>
    <p:sldId id="274" r:id="rId7"/>
    <p:sldId id="288" r:id="rId8"/>
    <p:sldId id="289" r:id="rId9"/>
    <p:sldId id="290" r:id="rId10"/>
    <p:sldId id="272" r:id="rId11"/>
    <p:sldId id="291" r:id="rId12"/>
    <p:sldId id="292" r:id="rId13"/>
    <p:sldId id="277" r:id="rId14"/>
    <p:sldId id="278" r:id="rId15"/>
    <p:sldId id="279" r:id="rId16"/>
    <p:sldId id="282" r:id="rId17"/>
    <p:sldId id="281" r:id="rId18"/>
    <p:sldId id="284" r:id="rId19"/>
    <p:sldId id="283" r:id="rId20"/>
    <p:sldId id="280" r:id="rId21"/>
    <p:sldId id="285" r:id="rId22"/>
    <p:sldId id="287" r:id="rId23"/>
    <p:sldId id="286"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p:cViewPr varScale="1">
        <p:scale>
          <a:sx n="81" d="100"/>
          <a:sy n="81" d="100"/>
        </p:scale>
        <p:origin x="108" y="6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11/10/2023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11/10/2023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916202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416024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1189757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1028990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90979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4146856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21</a:t>
            </a:fld>
            <a:endParaRPr lang="en-US" dirty="0"/>
          </a:p>
        </p:txBody>
      </p:sp>
    </p:spTree>
    <p:extLst>
      <p:ext uri="{BB962C8B-B14F-4D97-AF65-F5344CB8AC3E}">
        <p14:creationId xmlns:p14="http://schemas.microsoft.com/office/powerpoint/2010/main" val="203096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22</a:t>
            </a:fld>
            <a:endParaRPr lang="en-US" dirty="0"/>
          </a:p>
        </p:txBody>
      </p:sp>
    </p:spTree>
    <p:extLst>
      <p:ext uri="{BB962C8B-B14F-4D97-AF65-F5344CB8AC3E}">
        <p14:creationId xmlns:p14="http://schemas.microsoft.com/office/powerpoint/2010/main" val="1556204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23</a:t>
            </a:fld>
            <a:endParaRPr lang="en-US" dirty="0"/>
          </a:p>
        </p:txBody>
      </p:sp>
    </p:spTree>
    <p:extLst>
      <p:ext uri="{BB962C8B-B14F-4D97-AF65-F5344CB8AC3E}">
        <p14:creationId xmlns:p14="http://schemas.microsoft.com/office/powerpoint/2010/main" val="52610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11/10/2023</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11/10/2023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11/10/2023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11/10/2023</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11/10/2023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11/10/2023</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11/10/2023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11/10/2023</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11/10/2023</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11/10/2023</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11/10/2023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11/10/2023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11/10/2023</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Talking points paper </a:t>
            </a:r>
          </a:p>
        </p:txBody>
      </p:sp>
      <p:sp>
        <p:nvSpPr>
          <p:cNvPr id="3" name="Content Placeholder 2"/>
          <p:cNvSpPr>
            <a:spLocks noGrp="1"/>
          </p:cNvSpPr>
          <p:nvPr>
            <p:ph type="subTitle" idx="1"/>
          </p:nvPr>
        </p:nvSpPr>
        <p:spPr/>
        <p:txBody>
          <a:bodyPr/>
          <a:lstStyle/>
          <a:p>
            <a:r>
              <a:rPr lang="en-US" dirty="0"/>
              <a:t>RSA </a:t>
            </a:r>
            <a:r>
              <a:rPr lang="en-US" dirty="0" err="1"/>
              <a:t>Breach|Group</a:t>
            </a:r>
            <a:r>
              <a:rPr lang="en-US" dirty="0"/>
              <a:t> 8 |11/3/2023 </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4: Chinese State-Sponsored Threat Actors</a:t>
            </a:r>
            <a:br>
              <a:rPr lang="en-US" dirty="0"/>
            </a:br>
            <a:endParaRPr lang="en-US" dirty="0"/>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Chinese state-sponsored threat actors were concealed in the shadows, orchestrating the breach."</a:t>
            </a:r>
          </a:p>
          <a:p>
            <a:pPr marL="0" indent="0">
              <a:buNone/>
            </a:pPr>
            <a:r>
              <a:rPr lang="en-US" dirty="0"/>
              <a:t>We'll explore their motivations, level of sophistication, and their concealed identities, which added a layer of intrigue to the incident.</a:t>
            </a:r>
          </a:p>
          <a:p>
            <a:pPr marL="0" indent="0">
              <a:buNone/>
            </a:pP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5: The What</a:t>
            </a:r>
          </a:p>
        </p:txBody>
      </p:sp>
      <p:sp>
        <p:nvSpPr>
          <p:cNvPr id="2" name="Content Placeholder 1"/>
          <p:cNvSpPr>
            <a:spLocks noGrp="1"/>
          </p:cNvSpPr>
          <p:nvPr>
            <p:ph idx="1"/>
          </p:nvPr>
        </p:nvSpPr>
        <p:spPr/>
        <p:txBody>
          <a:bodyPr/>
          <a:lstStyle/>
          <a:p>
            <a:pPr marL="0" indent="0">
              <a:buNone/>
            </a:pPr>
            <a:endParaRPr lang="en-US" dirty="0"/>
          </a:p>
          <a:p>
            <a:r>
              <a:rPr lang="en-US" dirty="0"/>
              <a:t>Now, let's dive into 'The What.' What was stolen during the breach and why did it matter?"</a:t>
            </a:r>
          </a:p>
          <a:p>
            <a:r>
              <a:rPr lang="en-US" dirty="0"/>
              <a:t>Our primary focus will be on the compromise of SecurID seeds and the critical implications of this theft.</a:t>
            </a:r>
          </a:p>
          <a:p>
            <a:endParaRPr lang="en-US" dirty="0"/>
          </a:p>
        </p:txBody>
      </p:sp>
    </p:spTree>
    <p:extLst>
      <p:ext uri="{BB962C8B-B14F-4D97-AF65-F5344CB8AC3E}">
        <p14:creationId xmlns:p14="http://schemas.microsoft.com/office/powerpoint/2010/main" val="61130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6: Stolen SecurID Seeds</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theft of the SecurID seeds was an audacious operation that required a high level of sophistication.</a:t>
            </a:r>
          </a:p>
          <a:p>
            <a:pPr marL="0" indent="0">
              <a:buNone/>
            </a:pPr>
            <a:r>
              <a:rPr lang="en-US" dirty="0"/>
              <a:t>We'll emphasize the critical importance of these seeds to the security system, underlining their role in the breach.</a:t>
            </a:r>
          </a:p>
          <a:p>
            <a:endParaRPr lang="en-US" dirty="0"/>
          </a:p>
        </p:txBody>
      </p:sp>
    </p:spTree>
    <p:extLst>
      <p:ext uri="{BB962C8B-B14F-4D97-AF65-F5344CB8AC3E}">
        <p14:creationId xmlns:p14="http://schemas.microsoft.com/office/powerpoint/2010/main" val="40345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7: The When</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Understanding the timeline of the breach is crucial to grasp its gravity.</a:t>
            </a:r>
          </a:p>
          <a:p>
            <a:pPr marL="0" indent="0">
              <a:buNone/>
            </a:pPr>
            <a:r>
              <a:rPr lang="en-US" dirty="0"/>
              <a:t>We'll discuss the events from the initial intrusion to the compromise of the seed warehouse, highlighting the sequence of events.</a:t>
            </a:r>
          </a:p>
          <a:p>
            <a:pPr marL="0" indent="0">
              <a:buNone/>
            </a:pPr>
            <a:endParaRPr lang="en-US" dirty="0"/>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8: Spring 2011</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breach began in the spring of 2011, marking the beginning of a chain reaction with profound consequences."</a:t>
            </a:r>
          </a:p>
          <a:p>
            <a:pPr marL="0" indent="0">
              <a:buNone/>
            </a:pPr>
            <a:r>
              <a:rPr lang="en-US" dirty="0"/>
              <a:t>We'll explore this season as a pivotal moment that set the stage for the breach.</a:t>
            </a:r>
          </a:p>
          <a:p>
            <a:pPr marL="0" indent="0">
              <a:buNone/>
            </a:pPr>
            <a:endParaRPr lang="en-US" dirty="0"/>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9: The Where</a:t>
            </a:r>
          </a:p>
        </p:txBody>
      </p:sp>
      <p:sp>
        <p:nvSpPr>
          <p:cNvPr id="2" name="Content Placeholder 1"/>
          <p:cNvSpPr>
            <a:spLocks noGrp="1"/>
          </p:cNvSpPr>
          <p:nvPr>
            <p:ph idx="1"/>
          </p:nvPr>
        </p:nvSpPr>
        <p:spPr/>
        <p:txBody>
          <a:bodyPr>
            <a:normAutofit/>
          </a:bodyPr>
          <a:lstStyle/>
          <a:p>
            <a:pPr marL="0" indent="0">
              <a:buNone/>
            </a:pPr>
            <a:endParaRPr lang="en-US" dirty="0"/>
          </a:p>
          <a:p>
            <a:r>
              <a:rPr lang="en-US" dirty="0"/>
              <a:t>Now, let's examine 'The Where' in the RSA breach. Where did this critical incident unfold?"</a:t>
            </a:r>
          </a:p>
          <a:p>
            <a:r>
              <a:rPr lang="en-US" dirty="0"/>
              <a:t>Our focus will be on RSA Security's headquarters and its operations center, serving as central command posts for responding to the breach.</a:t>
            </a:r>
          </a:p>
          <a:p>
            <a:endParaRPr lang="en-US" dirty="0"/>
          </a:p>
        </p:txBody>
      </p:sp>
    </p:spTree>
    <p:extLst>
      <p:ext uri="{BB962C8B-B14F-4D97-AF65-F5344CB8AC3E}">
        <p14:creationId xmlns:p14="http://schemas.microsoft.com/office/powerpoint/2010/main" val="381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10: RSA Headquarters and Operations Center</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RSA Security's headquarters and operations center played pivotal roles in responding to the breach."</a:t>
            </a:r>
          </a:p>
          <a:p>
            <a:pPr marL="0" indent="0">
              <a:buNone/>
            </a:pPr>
            <a:r>
              <a:rPr lang="en-US" dirty="0"/>
              <a:t>We’ll describe the significance of these locations in managing the incident.</a:t>
            </a:r>
          </a:p>
          <a:p>
            <a:pPr marL="0" indent="0">
              <a:buNone/>
            </a:pPr>
            <a:endParaRPr lang="en-US" dirty="0"/>
          </a:p>
        </p:txBody>
      </p:sp>
    </p:spTree>
    <p:extLst>
      <p:ext uri="{BB962C8B-B14F-4D97-AF65-F5344CB8AC3E}">
        <p14:creationId xmlns:p14="http://schemas.microsoft.com/office/powerpoint/2010/main" val="362762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11: Rackspace Cloud Hosting</a:t>
            </a:r>
          </a:p>
        </p:txBody>
      </p:sp>
      <p:sp>
        <p:nvSpPr>
          <p:cNvPr id="2" name="Content Placeholder 1"/>
          <p:cNvSpPr>
            <a:spLocks noGrp="1"/>
          </p:cNvSpPr>
          <p:nvPr>
            <p:ph idx="1"/>
          </p:nvPr>
        </p:nvSpPr>
        <p:spPr>
          <a:xfrm>
            <a:off x="1674812" y="1828800"/>
            <a:ext cx="9143538" cy="3697465"/>
          </a:xfrm>
        </p:spPr>
        <p:txBody>
          <a:bodyPr>
            <a:normAutofit/>
          </a:bodyPr>
          <a:lstStyle/>
          <a:p>
            <a:pPr marL="0" indent="0">
              <a:buNone/>
            </a:pPr>
            <a:endParaRPr lang="en-US" dirty="0"/>
          </a:p>
          <a:p>
            <a:pPr marL="0" indent="0">
              <a:buNone/>
            </a:pPr>
            <a:r>
              <a:rPr lang="en-US" dirty="0"/>
              <a:t>A pivotal breach phase involved the stolen seeds finding refuge on a server hosted by Rackspace, a cloud hosting provider."</a:t>
            </a:r>
          </a:p>
          <a:p>
            <a:pPr marL="0" indent="0">
              <a:buNone/>
            </a:pPr>
            <a:r>
              <a:rPr lang="en-US" dirty="0"/>
              <a:t>We'll discuss the involvement of Rackspace and its significance in the investigation."</a:t>
            </a:r>
          </a:p>
          <a:p>
            <a:pPr marL="0" indent="0">
              <a:buNone/>
            </a:pPr>
            <a:endParaRPr lang="en-US" dirty="0"/>
          </a:p>
        </p:txBody>
      </p:sp>
    </p:spTree>
    <p:extLst>
      <p:ext uri="{BB962C8B-B14F-4D97-AF65-F5344CB8AC3E}">
        <p14:creationId xmlns:p14="http://schemas.microsoft.com/office/powerpoint/2010/main" val="247770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12: The Why</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Understanding 'The Why' behind the attack is crucial to unraveling the RSA breach.</a:t>
            </a:r>
          </a:p>
          <a:p>
            <a:pPr marL="0" indent="0">
              <a:buNone/>
            </a:pPr>
            <a:r>
              <a:rPr lang="en-US" dirty="0"/>
              <a:t>We'll explore the motivations of the attackers and the broader strategic and geopolitical goals they pursued.</a:t>
            </a:r>
          </a:p>
          <a:p>
            <a:pPr marL="0" indent="0">
              <a:buNone/>
            </a:pPr>
            <a:endParaRPr lang="en-US" dirty="0"/>
          </a:p>
        </p:txBody>
      </p:sp>
    </p:spTree>
    <p:extLst>
      <p:ext uri="{BB962C8B-B14F-4D97-AF65-F5344CB8AC3E}">
        <p14:creationId xmlns:p14="http://schemas.microsoft.com/office/powerpoint/2010/main" val="333084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13: Strategic Geopolitical Goals</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RSA breach wasn't just about data theft; it was a plot with strategic geopolitical goals.</a:t>
            </a:r>
          </a:p>
          <a:p>
            <a:pPr marL="0" indent="0">
              <a:buNone/>
            </a:pPr>
            <a:r>
              <a:rPr lang="en-US" dirty="0"/>
              <a:t>We’ll investigate the attackers' strategic objectives and how they influenced the breach.</a:t>
            </a:r>
          </a:p>
          <a:p>
            <a:pPr marL="0" indent="0">
              <a:buNone/>
            </a:pPr>
            <a:endParaRPr lang="en-US" dirty="0"/>
          </a:p>
        </p:txBody>
      </p:sp>
    </p:spTree>
    <p:extLst>
      <p:ext uri="{BB962C8B-B14F-4D97-AF65-F5344CB8AC3E}">
        <p14:creationId xmlns:p14="http://schemas.microsoft.com/office/powerpoint/2010/main" val="1902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RSA Security was a renowned cybersecurity company entrusted with safeguarding digital assets globally.</a:t>
            </a:r>
          </a:p>
          <a:p>
            <a:pPr marL="0" indent="0">
              <a:buNone/>
            </a:pPr>
            <a:r>
              <a:rPr lang="en-US" dirty="0"/>
              <a:t>Include overview of RSA Security, emphasizing its role as a cybersecurity company and the significance of its SecurID product.</a:t>
            </a:r>
          </a:p>
          <a:p>
            <a:pPr marL="0" indent="0">
              <a:buNone/>
            </a:pPr>
            <a:r>
              <a:rPr lang="en-US" dirty="0"/>
              <a:t>explore the critical aspects of the breach, including the key players involved, what was stolen, when and where it occurred, and why it matters</a:t>
            </a:r>
          </a:p>
          <a:p>
            <a:pPr marL="0" indent="0">
              <a:buNone/>
            </a:pPr>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14: Potential for Widespread Impact</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compromise of the SecurID seeds had the potential to create chaos on a global scale.</a:t>
            </a:r>
          </a:p>
          <a:p>
            <a:pPr marL="0" indent="0">
              <a:buNone/>
            </a:pPr>
            <a:r>
              <a:rPr lang="en-US" dirty="0"/>
              <a:t>We'll highlight the far-reaching consequences on governments, defense contractors, and more.</a:t>
            </a:r>
          </a:p>
          <a:p>
            <a:endParaRPr lang="en-US" dirty="0"/>
          </a:p>
        </p:txBody>
      </p:sp>
    </p:spTree>
    <p:extLst>
      <p:ext uri="{BB962C8B-B14F-4D97-AF65-F5344CB8AC3E}">
        <p14:creationId xmlns:p14="http://schemas.microsoft.com/office/powerpoint/2010/main" val="4111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15: Conclusion</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In conclusion, the RSA breach of 2011 serves as an enduring testament to the evolving nature of cybersecurity threats.</a:t>
            </a:r>
          </a:p>
          <a:p>
            <a:pPr marL="0" indent="0">
              <a:buNone/>
            </a:pPr>
            <a:r>
              <a:rPr lang="en-US" dirty="0"/>
              <a:t>We've provided insights into the breach, emphasizing the need for ongoing vigilance in safeguarding digital assets and national security.</a:t>
            </a:r>
          </a:p>
          <a:p>
            <a:endParaRPr lang="en-US" dirty="0"/>
          </a:p>
        </p:txBody>
      </p:sp>
    </p:spTree>
    <p:extLst>
      <p:ext uri="{BB962C8B-B14F-4D97-AF65-F5344CB8AC3E}">
        <p14:creationId xmlns:p14="http://schemas.microsoft.com/office/powerpoint/2010/main" val="131684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Q&amp;A (2-4 minutes)</a:t>
            </a:r>
            <a:br>
              <a:rPr lang="en-US" dirty="0"/>
            </a:br>
            <a:endParaRPr lang="en-US" dirty="0"/>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 will now open the floor to questions and comments….</a:t>
            </a:r>
          </a:p>
          <a:p>
            <a:endParaRPr lang="en-US" dirty="0"/>
          </a:p>
        </p:txBody>
      </p:sp>
    </p:spTree>
    <p:extLst>
      <p:ext uri="{BB962C8B-B14F-4D97-AF65-F5344CB8AC3E}">
        <p14:creationId xmlns:p14="http://schemas.microsoft.com/office/powerpoint/2010/main" val="404247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t>Thank You </a:t>
            </a:r>
            <a:endParaRPr lang="en-US" dirty="0"/>
          </a:p>
        </p:txBody>
      </p:sp>
      <p:sp>
        <p:nvSpPr>
          <p:cNvPr id="2" name="Content Placeholder 1"/>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r>
              <a:rPr lang="en-US" dirty="0"/>
              <a:t>THE END</a:t>
            </a:r>
          </a:p>
        </p:txBody>
      </p:sp>
    </p:spTree>
    <p:extLst>
      <p:ext uri="{BB962C8B-B14F-4D97-AF65-F5344CB8AC3E}">
        <p14:creationId xmlns:p14="http://schemas.microsoft.com/office/powerpoint/2010/main" val="29586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3: What Happened</a:t>
            </a:r>
          </a:p>
        </p:txBody>
      </p:sp>
      <p:sp>
        <p:nvSpPr>
          <p:cNvPr id="2" name="Content Placeholder 1"/>
          <p:cNvSpPr>
            <a:spLocks noGrp="1"/>
          </p:cNvSpPr>
          <p:nvPr>
            <p:ph idx="1"/>
          </p:nvPr>
        </p:nvSpPr>
        <p:spPr/>
        <p:txBody>
          <a:bodyPr/>
          <a:lstStyle/>
          <a:p>
            <a:pPr marL="0" indent="0">
              <a:buNone/>
            </a:pPr>
            <a:r>
              <a:rPr lang="en-US" dirty="0"/>
              <a:t>March 2011 attackers leveraged a phishing attack out of Australia office to gain admin access and to corporate systems and reach the seed key vault for SecurID systems. </a:t>
            </a:r>
          </a:p>
          <a:p>
            <a:pPr marL="0" indent="0">
              <a:buNone/>
            </a:pPr>
            <a:r>
              <a:rPr lang="en-US" dirty="0"/>
              <a:t>They managed to compromise this system and steal the seeds for all SecurID systems. These seeds were the key for compromising the SecurID systems used by over 30k clients worldwide, including classified government contractors.</a:t>
            </a:r>
          </a:p>
          <a:p>
            <a:pPr marL="0" indent="0">
              <a:buNone/>
            </a:pPr>
            <a:r>
              <a:rPr lang="en-US" dirty="0"/>
              <a:t>Walk through map: DDOS on RSA, AU Phishing, Staging Server, Data egress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4: What Went Wrong</a:t>
            </a:r>
          </a:p>
        </p:txBody>
      </p:sp>
      <p:sp>
        <p:nvSpPr>
          <p:cNvPr id="2" name="Content Placeholder 1"/>
          <p:cNvSpPr>
            <a:spLocks noGrp="1"/>
          </p:cNvSpPr>
          <p:nvPr>
            <p:ph idx="1"/>
          </p:nvPr>
        </p:nvSpPr>
        <p:spPr/>
        <p:txBody>
          <a:bodyPr/>
          <a:lstStyle/>
          <a:p>
            <a:pPr marL="0" indent="0">
              <a:buNone/>
            </a:pPr>
            <a:endParaRPr lang="en-US" dirty="0"/>
          </a:p>
          <a:p>
            <a:pPr marL="0" indent="0">
              <a:spcBef>
                <a:spcPts val="0"/>
              </a:spcBef>
              <a:buNone/>
            </a:pPr>
            <a:r>
              <a:rPr lang="en-US" dirty="0"/>
              <a:t>Lacking email filtering for phishing</a:t>
            </a:r>
          </a:p>
          <a:p>
            <a:pPr marL="0" indent="0">
              <a:spcBef>
                <a:spcPts val="0"/>
              </a:spcBef>
              <a:buNone/>
            </a:pPr>
            <a:r>
              <a:rPr lang="en-US" dirty="0"/>
              <a:t>scanning attachments for malware</a:t>
            </a:r>
          </a:p>
          <a:p>
            <a:pPr marL="0" indent="0">
              <a:spcBef>
                <a:spcPts val="0"/>
              </a:spcBef>
              <a:buNone/>
            </a:pPr>
            <a:r>
              <a:rPr lang="en-US" dirty="0"/>
              <a:t>Patching</a:t>
            </a:r>
          </a:p>
          <a:p>
            <a:pPr marL="0" indent="0">
              <a:spcBef>
                <a:spcPts val="0"/>
              </a:spcBef>
              <a:buNone/>
            </a:pPr>
            <a:r>
              <a:rPr lang="en-US" dirty="0"/>
              <a:t>Weak password policy</a:t>
            </a:r>
          </a:p>
          <a:p>
            <a:pPr marL="0" indent="0">
              <a:spcBef>
                <a:spcPts val="0"/>
              </a:spcBef>
              <a:buNone/>
            </a:pPr>
            <a:r>
              <a:rPr lang="en-US" dirty="0"/>
              <a:t>No tool such as an EDR (to identity endpoint attacks) or UEBA (unexpected access)</a:t>
            </a:r>
          </a:p>
          <a:p>
            <a:pPr marL="0" indent="0">
              <a:buNone/>
            </a:pP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5: How we identified the attack</a:t>
            </a:r>
          </a:p>
        </p:txBody>
      </p:sp>
      <p:sp>
        <p:nvSpPr>
          <p:cNvPr id="2" name="Content Placeholder 1"/>
          <p:cNvSpPr>
            <a:spLocks noGrp="1"/>
          </p:cNvSpPr>
          <p:nvPr>
            <p:ph idx="1"/>
          </p:nvPr>
        </p:nvSpPr>
        <p:spPr/>
        <p:txBody>
          <a:bodyPr/>
          <a:lstStyle/>
          <a:p>
            <a:pPr marL="0" indent="0">
              <a:buNone/>
            </a:pPr>
            <a:endParaRPr lang="en-US" dirty="0"/>
          </a:p>
          <a:p>
            <a:r>
              <a:rPr lang="en-US" dirty="0"/>
              <a:t>Explain DDOS</a:t>
            </a:r>
          </a:p>
          <a:p>
            <a:r>
              <a:rPr lang="en-US" dirty="0"/>
              <a:t>Some IDS did trigger alerts but shorthanded and did not get all the attention</a:t>
            </a:r>
          </a:p>
          <a:p>
            <a:r>
              <a:rPr lang="en-US" dirty="0"/>
              <a:t>Sysadmin reported unexpected login</a:t>
            </a:r>
          </a:p>
          <a:p>
            <a:r>
              <a:rPr lang="en-US" dirty="0"/>
              <a:t>Once we tracked the attackers, we just missed them exfiltrating the data</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6: Kill Chain</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Lockheed Martin cyber Kill Chain release in 2011</a:t>
            </a:r>
          </a:p>
          <a:p>
            <a:pPr marL="0" indent="0">
              <a:buNone/>
            </a:pPr>
            <a:r>
              <a:rPr lang="en-US"/>
              <a:t>Assist </a:t>
            </a:r>
            <a:r>
              <a:rPr lang="en-US" dirty="0"/>
              <a:t>security analysts in breaking down the steps of </a:t>
            </a:r>
            <a:r>
              <a:rPr lang="en-US"/>
              <a:t>an attack</a:t>
            </a:r>
            <a:endParaRPr lang="en-US" dirty="0"/>
          </a:p>
          <a:p>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Ladies and gentlemen, welcome to our presentation on the RSA breach of 2011, a pivotal moment in cybersecurity history.</a:t>
            </a:r>
          </a:p>
          <a:p>
            <a:pPr marL="0" indent="0">
              <a:buNone/>
            </a:pPr>
            <a:r>
              <a:rPr lang="en-US" dirty="0"/>
              <a:t>"Today, we will explore the critical aspects of the breach, including the key players involved, what was stolen, when and where it occurred, and why it matters</a:t>
            </a:r>
          </a:p>
        </p:txBody>
      </p:sp>
    </p:spTree>
    <p:extLst>
      <p:ext uri="{BB962C8B-B14F-4D97-AF65-F5344CB8AC3E}">
        <p14:creationId xmlns:p14="http://schemas.microsoft.com/office/powerpoint/2010/main" val="322527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Slide 2: The Who</a:t>
            </a:r>
          </a:p>
        </p:txBody>
      </p:sp>
      <p:sp>
        <p:nvSpPr>
          <p:cNvPr id="2" name="Content Placeholder 1"/>
          <p:cNvSpPr>
            <a:spLocks noGrp="1"/>
          </p:cNvSpPr>
          <p:nvPr>
            <p:ph idx="1"/>
          </p:nvPr>
        </p:nvSpPr>
        <p:spPr/>
        <p:txBody>
          <a:bodyPr/>
          <a:lstStyle/>
          <a:p>
            <a:pPr marL="0" indent="0">
              <a:buNone/>
            </a:pPr>
            <a:r>
              <a:rPr lang="en-US" dirty="0"/>
              <a:t>Let's begin by discussing 'The Who' in this breach, the central players that defined this incident."</a:t>
            </a:r>
          </a:p>
          <a:p>
            <a:pPr marL="0" indent="0">
              <a:buNone/>
            </a:pPr>
            <a:r>
              <a:rPr lang="en-US" dirty="0"/>
              <a:t>We will focus on RSA Security, a trusted name in cybersecurity, and the mysterious Chinese state-sponsored threat actors behind the breach.</a:t>
            </a:r>
          </a:p>
          <a:p>
            <a:pPr marL="0" indent="0">
              <a:buNone/>
            </a:pP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314740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Slide 3: RSA Security</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 RSA Security was a renowned cybersecurity company entrusted with safeguarding digital assets globally.</a:t>
            </a:r>
          </a:p>
          <a:p>
            <a:pPr marL="0" indent="0">
              <a:buNone/>
            </a:pPr>
            <a:r>
              <a:rPr lang="en-US" dirty="0"/>
              <a:t>We'll provide an overview of RSA Security, emphasizing its role as a cybersecurity company and the significance of its SecurID product.</a:t>
            </a:r>
          </a:p>
          <a:p>
            <a:pPr marL="0" indent="0">
              <a:buNone/>
            </a:pPr>
            <a:endParaRPr lang="en-US" dirty="0"/>
          </a:p>
        </p:txBody>
      </p:sp>
    </p:spTree>
    <p:extLst>
      <p:ext uri="{BB962C8B-B14F-4D97-AF65-F5344CB8AC3E}">
        <p14:creationId xmlns:p14="http://schemas.microsoft.com/office/powerpoint/2010/main" val="24940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178</TotalTime>
  <Words>989</Words>
  <Application>Microsoft Office PowerPoint</Application>
  <PresentationFormat>Custom</PresentationFormat>
  <Paragraphs>119</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Project planning overview presentation</vt:lpstr>
      <vt:lpstr>Talking points paper </vt:lpstr>
      <vt:lpstr>INTRODUCTION</vt:lpstr>
      <vt:lpstr>Slide 3: What Happened</vt:lpstr>
      <vt:lpstr>Slide 4: What Went Wrong</vt:lpstr>
      <vt:lpstr>Slide 5: How we identified the attack</vt:lpstr>
      <vt:lpstr>Slide 6: Kill Chain</vt:lpstr>
      <vt:lpstr>INTRODUCTION</vt:lpstr>
      <vt:lpstr>Slide 2: The Who</vt:lpstr>
      <vt:lpstr>Slide 3: RSA Security</vt:lpstr>
      <vt:lpstr>Slide 4: Chinese State-Sponsored Threat Actors </vt:lpstr>
      <vt:lpstr>Slide 5: The What</vt:lpstr>
      <vt:lpstr>Slide 6: Stolen SecurID Seeds</vt:lpstr>
      <vt:lpstr>Slide 7: The When</vt:lpstr>
      <vt:lpstr>Slide 8: Spring 2011</vt:lpstr>
      <vt:lpstr>Slide 9: The Where</vt:lpstr>
      <vt:lpstr>Slide 10: RSA Headquarters and Operations Center</vt:lpstr>
      <vt:lpstr>Slide 11: Rackspace Cloud Hosting</vt:lpstr>
      <vt:lpstr>Slide 12: The Why</vt:lpstr>
      <vt:lpstr>Slide 13: Strategic Geopolitical Goals</vt:lpstr>
      <vt:lpstr>Slide 14: Potential for Widespread Impact</vt:lpstr>
      <vt:lpstr>Slide 15: Conclusion</vt:lpstr>
      <vt:lpstr>Q&amp;A (2-4 minutes)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Bridging Pitch Deck and Talking Points Paper</dc:title>
  <dc:creator>Telvi Cole</dc:creator>
  <cp:lastModifiedBy>John Dyson</cp:lastModifiedBy>
  <cp:revision>10</cp:revision>
  <dcterms:created xsi:type="dcterms:W3CDTF">2023-11-04T02:27:48Z</dcterms:created>
  <dcterms:modified xsi:type="dcterms:W3CDTF">2023-11-11T04:45:13Z</dcterms:modified>
</cp:coreProperties>
</file>