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34"/>
  </p:notesMasterIdLst>
  <p:handoutMasterIdLst>
    <p:handoutMasterId r:id="rId35"/>
  </p:handoutMasterIdLst>
  <p:sldIdLst>
    <p:sldId id="268" r:id="rId2"/>
    <p:sldId id="288" r:id="rId3"/>
    <p:sldId id="289" r:id="rId4"/>
    <p:sldId id="290" r:id="rId5"/>
    <p:sldId id="291" r:id="rId6"/>
    <p:sldId id="292" r:id="rId7"/>
    <p:sldId id="270" r:id="rId8"/>
    <p:sldId id="271" r:id="rId9"/>
    <p:sldId id="272" r:id="rId10"/>
    <p:sldId id="273" r:id="rId11"/>
    <p:sldId id="274" r:id="rId12"/>
    <p:sldId id="275" r:id="rId13"/>
    <p:sldId id="276" r:id="rId14"/>
    <p:sldId id="277" r:id="rId15"/>
    <p:sldId id="278" r:id="rId16"/>
    <p:sldId id="279" r:id="rId17"/>
    <p:sldId id="282" r:id="rId18"/>
    <p:sldId id="281" r:id="rId19"/>
    <p:sldId id="284" r:id="rId20"/>
    <p:sldId id="283" r:id="rId21"/>
    <p:sldId id="280" r:id="rId22"/>
    <p:sldId id="285" r:id="rId23"/>
    <p:sldId id="293" r:id="rId24"/>
    <p:sldId id="294" r:id="rId25"/>
    <p:sldId id="295" r:id="rId26"/>
    <p:sldId id="296" r:id="rId27"/>
    <p:sldId id="297" r:id="rId28"/>
    <p:sldId id="298" r:id="rId29"/>
    <p:sldId id="299" r:id="rId30"/>
    <p:sldId id="300" r:id="rId31"/>
    <p:sldId id="287" r:id="rId32"/>
    <p:sldId id="286" r:id="rId3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p:cViewPr varScale="1">
        <p:scale>
          <a:sx n="81" d="100"/>
          <a:sy n="81" d="100"/>
        </p:scale>
        <p:origin x="108" y="60"/>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11/10/2023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11/10/2023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3974002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15</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16</a:t>
            </a:fld>
            <a:endParaRPr lang="en-US" dirty="0"/>
          </a:p>
        </p:txBody>
      </p:sp>
    </p:spTree>
    <p:extLst>
      <p:ext uri="{BB962C8B-B14F-4D97-AF65-F5344CB8AC3E}">
        <p14:creationId xmlns:p14="http://schemas.microsoft.com/office/powerpoint/2010/main" val="1916202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17</a:t>
            </a:fld>
            <a:endParaRPr lang="en-US" dirty="0"/>
          </a:p>
        </p:txBody>
      </p:sp>
    </p:spTree>
    <p:extLst>
      <p:ext uri="{BB962C8B-B14F-4D97-AF65-F5344CB8AC3E}">
        <p14:creationId xmlns:p14="http://schemas.microsoft.com/office/powerpoint/2010/main" val="4160240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18</a:t>
            </a:fld>
            <a:endParaRPr lang="en-US" dirty="0"/>
          </a:p>
        </p:txBody>
      </p:sp>
    </p:spTree>
    <p:extLst>
      <p:ext uri="{BB962C8B-B14F-4D97-AF65-F5344CB8AC3E}">
        <p14:creationId xmlns:p14="http://schemas.microsoft.com/office/powerpoint/2010/main" val="1189757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19</a:t>
            </a:fld>
            <a:endParaRPr lang="en-US" dirty="0"/>
          </a:p>
        </p:txBody>
      </p:sp>
    </p:spTree>
    <p:extLst>
      <p:ext uri="{BB962C8B-B14F-4D97-AF65-F5344CB8AC3E}">
        <p14:creationId xmlns:p14="http://schemas.microsoft.com/office/powerpoint/2010/main" val="1028990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20</a:t>
            </a:fld>
            <a:endParaRPr lang="en-US" dirty="0"/>
          </a:p>
        </p:txBody>
      </p:sp>
    </p:spTree>
    <p:extLst>
      <p:ext uri="{BB962C8B-B14F-4D97-AF65-F5344CB8AC3E}">
        <p14:creationId xmlns:p14="http://schemas.microsoft.com/office/powerpoint/2010/main" val="909790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21</a:t>
            </a:fld>
            <a:endParaRPr lang="en-US" dirty="0"/>
          </a:p>
        </p:txBody>
      </p:sp>
    </p:spTree>
    <p:extLst>
      <p:ext uri="{BB962C8B-B14F-4D97-AF65-F5344CB8AC3E}">
        <p14:creationId xmlns:p14="http://schemas.microsoft.com/office/powerpoint/2010/main" val="4146856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22</a:t>
            </a:fld>
            <a:endParaRPr lang="en-US" dirty="0"/>
          </a:p>
        </p:txBody>
      </p:sp>
    </p:spTree>
    <p:extLst>
      <p:ext uri="{BB962C8B-B14F-4D97-AF65-F5344CB8AC3E}">
        <p14:creationId xmlns:p14="http://schemas.microsoft.com/office/powerpoint/2010/main" val="2030962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23</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24</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25</a:t>
            </a:fld>
            <a:endParaRPr lang="en-US" dirty="0"/>
          </a:p>
        </p:txBody>
      </p:sp>
    </p:spTree>
    <p:extLst>
      <p:ext uri="{BB962C8B-B14F-4D97-AF65-F5344CB8AC3E}">
        <p14:creationId xmlns:p14="http://schemas.microsoft.com/office/powerpoint/2010/main" val="3974002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26</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27</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28</a:t>
            </a:fld>
            <a:endParaRPr lang="en-US" dirty="0"/>
          </a:p>
        </p:txBody>
      </p:sp>
    </p:spTree>
    <p:extLst>
      <p:ext uri="{BB962C8B-B14F-4D97-AF65-F5344CB8AC3E}">
        <p14:creationId xmlns:p14="http://schemas.microsoft.com/office/powerpoint/2010/main" val="1916202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29</a:t>
            </a:fld>
            <a:endParaRPr lang="en-US" dirty="0"/>
          </a:p>
        </p:txBody>
      </p:sp>
    </p:spTree>
    <p:extLst>
      <p:ext uri="{BB962C8B-B14F-4D97-AF65-F5344CB8AC3E}">
        <p14:creationId xmlns:p14="http://schemas.microsoft.com/office/powerpoint/2010/main" val="4160240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30</a:t>
            </a:fld>
            <a:endParaRPr lang="en-US" dirty="0"/>
          </a:p>
        </p:txBody>
      </p:sp>
    </p:spTree>
    <p:extLst>
      <p:ext uri="{BB962C8B-B14F-4D97-AF65-F5344CB8AC3E}">
        <p14:creationId xmlns:p14="http://schemas.microsoft.com/office/powerpoint/2010/main" val="1189757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31</a:t>
            </a:fld>
            <a:endParaRPr lang="en-US" dirty="0"/>
          </a:p>
        </p:txBody>
      </p:sp>
    </p:spTree>
    <p:extLst>
      <p:ext uri="{BB962C8B-B14F-4D97-AF65-F5344CB8AC3E}">
        <p14:creationId xmlns:p14="http://schemas.microsoft.com/office/powerpoint/2010/main" val="1556204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32</a:t>
            </a:fld>
            <a:endParaRPr lang="en-US" dirty="0"/>
          </a:p>
        </p:txBody>
      </p:sp>
    </p:spTree>
    <p:extLst>
      <p:ext uri="{BB962C8B-B14F-4D97-AF65-F5344CB8AC3E}">
        <p14:creationId xmlns:p14="http://schemas.microsoft.com/office/powerpoint/2010/main" val="52610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196587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11/10/2023</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11/10/2023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11/10/2023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11/10/2023</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11/10/2023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11/10/2023</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11/10/2023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11/10/2023</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11/10/2023</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11/10/2023</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11/10/2023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11/10/2023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11/10/2023</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2011 RSA Breach:</a:t>
            </a:r>
            <a:br>
              <a:rPr lang="en-US" dirty="0"/>
            </a:br>
            <a:r>
              <a:rPr lang="en-US" dirty="0"/>
              <a:t>    </a:t>
            </a:r>
            <a:r>
              <a:rPr lang="en-US" sz="4400" dirty="0"/>
              <a:t>Regulatory Oversight Investigation</a:t>
            </a:r>
          </a:p>
        </p:txBody>
      </p:sp>
      <p:sp>
        <p:nvSpPr>
          <p:cNvPr id="3" name="Content Placeholder 2"/>
          <p:cNvSpPr>
            <a:spLocks noGrp="1"/>
          </p:cNvSpPr>
          <p:nvPr>
            <p:ph type="subTitle" idx="1"/>
          </p:nvPr>
        </p:nvSpPr>
        <p:spPr/>
        <p:txBody>
          <a:bodyPr/>
          <a:lstStyle/>
          <a:p>
            <a:r>
              <a:rPr lang="en-US" dirty="0"/>
              <a:t>RSA </a:t>
            </a:r>
            <a:r>
              <a:rPr lang="en-US" dirty="0" err="1"/>
              <a:t>Breach|Group</a:t>
            </a:r>
            <a:r>
              <a:rPr lang="en-US" dirty="0"/>
              <a:t> 8 |11/12/2023 </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The What"</a:t>
            </a:r>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In this section, we will dive into what exactly was stolen during the RSA breach. The focus will be on the compromise of the SecurID seeds, which were at the core of the RSA Security's security system. This compromise had critical implications for the security of numerous organizations worldwide.</a:t>
            </a:r>
          </a:p>
          <a:p>
            <a:endParaRPr lang="en-US" dirty="0"/>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Stolen SecurID Seeds</a:t>
            </a:r>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The SecurID seeds formed the foundation of the security system that RSA Security provided. We'll delve into the theft of these seeds, exploring the importance of these cryptographic keys to the security of the SecurID product and the potential risks their compromise poses.</a:t>
            </a:r>
          </a:p>
          <a:p>
            <a:endParaRPr lang="en-US" dirty="0"/>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Stolen SecurID Seeds continue..</a:t>
            </a:r>
          </a:p>
        </p:txBody>
      </p:sp>
      <p:sp>
        <p:nvSpPr>
          <p:cNvPr id="2" name="Content Placeholder 1"/>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The seeds, guarded in a secure vault, were stolen using advanced, cutting-edge technology that included laser alarms and retinal scanners. </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Rackspace Cloud Hosting</a:t>
            </a:r>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The investigation involved a digital chase, hacking back into the hacker's infrastructure, and ultimately leading to the discovery of the breach's source. </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The When</a:t>
            </a:r>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The breach's genesis can be traced back to the spring of 2011, marking the beginning of a chain reaction that would have profound consequences.</a:t>
            </a:r>
          </a:p>
        </p:txBody>
      </p:sp>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Overview of the RSA Breach Incident</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In the spring of 2011, the digital landscape was abuzz with intrigue. The breach began with an initial intrusion that can be likened to a digital thunderstorm. Like a plot from a cyber-espionage thriller, it was during this season that the attackers infiltrated the secure networks of RSA Security, setting in motion a sequence of events that would ultimately expose the vulnerability of even the most fortified cybersecurity systems.</a:t>
            </a:r>
          </a:p>
          <a:p>
            <a:endParaRPr lang="en-US" dirty="0"/>
          </a:p>
        </p:txBody>
      </p:sp>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The Where</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The battleground for this cybersecurity saga was not limited to the digital realm. While the breach initially took place in the virtual world, the pursuit of the attackers led investigators to various physical locations. The focus here will be on RSA Security's headquarters and its glass-encased operations center, resembling something out of a science fiction movie. These locations would become the central command post for monitoring and orchestrating responses to the advancing breach.</a:t>
            </a:r>
          </a:p>
          <a:p>
            <a:endParaRPr lang="en-US" dirty="0"/>
          </a:p>
        </p:txBody>
      </p:sp>
    </p:spTree>
    <p:extLst>
      <p:ext uri="{BB962C8B-B14F-4D97-AF65-F5344CB8AC3E}">
        <p14:creationId xmlns:p14="http://schemas.microsoft.com/office/powerpoint/2010/main" val="381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RSA Headquarters and Operations Center</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RSA Security's headquarters and operations center served as the epicenter of the breach response. The operations center, encased in glass, was akin to a digital fortress, with cybersecurity experts working ceaselessly against the relentless ticking of the clock. In our fictional narrative, the operations center housed a supercomputer, cryptically named "Cyber Sentinel," which was instrumental in tracking the breach. </a:t>
            </a:r>
          </a:p>
        </p:txBody>
      </p:sp>
    </p:spTree>
    <p:extLst>
      <p:ext uri="{BB962C8B-B14F-4D97-AF65-F5344CB8AC3E}">
        <p14:creationId xmlns:p14="http://schemas.microsoft.com/office/powerpoint/2010/main" val="362762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Rackspace Cloud Hosting</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As the RSA breach unfolded, a pivotal moment occurred when the stolen seeds found refuge on a remote server hosted by Rackspace, a prominent cloud hosting provider. </a:t>
            </a:r>
          </a:p>
          <a:p>
            <a:r>
              <a:rPr lang="en-US" dirty="0"/>
              <a:t>The investigation into this cloud-based twist resembled a digital cat-and-mouse game, with Rackspace's cybersecurity experts engaged in a virtual chase. </a:t>
            </a:r>
          </a:p>
        </p:txBody>
      </p:sp>
    </p:spTree>
    <p:extLst>
      <p:ext uri="{BB962C8B-B14F-4D97-AF65-F5344CB8AC3E}">
        <p14:creationId xmlns:p14="http://schemas.microsoft.com/office/powerpoint/2010/main" val="247770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The Why</a:t>
            </a:r>
          </a:p>
        </p:txBody>
      </p:sp>
      <p:sp>
        <p:nvSpPr>
          <p:cNvPr id="2" name="Content Placeholder 1"/>
          <p:cNvSpPr>
            <a:spLocks noGrp="1"/>
          </p:cNvSpPr>
          <p:nvPr>
            <p:ph idx="1"/>
          </p:nvPr>
        </p:nvSpPr>
        <p:spPr/>
        <p:txBody>
          <a:bodyPr>
            <a:normAutofit/>
          </a:bodyPr>
          <a:lstStyle/>
          <a:p>
            <a:pPr marL="0" indent="0">
              <a:buNone/>
            </a:pPr>
            <a:endParaRPr lang="en-US" dirty="0"/>
          </a:p>
          <a:p>
            <a:r>
              <a:rPr lang="en-US" dirty="0"/>
              <a:t>The attackers' motivations transcend conventional cybercrime. </a:t>
            </a:r>
          </a:p>
          <a:p>
            <a:r>
              <a:rPr lang="en-US" dirty="0"/>
              <a:t>The threat actors aimed to gain control over a powerful and enigmatic digital artifact with the potential to rewrite the rules of the digital world.</a:t>
            </a:r>
          </a:p>
        </p:txBody>
      </p:sp>
    </p:spTree>
    <p:extLst>
      <p:ext uri="{BB962C8B-B14F-4D97-AF65-F5344CB8AC3E}">
        <p14:creationId xmlns:p14="http://schemas.microsoft.com/office/powerpoint/2010/main" val="333084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Explain why RSA is so important and the SecurID stuff is the greatest MFA tool (in 2011). Add picture of SecurID token here</a:t>
            </a:r>
          </a:p>
        </p:txBody>
      </p:sp>
    </p:spTree>
    <p:extLst>
      <p:ext uri="{BB962C8B-B14F-4D97-AF65-F5344CB8AC3E}">
        <p14:creationId xmlns:p14="http://schemas.microsoft.com/office/powerpoint/2010/main" val="140069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Strategic Geopolitical Goals</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The breach wasn't just about data theft; it was a plot with strategic geopolitical goals. The attackers' intentions included destabilizing key nations and influencing global alliances. </a:t>
            </a:r>
          </a:p>
          <a:p>
            <a:pPr marL="0" indent="0">
              <a:buNone/>
            </a:pPr>
            <a:r>
              <a:rPr lang="en-US" dirty="0"/>
              <a:t>Their grand design involved leveraging the stolen SecurID seeds to compromise national security, financial institutions, and critical infrastructure. </a:t>
            </a:r>
          </a:p>
        </p:txBody>
      </p:sp>
    </p:spTree>
    <p:extLst>
      <p:ext uri="{BB962C8B-B14F-4D97-AF65-F5344CB8AC3E}">
        <p14:creationId xmlns:p14="http://schemas.microsoft.com/office/powerpoint/2010/main" val="19025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Potential for Widespread Impact</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The compromise of the SecurID seeds had the potential to create chaos on a global scale. The attackers' scheme involved manipulating financial systems, tampering with elections, and controlling military systems. </a:t>
            </a:r>
          </a:p>
          <a:p>
            <a:pPr marL="0" indent="0">
              <a:buNone/>
            </a:pPr>
            <a:r>
              <a:rPr lang="en-US" dirty="0"/>
              <a:t>The consequences of such actions would extend far beyond the digital realm, affecting the geopolitical landscape as we know it.</a:t>
            </a:r>
          </a:p>
          <a:p>
            <a:endParaRPr lang="en-US" dirty="0"/>
          </a:p>
        </p:txBody>
      </p:sp>
    </p:spTree>
    <p:extLst>
      <p:ext uri="{BB962C8B-B14F-4D97-AF65-F5344CB8AC3E}">
        <p14:creationId xmlns:p14="http://schemas.microsoft.com/office/powerpoint/2010/main" val="4111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Conclusion</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In conclusion, the 2011 RSA breach stands as an enduring testament to the evolving nature of cybersecurity threats. The presentation has provided insights into the breach, both factual and fictional, highlighting the imperative need for ongoing vigilance in safeguarding digital assets and national security.</a:t>
            </a:r>
          </a:p>
          <a:p>
            <a:endParaRPr lang="en-US" dirty="0"/>
          </a:p>
        </p:txBody>
      </p:sp>
    </p:spTree>
    <p:extLst>
      <p:ext uri="{BB962C8B-B14F-4D97-AF65-F5344CB8AC3E}">
        <p14:creationId xmlns:p14="http://schemas.microsoft.com/office/powerpoint/2010/main" val="131684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who you contacted and when</a:t>
            </a:r>
          </a:p>
        </p:txBody>
      </p:sp>
      <p:sp>
        <p:nvSpPr>
          <p:cNvPr id="2" name="Content Placeholder 1"/>
          <p:cNvSpPr>
            <a:spLocks noGrp="1"/>
          </p:cNvSpPr>
          <p:nvPr>
            <p:ph idx="1"/>
          </p:nvPr>
        </p:nvSpPr>
        <p:spPr/>
        <p:txBody>
          <a:bodyPr>
            <a:normAutofit fontScale="70000" lnSpcReduction="20000"/>
          </a:bodyPr>
          <a:lstStyle/>
          <a:p>
            <a:pPr marL="0" indent="0">
              <a:buNone/>
            </a:pPr>
            <a:endParaRPr lang="en-US" dirty="0"/>
          </a:p>
          <a:p>
            <a:pPr marL="0" indent="0">
              <a:buNone/>
            </a:pPr>
            <a:r>
              <a:rPr lang="en-US" dirty="0"/>
              <a:t>March 1, 2011, user </a:t>
            </a:r>
            <a:r>
              <a:rPr lang="en-US" dirty="0" err="1"/>
              <a:t>openes</a:t>
            </a:r>
            <a:r>
              <a:rPr lang="en-US" dirty="0"/>
              <a:t> weaponized Excel </a:t>
            </a:r>
            <a:r>
              <a:rPr lang="en-US" dirty="0" err="1"/>
              <a:t>spreadhset</a:t>
            </a:r>
            <a:r>
              <a:rPr lang="en-US" dirty="0"/>
              <a:t> </a:t>
            </a:r>
            <a:r>
              <a:rPr lang="en-US" dirty="0" err="1"/>
              <a:t>recieved</a:t>
            </a:r>
            <a:r>
              <a:rPr lang="en-US" dirty="0"/>
              <a:t> in </a:t>
            </a:r>
            <a:r>
              <a:rPr lang="en-US" dirty="0" err="1"/>
              <a:t>phishign</a:t>
            </a:r>
            <a:r>
              <a:rPr lang="en-US" dirty="0"/>
              <a:t> email</a:t>
            </a:r>
          </a:p>
          <a:p>
            <a:pPr marL="0" indent="0">
              <a:buNone/>
            </a:pPr>
            <a:r>
              <a:rPr lang="en-US" dirty="0"/>
              <a:t> March 8, a system administrator reported unexpected logins to RSA security server and </a:t>
            </a:r>
            <a:r>
              <a:rPr lang="en-US" dirty="0" err="1"/>
              <a:t>invstigations</a:t>
            </a:r>
            <a:r>
              <a:rPr lang="en-US" dirty="0"/>
              <a:t> begin</a:t>
            </a:r>
          </a:p>
          <a:p>
            <a:pPr marL="0" indent="0">
              <a:buNone/>
            </a:pPr>
            <a:r>
              <a:rPr lang="en-US" dirty="0"/>
              <a:t> Approx March 12-14, SecureID data exfiltrated from servers</a:t>
            </a:r>
          </a:p>
          <a:p>
            <a:pPr marL="0" indent="0">
              <a:buNone/>
            </a:pPr>
            <a:r>
              <a:rPr lang="en-US" dirty="0"/>
              <a:t> March 15, IR teams sees the last of the data being exfiltrated and cannot stop it. Sr Leadership notified.</a:t>
            </a:r>
          </a:p>
          <a:p>
            <a:pPr marL="0" indent="0">
              <a:buNone/>
            </a:pPr>
            <a:r>
              <a:rPr lang="en-US" dirty="0"/>
              <a:t> March 17, the CEO of RSA releases an open letter to RSA Customers.</a:t>
            </a:r>
          </a:p>
          <a:p>
            <a:pPr marL="0" indent="0">
              <a:buNone/>
            </a:pPr>
            <a:r>
              <a:rPr lang="en-US" dirty="0"/>
              <a:t> March 17, RSA notifies FBI, NSA, and </a:t>
            </a:r>
            <a:r>
              <a:rPr lang="en-US" dirty="0" err="1"/>
              <a:t>Mandient</a:t>
            </a:r>
            <a:endParaRPr lang="en-US" dirty="0"/>
          </a:p>
          <a:p>
            <a:pPr marL="0" indent="0">
              <a:buNone/>
            </a:pPr>
            <a:r>
              <a:rPr lang="en-US" dirty="0"/>
              <a:t> March 18, US Securities and Exchange Commission notified (Form 8-K).</a:t>
            </a:r>
          </a:p>
          <a:p>
            <a:endParaRPr lang="en-US" dirty="0"/>
          </a:p>
        </p:txBody>
      </p:sp>
    </p:spTree>
    <p:extLst>
      <p:ext uri="{BB962C8B-B14F-4D97-AF65-F5344CB8AC3E}">
        <p14:creationId xmlns:p14="http://schemas.microsoft.com/office/powerpoint/2010/main" val="297592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the scope</a:t>
            </a:r>
          </a:p>
        </p:txBody>
      </p:sp>
      <p:sp>
        <p:nvSpPr>
          <p:cNvPr id="2" name="Content Placeholder 1"/>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The SecureID seed database, exact size is currently undisclosed but, given that was organized on an internal server to stage the </a:t>
            </a:r>
            <a:r>
              <a:rPr lang="en-US" dirty="0" err="1"/>
              <a:t>exfiltation</a:t>
            </a:r>
            <a:r>
              <a:rPr lang="en-US" dirty="0"/>
              <a:t> in chunks over 3-4 days, the size would be in the terabytes.. </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402023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mitigation process</a:t>
            </a:r>
          </a:p>
        </p:txBody>
      </p:sp>
      <p:sp>
        <p:nvSpPr>
          <p:cNvPr id="2" name="Content Placeholder 1"/>
          <p:cNvSpPr>
            <a:spLocks noGrp="1"/>
          </p:cNvSpPr>
          <p:nvPr>
            <p:ph idx="1"/>
          </p:nvPr>
        </p:nvSpPr>
        <p:spPr/>
        <p:txBody>
          <a:bodyPr/>
          <a:lstStyle/>
          <a:p>
            <a:pPr marL="0" indent="0">
              <a:buNone/>
            </a:pPr>
            <a:endParaRPr lang="en-US" dirty="0"/>
          </a:p>
          <a:p>
            <a:pPr marL="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Disable the local VPN for 2 days, re-issue new SecureID tokens/seeds to employees, begin contacting all 30,000 customers to begin re-issuing new tokens/seeds to them.</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337051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actions taken</a:t>
            </a:r>
          </a:p>
        </p:txBody>
      </p:sp>
      <p:sp>
        <p:nvSpPr>
          <p:cNvPr id="2" name="Content Placeholder 1"/>
          <p:cNvSpPr>
            <a:spLocks noGrp="1"/>
          </p:cNvSpPr>
          <p:nvPr>
            <p:ph idx="1"/>
          </p:nvPr>
        </p:nvSpPr>
        <p:spPr/>
        <p:txBody>
          <a:bodyPr/>
          <a:lstStyle/>
          <a:p>
            <a:pPr marL="0" indent="0">
              <a:buNone/>
            </a:pPr>
            <a:endParaRPr lang="en-US" dirty="0"/>
          </a:p>
          <a:p>
            <a:pPr marL="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Appoint a global CISO and unify the all of regional security teams under one office. Conduct forensic investigation of compromised servers.</a:t>
            </a:r>
          </a:p>
        </p:txBody>
      </p:sp>
    </p:spTree>
    <p:extLst>
      <p:ext uri="{BB962C8B-B14F-4D97-AF65-F5344CB8AC3E}">
        <p14:creationId xmlns:p14="http://schemas.microsoft.com/office/powerpoint/2010/main" val="71130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actions left to be taken</a:t>
            </a:r>
          </a:p>
        </p:txBody>
      </p:sp>
      <p:sp>
        <p:nvSpPr>
          <p:cNvPr id="2" name="Content Placeholder 1"/>
          <p:cNvSpPr>
            <a:spLocks noGrp="1"/>
          </p:cNvSpPr>
          <p:nvPr>
            <p:ph idx="1"/>
          </p:nvPr>
        </p:nvSpPr>
        <p:spPr/>
        <p:txBody>
          <a:bodyPr>
            <a:normAutofit/>
          </a:bodyPr>
          <a:lstStyle/>
          <a:p>
            <a:pPr marL="0" indent="0">
              <a:buNone/>
            </a:pPr>
            <a:endParaRPr lang="en-US" dirty="0"/>
          </a:p>
          <a:p>
            <a:pPr marL="0"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Building a centralized SOC that leverages the follow-the-sun model, deploy a Zero Trust architecture model to slow lateral movement from attackers, and re-architect the seed-vault library. Rebuild or decommission affected systems.</a:t>
            </a:r>
          </a:p>
        </p:txBody>
      </p:sp>
    </p:spTree>
    <p:extLst>
      <p:ext uri="{BB962C8B-B14F-4D97-AF65-F5344CB8AC3E}">
        <p14:creationId xmlns:p14="http://schemas.microsoft.com/office/powerpoint/2010/main" val="420497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impact, cost</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Initial reporting of $66mil in direct costs</a:t>
            </a:r>
          </a:p>
          <a:p>
            <a:pPr marL="0" indent="0">
              <a:buNone/>
            </a:pPr>
            <a:r>
              <a:rPr lang="en-US" dirty="0"/>
              <a:t> Significant impact to brand</a:t>
            </a:r>
          </a:p>
          <a:p>
            <a:pPr marL="0" indent="0">
              <a:buNone/>
            </a:pPr>
            <a:r>
              <a:rPr lang="en-US" dirty="0"/>
              <a:t> Potential significant impact to national security</a:t>
            </a:r>
          </a:p>
        </p:txBody>
      </p:sp>
    </p:spTree>
    <p:extLst>
      <p:ext uri="{BB962C8B-B14F-4D97-AF65-F5344CB8AC3E}">
        <p14:creationId xmlns:p14="http://schemas.microsoft.com/office/powerpoint/2010/main" val="128135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dirty="0"/>
              <a:t>what would have happened if the gaps and corrective actions you identified in the mid-term were in place?</a:t>
            </a:r>
          </a:p>
        </p:txBody>
      </p:sp>
      <p:sp>
        <p:nvSpPr>
          <p:cNvPr id="2" name="Content Placeholder 1"/>
          <p:cNvSpPr>
            <a:spLocks noGrp="1"/>
          </p:cNvSpPr>
          <p:nvPr>
            <p:ph idx="1"/>
          </p:nvPr>
        </p:nvSpPr>
        <p:spPr/>
        <p:txBody>
          <a:bodyPr>
            <a:normAutofit lnSpcReduction="10000"/>
          </a:bodyPr>
          <a:lstStyle/>
          <a:p>
            <a:pPr marL="0" indent="0">
              <a:buNone/>
            </a:pPr>
            <a:endParaRPr lang="en-US" dirty="0"/>
          </a:p>
          <a:p>
            <a:pPr marL="0" indent="0">
              <a:buNone/>
            </a:pPr>
            <a:r>
              <a:rPr lang="en-US" dirty="0" err="1"/>
              <a:t>Centraized</a:t>
            </a:r>
            <a:r>
              <a:rPr lang="en-US" dirty="0"/>
              <a:t> patch management was have ensured that system applications were updated</a:t>
            </a:r>
          </a:p>
          <a:p>
            <a:pPr marL="0" indent="0">
              <a:buNone/>
            </a:pPr>
            <a:r>
              <a:rPr lang="en-US" dirty="0"/>
              <a:t> EDR would have identified exploit on systems</a:t>
            </a:r>
          </a:p>
          <a:p>
            <a:pPr marL="0" indent="0">
              <a:buNone/>
            </a:pPr>
            <a:r>
              <a:rPr lang="en-US" dirty="0"/>
              <a:t> </a:t>
            </a:r>
            <a:r>
              <a:rPr lang="en-US" dirty="0" err="1"/>
              <a:t>Centralzied</a:t>
            </a:r>
            <a:r>
              <a:rPr lang="en-US" dirty="0"/>
              <a:t> SOC could have worked the incident in a follow-the-sun model and worked on the incident 24x7 instead of some IR team located solely in the US and disconnected from APAC teams</a:t>
            </a:r>
          </a:p>
          <a:p>
            <a:pPr marL="0" indent="0">
              <a:buNone/>
            </a:pPr>
            <a:r>
              <a:rPr lang="en-US" dirty="0"/>
              <a:t> Zero Trust architecture would </a:t>
            </a:r>
            <a:r>
              <a:rPr lang="en-US" dirty="0" err="1"/>
              <a:t>hae</a:t>
            </a:r>
            <a:r>
              <a:rPr lang="en-US" dirty="0"/>
              <a:t> limited the potential for lateral movement</a:t>
            </a:r>
          </a:p>
        </p:txBody>
      </p:sp>
    </p:spTree>
    <p:extLst>
      <p:ext uri="{BB962C8B-B14F-4D97-AF65-F5344CB8AC3E}">
        <p14:creationId xmlns:p14="http://schemas.microsoft.com/office/powerpoint/2010/main" val="52716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What Happened</a:t>
            </a:r>
          </a:p>
        </p:txBody>
      </p:sp>
      <p:sp>
        <p:nvSpPr>
          <p:cNvPr id="2" name="Content Placeholder 1"/>
          <p:cNvSpPr>
            <a:spLocks noGrp="1"/>
          </p:cNvSpPr>
          <p:nvPr>
            <p:ph idx="1"/>
          </p:nvPr>
        </p:nvSpPr>
        <p:spPr/>
        <p:txBody>
          <a:bodyPr>
            <a:normAutofit/>
          </a:bodyPr>
          <a:lstStyle/>
          <a:p>
            <a:pPr marL="0" indent="0">
              <a:buNone/>
            </a:pPr>
            <a:r>
              <a:rPr lang="en-US" dirty="0"/>
              <a:t>Global map here showing initial attach in AU and red arrow to Mass. For attack. Note RSA Sec Conf in San Francisco that was under DDOS as well</a:t>
            </a:r>
          </a:p>
          <a:p>
            <a:pPr marL="0" indent="0">
              <a:buNone/>
            </a:pPr>
            <a:endParaRPr lang="en-US" dirty="0"/>
          </a:p>
          <a:p>
            <a:pPr>
              <a:spcBef>
                <a:spcPts val="0"/>
              </a:spcBef>
            </a:pPr>
            <a:r>
              <a:rPr lang="en-US" dirty="0"/>
              <a:t>Ongoing DDOS on RSA Conference</a:t>
            </a:r>
          </a:p>
          <a:p>
            <a:pPr>
              <a:spcBef>
                <a:spcPts val="0"/>
              </a:spcBef>
            </a:pPr>
            <a:r>
              <a:rPr lang="en-US" dirty="0"/>
              <a:t>March 1, 2011 attackers leveraged a phishing attack out of AU office</a:t>
            </a:r>
          </a:p>
          <a:p>
            <a:pPr>
              <a:spcBef>
                <a:spcPts val="0"/>
              </a:spcBef>
            </a:pPr>
            <a:r>
              <a:rPr lang="en-US" dirty="0"/>
              <a:t>~March 8 staging server</a:t>
            </a:r>
          </a:p>
          <a:p>
            <a:pPr>
              <a:spcBef>
                <a:spcPts val="0"/>
              </a:spcBef>
            </a:pPr>
            <a:r>
              <a:rPr lang="en-US" dirty="0"/>
              <a:t>March 13 data egress of seed vault</a:t>
            </a:r>
          </a:p>
          <a:p>
            <a:pPr marL="0" indent="0">
              <a:spcBef>
                <a:spcPts val="0"/>
              </a:spcBef>
              <a:buNone/>
            </a:pPr>
            <a:endParaRPr lang="en-US" dirty="0"/>
          </a:p>
          <a:p>
            <a:pPr marL="0" indent="0">
              <a:spcBef>
                <a:spcPts val="0"/>
              </a:spcBef>
              <a:buNone/>
            </a:pPr>
            <a:r>
              <a:rPr lang="en-US" dirty="0"/>
              <a:t> </a:t>
            </a:r>
          </a:p>
        </p:txBody>
      </p:sp>
    </p:spTree>
    <p:extLst>
      <p:ext uri="{BB962C8B-B14F-4D97-AF65-F5344CB8AC3E}">
        <p14:creationId xmlns:p14="http://schemas.microsoft.com/office/powerpoint/2010/main" val="340806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anything else</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In 2012 NSA director General Keith Alexander briefed Senate Armed Services Committee and implied that the attacks were conducted by Chinese government (People’s Liberation Army Unit 61398, based on the outskirts of Shanghai), also identified by Mandiant as APT1. This attack was characterized as a two pronged attack, with the second coming against Lockheed Martin months later, leveraging the SecurID compromise, that resulted in the theft of classified government documents.</a:t>
            </a:r>
          </a:p>
        </p:txBody>
      </p:sp>
    </p:spTree>
    <p:extLst>
      <p:ext uri="{BB962C8B-B14F-4D97-AF65-F5344CB8AC3E}">
        <p14:creationId xmlns:p14="http://schemas.microsoft.com/office/powerpoint/2010/main" val="156174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Q&amp;A (2-4 minutes)</a:t>
            </a:r>
            <a:br>
              <a:rPr lang="en-US" dirty="0"/>
            </a:br>
            <a:endParaRPr lang="en-US" dirty="0"/>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I will now open the floor to questions and comments….</a:t>
            </a:r>
          </a:p>
          <a:p>
            <a:endParaRPr lang="en-US" dirty="0"/>
          </a:p>
        </p:txBody>
      </p:sp>
    </p:spTree>
    <p:extLst>
      <p:ext uri="{BB962C8B-B14F-4D97-AF65-F5344CB8AC3E}">
        <p14:creationId xmlns:p14="http://schemas.microsoft.com/office/powerpoint/2010/main" val="404247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Closing Remarks</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Thank you for your time, and we look forward to addressing any inquiries you may have.</a:t>
            </a:r>
          </a:p>
          <a:p>
            <a:endParaRPr lang="en-US" dirty="0"/>
          </a:p>
        </p:txBody>
      </p:sp>
    </p:spTree>
    <p:extLst>
      <p:ext uri="{BB962C8B-B14F-4D97-AF65-F5344CB8AC3E}">
        <p14:creationId xmlns:p14="http://schemas.microsoft.com/office/powerpoint/2010/main" val="295861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What Went Wrong</a:t>
            </a:r>
          </a:p>
        </p:txBody>
      </p:sp>
      <p:sp>
        <p:nvSpPr>
          <p:cNvPr id="2" name="Content Placeholder 1"/>
          <p:cNvSpPr>
            <a:spLocks noGrp="1"/>
          </p:cNvSpPr>
          <p:nvPr>
            <p:ph idx="1"/>
          </p:nvPr>
        </p:nvSpPr>
        <p:spPr/>
        <p:txBody>
          <a:bodyPr>
            <a:normAutofit/>
          </a:bodyPr>
          <a:lstStyle/>
          <a:p>
            <a:pPr marL="0" indent="0">
              <a:spcBef>
                <a:spcPts val="0"/>
              </a:spcBef>
              <a:buNone/>
            </a:pPr>
            <a:endParaRPr lang="en-US" dirty="0"/>
          </a:p>
          <a:p>
            <a:pPr marL="0" indent="0">
              <a:spcBef>
                <a:spcPts val="0"/>
              </a:spcBef>
              <a:buNone/>
            </a:pPr>
            <a:endParaRPr lang="en-US" dirty="0"/>
          </a:p>
          <a:p>
            <a:pPr>
              <a:spcBef>
                <a:spcPts val="0"/>
              </a:spcBef>
            </a:pPr>
            <a:r>
              <a:rPr lang="en-US" dirty="0"/>
              <a:t>Phishing email attachment not filtered at email gateway</a:t>
            </a:r>
          </a:p>
          <a:p>
            <a:pPr>
              <a:spcBef>
                <a:spcPts val="0"/>
              </a:spcBef>
            </a:pPr>
            <a:r>
              <a:rPr lang="en-US" dirty="0"/>
              <a:t>Malicious Excel macros allowed to run</a:t>
            </a:r>
          </a:p>
          <a:p>
            <a:pPr>
              <a:spcBef>
                <a:spcPts val="0"/>
              </a:spcBef>
            </a:pPr>
            <a:r>
              <a:rPr lang="en-US" dirty="0"/>
              <a:t>Unpatched Flash version exploited</a:t>
            </a:r>
          </a:p>
          <a:p>
            <a:pPr>
              <a:spcBef>
                <a:spcPts val="0"/>
              </a:spcBef>
            </a:pPr>
            <a:r>
              <a:rPr lang="en-US" dirty="0"/>
              <a:t>Passwords cracked</a:t>
            </a:r>
          </a:p>
          <a:p>
            <a:pPr>
              <a:spcBef>
                <a:spcPts val="0"/>
              </a:spcBef>
            </a:pPr>
            <a:r>
              <a:rPr lang="en-US" dirty="0"/>
              <a:t>Unrestricted lateral movement </a:t>
            </a:r>
          </a:p>
          <a:p>
            <a:pPr>
              <a:spcBef>
                <a:spcPts val="0"/>
              </a:spcBef>
            </a:pPr>
            <a:r>
              <a:rPr lang="en-US" dirty="0"/>
              <a:t>No user entity based detection capabilities</a:t>
            </a:r>
          </a:p>
          <a:p>
            <a:pPr>
              <a:spcBef>
                <a:spcPts val="0"/>
              </a:spcBef>
            </a:pPr>
            <a:r>
              <a:rPr lang="en-US" dirty="0"/>
              <a:t>No endpoint detection and response capabilities</a:t>
            </a:r>
          </a:p>
          <a:p>
            <a:pPr marL="0" indent="0">
              <a:spcBef>
                <a:spcPts val="0"/>
              </a:spcBef>
              <a:buNone/>
            </a:pPr>
            <a:endParaRPr lang="en-US" dirty="0"/>
          </a:p>
        </p:txBody>
      </p:sp>
    </p:spTree>
    <p:extLst>
      <p:ext uri="{BB962C8B-B14F-4D97-AF65-F5344CB8AC3E}">
        <p14:creationId xmlns:p14="http://schemas.microsoft.com/office/powerpoint/2010/main" val="114532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How we identified the attack</a:t>
            </a:r>
            <a:br>
              <a:rPr lang="en-US" dirty="0"/>
            </a:br>
            <a:endParaRPr lang="en-US" dirty="0"/>
          </a:p>
        </p:txBody>
      </p:sp>
      <p:sp>
        <p:nvSpPr>
          <p:cNvPr id="2" name="Content Placeholder 1"/>
          <p:cNvSpPr>
            <a:spLocks noGrp="1"/>
          </p:cNvSpPr>
          <p:nvPr>
            <p:ph idx="1"/>
          </p:nvPr>
        </p:nvSpPr>
        <p:spPr/>
        <p:txBody>
          <a:bodyPr/>
          <a:lstStyle/>
          <a:p>
            <a:pPr marL="0" indent="0">
              <a:spcBef>
                <a:spcPts val="0"/>
              </a:spcBef>
              <a:buNone/>
            </a:pPr>
            <a:endParaRPr lang="en-US" dirty="0"/>
          </a:p>
          <a:p>
            <a:pPr>
              <a:spcBef>
                <a:spcPts val="0"/>
              </a:spcBef>
            </a:pPr>
            <a:r>
              <a:rPr lang="en-US" dirty="0"/>
              <a:t>Operational blue teams heavily tasks with DDOS mitigations during RSA conference</a:t>
            </a:r>
          </a:p>
          <a:p>
            <a:pPr>
              <a:spcBef>
                <a:spcPts val="0"/>
              </a:spcBef>
            </a:pPr>
            <a:r>
              <a:rPr lang="en-US" dirty="0"/>
              <a:t>Alert Sysadmin report unexpected user activity around Key Vault area</a:t>
            </a:r>
          </a:p>
          <a:p>
            <a:pPr>
              <a:spcBef>
                <a:spcPts val="0"/>
              </a:spcBef>
            </a:pPr>
            <a:r>
              <a:rPr lang="en-US" dirty="0"/>
              <a:t>Retrospective analysis discovered initial phishing email and additional password compromises</a:t>
            </a:r>
          </a:p>
          <a:p>
            <a:pPr>
              <a:spcBef>
                <a:spcPts val="0"/>
              </a:spcBef>
            </a:pPr>
            <a:endParaRPr lang="en-US" dirty="0"/>
          </a:p>
        </p:txBody>
      </p:sp>
    </p:spTree>
    <p:extLst>
      <p:ext uri="{BB962C8B-B14F-4D97-AF65-F5344CB8AC3E}">
        <p14:creationId xmlns:p14="http://schemas.microsoft.com/office/powerpoint/2010/main" val="271183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Kill Chain</a:t>
            </a:r>
          </a:p>
        </p:txBody>
      </p:sp>
      <p:sp>
        <p:nvSpPr>
          <p:cNvPr id="2" name="Content Placeholder 1"/>
          <p:cNvSpPr>
            <a:spLocks noGrp="1"/>
          </p:cNvSpPr>
          <p:nvPr>
            <p:ph idx="1"/>
          </p:nvPr>
        </p:nvSpPr>
        <p:spPr>
          <a:xfrm>
            <a:off x="1370012" y="1752600"/>
            <a:ext cx="9753600" cy="4114800"/>
          </a:xfrm>
        </p:spPr>
        <p:txBody>
          <a:bodyPr>
            <a:normAutofit fontScale="92500" lnSpcReduction="20000"/>
          </a:bodyPr>
          <a:lstStyle/>
          <a:p>
            <a:r>
              <a:rPr lang="en-US" b="1" dirty="0"/>
              <a:t>Reconnaissance</a:t>
            </a:r>
            <a:r>
              <a:rPr lang="en-US" dirty="0"/>
              <a:t> - RSA email addresses were harvested</a:t>
            </a:r>
          </a:p>
          <a:p>
            <a:r>
              <a:rPr lang="en-US" b="1" dirty="0"/>
              <a:t>Weaponization</a:t>
            </a:r>
            <a:r>
              <a:rPr lang="en-US" dirty="0"/>
              <a:t> - Creation of an Excel spreadsheet with malicious macros</a:t>
            </a:r>
          </a:p>
          <a:p>
            <a:r>
              <a:rPr lang="en-US" b="1" dirty="0"/>
              <a:t>Delivery</a:t>
            </a:r>
            <a:r>
              <a:rPr lang="en-US" dirty="0"/>
              <a:t> - Employees were send the Excel document (from fake beyond.com website) </a:t>
            </a:r>
          </a:p>
          <a:p>
            <a:r>
              <a:rPr lang="en-US" b="1" dirty="0"/>
              <a:t>Exploitation</a:t>
            </a:r>
            <a:r>
              <a:rPr lang="en-US" dirty="0"/>
              <a:t> -  When the spreadsheet opened, Excel triggered an older Flash exploit to activate </a:t>
            </a:r>
          </a:p>
          <a:p>
            <a:r>
              <a:rPr lang="en-US" b="1" dirty="0"/>
              <a:t>Installation</a:t>
            </a:r>
            <a:r>
              <a:rPr lang="en-US" dirty="0"/>
              <a:t> -  Exploit used to load a backdoor, known as Poison Ivy (remote access trojan), onto the system</a:t>
            </a:r>
          </a:p>
          <a:p>
            <a:r>
              <a:rPr lang="en-US" b="1" dirty="0"/>
              <a:t>Command &amp; Control </a:t>
            </a:r>
            <a:r>
              <a:rPr lang="en-US" dirty="0"/>
              <a:t>- Using the remote access tool, attackers logged into hosts</a:t>
            </a:r>
          </a:p>
          <a:p>
            <a:r>
              <a:rPr lang="en-US" b="1" dirty="0"/>
              <a:t>Actions on Objectives </a:t>
            </a:r>
            <a:r>
              <a:rPr lang="en-US" dirty="0"/>
              <a:t>- Intrudes moved laterally, acquired additional </a:t>
            </a:r>
            <a:r>
              <a:rPr lang="en-US" dirty="0" err="1"/>
              <a:t>accoutns</a:t>
            </a:r>
            <a:r>
              <a:rPr lang="en-US" dirty="0"/>
              <a:t>, located their target (SecureID vault) and exfiltrated it.</a:t>
            </a:r>
          </a:p>
          <a:p>
            <a:endParaRPr lang="en-US" dirty="0"/>
          </a:p>
        </p:txBody>
      </p:sp>
    </p:spTree>
    <p:extLst>
      <p:ext uri="{BB962C8B-B14F-4D97-AF65-F5344CB8AC3E}">
        <p14:creationId xmlns:p14="http://schemas.microsoft.com/office/powerpoint/2010/main" val="4587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Went Wrong: Vulnerabilities and Lapses</a:t>
            </a:r>
          </a:p>
        </p:txBody>
      </p:sp>
      <p:sp>
        <p:nvSpPr>
          <p:cNvPr id="2" name="Content Placeholder 1"/>
          <p:cNvSpPr>
            <a:spLocks noGrp="1"/>
          </p:cNvSpPr>
          <p:nvPr>
            <p:ph idx="1"/>
          </p:nvPr>
        </p:nvSpPr>
        <p:spPr/>
        <p:txBody>
          <a:bodyPr/>
          <a:lstStyle/>
          <a:p>
            <a:pPr marL="0" indent="0">
              <a:buNone/>
            </a:pPr>
            <a:r>
              <a:rPr lang="en-US" dirty="0"/>
              <a:t>The Who"</a:t>
            </a:r>
          </a:p>
          <a:p>
            <a:pPr marL="0" indent="0">
              <a:buNone/>
            </a:pPr>
            <a:r>
              <a:rPr lang="en-US" dirty="0"/>
              <a:t>In this section, we'll delve into the key players involved in the RSA breach. RSA Security, a prominent cybersecurity company, and the Chinese state-sponsored threat actors will be discussed in detail.</a:t>
            </a:r>
          </a:p>
          <a:p>
            <a:pPr marL="0" indent="0">
              <a:buNone/>
            </a:pPr>
            <a:endParaRPr lang="en-US" dirty="0"/>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RSA Security</a:t>
            </a:r>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 RSA Security was a cybersecurity company renowned for its SecurID product. It played a central role in the incident. We will provide an overview of RSA Security, emphasizing its role as a trusted cybersecurity provider and the significance of the SecurID product.</a:t>
            </a:r>
          </a:p>
          <a:p>
            <a:pPr marL="0" indent="0">
              <a:buNone/>
            </a:pPr>
            <a:endParaRPr lang="en-US" dirty="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"Chinese State-Sponsored Threat Actors"</a:t>
            </a:r>
            <a:br>
              <a:rPr lang="en-US" dirty="0"/>
            </a:br>
            <a:endParaRPr lang="en-US" dirty="0"/>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The identity of the attackers behind the RSA breach remained concealed. These threat actors were believed to be Chinese state-sponsored, indicating a high level of sophistication and suggesting motives beyond financial gain. We will explore their concealed identities and their possible motivations.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174</TotalTime>
  <Words>1730</Words>
  <Application>Microsoft Office PowerPoint</Application>
  <PresentationFormat>Custom</PresentationFormat>
  <Paragraphs>170</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Project planning overview presentation</vt:lpstr>
      <vt:lpstr>2011 RSA Breach:     Regulatory Oversight Investigation</vt:lpstr>
      <vt:lpstr>INTRODUCTION</vt:lpstr>
      <vt:lpstr>What Happened</vt:lpstr>
      <vt:lpstr>What Went Wrong</vt:lpstr>
      <vt:lpstr>How we identified the attack </vt:lpstr>
      <vt:lpstr>Kill Chain</vt:lpstr>
      <vt:lpstr>What Went Wrong: Vulnerabilities and Lapses</vt:lpstr>
      <vt:lpstr>RSA Security</vt:lpstr>
      <vt:lpstr>"Chinese State-Sponsored Threat Actors" </vt:lpstr>
      <vt:lpstr>The What"</vt:lpstr>
      <vt:lpstr>Stolen SecurID Seeds</vt:lpstr>
      <vt:lpstr>Stolen SecurID Seeds continue..</vt:lpstr>
      <vt:lpstr>Rackspace Cloud Hosting</vt:lpstr>
      <vt:lpstr>The When</vt:lpstr>
      <vt:lpstr>Overview of the RSA Breach Incident</vt:lpstr>
      <vt:lpstr>The Where</vt:lpstr>
      <vt:lpstr>RSA Headquarters and Operations Center</vt:lpstr>
      <vt:lpstr>Rackspace Cloud Hosting</vt:lpstr>
      <vt:lpstr>The Why</vt:lpstr>
      <vt:lpstr>Strategic Geopolitical Goals</vt:lpstr>
      <vt:lpstr>Potential for Widespread Impact</vt:lpstr>
      <vt:lpstr>Conclusion</vt:lpstr>
      <vt:lpstr>who you contacted and when</vt:lpstr>
      <vt:lpstr>the scope</vt:lpstr>
      <vt:lpstr>mitigation process</vt:lpstr>
      <vt:lpstr>actions taken</vt:lpstr>
      <vt:lpstr>actions left to be taken</vt:lpstr>
      <vt:lpstr>impact, cost</vt:lpstr>
      <vt:lpstr>what would have happened if the gaps and corrective actions you identified in the mid-term were in place?</vt:lpstr>
      <vt:lpstr>anything else</vt:lpstr>
      <vt:lpstr>Q&amp;A (2-4 minutes) </vt:lpstr>
      <vt:lpstr>Closing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Bridging Pitch Deck and Talking Points Paper</dc:title>
  <dc:creator>Telvi Cole</dc:creator>
  <cp:lastModifiedBy>John Dyson</cp:lastModifiedBy>
  <cp:revision>8</cp:revision>
  <dcterms:created xsi:type="dcterms:W3CDTF">2023-11-04T02:27:48Z</dcterms:created>
  <dcterms:modified xsi:type="dcterms:W3CDTF">2023-11-11T03:24:15Z</dcterms:modified>
</cp:coreProperties>
</file>