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embeddedFontLst>
    <p:embeddedFont>
      <p:font typeface="Century Gothic"/>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CenturyGothic-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enturyGothic-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enturyGothic-boldItalic.fntdata"/><Relationship Id="rId30" Type="http://schemas.openxmlformats.org/officeDocument/2006/relationships/font" Target="fonts/CenturyGothic-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t-IT"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9c17077ea4_1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9c17077ea4_1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9c17077ea4_1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9c17077ea4_1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9c17077ea4_1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g9c17077ea4_1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a074c5d9ed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a074c5d9ed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ga074c5d9ed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a074c5d9ed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a074c5d9ed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a074c5d9ed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a07ea4a85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a07ea4a85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ga07ea4a85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a07ea4a857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a07ea4a857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AutoNum type="arabicPeriod"/>
            </a:pPr>
            <a:r>
              <a:rPr lang="it-IT" sz="1100">
                <a:solidFill>
                  <a:srgbClr val="000000"/>
                </a:solidFill>
                <a:latin typeface="Courier New"/>
                <a:ea typeface="Courier New"/>
                <a:cs typeface="Courier New"/>
                <a:sym typeface="Courier New"/>
              </a:rPr>
              <a:t>Recupera tutti i concetti (o anche detti filler, ovvero dopo il punto in  ∀R.filler) che sono filler nei quantificatori universali con la STESSA RELAZIONE.</a:t>
            </a:r>
            <a:endParaRPr sz="11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it-IT" sz="1100">
                <a:solidFill>
                  <a:srgbClr val="000000"/>
                </a:solidFill>
                <a:latin typeface="Courier New"/>
                <a:ea typeface="Courier New"/>
                <a:cs typeface="Courier New"/>
                <a:sym typeface="Courier New"/>
              </a:rPr>
              <a:t>     Questa operazione serve poichè i quantificatori universali che hanno la stessa relazione potrebbero avere filler che causano clash (e.g.  ∀R.A e ∀R.¬A)</a:t>
            </a:r>
            <a:endParaRPr sz="1100">
              <a:solidFill>
                <a:srgbClr val="000000"/>
              </a:solidFill>
              <a:latin typeface="Courier New"/>
              <a:ea typeface="Courier New"/>
              <a:cs typeface="Courier New"/>
              <a:sym typeface="Courier New"/>
            </a:endParaRPr>
          </a:p>
          <a:p>
            <a:pPr indent="-317500" lvl="0" marL="457200" rtl="0" algn="l">
              <a:spcBef>
                <a:spcPts val="0"/>
              </a:spcBef>
              <a:spcAft>
                <a:spcPts val="0"/>
              </a:spcAft>
              <a:buSzPts val="1400"/>
              <a:buAutoNum type="arabicPeriod"/>
            </a:pPr>
            <a:r>
              <a:t/>
            </a:r>
            <a:endParaRPr/>
          </a:p>
        </p:txBody>
      </p:sp>
      <p:sp>
        <p:nvSpPr>
          <p:cNvPr id="284" name="Google Shape;284;ga07ea4a857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9bc6b9f172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9bc6b9f172_1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g9bc6b9f172_1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9c17077ea4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g9c17077ea4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9bc6b9f172_1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9bc6b9f172_1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g9bc6b9f172_1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a05fd759f8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ga05fd759f8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074c5d9ed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074c5d9ed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a074c5d9ed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9bc6b9f17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9bc6b9f17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g9bc6b9f17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1bcb5031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a1bcb5031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a1bcb5031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9c17077ea4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9c17077ea4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9c17077ea4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9c17077ea4_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9c17077ea4_1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9c17077ea4_1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titolo" type="title">
  <p:cSld name="TITLE">
    <p:spTree>
      <p:nvGrpSpPr>
        <p:cNvPr id="42" name="Shape 42"/>
        <p:cNvGrpSpPr/>
        <p:nvPr/>
      </p:nvGrpSpPr>
      <p:grpSpPr>
        <a:xfrm>
          <a:off x="0" y="0"/>
          <a:ext cx="0" cy="0"/>
          <a:chOff x="0" y="0"/>
          <a:chExt cx="0" cy="0"/>
        </a:xfrm>
      </p:grpSpPr>
      <p:sp>
        <p:nvSpPr>
          <p:cNvPr id="43" name="Google Shape;43;p2"/>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5" name="Google Shape;45;p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sottotitolo">
  <p:cSld name="Titolo e sottotitolo">
    <p:spTree>
      <p:nvGrpSpPr>
        <p:cNvPr id="108" name="Shape 108"/>
        <p:cNvGrpSpPr/>
        <p:nvPr/>
      </p:nvGrpSpPr>
      <p:grpSpPr>
        <a:xfrm>
          <a:off x="0" y="0"/>
          <a:ext cx="0" cy="0"/>
          <a:chOff x="0" y="0"/>
          <a:chExt cx="0" cy="0"/>
        </a:xfrm>
      </p:grpSpPr>
      <p:sp>
        <p:nvSpPr>
          <p:cNvPr id="109" name="Google Shape;109;p11"/>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1"/>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1" name="Google Shape;111;p1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1"/>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zione con didascalia">
  <p:cSld name="Citazione con didascalia">
    <p:spTree>
      <p:nvGrpSpPr>
        <p:cNvPr id="115" name="Shape 115"/>
        <p:cNvGrpSpPr/>
        <p:nvPr/>
      </p:nvGrpSpPr>
      <p:grpSpPr>
        <a:xfrm>
          <a:off x="0" y="0"/>
          <a:ext cx="0" cy="0"/>
          <a:chOff x="0" y="0"/>
          <a:chExt cx="0" cy="0"/>
        </a:xfrm>
      </p:grpSpPr>
      <p:sp>
        <p:nvSpPr>
          <p:cNvPr id="116" name="Google Shape;116;p12"/>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2"/>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8" name="Google Shape;118;p12"/>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9" name="Google Shape;119;p1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2"/>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2"/>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
        <p:nvSpPr>
          <p:cNvPr id="123" name="Google Shape;123;p12"/>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8000">
                <a:solidFill>
                  <a:schemeClr val="accent1"/>
                </a:solidFill>
                <a:latin typeface="Arial"/>
                <a:ea typeface="Arial"/>
                <a:cs typeface="Arial"/>
                <a:sym typeface="Arial"/>
              </a:rPr>
              <a:t>“</a:t>
            </a:r>
            <a:endParaRPr/>
          </a:p>
        </p:txBody>
      </p:sp>
      <p:sp>
        <p:nvSpPr>
          <p:cNvPr id="124" name="Google Shape;124;p12"/>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heda nome">
  <p:cSld name="Scheda nome">
    <p:spTree>
      <p:nvGrpSpPr>
        <p:cNvPr id="125" name="Shape 125"/>
        <p:cNvGrpSpPr/>
        <p:nvPr/>
      </p:nvGrpSpPr>
      <p:grpSpPr>
        <a:xfrm>
          <a:off x="0" y="0"/>
          <a:ext cx="0" cy="0"/>
          <a:chOff x="0" y="0"/>
          <a:chExt cx="0" cy="0"/>
        </a:xfrm>
      </p:grpSpPr>
      <p:sp>
        <p:nvSpPr>
          <p:cNvPr id="126" name="Google Shape;126;p13"/>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3"/>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8" name="Google Shape;128;p1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3"/>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heda nome citazione">
  <p:cSld name="Scheda nome citazione">
    <p:spTree>
      <p:nvGrpSpPr>
        <p:cNvPr id="132" name="Shape 132"/>
        <p:cNvGrpSpPr/>
        <p:nvPr/>
      </p:nvGrpSpPr>
      <p:grpSpPr>
        <a:xfrm>
          <a:off x="0" y="0"/>
          <a:ext cx="0" cy="0"/>
          <a:chOff x="0" y="0"/>
          <a:chExt cx="0" cy="0"/>
        </a:xfrm>
      </p:grpSpPr>
      <p:sp>
        <p:nvSpPr>
          <p:cNvPr id="133" name="Google Shape;133;p14"/>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4"/>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5" name="Google Shape;135;p14"/>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6" name="Google Shape;136;p1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4"/>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
        <p:nvSpPr>
          <p:cNvPr id="140" name="Google Shape;140;p14"/>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8000">
                <a:solidFill>
                  <a:schemeClr val="accent1"/>
                </a:solidFill>
                <a:latin typeface="Arial"/>
                <a:ea typeface="Arial"/>
                <a:cs typeface="Arial"/>
                <a:sym typeface="Arial"/>
              </a:rPr>
              <a:t>“</a:t>
            </a:r>
            <a:endParaRPr/>
          </a:p>
        </p:txBody>
      </p:sp>
      <p:sp>
        <p:nvSpPr>
          <p:cNvPr id="141" name="Google Shape;141;p14"/>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o o falso">
  <p:cSld name="Vero o falso">
    <p:spTree>
      <p:nvGrpSpPr>
        <p:cNvPr id="142" name="Shape 142"/>
        <p:cNvGrpSpPr/>
        <p:nvPr/>
      </p:nvGrpSpPr>
      <p:grpSpPr>
        <a:xfrm>
          <a:off x="0" y="0"/>
          <a:ext cx="0" cy="0"/>
          <a:chOff x="0" y="0"/>
          <a:chExt cx="0" cy="0"/>
        </a:xfrm>
      </p:grpSpPr>
      <p:sp>
        <p:nvSpPr>
          <p:cNvPr id="143" name="Google Shape;143;p15"/>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5"/>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5" name="Google Shape;145;p15"/>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6" name="Google Shape;146;p1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1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15"/>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testo verticale" type="vertTx">
  <p:cSld name="VERTICAL_TEXT">
    <p:spTree>
      <p:nvGrpSpPr>
        <p:cNvPr id="150" name="Shape 150"/>
        <p:cNvGrpSpPr/>
        <p:nvPr/>
      </p:nvGrpSpPr>
      <p:grpSpPr>
        <a:xfrm>
          <a:off x="0" y="0"/>
          <a:ext cx="0" cy="0"/>
          <a:chOff x="0" y="0"/>
          <a:chExt cx="0" cy="0"/>
        </a:xfrm>
      </p:grpSpPr>
      <p:sp>
        <p:nvSpPr>
          <p:cNvPr id="151" name="Google Shape;151;p1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6"/>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3" name="Google Shape;153;p1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1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1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testo verticale" type="vertTitleAndTx">
  <p:cSld name="VERTICAL_TITLE_AND_VERTICAL_TEXT">
    <p:spTree>
      <p:nvGrpSpPr>
        <p:cNvPr id="157" name="Shape 157"/>
        <p:cNvGrpSpPr/>
        <p:nvPr/>
      </p:nvGrpSpPr>
      <p:grpSpPr>
        <a:xfrm>
          <a:off x="0" y="0"/>
          <a:ext cx="0" cy="0"/>
          <a:chOff x="0" y="0"/>
          <a:chExt cx="0" cy="0"/>
        </a:xfrm>
      </p:grpSpPr>
      <p:sp>
        <p:nvSpPr>
          <p:cNvPr id="158" name="Google Shape;158;p17"/>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7"/>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60" name="Google Shape;160;p1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1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1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contenuto" type="obj">
  <p:cSld name="OBJECT">
    <p:spTree>
      <p:nvGrpSpPr>
        <p:cNvPr id="49" name="Shape 49"/>
        <p:cNvGrpSpPr/>
        <p:nvPr/>
      </p:nvGrpSpPr>
      <p:grpSpPr>
        <a:xfrm>
          <a:off x="0" y="0"/>
          <a:ext cx="0" cy="0"/>
          <a:chOff x="0" y="0"/>
          <a:chExt cx="0" cy="0"/>
        </a:xfrm>
      </p:grpSpPr>
      <p:sp>
        <p:nvSpPr>
          <p:cNvPr id="50" name="Google Shape;50;p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52" name="Google Shape;52;p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e contenuti" type="twoObj">
  <p:cSld name="TWO_OBJECTS">
    <p:spTree>
      <p:nvGrpSpPr>
        <p:cNvPr id="56" name="Shape 56"/>
        <p:cNvGrpSpPr/>
        <p:nvPr/>
      </p:nvGrpSpPr>
      <p:grpSpPr>
        <a:xfrm>
          <a:off x="0" y="0"/>
          <a:ext cx="0" cy="0"/>
          <a:chOff x="0" y="0"/>
          <a:chExt cx="0" cy="0"/>
        </a:xfrm>
      </p:grpSpPr>
      <p:sp>
        <p:nvSpPr>
          <p:cNvPr id="57" name="Google Shape;57;p4"/>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59" name="Google Shape;59;p4"/>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0" name="Google Shape;60;p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4"/>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stazione sezione" type="secHead">
  <p:cSld name="SECTION_HEADER">
    <p:spTree>
      <p:nvGrpSpPr>
        <p:cNvPr id="64" name="Shape 64"/>
        <p:cNvGrpSpPr/>
        <p:nvPr/>
      </p:nvGrpSpPr>
      <p:grpSpPr>
        <a:xfrm>
          <a:off x="0" y="0"/>
          <a:ext cx="0" cy="0"/>
          <a:chOff x="0" y="0"/>
          <a:chExt cx="0" cy="0"/>
        </a:xfrm>
      </p:grpSpPr>
      <p:sp>
        <p:nvSpPr>
          <p:cNvPr id="65" name="Google Shape;65;p5"/>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67" name="Google Shape;67;p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5"/>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fronto" type="twoTxTwoObj">
  <p:cSld name="TWO_OBJECTS_WITH_TEXT">
    <p:spTree>
      <p:nvGrpSpPr>
        <p:cNvPr id="71" name="Shape 71"/>
        <p:cNvGrpSpPr/>
        <p:nvPr/>
      </p:nvGrpSpPr>
      <p:grpSpPr>
        <a:xfrm>
          <a:off x="0" y="0"/>
          <a:ext cx="0" cy="0"/>
          <a:chOff x="0" y="0"/>
          <a:chExt cx="0" cy="0"/>
        </a:xfrm>
      </p:grpSpPr>
      <p:sp>
        <p:nvSpPr>
          <p:cNvPr id="72" name="Google Shape;72;p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6"/>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4" name="Google Shape;74;p6"/>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5" name="Google Shape;75;p6"/>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6" name="Google Shape;76;p6"/>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7" name="Google Shape;77;p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itolo" type="titleOnly">
  <p:cSld name="TITLE_ONLY">
    <p:spTree>
      <p:nvGrpSpPr>
        <p:cNvPr id="81" name="Shape 81"/>
        <p:cNvGrpSpPr/>
        <p:nvPr/>
      </p:nvGrpSpPr>
      <p:grpSpPr>
        <a:xfrm>
          <a:off x="0" y="0"/>
          <a:ext cx="0" cy="0"/>
          <a:chOff x="0" y="0"/>
          <a:chExt cx="0" cy="0"/>
        </a:xfrm>
      </p:grpSpPr>
      <p:sp>
        <p:nvSpPr>
          <p:cNvPr id="82" name="Google Shape;82;p7"/>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uota" type="blank">
  <p:cSld name="BLANK">
    <p:spTree>
      <p:nvGrpSpPr>
        <p:cNvPr id="87" name="Shape 87"/>
        <p:cNvGrpSpPr/>
        <p:nvPr/>
      </p:nvGrpSpPr>
      <p:grpSpPr>
        <a:xfrm>
          <a:off x="0" y="0"/>
          <a:ext cx="0" cy="0"/>
          <a:chOff x="0" y="0"/>
          <a:chExt cx="0" cy="0"/>
        </a:xfrm>
      </p:grpSpPr>
      <p:sp>
        <p:nvSpPr>
          <p:cNvPr id="88" name="Google Shape;88;p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to con didascalia" type="objTx">
  <p:cSld name="OBJECT_WITH_CAPTION_TEXT">
    <p:spTree>
      <p:nvGrpSpPr>
        <p:cNvPr id="92" name="Shape 92"/>
        <p:cNvGrpSpPr/>
        <p:nvPr/>
      </p:nvGrpSpPr>
      <p:grpSpPr>
        <a:xfrm>
          <a:off x="0" y="0"/>
          <a:ext cx="0" cy="0"/>
          <a:chOff x="0" y="0"/>
          <a:chExt cx="0" cy="0"/>
        </a:xfrm>
      </p:grpSpPr>
      <p:sp>
        <p:nvSpPr>
          <p:cNvPr id="93" name="Google Shape;93;p9"/>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9"/>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5" name="Google Shape;95;p9"/>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6" name="Google Shape;96;p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magine con didascalia" type="picTx">
  <p:cSld name="PICTURE_WITH_CAPTION_TEXT">
    <p:spTree>
      <p:nvGrpSpPr>
        <p:cNvPr id="100" name="Shape 100"/>
        <p:cNvGrpSpPr/>
        <p:nvPr/>
      </p:nvGrpSpPr>
      <p:grpSpPr>
        <a:xfrm>
          <a:off x="0" y="0"/>
          <a:ext cx="0" cy="0"/>
          <a:chOff x="0" y="0"/>
          <a:chExt cx="0" cy="0"/>
        </a:xfrm>
      </p:grpSpPr>
      <p:sp>
        <p:nvSpPr>
          <p:cNvPr id="101" name="Google Shape;101;p10"/>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0"/>
          <p:cNvSpPr/>
          <p:nvPr>
            <p:ph idx="2" type="pic"/>
          </p:nvPr>
        </p:nvSpPr>
        <p:spPr>
          <a:xfrm>
            <a:off x="2589212" y="634965"/>
            <a:ext cx="8915400" cy="3854970"/>
          </a:xfrm>
          <a:prstGeom prst="rect">
            <a:avLst/>
          </a:prstGeom>
          <a:noFill/>
          <a:ln>
            <a:noFill/>
          </a:ln>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03" name="Google Shape;103;p10"/>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4" name="Google Shape;104;p1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0"/>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9" name="Shape 9"/>
        <p:cNvGrpSpPr/>
        <p:nvPr/>
      </p:nvGrpSpPr>
      <p:grpSpPr>
        <a:xfrm>
          <a:off x="0" y="0"/>
          <a:ext cx="0" cy="0"/>
          <a:chOff x="0" y="0"/>
          <a:chExt cx="0" cy="0"/>
        </a:xfrm>
      </p:grpSpPr>
      <p:grpSp>
        <p:nvGrpSpPr>
          <p:cNvPr id="10" name="Google Shape;10;p1"/>
          <p:cNvGrpSpPr/>
          <p:nvPr/>
        </p:nvGrpSpPr>
        <p:grpSpPr>
          <a:xfrm>
            <a:off x="1" y="228600"/>
            <a:ext cx="2851516" cy="6638628"/>
            <a:chOff x="2487613" y="285750"/>
            <a:chExt cx="2428875" cy="5654676"/>
          </a:xfrm>
        </p:grpSpPr>
        <p:sp>
          <p:nvSpPr>
            <p:cNvPr id="11" name="Google Shape;11;p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1"/>
          <p:cNvGrpSpPr/>
          <p:nvPr/>
        </p:nvGrpSpPr>
        <p:grpSpPr>
          <a:xfrm>
            <a:off x="27222" y="-786"/>
            <a:ext cx="2356674" cy="6854039"/>
            <a:chOff x="6627813" y="194833"/>
            <a:chExt cx="1952625" cy="5678918"/>
          </a:xfrm>
        </p:grpSpPr>
        <p:sp>
          <p:nvSpPr>
            <p:cNvPr id="24" name="Google Shape;24;p1"/>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1"/>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8" name="Google Shape;38;p1"/>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9" name="Google Shape;39;p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0" name="Google Shape;40;p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1" name="Google Shape;41;p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t-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262626"/>
              </a:buClr>
              <a:buSzPts val="4860"/>
              <a:buFont typeface="Century Gothic"/>
              <a:buNone/>
            </a:pPr>
            <a:r>
              <a:rPr lang="it-IT" sz="4860"/>
              <a:t>Sviluppo di un reasoner di ALC DL basato su OWL API</a:t>
            </a:r>
            <a:endParaRPr/>
          </a:p>
        </p:txBody>
      </p:sp>
      <p:sp>
        <p:nvSpPr>
          <p:cNvPr id="169" name="Google Shape;169;p18"/>
          <p:cNvSpPr txBox="1"/>
          <p:nvPr>
            <p:ph idx="1" type="subTitle"/>
          </p:nvPr>
        </p:nvSpPr>
        <p:spPr>
          <a:xfrm>
            <a:off x="2435675" y="5023025"/>
            <a:ext cx="3245100" cy="1026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it-IT"/>
              <a:t>Progetto di Semantic Web </a:t>
            </a:r>
            <a:endParaRPr/>
          </a:p>
          <a:p>
            <a:pPr indent="0" lvl="0" marL="0" rtl="0" algn="l">
              <a:spcBef>
                <a:spcPts val="0"/>
              </a:spcBef>
              <a:spcAft>
                <a:spcPts val="0"/>
              </a:spcAft>
              <a:buSzPts val="1800"/>
              <a:buNone/>
            </a:pPr>
            <a:r>
              <a:rPr lang="it-IT"/>
              <a:t>         A.A. 2019-2020</a:t>
            </a:r>
            <a:endParaRPr/>
          </a:p>
          <a:p>
            <a:pPr indent="0" lvl="0" marL="0" rtl="0" algn="l">
              <a:spcBef>
                <a:spcPts val="0"/>
              </a:spcBef>
              <a:spcAft>
                <a:spcPts val="0"/>
              </a:spcAft>
              <a:buSzPts val="1800"/>
              <a:buNone/>
            </a:pPr>
            <a:r>
              <a:rPr lang="it-IT"/>
              <a:t>        Prof. Luigi Sauro</a:t>
            </a:r>
            <a:endParaRPr/>
          </a:p>
        </p:txBody>
      </p:sp>
      <p:pic>
        <p:nvPicPr>
          <p:cNvPr descr="Immagine che contiene gufo, uccello, gatto, sedendo&#10;&#10;Descrizione generata automaticamente" id="170" name="Google Shape;170;p18"/>
          <p:cNvPicPr preferRelativeResize="0"/>
          <p:nvPr/>
        </p:nvPicPr>
        <p:blipFill rotWithShape="1">
          <a:blip r:embed="rId3">
            <a:alphaModFix/>
          </a:blip>
          <a:srcRect b="0" l="0" r="0" t="0"/>
          <a:stretch/>
        </p:blipFill>
        <p:spPr>
          <a:xfrm flipH="1">
            <a:off x="10730534" y="3155442"/>
            <a:ext cx="1461466" cy="2361421"/>
          </a:xfrm>
          <a:prstGeom prst="rect">
            <a:avLst/>
          </a:prstGeom>
          <a:noFill/>
          <a:ln>
            <a:noFill/>
          </a:ln>
          <a:effectLst>
            <a:outerShdw blurRad="292100" rotWithShape="0" algn="tl" dir="2700000" dist="139700">
              <a:srgbClr val="333333">
                <a:alpha val="64705"/>
              </a:srgbClr>
            </a:outerShdw>
          </a:effectLst>
        </p:spPr>
      </p:pic>
      <p:sp>
        <p:nvSpPr>
          <p:cNvPr id="171" name="Google Shape;171;p18"/>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
        <p:nvSpPr>
          <p:cNvPr id="172" name="Google Shape;172;p18"/>
          <p:cNvSpPr txBox="1"/>
          <p:nvPr/>
        </p:nvSpPr>
        <p:spPr>
          <a:xfrm>
            <a:off x="6376925" y="4777375"/>
            <a:ext cx="4053300" cy="13101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800"/>
              <a:buFont typeface="Arial"/>
              <a:buNone/>
            </a:pPr>
            <a:r>
              <a:rPr lang="it-IT" sz="1800">
                <a:solidFill>
                  <a:srgbClr val="595959"/>
                </a:solidFill>
                <a:latin typeface="Century Gothic"/>
                <a:ea typeface="Century Gothic"/>
                <a:cs typeface="Century Gothic"/>
                <a:sym typeface="Century Gothic"/>
              </a:rPr>
              <a:t>degli s</a:t>
            </a:r>
            <a:r>
              <a:rPr lang="it-IT" sz="1800">
                <a:solidFill>
                  <a:srgbClr val="595959"/>
                </a:solidFill>
                <a:latin typeface="Century Gothic"/>
                <a:ea typeface="Century Gothic"/>
                <a:cs typeface="Century Gothic"/>
                <a:sym typeface="Century Gothic"/>
              </a:rPr>
              <a:t>tudenti: </a:t>
            </a:r>
            <a:endParaRPr sz="1800">
              <a:solidFill>
                <a:srgbClr val="595959"/>
              </a:solidFill>
              <a:latin typeface="Century Gothic"/>
              <a:ea typeface="Century Gothic"/>
              <a:cs typeface="Century Gothic"/>
              <a:sym typeface="Century Gothic"/>
            </a:endParaRPr>
          </a:p>
          <a:p>
            <a:pPr indent="-285750" lvl="0" marL="285750" rtl="0" algn="l">
              <a:spcBef>
                <a:spcPts val="1000"/>
              </a:spcBef>
              <a:spcAft>
                <a:spcPts val="0"/>
              </a:spcAft>
              <a:buClr>
                <a:schemeClr val="accent1"/>
              </a:buClr>
              <a:buSzPts val="1800"/>
              <a:buFont typeface="Century Gothic"/>
              <a:buChar char="-"/>
            </a:pPr>
            <a:r>
              <a:rPr lang="it-IT" sz="1800">
                <a:solidFill>
                  <a:srgbClr val="595959"/>
                </a:solidFill>
                <a:latin typeface="Century Gothic"/>
                <a:ea typeface="Century Gothic"/>
                <a:cs typeface="Century Gothic"/>
                <a:sym typeface="Century Gothic"/>
              </a:rPr>
              <a:t>Luigi Urbano N97000293</a:t>
            </a:r>
            <a:endParaRPr sz="1800">
              <a:solidFill>
                <a:srgbClr val="595959"/>
              </a:solidFill>
              <a:latin typeface="Century Gothic"/>
              <a:ea typeface="Century Gothic"/>
              <a:cs typeface="Century Gothic"/>
              <a:sym typeface="Century Gothic"/>
            </a:endParaRPr>
          </a:p>
          <a:p>
            <a:pPr indent="-285750" lvl="0" marL="285750" rtl="0" algn="l">
              <a:spcBef>
                <a:spcPts val="1000"/>
              </a:spcBef>
              <a:spcAft>
                <a:spcPts val="0"/>
              </a:spcAft>
              <a:buClr>
                <a:schemeClr val="accent1"/>
              </a:buClr>
              <a:buSzPts val="1800"/>
              <a:buFont typeface="Century Gothic"/>
              <a:buChar char="-"/>
            </a:pPr>
            <a:r>
              <a:rPr lang="it-IT" sz="1800">
                <a:solidFill>
                  <a:srgbClr val="595959"/>
                </a:solidFill>
                <a:latin typeface="Century Gothic"/>
                <a:ea typeface="Century Gothic"/>
                <a:cs typeface="Century Gothic"/>
                <a:sym typeface="Century Gothic"/>
              </a:rPr>
              <a:t>Marco Urbano N97000268</a:t>
            </a:r>
            <a:endParaRPr>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7"/>
          <p:cNvSpPr txBox="1"/>
          <p:nvPr>
            <p:ph type="title"/>
          </p:nvPr>
        </p:nvSpPr>
        <p:spPr>
          <a:xfrm>
            <a:off x="1311500" y="0"/>
            <a:ext cx="10880400" cy="1152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a:t>Il metodo solveUnionRule(): </a:t>
            </a:r>
            <a:r>
              <a:rPr i="1" lang="it-IT" sz="2800"/>
              <a:t>gestione del backjumping</a:t>
            </a:r>
            <a:endParaRPr/>
          </a:p>
        </p:txBody>
      </p:sp>
      <p:sp>
        <p:nvSpPr>
          <p:cNvPr id="247" name="Google Shape;247;p27"/>
          <p:cNvSpPr txBox="1"/>
          <p:nvPr>
            <p:ph idx="1" type="body"/>
          </p:nvPr>
        </p:nvSpPr>
        <p:spPr>
          <a:xfrm>
            <a:off x="878000" y="1152875"/>
            <a:ext cx="11390100" cy="5881200"/>
          </a:xfrm>
          <a:prstGeom prst="rect">
            <a:avLst/>
          </a:prstGeom>
        </p:spPr>
        <p:txBody>
          <a:bodyPr anchorCtr="0" anchor="t" bIns="54000" lIns="91425" spcFirstLastPara="1" rIns="91425" wrap="square" tIns="46800">
            <a:noAutofit/>
          </a:bodyPr>
          <a:lstStyle/>
          <a:p>
            <a:pPr indent="-342900" lvl="0" marL="457200" rtl="0" algn="l">
              <a:spcBef>
                <a:spcPts val="1000"/>
              </a:spcBef>
              <a:spcAft>
                <a:spcPts val="0"/>
              </a:spcAft>
              <a:buSzPts val="1800"/>
              <a:buChar char="🠶"/>
            </a:pPr>
            <a:r>
              <a:rPr lang="it-IT"/>
              <a:t>Se la chiamata a SAT( ) sulla prossima regola di espansione ancora da applicare restituisce </a:t>
            </a:r>
            <a:r>
              <a:rPr b="1" lang="it-IT"/>
              <a:t>false</a:t>
            </a:r>
            <a:r>
              <a:rPr lang="it-IT"/>
              <a:t> é avvenuto un clash: in questo caso si deve verificare se il nodo corrente deve essere individuato come punto di </a:t>
            </a:r>
            <a:r>
              <a:rPr b="1" lang="it-IT"/>
              <a:t>backjumping</a:t>
            </a:r>
            <a:r>
              <a:rPr lang="it-IT"/>
              <a:t> o deve essere effettuato il </a:t>
            </a:r>
            <a:r>
              <a:rPr b="1" lang="it-IT"/>
              <a:t>trashing</a:t>
            </a:r>
            <a:r>
              <a:rPr lang="it-IT"/>
              <a:t>.</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it-IT"/>
              <a:t>Per capire se ci si trova in un punto di backjumping o di trashing si impiega una lista interi denominata </a:t>
            </a:r>
            <a:r>
              <a:rPr b="1" lang="it-IT"/>
              <a:t>“jump_candidates”</a:t>
            </a:r>
            <a:r>
              <a:rPr lang="it-IT"/>
              <a:t>, che viene aggiornata ogni qual volta ci si trova in precedenza di situazioni che possono causare un clash. Gli interi contenuti in questa lista sono prelevati di volta in volta dalla lista precedentemente osservata, chiamata </a:t>
            </a:r>
            <a:r>
              <a:rPr b="1" lang="it-IT"/>
              <a:t>“dependencies”</a:t>
            </a:r>
            <a:r>
              <a:rPr lang="it-IT"/>
              <a:t>.</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it-IT"/>
              <a:t>Se il nodo corrente non è contenuto in </a:t>
            </a:r>
            <a:r>
              <a:rPr b="1" lang="it-IT"/>
              <a:t>“jump_candidates”</a:t>
            </a:r>
            <a:r>
              <a:rPr lang="it-IT"/>
              <a:t>, si restituisce ricorsivamente </a:t>
            </a:r>
            <a:r>
              <a:rPr b="1" lang="it-IT"/>
              <a:t>false</a:t>
            </a:r>
            <a:r>
              <a:rPr lang="it-IT"/>
              <a:t> per passare al nodo parent: compiendo questa risalita andiamo ad effettuare quello che si definisce </a:t>
            </a:r>
            <a:r>
              <a:rPr b="1" lang="it-IT"/>
              <a:t>trashing</a:t>
            </a:r>
            <a:r>
              <a:rPr lang="it-IT"/>
              <a:t>, ovvero non analizziamo il sottoalbero che sarebbe stato generato a partire dal prossimo disgiunto.</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it-IT"/>
              <a:t>Se il nodo corrente è contenuto in </a:t>
            </a:r>
            <a:r>
              <a:rPr b="1" lang="it-IT"/>
              <a:t>“jump_candidates”</a:t>
            </a:r>
            <a:r>
              <a:rPr lang="it-IT"/>
              <a:t>, si procede a ripristinare lo stato mediante la snapshot precedentemente salvata ed a partire da questo stato si procede ad analizzare il prossimo disgiunto.</a:t>
            </a:r>
            <a:endParaRPr/>
          </a:p>
        </p:txBody>
      </p:sp>
      <p:sp>
        <p:nvSpPr>
          <p:cNvPr id="248" name="Google Shape;248;p27"/>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8"/>
          <p:cNvSpPr txBox="1"/>
          <p:nvPr>
            <p:ph type="title"/>
          </p:nvPr>
        </p:nvSpPr>
        <p:spPr>
          <a:xfrm>
            <a:off x="1640100" y="51125"/>
            <a:ext cx="105519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a:t>Il metodo solveSomeRule(): </a:t>
            </a:r>
            <a:r>
              <a:rPr b="1" i="1" lang="it-IT" sz="3000">
                <a:solidFill>
                  <a:srgbClr val="3F3F3F"/>
                </a:solidFill>
              </a:rPr>
              <a:t>→</a:t>
            </a:r>
            <a:r>
              <a:rPr b="1" i="1" lang="it-IT" sz="1950">
                <a:solidFill>
                  <a:srgbClr val="202122"/>
                </a:solidFill>
                <a:latin typeface="Arial"/>
                <a:ea typeface="Arial"/>
                <a:cs typeface="Arial"/>
                <a:sym typeface="Arial"/>
              </a:rPr>
              <a:t>∃                                          </a:t>
            </a:r>
            <a:r>
              <a:rPr b="1" i="1" lang="it-IT" sz="1950">
                <a:solidFill>
                  <a:srgbClr val="202122"/>
                </a:solidFill>
              </a:rPr>
              <a:t>  </a:t>
            </a:r>
            <a:r>
              <a:rPr b="1" i="1" lang="it-IT" sz="2150">
                <a:solidFill>
                  <a:srgbClr val="202122"/>
                </a:solidFill>
              </a:rPr>
              <a:t>  </a:t>
            </a:r>
            <a:r>
              <a:rPr lang="it-IT" sz="2950">
                <a:solidFill>
                  <a:srgbClr val="202122"/>
                </a:solidFill>
              </a:rPr>
              <a:t>(1)</a:t>
            </a:r>
            <a:endParaRPr sz="4050"/>
          </a:p>
        </p:txBody>
      </p:sp>
      <p:sp>
        <p:nvSpPr>
          <p:cNvPr id="255" name="Google Shape;255;p28"/>
          <p:cNvSpPr txBox="1"/>
          <p:nvPr>
            <p:ph idx="1" type="body"/>
          </p:nvPr>
        </p:nvSpPr>
        <p:spPr>
          <a:xfrm>
            <a:off x="1119425" y="1179725"/>
            <a:ext cx="10972800" cy="53583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lang="it-IT" sz="2100"/>
              <a:t>Per effettuare l’espansione della regola </a:t>
            </a:r>
            <a:r>
              <a:rPr b="1" i="1" lang="it-IT" sz="2500"/>
              <a:t>→</a:t>
            </a:r>
            <a:r>
              <a:rPr b="1" i="1" lang="it-IT" sz="1450">
                <a:solidFill>
                  <a:srgbClr val="202122"/>
                </a:solidFill>
                <a:latin typeface="Arial"/>
                <a:ea typeface="Arial"/>
                <a:cs typeface="Arial"/>
                <a:sym typeface="Arial"/>
              </a:rPr>
              <a:t>∃ </a:t>
            </a:r>
            <a:r>
              <a:rPr b="1" lang="it-IT" sz="1450">
                <a:solidFill>
                  <a:srgbClr val="202122"/>
                </a:solidFill>
                <a:latin typeface="Arial"/>
                <a:ea typeface="Arial"/>
                <a:cs typeface="Arial"/>
                <a:sym typeface="Arial"/>
              </a:rPr>
              <a:t> </a:t>
            </a:r>
            <a:r>
              <a:rPr lang="it-IT" sz="2100"/>
              <a:t>si verifica inizialmente </a:t>
            </a:r>
            <a:r>
              <a:rPr lang="it-IT" sz="2100" u="sng"/>
              <a:t>se esiste già un individuo che </a:t>
            </a:r>
            <a:r>
              <a:rPr lang="it-IT" sz="2100" u="sng"/>
              <a:t>è </a:t>
            </a:r>
            <a:r>
              <a:rPr lang="it-IT" sz="2100" u="sng"/>
              <a:t>nella relazione specificata dal quantificatore</a:t>
            </a:r>
            <a:r>
              <a:rPr lang="it-IT" sz="2100"/>
              <a:t> e </a:t>
            </a:r>
            <a:r>
              <a:rPr lang="it-IT" sz="2100" u="sng"/>
              <a:t>se a tale/i individuo/i è associato al concetto introdotto dal quantificatore</a:t>
            </a:r>
            <a:r>
              <a:rPr lang="it-IT" sz="2100"/>
              <a:t>: </a:t>
            </a:r>
            <a:br>
              <a:rPr lang="it-IT" sz="2100"/>
            </a:br>
            <a:endParaRPr sz="2100"/>
          </a:p>
          <a:p>
            <a:pPr indent="-361950" lvl="0" marL="914400" rtl="0" algn="l">
              <a:spcBef>
                <a:spcPts val="0"/>
              </a:spcBef>
              <a:spcAft>
                <a:spcPts val="0"/>
              </a:spcAft>
              <a:buSzPts val="2100"/>
              <a:buChar char="🠶"/>
            </a:pPr>
            <a:r>
              <a:rPr lang="it-IT" sz="2100"/>
              <a:t>se </a:t>
            </a:r>
            <a:r>
              <a:rPr b="1" i="1" lang="it-IT" sz="2100" u="sng"/>
              <a:t>entrambe</a:t>
            </a:r>
            <a:r>
              <a:rPr lang="it-IT" sz="2100"/>
              <a:t> le condizioni sono soddisfatte è possibile passare ad analizzare la prossima regola di espansione dato che il concetto in </a:t>
            </a:r>
            <a:r>
              <a:rPr b="1" i="1" lang="it-IT" sz="2500"/>
              <a:t>→</a:t>
            </a:r>
            <a:r>
              <a:rPr b="1" i="1" lang="it-IT" sz="1450">
                <a:solidFill>
                  <a:srgbClr val="202122"/>
                </a:solidFill>
                <a:latin typeface="Arial"/>
                <a:ea typeface="Arial"/>
                <a:cs typeface="Arial"/>
                <a:sym typeface="Arial"/>
              </a:rPr>
              <a:t>∃</a:t>
            </a:r>
            <a:r>
              <a:rPr b="1" lang="it-IT" sz="1450">
                <a:solidFill>
                  <a:srgbClr val="202122"/>
                </a:solidFill>
                <a:latin typeface="Arial"/>
                <a:ea typeface="Arial"/>
                <a:cs typeface="Arial"/>
                <a:sym typeface="Arial"/>
              </a:rPr>
              <a:t>  </a:t>
            </a:r>
            <a:r>
              <a:rPr lang="it-IT" sz="2100"/>
              <a:t>è già associato ad un individuo.</a:t>
            </a:r>
            <a:endParaRPr sz="2100"/>
          </a:p>
          <a:p>
            <a:pPr indent="0" lvl="0" marL="457200" rtl="0" algn="l">
              <a:spcBef>
                <a:spcPts val="1000"/>
              </a:spcBef>
              <a:spcAft>
                <a:spcPts val="0"/>
              </a:spcAft>
              <a:buNone/>
            </a:pPr>
            <a:r>
              <a:t/>
            </a:r>
            <a:endParaRPr sz="2100"/>
          </a:p>
          <a:p>
            <a:pPr indent="-361950" lvl="0" marL="914400" rtl="0" algn="l">
              <a:spcBef>
                <a:spcPts val="1000"/>
              </a:spcBef>
              <a:spcAft>
                <a:spcPts val="0"/>
              </a:spcAft>
              <a:buSzPts val="2100"/>
              <a:buChar char="🠶"/>
            </a:pPr>
            <a:r>
              <a:rPr b="1" i="1" lang="it-IT" sz="2100" u="sng"/>
              <a:t>Altrimenti</a:t>
            </a:r>
            <a:r>
              <a:rPr b="1" i="1" lang="it-IT" sz="2100"/>
              <a:t> </a:t>
            </a:r>
            <a:r>
              <a:rPr lang="it-IT" sz="2100"/>
              <a:t>è necessario verificare se vi è qualche </a:t>
            </a:r>
            <a:r>
              <a:rPr b="1" lang="it-IT" sz="2100"/>
              <a:t>regola di espansione </a:t>
            </a:r>
            <a:r>
              <a:rPr b="1" i="1" lang="it-IT" sz="3100"/>
              <a:t>→</a:t>
            </a:r>
            <a:r>
              <a:rPr b="1" lang="it-IT" sz="1750">
                <a:solidFill>
                  <a:srgbClr val="202122"/>
                </a:solidFill>
                <a:latin typeface="Arial"/>
                <a:ea typeface="Arial"/>
                <a:cs typeface="Arial"/>
                <a:sym typeface="Arial"/>
              </a:rPr>
              <a:t>∀</a:t>
            </a:r>
            <a:r>
              <a:rPr lang="it-IT" sz="2100"/>
              <a:t> che contiene la </a:t>
            </a:r>
            <a:r>
              <a:rPr b="1" lang="it-IT" sz="2100"/>
              <a:t>stessa relazione</a:t>
            </a:r>
            <a:r>
              <a:rPr lang="it-IT" sz="2100"/>
              <a:t> specificata dalla quantificazione esistenziale corrente.</a:t>
            </a:r>
            <a:endParaRPr sz="2100"/>
          </a:p>
          <a:p>
            <a:pPr indent="0" lvl="0" marL="0" rtl="0" algn="l">
              <a:spcBef>
                <a:spcPts val="1000"/>
              </a:spcBef>
              <a:spcAft>
                <a:spcPts val="0"/>
              </a:spcAft>
              <a:buNone/>
            </a:pPr>
            <a:r>
              <a:t/>
            </a:r>
            <a:endParaRPr sz="2100"/>
          </a:p>
          <a:p>
            <a:pPr indent="-361950" lvl="0" marL="457200" rtl="0" algn="l">
              <a:spcBef>
                <a:spcPts val="1000"/>
              </a:spcBef>
              <a:spcAft>
                <a:spcPts val="0"/>
              </a:spcAft>
              <a:buSzPts val="2100"/>
              <a:buChar char="🠶"/>
            </a:pPr>
            <a:r>
              <a:rPr lang="it-IT" sz="2100"/>
              <a:t>Questa operazione è necessaria al fine di verificare se i concetti introdotti dagli operatori </a:t>
            </a:r>
            <a:r>
              <a:rPr b="1" i="1" lang="it-IT" sz="3000"/>
              <a:t>→</a:t>
            </a:r>
            <a:r>
              <a:rPr b="1" i="1" lang="it-IT" sz="1950">
                <a:solidFill>
                  <a:srgbClr val="202122"/>
                </a:solidFill>
                <a:latin typeface="Arial"/>
                <a:ea typeface="Arial"/>
                <a:cs typeface="Arial"/>
                <a:sym typeface="Arial"/>
              </a:rPr>
              <a:t>∃</a:t>
            </a:r>
            <a:r>
              <a:rPr lang="it-IT" sz="1950">
                <a:solidFill>
                  <a:srgbClr val="202122"/>
                </a:solidFill>
                <a:latin typeface="Arial"/>
                <a:ea typeface="Arial"/>
                <a:cs typeface="Arial"/>
                <a:sym typeface="Arial"/>
              </a:rPr>
              <a:t>   e </a:t>
            </a:r>
            <a:r>
              <a:rPr b="1" i="1" lang="it-IT" sz="3100"/>
              <a:t>→</a:t>
            </a:r>
            <a:r>
              <a:rPr b="1" lang="it-IT" sz="1750">
                <a:solidFill>
                  <a:srgbClr val="202122"/>
                </a:solidFill>
                <a:latin typeface="Arial"/>
                <a:ea typeface="Arial"/>
                <a:cs typeface="Arial"/>
                <a:sym typeface="Arial"/>
              </a:rPr>
              <a:t>∀</a:t>
            </a:r>
            <a:r>
              <a:rPr lang="it-IT" sz="1650">
                <a:solidFill>
                  <a:srgbClr val="202122"/>
                </a:solidFill>
                <a:latin typeface="Arial"/>
                <a:ea typeface="Arial"/>
                <a:cs typeface="Arial"/>
                <a:sym typeface="Arial"/>
              </a:rPr>
              <a:t>  </a:t>
            </a:r>
            <a:r>
              <a:rPr lang="it-IT" sz="2100">
                <a:solidFill>
                  <a:srgbClr val="202122"/>
                </a:solidFill>
              </a:rPr>
              <a:t>sull’individuo corrente generano un clash.</a:t>
            </a:r>
            <a:endParaRPr sz="2100"/>
          </a:p>
        </p:txBody>
      </p:sp>
      <p:sp>
        <p:nvSpPr>
          <p:cNvPr id="256" name="Google Shape;256;p28"/>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9"/>
          <p:cNvSpPr txBox="1"/>
          <p:nvPr>
            <p:ph type="title"/>
          </p:nvPr>
        </p:nvSpPr>
        <p:spPr>
          <a:xfrm>
            <a:off x="1566075" y="131550"/>
            <a:ext cx="106260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it-IT"/>
              <a:t>Il metodo solveSomeRule(): </a:t>
            </a:r>
            <a:r>
              <a:rPr b="1" i="1" lang="it-IT" sz="3000">
                <a:solidFill>
                  <a:srgbClr val="3F3F3F"/>
                </a:solidFill>
              </a:rPr>
              <a:t>→</a:t>
            </a:r>
            <a:r>
              <a:rPr b="1" i="1" lang="it-IT" sz="1950">
                <a:solidFill>
                  <a:srgbClr val="202122"/>
                </a:solidFill>
                <a:latin typeface="Arial"/>
                <a:ea typeface="Arial"/>
                <a:cs typeface="Arial"/>
                <a:sym typeface="Arial"/>
              </a:rPr>
              <a:t>∃ </a:t>
            </a:r>
            <a:r>
              <a:rPr lang="it-IT" sz="1950">
                <a:solidFill>
                  <a:srgbClr val="202122"/>
                </a:solidFill>
                <a:latin typeface="Arial"/>
                <a:ea typeface="Arial"/>
                <a:cs typeface="Arial"/>
                <a:sym typeface="Arial"/>
              </a:rPr>
              <a:t>                                              </a:t>
            </a:r>
            <a:r>
              <a:rPr lang="it-IT" sz="2950">
                <a:solidFill>
                  <a:srgbClr val="202122"/>
                </a:solidFill>
              </a:rPr>
              <a:t>(2)</a:t>
            </a:r>
            <a:endParaRPr sz="2300"/>
          </a:p>
        </p:txBody>
      </p:sp>
      <p:sp>
        <p:nvSpPr>
          <p:cNvPr id="263" name="Google Shape;263;p29"/>
          <p:cNvSpPr txBox="1"/>
          <p:nvPr>
            <p:ph idx="1" type="body"/>
          </p:nvPr>
        </p:nvSpPr>
        <p:spPr>
          <a:xfrm>
            <a:off x="1002725" y="1412550"/>
            <a:ext cx="11101800" cy="48723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lang="it-IT" sz="2000"/>
              <a:t>se sono già state espanse, lungo il ramo attraversato per giungere al nodo corrente, regole di espansione </a:t>
            </a:r>
            <a:r>
              <a:rPr b="1" i="1" lang="it-IT" sz="2000"/>
              <a:t>→</a:t>
            </a:r>
            <a:r>
              <a:rPr b="1" lang="it-IT" sz="2000">
                <a:solidFill>
                  <a:srgbClr val="202122"/>
                </a:solidFill>
                <a:latin typeface="Arial"/>
                <a:ea typeface="Arial"/>
                <a:cs typeface="Arial"/>
                <a:sym typeface="Arial"/>
              </a:rPr>
              <a:t>∀  </a:t>
            </a:r>
            <a:r>
              <a:rPr lang="it-IT" sz="2000"/>
              <a:t>con lo stesso </a:t>
            </a:r>
            <a:r>
              <a:rPr i="1" lang="it-IT" sz="2000" u="sng"/>
              <a:t>ruolo</a:t>
            </a:r>
            <a:r>
              <a:rPr lang="it-IT" sz="2000"/>
              <a:t> di </a:t>
            </a:r>
            <a:r>
              <a:rPr b="1" i="1" lang="it-IT" sz="2000"/>
              <a:t>→</a:t>
            </a:r>
            <a:r>
              <a:rPr b="1" i="1" lang="it-IT" sz="2000">
                <a:solidFill>
                  <a:srgbClr val="202122"/>
                </a:solidFill>
                <a:latin typeface="Arial"/>
                <a:ea typeface="Arial"/>
                <a:cs typeface="Arial"/>
                <a:sym typeface="Arial"/>
              </a:rPr>
              <a:t>∃</a:t>
            </a:r>
            <a:r>
              <a:rPr lang="it-IT" sz="2000"/>
              <a:t>, </a:t>
            </a:r>
            <a:r>
              <a:rPr b="1" lang="it-IT" sz="2000"/>
              <a:t>costruiamo una lista con tutti i concetti introdotti da </a:t>
            </a:r>
            <a:r>
              <a:rPr b="1" i="1" lang="it-IT" sz="2000"/>
              <a:t>→</a:t>
            </a:r>
            <a:r>
              <a:rPr b="1" lang="it-IT" sz="2000">
                <a:solidFill>
                  <a:srgbClr val="202122"/>
                </a:solidFill>
                <a:latin typeface="Arial"/>
                <a:ea typeface="Arial"/>
                <a:cs typeface="Arial"/>
                <a:sym typeface="Arial"/>
              </a:rPr>
              <a:t>∀ </a:t>
            </a:r>
            <a:r>
              <a:rPr lang="it-IT" sz="2000"/>
              <a:t>.</a:t>
            </a:r>
            <a:endParaRPr sz="2000"/>
          </a:p>
          <a:p>
            <a:pPr indent="0" lvl="0" marL="457200" rtl="0" algn="l">
              <a:spcBef>
                <a:spcPts val="1000"/>
              </a:spcBef>
              <a:spcAft>
                <a:spcPts val="0"/>
              </a:spcAft>
              <a:buNone/>
            </a:pPr>
            <a:r>
              <a:t/>
            </a:r>
            <a:endParaRPr sz="2000"/>
          </a:p>
          <a:p>
            <a:pPr indent="-355600" lvl="0" marL="1371600" rtl="0" algn="l">
              <a:spcBef>
                <a:spcPts val="1000"/>
              </a:spcBef>
              <a:spcAft>
                <a:spcPts val="0"/>
              </a:spcAft>
              <a:buSzPts val="2000"/>
              <a:buChar char="🠶"/>
            </a:pPr>
            <a:r>
              <a:rPr lang="it-IT" sz="2000"/>
              <a:t>si aggiunge a questa lista anche il concetto (</a:t>
            </a:r>
            <a:r>
              <a:rPr i="1" lang="it-IT" sz="2000"/>
              <a:t>anche detto filler in OWL</a:t>
            </a:r>
            <a:r>
              <a:rPr lang="it-IT" sz="2000"/>
              <a:t>) introdotto dalla attuale regola di espansione.</a:t>
            </a:r>
            <a:endParaRPr sz="2000"/>
          </a:p>
          <a:p>
            <a:pPr indent="0" lvl="0" marL="0" rtl="0" algn="l">
              <a:spcBef>
                <a:spcPts val="1000"/>
              </a:spcBef>
              <a:spcAft>
                <a:spcPts val="0"/>
              </a:spcAft>
              <a:buNone/>
            </a:pPr>
            <a:r>
              <a:t/>
            </a:r>
            <a:endParaRPr sz="2000"/>
          </a:p>
          <a:p>
            <a:pPr indent="-355600" lvl="0" marL="1371600" rtl="0" algn="l">
              <a:spcBef>
                <a:spcPts val="1000"/>
              </a:spcBef>
              <a:spcAft>
                <a:spcPts val="0"/>
              </a:spcAft>
              <a:buSzPts val="2000"/>
              <a:buChar char="🠶"/>
            </a:pPr>
            <a:r>
              <a:rPr lang="it-IT" sz="2000"/>
              <a:t>si genera un nuovo concetto risultante dall’intersezione dei concetti finora raccolti e si verifica la soddisfacibilità di tale concetto mediante un nuovo tableau: </a:t>
            </a:r>
            <a:r>
              <a:rPr b="1" lang="it-IT" sz="2000" u="sng"/>
              <a:t>in questo modo il nuovo tableau andrà a lavorare solo sui concetti introdotti sul nuovo individuo</a:t>
            </a:r>
            <a:r>
              <a:rPr lang="it-IT" sz="2000"/>
              <a:t>.</a:t>
            </a:r>
            <a:endParaRPr sz="2000"/>
          </a:p>
        </p:txBody>
      </p:sp>
      <p:sp>
        <p:nvSpPr>
          <p:cNvPr id="264" name="Google Shape;264;p29"/>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0"/>
          <p:cNvSpPr txBox="1"/>
          <p:nvPr>
            <p:ph type="title"/>
          </p:nvPr>
        </p:nvSpPr>
        <p:spPr>
          <a:xfrm>
            <a:off x="1393225" y="140650"/>
            <a:ext cx="10798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it-IT"/>
              <a:t>Il metodo solveSomeRule(): </a:t>
            </a:r>
            <a:r>
              <a:rPr b="1" i="1" lang="it-IT" sz="3000">
                <a:solidFill>
                  <a:srgbClr val="3F3F3F"/>
                </a:solidFill>
              </a:rPr>
              <a:t>→</a:t>
            </a:r>
            <a:r>
              <a:rPr b="1" i="1" lang="it-IT" sz="1950">
                <a:solidFill>
                  <a:srgbClr val="202122"/>
                </a:solidFill>
                <a:latin typeface="Arial"/>
                <a:ea typeface="Arial"/>
                <a:cs typeface="Arial"/>
                <a:sym typeface="Arial"/>
              </a:rPr>
              <a:t>∃                                                  </a:t>
            </a:r>
            <a:r>
              <a:rPr lang="it-IT" sz="2950">
                <a:solidFill>
                  <a:srgbClr val="202122"/>
                </a:solidFill>
              </a:rPr>
              <a:t>(3)</a:t>
            </a:r>
            <a:endParaRPr/>
          </a:p>
          <a:p>
            <a:pPr indent="0" lvl="0" marL="0" rtl="0" algn="l">
              <a:spcBef>
                <a:spcPts val="0"/>
              </a:spcBef>
              <a:spcAft>
                <a:spcPts val="0"/>
              </a:spcAft>
              <a:buNone/>
            </a:pPr>
            <a:r>
              <a:t/>
            </a:r>
            <a:endParaRPr/>
          </a:p>
        </p:txBody>
      </p:sp>
      <p:sp>
        <p:nvSpPr>
          <p:cNvPr id="271" name="Google Shape;271;p30"/>
          <p:cNvSpPr txBox="1"/>
          <p:nvPr>
            <p:ph idx="1" type="body"/>
          </p:nvPr>
        </p:nvSpPr>
        <p:spPr>
          <a:xfrm>
            <a:off x="844700" y="1320525"/>
            <a:ext cx="10287000" cy="48108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it-IT" sz="2000"/>
              <a:t>S</a:t>
            </a:r>
            <a:r>
              <a:rPr lang="it-IT" sz="2000"/>
              <a:t>e non vi è un clash nel nuovo tableau allora si può aggiungere l’intero del concetto corrente all’interno della lista denominata </a:t>
            </a:r>
            <a:r>
              <a:rPr b="1" lang="it-IT" sz="2000"/>
              <a:t>“existential_quantifiers”</a:t>
            </a:r>
            <a:r>
              <a:rPr lang="it-IT" sz="2000"/>
              <a:t> che tiene traccia delle relazioni introdotte dall’espansione di regole  </a:t>
            </a:r>
            <a:r>
              <a:rPr b="1" i="1" lang="it-IT" sz="3200"/>
              <a:t>→</a:t>
            </a:r>
            <a:r>
              <a:rPr b="1" i="1" lang="it-IT" sz="2150">
                <a:solidFill>
                  <a:srgbClr val="202122"/>
                </a:solidFill>
                <a:latin typeface="Arial"/>
                <a:ea typeface="Arial"/>
                <a:cs typeface="Arial"/>
                <a:sym typeface="Arial"/>
              </a:rPr>
              <a:t>∃</a:t>
            </a:r>
            <a:r>
              <a:rPr lang="it-IT" sz="2150">
                <a:solidFill>
                  <a:srgbClr val="202122"/>
                </a:solidFill>
                <a:latin typeface="Arial"/>
                <a:ea typeface="Arial"/>
                <a:cs typeface="Arial"/>
                <a:sym typeface="Arial"/>
              </a:rPr>
              <a:t> </a:t>
            </a:r>
            <a:r>
              <a:rPr lang="it-IT" sz="2150">
                <a:solidFill>
                  <a:srgbClr val="202122"/>
                </a:solidFill>
              </a:rPr>
              <a:t> e dei concetti di tali </a:t>
            </a:r>
            <a:r>
              <a:rPr b="1" i="1" lang="it-IT" sz="2150">
                <a:solidFill>
                  <a:srgbClr val="202122"/>
                </a:solidFill>
              </a:rPr>
              <a:t>ruoli</a:t>
            </a:r>
            <a:r>
              <a:rPr lang="it-IT" sz="2150">
                <a:solidFill>
                  <a:srgbClr val="202122"/>
                </a:solidFill>
              </a:rPr>
              <a:t>. </a:t>
            </a:r>
            <a:endParaRPr sz="2150">
              <a:solidFill>
                <a:srgbClr val="202122"/>
              </a:solidFill>
            </a:endParaRPr>
          </a:p>
          <a:p>
            <a:pPr indent="0" lvl="0" marL="0" rtl="0" algn="l">
              <a:spcBef>
                <a:spcPts val="1000"/>
              </a:spcBef>
              <a:spcAft>
                <a:spcPts val="0"/>
              </a:spcAft>
              <a:buNone/>
            </a:pPr>
            <a:r>
              <a:t/>
            </a:r>
            <a:endParaRPr sz="2150">
              <a:solidFill>
                <a:srgbClr val="202122"/>
              </a:solidFill>
            </a:endParaRPr>
          </a:p>
          <a:p>
            <a:pPr indent="-365125" lvl="0" marL="457200" rtl="0" algn="l">
              <a:spcBef>
                <a:spcPts val="1000"/>
              </a:spcBef>
              <a:spcAft>
                <a:spcPts val="0"/>
              </a:spcAft>
              <a:buSzPts val="2150"/>
              <a:buChar char="🠶"/>
            </a:pPr>
            <a:r>
              <a:rPr lang="it-IT" sz="2150">
                <a:solidFill>
                  <a:srgbClr val="333333"/>
                </a:solidFill>
              </a:rPr>
              <a:t>Se il tableau è insoddisfacibile si aggiungono ai possibili </a:t>
            </a:r>
            <a:r>
              <a:rPr b="1" lang="it-IT" sz="2150">
                <a:solidFill>
                  <a:srgbClr val="333333"/>
                </a:solidFill>
              </a:rPr>
              <a:t>punti candidati al salto</a:t>
            </a:r>
            <a:r>
              <a:rPr lang="it-IT" sz="2150">
                <a:solidFill>
                  <a:srgbClr val="333333"/>
                </a:solidFill>
              </a:rPr>
              <a:t> tutti quelli indicati nella </a:t>
            </a:r>
            <a:r>
              <a:rPr b="1" lang="it-IT" sz="2150">
                <a:solidFill>
                  <a:srgbClr val="333333"/>
                </a:solidFill>
              </a:rPr>
              <a:t>lista delle dipendenze dei concetti che fanno parte del concetto insoddisfacibile</a:t>
            </a:r>
            <a:r>
              <a:rPr lang="it-IT" sz="2150">
                <a:solidFill>
                  <a:srgbClr val="333333"/>
                </a:solidFill>
              </a:rPr>
              <a:t>: questo serve in fase di risalita per individuare su quale punto effettuare trashing e su quale effettuare backjumping.</a:t>
            </a:r>
            <a:endParaRPr sz="2150">
              <a:solidFill>
                <a:srgbClr val="333333"/>
              </a:solidFill>
            </a:endParaRPr>
          </a:p>
        </p:txBody>
      </p:sp>
      <p:sp>
        <p:nvSpPr>
          <p:cNvPr id="272" name="Google Shape;272;p30"/>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1"/>
          <p:cNvSpPr txBox="1"/>
          <p:nvPr>
            <p:ph type="title"/>
          </p:nvPr>
        </p:nvSpPr>
        <p:spPr>
          <a:xfrm>
            <a:off x="1482775" y="176450"/>
            <a:ext cx="107091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a:t>Il metodo solveAllRule: </a:t>
            </a:r>
            <a:r>
              <a:rPr b="1" i="1" lang="it-IT" sz="3700">
                <a:solidFill>
                  <a:srgbClr val="3F3F3F"/>
                </a:solidFill>
              </a:rPr>
              <a:t>→</a:t>
            </a:r>
            <a:r>
              <a:rPr b="1" lang="it-IT" sz="2350">
                <a:solidFill>
                  <a:srgbClr val="202122"/>
                </a:solidFill>
                <a:latin typeface="Arial"/>
                <a:ea typeface="Arial"/>
                <a:cs typeface="Arial"/>
                <a:sym typeface="Arial"/>
              </a:rPr>
              <a:t>∀                                                   </a:t>
            </a:r>
            <a:r>
              <a:rPr lang="it-IT" sz="2950">
                <a:solidFill>
                  <a:srgbClr val="202122"/>
                </a:solidFill>
              </a:rPr>
              <a:t>(1)</a:t>
            </a:r>
            <a:endParaRPr sz="4200"/>
          </a:p>
        </p:txBody>
      </p:sp>
      <p:sp>
        <p:nvSpPr>
          <p:cNvPr id="279" name="Google Shape;279;p31"/>
          <p:cNvSpPr txBox="1"/>
          <p:nvPr>
            <p:ph idx="1" type="body"/>
          </p:nvPr>
        </p:nvSpPr>
        <p:spPr>
          <a:xfrm>
            <a:off x="889925" y="1246325"/>
            <a:ext cx="11096100" cy="52536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it-IT" sz="2000"/>
              <a:t>Come prima operazione si verifica </a:t>
            </a:r>
            <a:r>
              <a:rPr lang="it-IT" sz="2000"/>
              <a:t>se vi sono già degli individui </a:t>
            </a:r>
            <a:r>
              <a:rPr lang="it-IT" sz="2000"/>
              <a:t>che sono nella stessa relazione specificata dall’operatore </a:t>
            </a:r>
            <a:r>
              <a:rPr b="1" i="1" lang="it-IT" sz="3400"/>
              <a:t>→</a:t>
            </a:r>
            <a:r>
              <a:rPr b="1" lang="it-IT" sz="2050">
                <a:solidFill>
                  <a:srgbClr val="202122"/>
                </a:solidFill>
                <a:latin typeface="Arial"/>
                <a:ea typeface="Arial"/>
                <a:cs typeface="Arial"/>
                <a:sym typeface="Arial"/>
              </a:rPr>
              <a:t>∀ </a:t>
            </a:r>
            <a:r>
              <a:rPr lang="it-IT" sz="2050">
                <a:solidFill>
                  <a:srgbClr val="202122"/>
                </a:solidFill>
              </a:rPr>
              <a:t>che sono stati generati da una regola di espansione di tipo </a:t>
            </a:r>
            <a:r>
              <a:rPr b="1" i="1" lang="it-IT" sz="3200"/>
              <a:t>→</a:t>
            </a:r>
            <a:r>
              <a:rPr b="1" i="1" lang="it-IT" sz="2150">
                <a:solidFill>
                  <a:srgbClr val="202122"/>
                </a:solidFill>
                <a:latin typeface="Arial"/>
                <a:ea typeface="Arial"/>
                <a:cs typeface="Arial"/>
                <a:sym typeface="Arial"/>
              </a:rPr>
              <a:t>∃</a:t>
            </a:r>
            <a:r>
              <a:rPr lang="it-IT" sz="2150">
                <a:solidFill>
                  <a:srgbClr val="202122"/>
                </a:solidFill>
                <a:latin typeface="Arial"/>
                <a:ea typeface="Arial"/>
                <a:cs typeface="Arial"/>
                <a:sym typeface="Arial"/>
              </a:rPr>
              <a:t> .</a:t>
            </a:r>
            <a:endParaRPr sz="2150">
              <a:solidFill>
                <a:srgbClr val="202122"/>
              </a:solidFill>
              <a:latin typeface="Arial"/>
              <a:ea typeface="Arial"/>
              <a:cs typeface="Arial"/>
              <a:sym typeface="Arial"/>
            </a:endParaRPr>
          </a:p>
          <a:p>
            <a:pPr indent="-355600" lvl="1" marL="914400" rtl="0" algn="l">
              <a:spcBef>
                <a:spcPts val="0"/>
              </a:spcBef>
              <a:spcAft>
                <a:spcPts val="0"/>
              </a:spcAft>
              <a:buSzPts val="2000"/>
              <a:buChar char="🠶"/>
            </a:pPr>
            <a:r>
              <a:rPr lang="it-IT" sz="2000">
                <a:solidFill>
                  <a:srgbClr val="202122"/>
                </a:solidFill>
              </a:rPr>
              <a:t>se non ve ne sono, </a:t>
            </a:r>
            <a:r>
              <a:rPr i="1" lang="it-IT" sz="2000" u="sng">
                <a:solidFill>
                  <a:srgbClr val="202122"/>
                </a:solidFill>
              </a:rPr>
              <a:t>ovvero se non abbiamo alcun y tale che R(x, y) </a:t>
            </a:r>
            <a:r>
              <a:rPr i="1" lang="it-IT" sz="2000" u="sng">
                <a:solidFill>
                  <a:srgbClr val="222222"/>
                </a:solidFill>
                <a:latin typeface="Arial"/>
                <a:ea typeface="Arial"/>
                <a:cs typeface="Arial"/>
                <a:sym typeface="Arial"/>
              </a:rPr>
              <a:t>∈ </a:t>
            </a:r>
            <a:r>
              <a:rPr i="1" lang="it-IT" sz="2000" u="sng">
                <a:solidFill>
                  <a:srgbClr val="222222"/>
                </a:solidFill>
              </a:rPr>
              <a:t>ABOX</a:t>
            </a:r>
            <a:r>
              <a:rPr lang="it-IT" sz="2000">
                <a:solidFill>
                  <a:srgbClr val="222222"/>
                </a:solidFill>
              </a:rPr>
              <a:t>, possiamo analizzare la regola di espansione seguente senza dover verificare se vi sono clash dovuti all’introduzione del concetto coinvolto nella espansione della regola di espansione corrente.</a:t>
            </a:r>
            <a:endParaRPr sz="2000">
              <a:solidFill>
                <a:srgbClr val="222222"/>
              </a:solidFill>
            </a:endParaRPr>
          </a:p>
          <a:p>
            <a:pPr indent="0" lvl="0" marL="0" rtl="0" algn="l">
              <a:spcBef>
                <a:spcPts val="1000"/>
              </a:spcBef>
              <a:spcAft>
                <a:spcPts val="0"/>
              </a:spcAft>
              <a:buNone/>
            </a:pPr>
            <a:r>
              <a:t/>
            </a:r>
            <a:endParaRPr sz="2000">
              <a:solidFill>
                <a:srgbClr val="222222"/>
              </a:solidFill>
            </a:endParaRPr>
          </a:p>
          <a:p>
            <a:pPr indent="-342900" lvl="0" marL="457200" rtl="0" algn="l">
              <a:spcBef>
                <a:spcPts val="1000"/>
              </a:spcBef>
              <a:spcAft>
                <a:spcPts val="0"/>
              </a:spcAft>
              <a:buSzPts val="1800"/>
              <a:buChar char="🠶"/>
            </a:pPr>
            <a:r>
              <a:rPr lang="it-IT" sz="2000">
                <a:solidFill>
                  <a:srgbClr val="222222"/>
                </a:solidFill>
              </a:rPr>
              <a:t>Nel caso in cui vi sia già un individuo che è nella relazione specificata dall’operatore corrente </a:t>
            </a:r>
            <a:r>
              <a:rPr lang="it-IT" sz="2000" u="sng">
                <a:solidFill>
                  <a:srgbClr val="222222"/>
                </a:solidFill>
              </a:rPr>
              <a:t>bisogna controllare se vi è un clash tra i concetti finora introdotti da </a:t>
            </a:r>
            <a:r>
              <a:rPr b="1" i="1" lang="it-IT" sz="2000" u="sng"/>
              <a:t>→</a:t>
            </a:r>
            <a:r>
              <a:rPr b="1" i="1" lang="it-IT" sz="1700" u="sng">
                <a:solidFill>
                  <a:srgbClr val="202122"/>
                </a:solidFill>
              </a:rPr>
              <a:t>∃</a:t>
            </a:r>
            <a:r>
              <a:rPr lang="it-IT" sz="1700" u="sng">
                <a:solidFill>
                  <a:srgbClr val="202122"/>
                </a:solidFill>
              </a:rPr>
              <a:t> </a:t>
            </a:r>
            <a:r>
              <a:rPr lang="it-IT" sz="1700" u="sng">
                <a:solidFill>
                  <a:srgbClr val="202122"/>
                </a:solidFill>
                <a:latin typeface="Arial"/>
                <a:ea typeface="Arial"/>
                <a:cs typeface="Arial"/>
                <a:sym typeface="Arial"/>
              </a:rPr>
              <a:t> </a:t>
            </a:r>
            <a:r>
              <a:rPr lang="it-IT" sz="2000" u="sng">
                <a:solidFill>
                  <a:srgbClr val="202122"/>
                </a:solidFill>
              </a:rPr>
              <a:t>e quello introdotto nell’espansione della attuale regola </a:t>
            </a:r>
            <a:r>
              <a:rPr b="1" i="1" lang="it-IT" sz="2000" u="sng"/>
              <a:t>→</a:t>
            </a:r>
            <a:r>
              <a:rPr b="1" lang="it-IT" sz="1700" u="sng">
                <a:solidFill>
                  <a:srgbClr val="202122"/>
                </a:solidFill>
                <a:latin typeface="Arial"/>
                <a:ea typeface="Arial"/>
                <a:cs typeface="Arial"/>
                <a:sym typeface="Arial"/>
              </a:rPr>
              <a:t>∀ </a:t>
            </a:r>
            <a:r>
              <a:rPr b="1" lang="it-IT" sz="2000">
                <a:solidFill>
                  <a:srgbClr val="202122"/>
                </a:solidFill>
              </a:rPr>
              <a:t>.</a:t>
            </a:r>
            <a:endParaRPr b="1" sz="2000">
              <a:solidFill>
                <a:srgbClr val="222222"/>
              </a:solidFill>
            </a:endParaRPr>
          </a:p>
        </p:txBody>
      </p:sp>
      <p:sp>
        <p:nvSpPr>
          <p:cNvPr id="280" name="Google Shape;280;p31"/>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2"/>
          <p:cNvSpPr txBox="1"/>
          <p:nvPr>
            <p:ph type="title"/>
          </p:nvPr>
        </p:nvSpPr>
        <p:spPr>
          <a:xfrm>
            <a:off x="1640100" y="81350"/>
            <a:ext cx="105519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a:t>Il metodo solveAllRule: </a:t>
            </a:r>
            <a:r>
              <a:rPr b="1" i="1" lang="it-IT" sz="3700">
                <a:solidFill>
                  <a:srgbClr val="3F3F3F"/>
                </a:solidFill>
              </a:rPr>
              <a:t>→</a:t>
            </a:r>
            <a:r>
              <a:rPr b="1" lang="it-IT" sz="2350">
                <a:solidFill>
                  <a:srgbClr val="202122"/>
                </a:solidFill>
                <a:latin typeface="Arial"/>
                <a:ea typeface="Arial"/>
                <a:cs typeface="Arial"/>
                <a:sym typeface="Arial"/>
              </a:rPr>
              <a:t>∀                                                 </a:t>
            </a:r>
            <a:r>
              <a:rPr lang="it-IT" sz="2950">
                <a:solidFill>
                  <a:srgbClr val="202122"/>
                </a:solidFill>
              </a:rPr>
              <a:t>(2)</a:t>
            </a:r>
            <a:r>
              <a:rPr b="1" lang="it-IT" sz="2350">
                <a:solidFill>
                  <a:srgbClr val="202122"/>
                </a:solidFill>
                <a:latin typeface="Arial"/>
                <a:ea typeface="Arial"/>
                <a:cs typeface="Arial"/>
                <a:sym typeface="Arial"/>
              </a:rPr>
              <a:t>                     </a:t>
            </a:r>
            <a:endParaRPr b="1" sz="2350">
              <a:solidFill>
                <a:srgbClr val="202122"/>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it-IT" sz="2350">
                <a:solidFill>
                  <a:srgbClr val="202122"/>
                </a:solidFill>
                <a:latin typeface="Arial"/>
                <a:ea typeface="Arial"/>
                <a:cs typeface="Arial"/>
                <a:sym typeface="Arial"/>
              </a:rPr>
              <a:t>(verifica della soddisfacibilità sul nuovo individuo)</a:t>
            </a:r>
            <a:endParaRPr sz="2350">
              <a:solidFill>
                <a:srgbClr val="202122"/>
              </a:solidFill>
              <a:latin typeface="Arial"/>
              <a:ea typeface="Arial"/>
              <a:cs typeface="Arial"/>
              <a:sym typeface="Arial"/>
            </a:endParaRPr>
          </a:p>
        </p:txBody>
      </p:sp>
      <p:sp>
        <p:nvSpPr>
          <p:cNvPr id="287" name="Google Shape;287;p32"/>
          <p:cNvSpPr txBox="1"/>
          <p:nvPr>
            <p:ph idx="1" type="body"/>
          </p:nvPr>
        </p:nvSpPr>
        <p:spPr>
          <a:xfrm>
            <a:off x="232800" y="1022950"/>
            <a:ext cx="11959200" cy="5615700"/>
          </a:xfrm>
          <a:prstGeom prst="rect">
            <a:avLst/>
          </a:prstGeom>
        </p:spPr>
        <p:txBody>
          <a:bodyPr anchorCtr="0" anchor="t" bIns="45700" lIns="91425" spcFirstLastPara="1" rIns="91425" wrap="square" tIns="45700">
            <a:noAutofit/>
          </a:bodyPr>
          <a:lstStyle/>
          <a:p>
            <a:pPr indent="-349250" lvl="0" marL="457200" rtl="0" algn="l">
              <a:spcBef>
                <a:spcPts val="1000"/>
              </a:spcBef>
              <a:spcAft>
                <a:spcPts val="0"/>
              </a:spcAft>
              <a:buSzPts val="1900"/>
              <a:buChar char="🠶"/>
            </a:pPr>
            <a:r>
              <a:rPr lang="it-IT" sz="1900"/>
              <a:t>Per effettuare il controllo si svolgono in sequenza le seguenti operazioni:</a:t>
            </a:r>
            <a:br>
              <a:rPr lang="it-IT" sz="1900"/>
            </a:br>
            <a:endParaRPr sz="1900"/>
          </a:p>
          <a:p>
            <a:pPr indent="-336550" lvl="1" marL="914400" rtl="0" algn="l">
              <a:spcBef>
                <a:spcPts val="0"/>
              </a:spcBef>
              <a:spcAft>
                <a:spcPts val="0"/>
              </a:spcAft>
              <a:buSzPts val="1700"/>
              <a:buChar char="🠶"/>
            </a:pPr>
            <a:r>
              <a:rPr lang="it-IT" sz="1700">
                <a:solidFill>
                  <a:srgbClr val="000000"/>
                </a:solidFill>
              </a:rPr>
              <a:t>prelevare tutti i concetti che sono stati introdotti dall’espansione di regole </a:t>
            </a:r>
            <a:r>
              <a:rPr b="1" i="1" lang="it-IT" sz="1700">
                <a:solidFill>
                  <a:srgbClr val="000000"/>
                </a:solidFill>
              </a:rPr>
              <a:t>→</a:t>
            </a:r>
            <a:r>
              <a:rPr b="1" lang="it-IT" sz="1700">
                <a:solidFill>
                  <a:srgbClr val="000000"/>
                </a:solidFill>
                <a:latin typeface="Arial"/>
                <a:ea typeface="Arial"/>
                <a:cs typeface="Arial"/>
                <a:sym typeface="Arial"/>
              </a:rPr>
              <a:t>∀ </a:t>
            </a:r>
            <a:r>
              <a:rPr lang="it-IT" sz="1700">
                <a:solidFill>
                  <a:srgbClr val="000000"/>
                </a:solidFill>
              </a:rPr>
              <a:t>con relazione uguale a quella della regola di espansione corrente e inserirli in una lista ausiliaria: nel caso non ve ne siano si inserisce solo il concetto introdotto dalla regola di espansione attuale. 	                               </a:t>
            </a:r>
            <a:r>
              <a:rPr b="1" lang="it-IT" sz="1700">
                <a:solidFill>
                  <a:srgbClr val="000000"/>
                </a:solidFill>
              </a:rPr>
              <a:t> Chiameremo tale lista “universal_filler_container”</a:t>
            </a:r>
            <a:endParaRPr b="1" sz="1700">
              <a:solidFill>
                <a:srgbClr val="000000"/>
              </a:solidFill>
            </a:endParaRPr>
          </a:p>
          <a:p>
            <a:pPr indent="0" lvl="0" marL="914400" rtl="0" algn="l">
              <a:spcBef>
                <a:spcPts val="1000"/>
              </a:spcBef>
              <a:spcAft>
                <a:spcPts val="0"/>
              </a:spcAft>
              <a:buNone/>
            </a:pPr>
            <a:r>
              <a:t/>
            </a:r>
            <a:endParaRPr sz="1700">
              <a:solidFill>
                <a:srgbClr val="202122"/>
              </a:solidFill>
            </a:endParaRPr>
          </a:p>
          <a:p>
            <a:pPr indent="-349250" lvl="0" marL="914400" rtl="0" algn="l">
              <a:spcBef>
                <a:spcPts val="1000"/>
              </a:spcBef>
              <a:spcAft>
                <a:spcPts val="0"/>
              </a:spcAft>
              <a:buSzPts val="1900"/>
              <a:buChar char="🠶"/>
            </a:pPr>
            <a:r>
              <a:rPr lang="it-IT" sz="1700">
                <a:solidFill>
                  <a:srgbClr val="202122"/>
                </a:solidFill>
              </a:rPr>
              <a:t>aggiornare l’insieme dei nodi candidati al salto in caso di clash conseguente all’introduzione del concetto specificato dalla regola di espansione corrente.</a:t>
            </a:r>
            <a:endParaRPr sz="1700">
              <a:solidFill>
                <a:srgbClr val="202122"/>
              </a:solidFill>
            </a:endParaRPr>
          </a:p>
          <a:p>
            <a:pPr indent="0" lvl="0" marL="0" rtl="0" algn="l">
              <a:spcBef>
                <a:spcPts val="1000"/>
              </a:spcBef>
              <a:spcAft>
                <a:spcPts val="0"/>
              </a:spcAft>
              <a:buNone/>
            </a:pPr>
            <a:r>
              <a:t/>
            </a:r>
            <a:endParaRPr sz="1700">
              <a:solidFill>
                <a:srgbClr val="202122"/>
              </a:solidFill>
            </a:endParaRPr>
          </a:p>
          <a:p>
            <a:pPr indent="-349250" lvl="0" marL="914400" rtl="0" algn="l">
              <a:spcBef>
                <a:spcPts val="1000"/>
              </a:spcBef>
              <a:spcAft>
                <a:spcPts val="0"/>
              </a:spcAft>
              <a:buSzPts val="1900"/>
              <a:buChar char="🠶"/>
            </a:pPr>
            <a:r>
              <a:rPr lang="it-IT" sz="1700">
                <a:solidFill>
                  <a:srgbClr val="202122"/>
                </a:solidFill>
              </a:rPr>
              <a:t>costruire una </a:t>
            </a:r>
            <a:r>
              <a:rPr lang="it-IT" sz="1700" u="sng">
                <a:solidFill>
                  <a:srgbClr val="202122"/>
                </a:solidFill>
              </a:rPr>
              <a:t>lista contenente gli indici dei concetti già introdotti con l’espansione di regole </a:t>
            </a:r>
            <a:r>
              <a:rPr b="1" i="1" lang="it-IT" sz="1700" u="sng"/>
              <a:t>→</a:t>
            </a:r>
            <a:r>
              <a:rPr b="1" i="1" lang="it-IT" sz="1700" u="sng">
                <a:solidFill>
                  <a:srgbClr val="202122"/>
                </a:solidFill>
                <a:latin typeface="Arial"/>
                <a:ea typeface="Arial"/>
                <a:cs typeface="Arial"/>
                <a:sym typeface="Arial"/>
              </a:rPr>
              <a:t>∃</a:t>
            </a:r>
            <a:r>
              <a:rPr lang="it-IT" sz="1700" u="sng">
                <a:solidFill>
                  <a:srgbClr val="202122"/>
                </a:solidFill>
                <a:latin typeface="Arial"/>
                <a:ea typeface="Arial"/>
                <a:cs typeface="Arial"/>
                <a:sym typeface="Arial"/>
              </a:rPr>
              <a:t> </a:t>
            </a:r>
            <a:r>
              <a:rPr lang="it-IT" sz="1700" u="sng">
                <a:solidFill>
                  <a:srgbClr val="202122"/>
                </a:solidFill>
              </a:rPr>
              <a:t> che introducono la stessa relazione specificata dalla regola di espansione corrente</a:t>
            </a:r>
            <a:r>
              <a:rPr lang="it-IT" sz="1700">
                <a:solidFill>
                  <a:srgbClr val="202122"/>
                </a:solidFill>
              </a:rPr>
              <a:t> (</a:t>
            </a:r>
            <a:r>
              <a:rPr i="1" lang="it-IT" sz="1700">
                <a:solidFill>
                  <a:srgbClr val="202122"/>
                </a:solidFill>
              </a:rPr>
              <a:t>e.g. ∀.R.C e ∃ R.</a:t>
            </a:r>
            <a:r>
              <a:rPr b="1" i="1" lang="it-IT" sz="1700">
                <a:solidFill>
                  <a:srgbClr val="202122"/>
                </a:solidFill>
              </a:rPr>
              <a:t>someconcept</a:t>
            </a:r>
            <a:r>
              <a:rPr i="1" lang="it-IT" sz="1700">
                <a:solidFill>
                  <a:srgbClr val="202122"/>
                </a:solidFill>
              </a:rPr>
              <a:t>, </a:t>
            </a:r>
            <a:r>
              <a:rPr b="1" i="1" lang="it-IT" sz="1700">
                <a:solidFill>
                  <a:srgbClr val="202122"/>
                </a:solidFill>
              </a:rPr>
              <a:t>someconcept</a:t>
            </a:r>
            <a:r>
              <a:rPr i="1" lang="it-IT" sz="1700">
                <a:solidFill>
                  <a:srgbClr val="202122"/>
                </a:solidFill>
              </a:rPr>
              <a:t> finirà in tale lista</a:t>
            </a:r>
            <a:r>
              <a:rPr lang="it-IT" sz="1700">
                <a:solidFill>
                  <a:srgbClr val="202122"/>
                </a:solidFill>
              </a:rPr>
              <a:t>). </a:t>
            </a:r>
            <a:r>
              <a:rPr b="1" lang="it-IT" sz="1700">
                <a:solidFill>
                  <a:srgbClr val="202122"/>
                </a:solidFill>
              </a:rPr>
              <a:t>Chiameremo tale lista “existential_related”.</a:t>
            </a:r>
            <a:endParaRPr b="1" sz="1700">
              <a:solidFill>
                <a:srgbClr val="202122"/>
              </a:solidFill>
            </a:endParaRPr>
          </a:p>
          <a:p>
            <a:pPr indent="0" lvl="0" marL="0" rtl="0" algn="l">
              <a:spcBef>
                <a:spcPts val="1000"/>
              </a:spcBef>
              <a:spcAft>
                <a:spcPts val="0"/>
              </a:spcAft>
              <a:buNone/>
            </a:pPr>
            <a:r>
              <a:t/>
            </a:r>
            <a:endParaRPr sz="1700">
              <a:solidFill>
                <a:srgbClr val="202122"/>
              </a:solidFill>
            </a:endParaRPr>
          </a:p>
          <a:p>
            <a:pPr indent="-349250" lvl="0" marL="914400" rtl="0" algn="l">
              <a:spcBef>
                <a:spcPts val="1000"/>
              </a:spcBef>
              <a:spcAft>
                <a:spcPts val="0"/>
              </a:spcAft>
              <a:buSzPts val="1900"/>
              <a:buChar char="🠶"/>
            </a:pPr>
            <a:r>
              <a:rPr lang="it-IT" sz="1700">
                <a:solidFill>
                  <a:srgbClr val="202122"/>
                </a:solidFill>
              </a:rPr>
              <a:t>infine, per ogni concetto in </a:t>
            </a:r>
            <a:r>
              <a:rPr b="1" i="1" lang="it-IT" sz="1700">
                <a:solidFill>
                  <a:srgbClr val="202122"/>
                </a:solidFill>
              </a:rPr>
              <a:t>“existential_related”</a:t>
            </a:r>
            <a:r>
              <a:rPr lang="it-IT" sz="1700">
                <a:solidFill>
                  <a:srgbClr val="202122"/>
                </a:solidFill>
              </a:rPr>
              <a:t>, si crea on-the-fly un nuovo concetto costituito dall’intereszione dell’i-esimo concetto di </a:t>
            </a:r>
            <a:r>
              <a:rPr b="1" i="1" lang="it-IT" sz="1700">
                <a:solidFill>
                  <a:srgbClr val="202122"/>
                </a:solidFill>
              </a:rPr>
              <a:t>“existential_related”</a:t>
            </a:r>
            <a:r>
              <a:rPr lang="it-IT" sz="1700">
                <a:solidFill>
                  <a:srgbClr val="202122"/>
                </a:solidFill>
              </a:rPr>
              <a:t> e tutti i concetti contenuti  in </a:t>
            </a:r>
            <a:r>
              <a:rPr b="1" lang="it-IT" sz="1700">
                <a:solidFill>
                  <a:srgbClr val="202122"/>
                </a:solidFill>
              </a:rPr>
              <a:t>“universal_filler_container”</a:t>
            </a:r>
            <a:r>
              <a:rPr lang="it-IT" sz="1700">
                <a:solidFill>
                  <a:srgbClr val="202122"/>
                </a:solidFill>
              </a:rPr>
              <a:t> e si prova a verificarne la soddisfacibilità istanziando un tableau ausiliario.</a:t>
            </a:r>
            <a:endParaRPr sz="1700">
              <a:solidFill>
                <a:srgbClr val="202122"/>
              </a:solidFill>
            </a:endParaRPr>
          </a:p>
          <a:p>
            <a:pPr indent="0" lvl="0" marL="914400" rtl="0" algn="l">
              <a:spcBef>
                <a:spcPts val="1000"/>
              </a:spcBef>
              <a:spcAft>
                <a:spcPts val="0"/>
              </a:spcAft>
              <a:buNone/>
            </a:pPr>
            <a:r>
              <a:t/>
            </a:r>
            <a:endParaRPr sz="1700">
              <a:solidFill>
                <a:srgbClr val="202122"/>
              </a:solidFill>
            </a:endParaRPr>
          </a:p>
        </p:txBody>
      </p:sp>
      <p:sp>
        <p:nvSpPr>
          <p:cNvPr id="288" name="Google Shape;288;p32"/>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3"/>
          <p:cNvSpPr txBox="1"/>
          <p:nvPr>
            <p:ph type="title"/>
          </p:nvPr>
        </p:nvSpPr>
        <p:spPr>
          <a:xfrm>
            <a:off x="1554375" y="140625"/>
            <a:ext cx="106377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a:t>Il metodo solveAllRule: </a:t>
            </a:r>
            <a:r>
              <a:rPr b="1" i="1" lang="it-IT" sz="3700">
                <a:solidFill>
                  <a:srgbClr val="3F3F3F"/>
                </a:solidFill>
              </a:rPr>
              <a:t>→</a:t>
            </a:r>
            <a:r>
              <a:rPr b="1" lang="it-IT" sz="2350">
                <a:solidFill>
                  <a:srgbClr val="202122"/>
                </a:solidFill>
                <a:latin typeface="Arial"/>
                <a:ea typeface="Arial"/>
                <a:cs typeface="Arial"/>
                <a:sym typeface="Arial"/>
              </a:rPr>
              <a:t>∀            							    </a:t>
            </a:r>
            <a:r>
              <a:rPr lang="it-IT" sz="2950">
                <a:solidFill>
                  <a:srgbClr val="202122"/>
                </a:solidFill>
              </a:rPr>
              <a:t>(3)</a:t>
            </a:r>
            <a:endParaRPr b="1" sz="2350">
              <a:solidFill>
                <a:srgbClr val="202122"/>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it-IT" sz="2350">
                <a:solidFill>
                  <a:srgbClr val="202122"/>
                </a:solidFill>
                <a:latin typeface="Arial"/>
                <a:ea typeface="Arial"/>
                <a:cs typeface="Arial"/>
                <a:sym typeface="Arial"/>
              </a:rPr>
              <a:t>(risoluzione del tableau ausiliario)</a:t>
            </a:r>
            <a:endParaRPr b="1" sz="2350">
              <a:solidFill>
                <a:srgbClr val="202122"/>
              </a:solidFill>
              <a:latin typeface="Arial"/>
              <a:ea typeface="Arial"/>
              <a:cs typeface="Arial"/>
              <a:sym typeface="Arial"/>
            </a:endParaRPr>
          </a:p>
        </p:txBody>
      </p:sp>
      <p:sp>
        <p:nvSpPr>
          <p:cNvPr id="295" name="Google Shape;295;p33"/>
          <p:cNvSpPr txBox="1"/>
          <p:nvPr>
            <p:ph idx="1" type="body"/>
          </p:nvPr>
        </p:nvSpPr>
        <p:spPr>
          <a:xfrm>
            <a:off x="810675" y="1296300"/>
            <a:ext cx="11293800" cy="52395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lang="it-IT" sz="2000" u="sng"/>
              <a:t>Infine</a:t>
            </a:r>
            <a:r>
              <a:rPr lang="it-IT" sz="2000"/>
              <a:t>:</a:t>
            </a:r>
            <a:endParaRPr sz="2000"/>
          </a:p>
          <a:p>
            <a:pPr indent="0" lvl="0" marL="0" rtl="0" algn="l">
              <a:spcBef>
                <a:spcPts val="1000"/>
              </a:spcBef>
              <a:spcAft>
                <a:spcPts val="0"/>
              </a:spcAft>
              <a:buNone/>
            </a:pPr>
            <a:r>
              <a:t/>
            </a:r>
            <a:endParaRPr sz="2000"/>
          </a:p>
          <a:p>
            <a:pPr indent="-355600" lvl="0" marL="914400" rtl="0" algn="l">
              <a:spcBef>
                <a:spcPts val="1000"/>
              </a:spcBef>
              <a:spcAft>
                <a:spcPts val="0"/>
              </a:spcAft>
              <a:buSzPts val="2000"/>
              <a:buChar char="🠶"/>
            </a:pPr>
            <a:r>
              <a:rPr b="1" lang="it-IT" sz="2000" u="sng"/>
              <a:t>Se il metodo SAT( )</a:t>
            </a:r>
            <a:r>
              <a:rPr lang="it-IT" sz="2000"/>
              <a:t>, invocato sul nuovo tableau, </a:t>
            </a:r>
            <a:r>
              <a:rPr b="1" lang="it-IT" sz="2000" u="sng"/>
              <a:t>restituisce false</a:t>
            </a:r>
            <a:r>
              <a:rPr lang="it-IT" sz="2000"/>
              <a:t> vuol dire che il concetto introdotto nell’espansione della regola corrente genera un clash se messo in intersezione con i concetti introdotti precedentemente: in questo caso, prima di restituire false al metodo che ci ha chiamati, andiamo ad aggiornare i possibili punti di backjumping con le dipendenze della regola di espansione corrente e quelle dei concetti facenti parte del concetto ausiliario che proprio SAT( ) ha provato a soddisfare.</a:t>
            </a:r>
            <a:endParaRPr sz="2000"/>
          </a:p>
          <a:p>
            <a:pPr indent="0" lvl="0" marL="457200" rtl="0" algn="l">
              <a:spcBef>
                <a:spcPts val="1000"/>
              </a:spcBef>
              <a:spcAft>
                <a:spcPts val="0"/>
              </a:spcAft>
              <a:buNone/>
            </a:pPr>
            <a:r>
              <a:t/>
            </a:r>
            <a:endParaRPr sz="2000"/>
          </a:p>
          <a:p>
            <a:pPr indent="-355600" lvl="0" marL="914400" rtl="0" algn="l">
              <a:spcBef>
                <a:spcPts val="1000"/>
              </a:spcBef>
              <a:spcAft>
                <a:spcPts val="0"/>
              </a:spcAft>
              <a:buSzPts val="2000"/>
              <a:buChar char="🠶"/>
            </a:pPr>
            <a:r>
              <a:rPr b="1" lang="it-IT" sz="2000" u="sng"/>
              <a:t>Se il metodo SAT ( )</a:t>
            </a:r>
            <a:r>
              <a:rPr lang="it-IT" sz="2000"/>
              <a:t>, invocato sul nuovo tableau,</a:t>
            </a:r>
            <a:r>
              <a:rPr lang="it-IT" sz="2000"/>
              <a:t> </a:t>
            </a:r>
            <a:r>
              <a:rPr b="1" lang="it-IT" sz="2000" u="sng"/>
              <a:t>restituisce true</a:t>
            </a:r>
            <a:r>
              <a:rPr lang="it-IT" sz="2000"/>
              <a:t> possiamo passare ad analizzare la regola seguente ed a inserire all’interno della mappa “universal_quantifiers” l’indice del concetto attuale per indicare che l’espansione della regola è andata a buon fine ed il concetto risulta soddisfacibile assieme a quelli già introdotti.</a:t>
            </a:r>
            <a:endParaRPr sz="2000"/>
          </a:p>
        </p:txBody>
      </p:sp>
      <p:sp>
        <p:nvSpPr>
          <p:cNvPr id="296" name="Google Shape;296;p33"/>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4"/>
          <p:cNvSpPr txBox="1"/>
          <p:nvPr>
            <p:ph type="title"/>
          </p:nvPr>
        </p:nvSpPr>
        <p:spPr>
          <a:xfrm>
            <a:off x="1531889" y="10"/>
            <a:ext cx="9901200" cy="687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lang="it-IT"/>
              <a:t>Il metodo Clash()</a:t>
            </a:r>
            <a:endParaRPr/>
          </a:p>
        </p:txBody>
      </p:sp>
      <p:sp>
        <p:nvSpPr>
          <p:cNvPr id="302" name="Google Shape;302;p34"/>
          <p:cNvSpPr txBox="1"/>
          <p:nvPr>
            <p:ph idx="1" type="body"/>
          </p:nvPr>
        </p:nvSpPr>
        <p:spPr>
          <a:xfrm>
            <a:off x="531800" y="1234000"/>
            <a:ext cx="7211700" cy="54750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Font typeface="Century Gothic"/>
              <a:buChar char="🠶"/>
            </a:pPr>
            <a:r>
              <a:rPr lang="it-IT"/>
              <a:t>La verifica del clash avviene o </a:t>
            </a:r>
            <a:r>
              <a:rPr b="1" lang="it-IT"/>
              <a:t>quando sono state risolte in modo esaustivo tutte le regole di espansione di intersezione e unione su un singolo individuo</a:t>
            </a:r>
            <a:r>
              <a:rPr lang="it-IT"/>
              <a:t> oppure </a:t>
            </a:r>
            <a:r>
              <a:rPr b="1" lang="it-IT"/>
              <a:t>quando si va ad aggiungere un nuovo concetto all’interno della ABOX corrente nella regola di espansione unione</a:t>
            </a:r>
            <a:r>
              <a:rPr lang="it-IT"/>
              <a:t>.</a:t>
            </a:r>
            <a:br>
              <a:rPr lang="it-IT"/>
            </a:br>
            <a:endParaRPr/>
          </a:p>
          <a:p>
            <a:pPr indent="-342900" lvl="0" marL="457200" rtl="0" algn="l">
              <a:spcBef>
                <a:spcPts val="0"/>
              </a:spcBef>
              <a:spcAft>
                <a:spcPts val="0"/>
              </a:spcAft>
              <a:buSzPts val="1800"/>
              <a:buFont typeface="Century Gothic"/>
              <a:buChar char="🠶"/>
            </a:pPr>
            <a:r>
              <a:rPr lang="it-IT"/>
              <a:t>Per verificare il clash si controlla per ogni concetto se è presente il suo complemento:</a:t>
            </a:r>
            <a:br>
              <a:rPr lang="it-IT"/>
            </a:br>
            <a:endParaRPr/>
          </a:p>
          <a:p>
            <a:pPr indent="-342900" lvl="2" marL="1371600" rtl="0" algn="l">
              <a:spcBef>
                <a:spcPts val="0"/>
              </a:spcBef>
              <a:spcAft>
                <a:spcPts val="0"/>
              </a:spcAft>
              <a:buSzPts val="1800"/>
              <a:buFont typeface="Century Gothic"/>
              <a:buChar char="🠶"/>
            </a:pPr>
            <a:r>
              <a:rPr lang="it-IT" sz="1800"/>
              <a:t>In caso positivo, si aggiungono le dipendenze del concetto per cui si è verificato il clash all’insieme di punti validi su cui poter effettuare backjumping.</a:t>
            </a:r>
            <a:br>
              <a:rPr lang="it-IT" sz="1800"/>
            </a:br>
            <a:endParaRPr sz="1800"/>
          </a:p>
          <a:p>
            <a:pPr indent="-342900" lvl="1" marL="914400" rtl="0" algn="l">
              <a:spcBef>
                <a:spcPts val="0"/>
              </a:spcBef>
              <a:spcAft>
                <a:spcPts val="0"/>
              </a:spcAft>
              <a:buSzPts val="1800"/>
              <a:buChar char="🠶"/>
            </a:pPr>
            <a:r>
              <a:rPr lang="it-IT" sz="1800"/>
              <a:t>L’algoritmo lavora sulla lista di concetti contenuta in concepts in maniera ricorsiva, quindi verranno esaminati solo i concetti effettivamente presenti nella lista al momento della chiamata, così da non essere </a:t>
            </a:r>
            <a:r>
              <a:rPr lang="it-IT" sz="1800">
                <a:solidFill>
                  <a:srgbClr val="3F3F3F"/>
                </a:solidFill>
              </a:rPr>
              <a:t>eccessivamente oneroso computazionalmente (O(n²) con n numero di concetti).</a:t>
            </a:r>
            <a:br>
              <a:rPr lang="it-IT" sz="1800"/>
            </a:br>
            <a:endParaRPr sz="1800"/>
          </a:p>
        </p:txBody>
      </p:sp>
      <p:sp>
        <p:nvSpPr>
          <p:cNvPr id="303" name="Google Shape;303;p34"/>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pic>
        <p:nvPicPr>
          <p:cNvPr id="304" name="Google Shape;304;p34"/>
          <p:cNvPicPr preferRelativeResize="0"/>
          <p:nvPr/>
        </p:nvPicPr>
        <p:blipFill>
          <a:blip r:embed="rId3">
            <a:alphaModFix/>
          </a:blip>
          <a:stretch>
            <a:fillRect/>
          </a:stretch>
        </p:blipFill>
        <p:spPr>
          <a:xfrm>
            <a:off x="7895900" y="840310"/>
            <a:ext cx="4143698" cy="585896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5"/>
          <p:cNvSpPr txBox="1"/>
          <p:nvPr>
            <p:ph type="title"/>
          </p:nvPr>
        </p:nvSpPr>
        <p:spPr>
          <a:xfrm>
            <a:off x="1421199" y="118985"/>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a:t>Il metodo getSolution()</a:t>
            </a:r>
            <a:endParaRPr/>
          </a:p>
        </p:txBody>
      </p:sp>
      <p:sp>
        <p:nvSpPr>
          <p:cNvPr id="311" name="Google Shape;311;p35"/>
          <p:cNvSpPr txBox="1"/>
          <p:nvPr>
            <p:ph idx="1" type="body"/>
          </p:nvPr>
        </p:nvSpPr>
        <p:spPr>
          <a:xfrm>
            <a:off x="505950" y="1063875"/>
            <a:ext cx="11762400" cy="59421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it-IT"/>
              <a:t>Dopo aver risolto il tableau è possibile, se il concetto è risultato soddisfacibile, ottenere l’insieme di concetti che configurano la soluzione trovata.</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it-IT"/>
              <a:t>Tali concetti sono tutti quelli presenti nella struttura dati </a:t>
            </a:r>
            <a:r>
              <a:rPr b="1" lang="it-IT"/>
              <a:t>“concepts”</a:t>
            </a:r>
            <a:r>
              <a:rPr lang="it-IT"/>
              <a:t>.</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it-IT"/>
              <a:t>Inizialmente </a:t>
            </a:r>
            <a:r>
              <a:rPr i="1" lang="it-IT"/>
              <a:t>concepts</a:t>
            </a:r>
            <a:r>
              <a:rPr lang="it-IT"/>
              <a:t> contiene solo il </a:t>
            </a:r>
            <a:r>
              <a:rPr i="1" lang="it-IT" u="sng"/>
              <a:t>“concetto zero”,</a:t>
            </a:r>
            <a:r>
              <a:rPr lang="it-IT"/>
              <a:t> ovvero il concetto di cui si vuole verificare la soddisfacibilità. </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it-IT"/>
              <a:t>Al termine dell’esecuzione dell’algoritmo di risoluzione avremo in concepts, oltre al “concetto zero”, tutti i concetti introdotti dalle regole di espansione.</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it-IT"/>
              <a:t>Di questi concetti, andremo ad inserire nella soluzione solo quelli che sono stati incontrati lungo il ramo che ha portato alla soddisfacibilità</a:t>
            </a:r>
            <a:endParaRPr/>
          </a:p>
          <a:p>
            <a:pPr indent="-342900" lvl="1" marL="914400" rtl="0" algn="l">
              <a:spcBef>
                <a:spcPts val="0"/>
              </a:spcBef>
              <a:spcAft>
                <a:spcPts val="0"/>
              </a:spcAft>
              <a:buSzPts val="1800"/>
              <a:buChar char="🠶"/>
            </a:pPr>
            <a:r>
              <a:rPr lang="it-IT" sz="1800"/>
              <a:t>concetti atomici.</a:t>
            </a:r>
            <a:endParaRPr sz="1800"/>
          </a:p>
          <a:p>
            <a:pPr indent="-342900" lvl="1" marL="914400" rtl="0" algn="l">
              <a:spcBef>
                <a:spcPts val="0"/>
              </a:spcBef>
              <a:spcAft>
                <a:spcPts val="0"/>
              </a:spcAft>
              <a:buSzPts val="1800"/>
              <a:buChar char="🠶"/>
            </a:pPr>
            <a:r>
              <a:rPr lang="it-IT" sz="1800"/>
              <a:t>negazione di concetti atomici.</a:t>
            </a:r>
            <a:endParaRPr sz="1800"/>
          </a:p>
          <a:p>
            <a:pPr indent="-342900" lvl="1" marL="914400" rtl="0" algn="l">
              <a:spcBef>
                <a:spcPts val="0"/>
              </a:spcBef>
              <a:spcAft>
                <a:spcPts val="0"/>
              </a:spcAft>
              <a:buSzPts val="1800"/>
              <a:buChar char="🠶"/>
            </a:pPr>
            <a:r>
              <a:rPr lang="it-IT" sz="1800"/>
              <a:t>concetti introdotti con </a:t>
            </a:r>
            <a:r>
              <a:rPr b="1" i="1" lang="it-IT" sz="1800"/>
              <a:t>→</a:t>
            </a:r>
            <a:r>
              <a:rPr b="1" lang="it-IT" sz="1800">
                <a:solidFill>
                  <a:srgbClr val="202122"/>
                </a:solidFill>
              </a:rPr>
              <a:t>∀</a:t>
            </a:r>
            <a:r>
              <a:rPr lang="it-IT" sz="1800"/>
              <a:t> </a:t>
            </a:r>
            <a:endParaRPr sz="1800"/>
          </a:p>
          <a:p>
            <a:pPr indent="-342900" lvl="1" marL="914400" rtl="0" algn="l">
              <a:spcBef>
                <a:spcPts val="0"/>
              </a:spcBef>
              <a:spcAft>
                <a:spcPts val="0"/>
              </a:spcAft>
              <a:buSzPts val="1800"/>
              <a:buChar char="🠶"/>
            </a:pPr>
            <a:r>
              <a:rPr lang="it-IT" sz="1800"/>
              <a:t>concetti introdotti con </a:t>
            </a:r>
            <a:r>
              <a:rPr b="1" i="1" lang="it-IT" sz="1800"/>
              <a:t>→</a:t>
            </a:r>
            <a:r>
              <a:rPr b="1" i="1" lang="it-IT" sz="1800">
                <a:solidFill>
                  <a:srgbClr val="202122"/>
                </a:solidFill>
                <a:latin typeface="Arial"/>
                <a:ea typeface="Arial"/>
                <a:cs typeface="Arial"/>
                <a:sym typeface="Arial"/>
              </a:rPr>
              <a:t>∃</a:t>
            </a:r>
            <a:endParaRPr sz="1800"/>
          </a:p>
          <a:p>
            <a:pPr indent="0" lvl="0" marL="0" rtl="0" algn="l">
              <a:spcBef>
                <a:spcPts val="1000"/>
              </a:spcBef>
              <a:spcAft>
                <a:spcPts val="0"/>
              </a:spcAft>
              <a:buNone/>
            </a:pPr>
            <a:r>
              <a:t/>
            </a:r>
            <a:endParaRPr/>
          </a:p>
        </p:txBody>
      </p:sp>
      <p:sp>
        <p:nvSpPr>
          <p:cNvPr id="312" name="Google Shape;312;p35"/>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6"/>
          <p:cNvSpPr txBox="1"/>
          <p:nvPr>
            <p:ph type="title"/>
          </p:nvPr>
        </p:nvSpPr>
        <p:spPr>
          <a:xfrm>
            <a:off x="1531889" y="10"/>
            <a:ext cx="9901200" cy="687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lang="it-IT"/>
              <a:t>Interfaccia utente</a:t>
            </a:r>
            <a:endParaRPr/>
          </a:p>
          <a:p>
            <a:pPr indent="0" lvl="0" marL="0" rtl="0" algn="l">
              <a:spcBef>
                <a:spcPts val="0"/>
              </a:spcBef>
              <a:spcAft>
                <a:spcPts val="0"/>
              </a:spcAft>
              <a:buClr>
                <a:srgbClr val="262626"/>
              </a:buClr>
              <a:buSzPts val="3600"/>
              <a:buFont typeface="Century Gothic"/>
              <a:buNone/>
            </a:pPr>
            <a:r>
              <a:t/>
            </a:r>
            <a:endParaRPr/>
          </a:p>
        </p:txBody>
      </p:sp>
      <p:sp>
        <p:nvSpPr>
          <p:cNvPr id="318" name="Google Shape;318;p36"/>
          <p:cNvSpPr txBox="1"/>
          <p:nvPr>
            <p:ph idx="1" type="body"/>
          </p:nvPr>
        </p:nvSpPr>
        <p:spPr>
          <a:xfrm>
            <a:off x="8823075" y="1688375"/>
            <a:ext cx="3420000" cy="48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it-IT"/>
              <a:t>È possibile attivare le opzioni:</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b="1" lang="it-IT"/>
              <a:t>SOLUTION</a:t>
            </a:r>
            <a:r>
              <a:rPr lang="it-IT"/>
              <a:t>: se spuntato mostra in output la soluzione, di quelle possibili, trovata dal tableau (se soddisfacibile).</a:t>
            </a:r>
            <a:br>
              <a:rPr lang="it-IT"/>
            </a:br>
            <a:endParaRPr/>
          </a:p>
          <a:p>
            <a:pPr indent="-342900" lvl="0" marL="457200" rtl="0" algn="l">
              <a:spcBef>
                <a:spcPts val="0"/>
              </a:spcBef>
              <a:spcAft>
                <a:spcPts val="0"/>
              </a:spcAft>
              <a:buSzPts val="1800"/>
              <a:buChar char="🠶"/>
            </a:pPr>
            <a:r>
              <a:rPr b="1" lang="it-IT"/>
              <a:t>RENDERING</a:t>
            </a:r>
            <a:r>
              <a:rPr lang="it-IT"/>
              <a:t>: se spuntato effettua il rendering in</a:t>
            </a:r>
            <a:r>
              <a:rPr lang="it-IT"/>
              <a:t> formato DL syntax e Manchester syntax del concetto preso in input</a:t>
            </a:r>
            <a:r>
              <a:rPr lang="it-IT"/>
              <a:t>.</a:t>
            </a:r>
            <a:br>
              <a:rPr lang="it-IT"/>
            </a:br>
            <a:endParaRPr/>
          </a:p>
          <a:p>
            <a:pPr indent="-342900" lvl="0" marL="457200" rtl="0" algn="l">
              <a:spcBef>
                <a:spcPts val="0"/>
              </a:spcBef>
              <a:spcAft>
                <a:spcPts val="0"/>
              </a:spcAft>
              <a:buSzPts val="1800"/>
              <a:buChar char="🠶"/>
            </a:pPr>
            <a:r>
              <a:rPr b="1" lang="it-IT"/>
              <a:t>LOG</a:t>
            </a:r>
            <a:r>
              <a:rPr lang="it-IT"/>
              <a:t>: attiva il processo di logging.</a:t>
            </a:r>
            <a:endParaRPr/>
          </a:p>
        </p:txBody>
      </p:sp>
      <p:sp>
        <p:nvSpPr>
          <p:cNvPr id="319" name="Google Shape;319;p36"/>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
        <p:nvSpPr>
          <p:cNvPr id="320" name="Google Shape;320;p36"/>
          <p:cNvSpPr txBox="1"/>
          <p:nvPr/>
        </p:nvSpPr>
        <p:spPr>
          <a:xfrm>
            <a:off x="634225" y="1152875"/>
            <a:ext cx="11563800" cy="6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IT" sz="1800">
                <a:solidFill>
                  <a:srgbClr val="3F3F3F"/>
                </a:solidFill>
                <a:latin typeface="Century Gothic"/>
                <a:ea typeface="Century Gothic"/>
                <a:cs typeface="Century Gothic"/>
                <a:sym typeface="Century Gothic"/>
              </a:rPr>
              <a:t>Dalla GUI è possibile avviare il processo di reasoning selezionando la directory in cui sono contenuti i file .owl (la directory </a:t>
            </a:r>
            <a:r>
              <a:rPr lang="it-IT" sz="1800">
                <a:solidFill>
                  <a:srgbClr val="3F3F3F"/>
                </a:solidFill>
                <a:latin typeface="Century Gothic"/>
                <a:ea typeface="Century Gothic"/>
                <a:cs typeface="Century Gothic"/>
                <a:sym typeface="Century Gothic"/>
              </a:rPr>
              <a:t>di default </a:t>
            </a:r>
            <a:r>
              <a:rPr lang="it-IT" sz="1800">
                <a:solidFill>
                  <a:srgbClr val="3F3F3F"/>
                </a:solidFill>
                <a:latin typeface="Century Gothic"/>
                <a:ea typeface="Century Gothic"/>
                <a:cs typeface="Century Gothic"/>
                <a:sym typeface="Century Gothic"/>
              </a:rPr>
              <a:t>è ‘Concetti’) e premendo il pulsante “Start”.</a:t>
            </a:r>
            <a:endParaRPr sz="1800">
              <a:solidFill>
                <a:srgbClr val="3F3F3F"/>
              </a:solidFill>
              <a:latin typeface="Century Gothic"/>
              <a:ea typeface="Century Gothic"/>
              <a:cs typeface="Century Gothic"/>
              <a:sym typeface="Century Gothic"/>
            </a:endParaRPr>
          </a:p>
          <a:p>
            <a:pPr indent="0" lvl="0" marL="0" rtl="0" algn="l">
              <a:spcBef>
                <a:spcPts val="0"/>
              </a:spcBef>
              <a:spcAft>
                <a:spcPts val="0"/>
              </a:spcAft>
              <a:buNone/>
            </a:pPr>
            <a:r>
              <a:t/>
            </a:r>
            <a:endParaRPr sz="1800">
              <a:solidFill>
                <a:srgbClr val="3F3F3F"/>
              </a:solidFill>
              <a:latin typeface="Century Gothic"/>
              <a:ea typeface="Century Gothic"/>
              <a:cs typeface="Century Gothic"/>
              <a:sym typeface="Century Gothic"/>
            </a:endParaRPr>
          </a:p>
          <a:p>
            <a:pPr indent="0" lvl="0" marL="0" rtl="0" algn="l">
              <a:spcBef>
                <a:spcPts val="0"/>
              </a:spcBef>
              <a:spcAft>
                <a:spcPts val="0"/>
              </a:spcAft>
              <a:buNone/>
            </a:pPr>
            <a:r>
              <a:t/>
            </a:r>
            <a:endParaRPr sz="1800">
              <a:solidFill>
                <a:srgbClr val="3F3F3F"/>
              </a:solidFill>
              <a:latin typeface="Century Gothic"/>
              <a:ea typeface="Century Gothic"/>
              <a:cs typeface="Century Gothic"/>
              <a:sym typeface="Century Gothic"/>
            </a:endParaRPr>
          </a:p>
          <a:p>
            <a:pPr indent="0" lvl="0" marL="0" rtl="0" algn="l">
              <a:spcBef>
                <a:spcPts val="0"/>
              </a:spcBef>
              <a:spcAft>
                <a:spcPts val="0"/>
              </a:spcAft>
              <a:buNone/>
            </a:pPr>
            <a:r>
              <a:t/>
            </a:r>
            <a:endParaRPr sz="2600">
              <a:solidFill>
                <a:srgbClr val="3F3F3F"/>
              </a:solidFill>
              <a:latin typeface="Century Gothic"/>
              <a:ea typeface="Century Gothic"/>
              <a:cs typeface="Century Gothic"/>
              <a:sym typeface="Century Gothic"/>
            </a:endParaRPr>
          </a:p>
        </p:txBody>
      </p:sp>
      <p:sp>
        <p:nvSpPr>
          <p:cNvPr id="321" name="Google Shape;321;p36"/>
          <p:cNvSpPr txBox="1"/>
          <p:nvPr/>
        </p:nvSpPr>
        <p:spPr>
          <a:xfrm>
            <a:off x="1037638" y="5376000"/>
            <a:ext cx="7167000" cy="11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IT" sz="1800">
                <a:latin typeface="Century Gothic"/>
                <a:ea typeface="Century Gothic"/>
                <a:cs typeface="Century Gothic"/>
                <a:sym typeface="Century Gothic"/>
              </a:rPr>
              <a:t>Inoltre, è possibile visualizzare un file di log all’interno</a:t>
            </a:r>
            <a:endParaRPr sz="1800">
              <a:latin typeface="Century Gothic"/>
              <a:ea typeface="Century Gothic"/>
              <a:cs typeface="Century Gothic"/>
              <a:sym typeface="Century Gothic"/>
            </a:endParaRPr>
          </a:p>
          <a:p>
            <a:pPr indent="0" lvl="0" marL="0" rtl="0" algn="l">
              <a:spcBef>
                <a:spcPts val="0"/>
              </a:spcBef>
              <a:spcAft>
                <a:spcPts val="0"/>
              </a:spcAft>
              <a:buNone/>
            </a:pPr>
            <a:r>
              <a:rPr lang="it-IT" sz="1800">
                <a:latin typeface="Century Gothic"/>
                <a:ea typeface="Century Gothic"/>
                <a:cs typeface="Century Gothic"/>
                <a:sym typeface="Century Gothic"/>
              </a:rPr>
              <a:t>della GUI e selezionare l’algoritmo di ottimizzazione</a:t>
            </a:r>
            <a:endParaRPr sz="1800">
              <a:latin typeface="Century Gothic"/>
              <a:ea typeface="Century Gothic"/>
              <a:cs typeface="Century Gothic"/>
              <a:sym typeface="Century Gothic"/>
            </a:endParaRPr>
          </a:p>
          <a:p>
            <a:pPr indent="0" lvl="0" marL="0" rtl="0" algn="l">
              <a:spcBef>
                <a:spcPts val="0"/>
              </a:spcBef>
              <a:spcAft>
                <a:spcPts val="0"/>
              </a:spcAft>
              <a:buNone/>
            </a:pPr>
            <a:r>
              <a:rPr lang="it-IT" sz="1800">
                <a:latin typeface="Century Gothic"/>
                <a:ea typeface="Century Gothic"/>
                <a:cs typeface="Century Gothic"/>
                <a:sym typeface="Century Gothic"/>
              </a:rPr>
              <a:t>da utilizzare per il processo di reasoning.</a:t>
            </a:r>
            <a:endParaRPr sz="1800">
              <a:latin typeface="Century Gothic"/>
              <a:ea typeface="Century Gothic"/>
              <a:cs typeface="Century Gothic"/>
              <a:sym typeface="Century Gothic"/>
            </a:endParaRPr>
          </a:p>
        </p:txBody>
      </p:sp>
      <p:pic>
        <p:nvPicPr>
          <p:cNvPr id="322" name="Google Shape;322;p36"/>
          <p:cNvPicPr preferRelativeResize="0"/>
          <p:nvPr/>
        </p:nvPicPr>
        <p:blipFill>
          <a:blip r:embed="rId3">
            <a:alphaModFix/>
          </a:blip>
          <a:stretch>
            <a:fillRect/>
          </a:stretch>
        </p:blipFill>
        <p:spPr>
          <a:xfrm>
            <a:off x="876400" y="1993175"/>
            <a:ext cx="7946674" cy="3382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1787150" y="17646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lang="it-IT"/>
              <a:t>Progettazione del sistema: package</a:t>
            </a:r>
            <a:endParaRPr/>
          </a:p>
          <a:p>
            <a:pPr indent="0" lvl="0" marL="0" rtl="0" algn="l">
              <a:spcBef>
                <a:spcPts val="0"/>
              </a:spcBef>
              <a:spcAft>
                <a:spcPts val="0"/>
              </a:spcAft>
              <a:buNone/>
            </a:pPr>
            <a:r>
              <a:t/>
            </a:r>
            <a:endParaRPr/>
          </a:p>
        </p:txBody>
      </p:sp>
      <p:sp>
        <p:nvSpPr>
          <p:cNvPr id="179" name="Google Shape;179;p19"/>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pic>
        <p:nvPicPr>
          <p:cNvPr id="180" name="Google Shape;180;p19"/>
          <p:cNvPicPr preferRelativeResize="0"/>
          <p:nvPr/>
        </p:nvPicPr>
        <p:blipFill>
          <a:blip r:embed="rId3">
            <a:alphaModFix/>
          </a:blip>
          <a:stretch>
            <a:fillRect/>
          </a:stretch>
        </p:blipFill>
        <p:spPr>
          <a:xfrm>
            <a:off x="3227913" y="2720575"/>
            <a:ext cx="5879425" cy="1873950"/>
          </a:xfrm>
          <a:prstGeom prst="rect">
            <a:avLst/>
          </a:prstGeom>
          <a:noFill/>
          <a:ln>
            <a:noFill/>
          </a:ln>
        </p:spPr>
      </p:pic>
      <p:sp>
        <p:nvSpPr>
          <p:cNvPr id="181" name="Google Shape;181;p19"/>
          <p:cNvSpPr txBox="1"/>
          <p:nvPr>
            <p:ph idx="4294967295" type="body"/>
          </p:nvPr>
        </p:nvSpPr>
        <p:spPr>
          <a:xfrm>
            <a:off x="1132450" y="4852550"/>
            <a:ext cx="3908700" cy="1874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it-IT">
                <a:solidFill>
                  <a:srgbClr val="CC4125"/>
                </a:solidFill>
              </a:rPr>
              <a:t>Launcher</a:t>
            </a:r>
            <a:r>
              <a:rPr lang="it-IT">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355600" lvl="0" marL="457200" rtl="0" algn="l">
              <a:spcBef>
                <a:spcPts val="0"/>
              </a:spcBef>
              <a:spcAft>
                <a:spcPts val="0"/>
              </a:spcAft>
              <a:buSzPts val="2000"/>
              <a:buChar char="🠶"/>
            </a:pPr>
            <a:r>
              <a:rPr lang="it-IT" sz="2000"/>
              <a:t>Test.java</a:t>
            </a:r>
            <a:endParaRPr sz="2000"/>
          </a:p>
          <a:p>
            <a:pPr indent="-355600" lvl="0" marL="457200" rtl="0" algn="l">
              <a:spcBef>
                <a:spcPts val="0"/>
              </a:spcBef>
              <a:spcAft>
                <a:spcPts val="0"/>
              </a:spcAft>
              <a:buSzPts val="2000"/>
              <a:buChar char="🠶"/>
            </a:pPr>
            <a:r>
              <a:rPr lang="it-IT" sz="2000"/>
              <a:t>UrbanoReasoner_GUI.java</a:t>
            </a:r>
            <a:endParaRPr sz="2000"/>
          </a:p>
        </p:txBody>
      </p:sp>
      <p:sp>
        <p:nvSpPr>
          <p:cNvPr id="182" name="Google Shape;182;p19"/>
          <p:cNvSpPr txBox="1"/>
          <p:nvPr>
            <p:ph idx="4294967295" type="body"/>
          </p:nvPr>
        </p:nvSpPr>
        <p:spPr>
          <a:xfrm>
            <a:off x="5345950" y="4852550"/>
            <a:ext cx="3908700" cy="1874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it-IT">
                <a:solidFill>
                  <a:srgbClr val="CC4125"/>
                </a:solidFill>
              </a:rPr>
              <a:t>UrbanoOWLReasoner</a:t>
            </a:r>
            <a:r>
              <a:rPr lang="it-IT">
                <a:solidFill>
                  <a:schemeClr val="dk1"/>
                </a:solidFill>
              </a:rPr>
              <a:t>:</a:t>
            </a:r>
            <a:endParaRPr>
              <a:solidFill>
                <a:schemeClr val="dk1"/>
              </a:solidFill>
            </a:endParaRPr>
          </a:p>
          <a:p>
            <a:pPr indent="0" lvl="0" marL="0" rtl="0" algn="l">
              <a:spcBef>
                <a:spcPts val="0"/>
              </a:spcBef>
              <a:spcAft>
                <a:spcPts val="0"/>
              </a:spcAft>
              <a:buNone/>
            </a:pPr>
            <a:r>
              <a:t/>
            </a:r>
            <a:endParaRPr sz="2000"/>
          </a:p>
          <a:p>
            <a:pPr indent="-355600" lvl="0" marL="457200" rtl="0" algn="l">
              <a:spcBef>
                <a:spcPts val="0"/>
              </a:spcBef>
              <a:spcAft>
                <a:spcPts val="0"/>
              </a:spcAft>
              <a:buSzPts val="2000"/>
              <a:buChar char="🠶"/>
            </a:pPr>
            <a:r>
              <a:rPr lang="it-IT" sz="2000"/>
              <a:t>ReasonerFactory.java</a:t>
            </a:r>
            <a:endParaRPr sz="2000"/>
          </a:p>
          <a:p>
            <a:pPr indent="-355600" lvl="0" marL="457200" rtl="0" algn="l">
              <a:spcBef>
                <a:spcPts val="0"/>
              </a:spcBef>
              <a:spcAft>
                <a:spcPts val="0"/>
              </a:spcAft>
              <a:buSzPts val="2000"/>
              <a:buChar char="🠶"/>
            </a:pPr>
            <a:r>
              <a:rPr lang="it-IT" sz="2000"/>
              <a:t>Reasoner.java</a:t>
            </a:r>
            <a:endParaRPr sz="2000"/>
          </a:p>
          <a:p>
            <a:pPr indent="-355600" lvl="0" marL="457200" rtl="0" algn="l">
              <a:spcBef>
                <a:spcPts val="0"/>
              </a:spcBef>
              <a:spcAft>
                <a:spcPts val="0"/>
              </a:spcAft>
              <a:buSzPts val="2000"/>
              <a:buChar char="🠶"/>
            </a:pPr>
            <a:r>
              <a:rPr lang="it-IT" sz="2000"/>
              <a:t>Tableau.java</a:t>
            </a:r>
            <a:endParaRPr sz="2000"/>
          </a:p>
          <a:p>
            <a:pPr indent="-355600" lvl="0" marL="457200" rtl="0" algn="l">
              <a:spcBef>
                <a:spcPts val="0"/>
              </a:spcBef>
              <a:spcAft>
                <a:spcPts val="0"/>
              </a:spcAft>
              <a:buSzPts val="2000"/>
              <a:buChar char="🠶"/>
            </a:pPr>
            <a:r>
              <a:rPr lang="it-IT" sz="2000"/>
              <a:t>DDBTableau.java</a:t>
            </a:r>
            <a:endParaRPr sz="2000"/>
          </a:p>
        </p:txBody>
      </p:sp>
      <p:sp>
        <p:nvSpPr>
          <p:cNvPr id="183" name="Google Shape;183;p19"/>
          <p:cNvSpPr txBox="1"/>
          <p:nvPr>
            <p:ph idx="4294967295" type="body"/>
          </p:nvPr>
        </p:nvSpPr>
        <p:spPr>
          <a:xfrm>
            <a:off x="9407050" y="4827325"/>
            <a:ext cx="3908700" cy="1874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it-IT">
                <a:solidFill>
                  <a:srgbClr val="CC4125"/>
                </a:solidFill>
              </a:rPr>
              <a:t>projectUtilities</a:t>
            </a:r>
            <a:r>
              <a:rPr lang="it-IT">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355600" lvl="0" marL="457200" rtl="0" algn="l">
              <a:spcBef>
                <a:spcPts val="0"/>
              </a:spcBef>
              <a:spcAft>
                <a:spcPts val="0"/>
              </a:spcAft>
              <a:buSzPts val="2000"/>
              <a:buChar char="🠶"/>
            </a:pPr>
            <a:r>
              <a:rPr lang="it-IT" sz="2000"/>
              <a:t>LogUtility</a:t>
            </a:r>
            <a:r>
              <a:rPr lang="it-IT" sz="2000"/>
              <a:t>.java</a:t>
            </a:r>
            <a:endParaRPr sz="2000"/>
          </a:p>
          <a:p>
            <a:pPr indent="-355600" lvl="0" marL="457200" rtl="0" algn="l">
              <a:spcBef>
                <a:spcPts val="0"/>
              </a:spcBef>
              <a:spcAft>
                <a:spcPts val="0"/>
              </a:spcAft>
              <a:buSzPts val="2000"/>
              <a:buChar char="🠶"/>
            </a:pPr>
            <a:r>
              <a:rPr lang="it-IT" sz="2000"/>
              <a:t>RenderUtility.java</a:t>
            </a:r>
            <a:endParaRPr sz="2000"/>
          </a:p>
        </p:txBody>
      </p:sp>
      <p:sp>
        <p:nvSpPr>
          <p:cNvPr id="184" name="Google Shape;184;p19"/>
          <p:cNvSpPr txBox="1"/>
          <p:nvPr/>
        </p:nvSpPr>
        <p:spPr>
          <a:xfrm>
            <a:off x="1002750" y="1170500"/>
            <a:ext cx="10643400" cy="10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IT" sz="1800">
                <a:latin typeface="Century Gothic"/>
                <a:ea typeface="Century Gothic"/>
                <a:cs typeface="Century Gothic"/>
                <a:sym typeface="Century Gothic"/>
              </a:rPr>
              <a:t>Durante la fase di progettazione sono stati definiti tre package distinti al fine di avere un elevato grado di modularità: questa scelta implica un vantaggio futuro in caso di modifiche del codice ed una immediata comprensione del ruolo svolto da ciascuna classe, oltre che una efficiente organizzazione del progetto.</a:t>
            </a:r>
            <a:endParaRPr sz="1800">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7"/>
          <p:cNvSpPr txBox="1"/>
          <p:nvPr>
            <p:ph type="title"/>
          </p:nvPr>
        </p:nvSpPr>
        <p:spPr>
          <a:xfrm>
            <a:off x="1636000" y="329850"/>
            <a:ext cx="9429900" cy="128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lang="it-IT"/>
              <a:t>Lettura di un file di LOG con backjumping</a:t>
            </a:r>
            <a:endParaRPr/>
          </a:p>
        </p:txBody>
      </p:sp>
      <p:sp>
        <p:nvSpPr>
          <p:cNvPr id="328" name="Google Shape;328;p3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pic>
        <p:nvPicPr>
          <p:cNvPr id="329" name="Google Shape;329;p37"/>
          <p:cNvPicPr preferRelativeResize="0"/>
          <p:nvPr/>
        </p:nvPicPr>
        <p:blipFill>
          <a:blip r:embed="rId3">
            <a:alphaModFix/>
          </a:blip>
          <a:stretch>
            <a:fillRect/>
          </a:stretch>
        </p:blipFill>
        <p:spPr>
          <a:xfrm>
            <a:off x="531800" y="1528375"/>
            <a:ext cx="2798725" cy="4237351"/>
          </a:xfrm>
          <a:prstGeom prst="rect">
            <a:avLst/>
          </a:prstGeom>
          <a:noFill/>
          <a:ln>
            <a:noFill/>
          </a:ln>
        </p:spPr>
      </p:pic>
      <p:pic>
        <p:nvPicPr>
          <p:cNvPr id="330" name="Google Shape;330;p37"/>
          <p:cNvPicPr preferRelativeResize="0"/>
          <p:nvPr/>
        </p:nvPicPr>
        <p:blipFill>
          <a:blip r:embed="rId4">
            <a:alphaModFix/>
          </a:blip>
          <a:stretch>
            <a:fillRect/>
          </a:stretch>
        </p:blipFill>
        <p:spPr>
          <a:xfrm>
            <a:off x="3473775" y="1235525"/>
            <a:ext cx="8718224" cy="5049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8"/>
          <p:cNvSpPr txBox="1"/>
          <p:nvPr>
            <p:ph type="title"/>
          </p:nvPr>
        </p:nvSpPr>
        <p:spPr>
          <a:xfrm>
            <a:off x="1640099" y="19436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a:t>Alcuni concetti utilizzati per i test</a:t>
            </a:r>
            <a:endParaRPr/>
          </a:p>
        </p:txBody>
      </p:sp>
      <p:sp>
        <p:nvSpPr>
          <p:cNvPr id="337" name="Google Shape;337;p38"/>
          <p:cNvSpPr txBox="1"/>
          <p:nvPr>
            <p:ph idx="1" type="body"/>
          </p:nvPr>
        </p:nvSpPr>
        <p:spPr>
          <a:xfrm>
            <a:off x="684200" y="1081250"/>
            <a:ext cx="12192000" cy="34269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lang="it-IT" sz="2000"/>
              <a:t>(A1 ∨ A2) ∧ (∀R.(A1 ∧ A2) ∨ ¬A1) ∧ (B1 ∨ B2) ∧ (∃R.¬A1 ∨ ∃R.¬A2)</a:t>
            </a:r>
            <a:br>
              <a:rPr lang="it-IT" sz="2000"/>
            </a:br>
            <a:endParaRPr sz="2000"/>
          </a:p>
          <a:p>
            <a:pPr indent="-355600" lvl="0" marL="457200" rtl="0" algn="l">
              <a:spcBef>
                <a:spcPts val="0"/>
              </a:spcBef>
              <a:spcAft>
                <a:spcPts val="0"/>
              </a:spcAft>
              <a:buSzPts val="2000"/>
              <a:buChar char="🠶"/>
            </a:pPr>
            <a:r>
              <a:rPr lang="it-IT" sz="2000"/>
              <a:t>(A ∨ B) ∧ (∀R.(∀S.A ∨ ¬B) ∧ (A2 ∨ B2) ∧ (∃R.(∃S.¬A))</a:t>
            </a:r>
            <a:br>
              <a:rPr lang="it-IT" sz="2000"/>
            </a:br>
            <a:endParaRPr sz="2000"/>
          </a:p>
          <a:p>
            <a:pPr indent="-355600" lvl="0" marL="457200" rtl="0" algn="l">
              <a:spcBef>
                <a:spcPts val="0"/>
              </a:spcBef>
              <a:spcAft>
                <a:spcPts val="0"/>
              </a:spcAft>
              <a:buSzPts val="2000"/>
              <a:buChar char="🠶"/>
            </a:pPr>
            <a:r>
              <a:rPr lang="it-IT" sz="2000"/>
              <a:t>(∀R.A ∨ ∀R.¬A) ∧ (A ∨ B) ∧ (∀R.(∀S.A ∨ ¬B) ∧ (∃R.¬A)</a:t>
            </a:r>
            <a:br>
              <a:rPr lang="it-IT" sz="2000"/>
            </a:br>
            <a:endParaRPr sz="2000"/>
          </a:p>
          <a:p>
            <a:pPr indent="-355600" lvl="0" marL="457200" rtl="0" algn="l">
              <a:spcBef>
                <a:spcPts val="0"/>
              </a:spcBef>
              <a:spcAft>
                <a:spcPts val="0"/>
              </a:spcAft>
              <a:buSzPts val="2000"/>
              <a:buChar char="🠶"/>
            </a:pPr>
            <a:r>
              <a:rPr lang="it-IT" sz="2000"/>
              <a:t>(∀R.(A1 ∧ A2) ∨ ∀R.¬B1) ∧ (B1 ∨ B2) ∧ (B3 ∨ B4) ∧ (∃R.¬A1 ∨ ∃R.¬A2)</a:t>
            </a:r>
            <a:br>
              <a:rPr lang="it-IT" sz="2000"/>
            </a:br>
            <a:endParaRPr sz="2000"/>
          </a:p>
          <a:p>
            <a:pPr indent="-355600" lvl="0" marL="457200" rtl="0" algn="l">
              <a:spcBef>
                <a:spcPts val="0"/>
              </a:spcBef>
              <a:spcAft>
                <a:spcPts val="0"/>
              </a:spcAft>
              <a:buSzPts val="2000"/>
              <a:buChar char="🠶"/>
            </a:pPr>
            <a:r>
              <a:rPr lang="it-IT" sz="2000"/>
              <a:t>(∃S.(∀R.(A ∨ B))) ∧ (∃S.(C ∨ D)) ∧ (¬D ∨ ¬B) ∧ (∀</a:t>
            </a:r>
            <a:r>
              <a:rPr lang="it-IT" sz="2000"/>
              <a:t>S.</a:t>
            </a:r>
            <a:r>
              <a:rPr lang="it-IT" sz="2000"/>
              <a:t>(∃R.(¬A ∨ ∀S.¬C)))</a:t>
            </a:r>
            <a:br>
              <a:rPr lang="it-IT" sz="2000"/>
            </a:br>
            <a:endParaRPr sz="2000"/>
          </a:p>
          <a:p>
            <a:pPr indent="-355600" lvl="0" marL="457200" rtl="0" algn="l">
              <a:spcBef>
                <a:spcPts val="0"/>
              </a:spcBef>
              <a:spcAft>
                <a:spcPts val="0"/>
              </a:spcAft>
              <a:buSzPts val="2000"/>
              <a:buChar char="🠶"/>
            </a:pPr>
            <a:r>
              <a:rPr lang="it-IT" sz="2000"/>
              <a:t>(B ∨ A) ∧ (</a:t>
            </a:r>
            <a:r>
              <a:rPr lang="it-IT" sz="2000"/>
              <a:t>∃S.</a:t>
            </a:r>
            <a:r>
              <a:rPr lang="it-IT" sz="2000"/>
              <a:t>(∀R.¬A)) </a:t>
            </a:r>
            <a:r>
              <a:rPr lang="it-IT" sz="2000"/>
              <a:t>∨ ∃S.</a:t>
            </a:r>
            <a:r>
              <a:rPr lang="it-IT" sz="2000"/>
              <a:t>B) ∧ (¬B </a:t>
            </a:r>
            <a:r>
              <a:rPr lang="it-IT" sz="2000"/>
              <a:t>∨</a:t>
            </a:r>
            <a:r>
              <a:rPr lang="it-IT" sz="2000"/>
              <a:t> </a:t>
            </a:r>
            <a:r>
              <a:rPr lang="it-IT" sz="2000"/>
              <a:t>∃R.</a:t>
            </a:r>
            <a:r>
              <a:rPr lang="it-IT" sz="2000"/>
              <a:t>A) ∧ (∀S.(∃R.A) </a:t>
            </a:r>
            <a:r>
              <a:rPr lang="it-IT" sz="2000"/>
              <a:t>∨ ¬</a:t>
            </a:r>
            <a:r>
              <a:rPr lang="it-IT" sz="2000"/>
              <a:t>A)</a:t>
            </a:r>
            <a:br>
              <a:rPr lang="it-IT" sz="2000"/>
            </a:br>
            <a:endParaRPr sz="2000"/>
          </a:p>
          <a:p>
            <a:pPr indent="-355600" lvl="0" marL="457200" rtl="0" algn="l">
              <a:spcBef>
                <a:spcPts val="0"/>
              </a:spcBef>
              <a:spcAft>
                <a:spcPts val="0"/>
              </a:spcAft>
              <a:buSzPts val="2000"/>
              <a:buChar char="🠶"/>
            </a:pPr>
            <a:r>
              <a:rPr lang="it-IT" sz="2000"/>
              <a:t>(A </a:t>
            </a:r>
            <a:r>
              <a:rPr lang="it-IT" sz="2000"/>
              <a:t>∨ </a:t>
            </a:r>
            <a:r>
              <a:rPr lang="it-IT" sz="2000"/>
              <a:t>B) </a:t>
            </a:r>
            <a:r>
              <a:rPr lang="it-IT" sz="2000"/>
              <a:t>∧ </a:t>
            </a:r>
            <a:r>
              <a:rPr lang="it-IT" sz="2000"/>
              <a:t>(∃S.(∀R.(¬A </a:t>
            </a:r>
            <a:r>
              <a:rPr lang="it-IT" sz="2000"/>
              <a:t>∨ ∃</a:t>
            </a:r>
            <a:r>
              <a:rPr lang="it-IT" sz="2000"/>
              <a:t>S.B))) </a:t>
            </a:r>
            <a:r>
              <a:rPr lang="it-IT" sz="2000"/>
              <a:t>∧ </a:t>
            </a:r>
            <a:r>
              <a:rPr lang="it-IT" sz="2000"/>
              <a:t>(¬</a:t>
            </a:r>
            <a:r>
              <a:rPr lang="it-IT" sz="2000"/>
              <a:t>B</a:t>
            </a:r>
            <a:r>
              <a:rPr lang="it-IT" sz="2000"/>
              <a:t> </a:t>
            </a:r>
            <a:r>
              <a:rPr lang="it-IT" sz="2000"/>
              <a:t>∨ ∃</a:t>
            </a:r>
            <a:r>
              <a:rPr lang="it-IT" sz="2000"/>
              <a:t>R.A) </a:t>
            </a:r>
            <a:r>
              <a:rPr lang="it-IT" sz="2000"/>
              <a:t>∧ </a:t>
            </a:r>
            <a:r>
              <a:rPr lang="it-IT" sz="2000"/>
              <a:t>(¬A </a:t>
            </a:r>
            <a:r>
              <a:rPr lang="it-IT" sz="2000"/>
              <a:t>∨ ∀</a:t>
            </a:r>
            <a:r>
              <a:rPr lang="it-IT" sz="2000"/>
              <a:t>S.(∃R.A))</a:t>
            </a:r>
            <a:br>
              <a:rPr lang="it-IT" sz="2000"/>
            </a:br>
            <a:endParaRPr sz="2000"/>
          </a:p>
          <a:p>
            <a:pPr indent="-355600" lvl="0" marL="457200" rtl="0" algn="l">
              <a:spcBef>
                <a:spcPts val="0"/>
              </a:spcBef>
              <a:spcAft>
                <a:spcPts val="0"/>
              </a:spcAft>
              <a:buSzPts val="2000"/>
              <a:buChar char="🠶"/>
            </a:pPr>
            <a:r>
              <a:rPr lang="it-IT" sz="2000"/>
              <a:t>(A </a:t>
            </a:r>
            <a:r>
              <a:rPr lang="it-IT" sz="2000"/>
              <a:t>∧ </a:t>
            </a:r>
            <a:r>
              <a:rPr lang="it-IT" sz="2000"/>
              <a:t>B) </a:t>
            </a:r>
            <a:r>
              <a:rPr lang="it-IT" sz="2000"/>
              <a:t>∧ </a:t>
            </a:r>
            <a:r>
              <a:rPr lang="it-IT" sz="2000"/>
              <a:t>(C </a:t>
            </a:r>
            <a:r>
              <a:rPr lang="it-IT" sz="2000"/>
              <a:t>∨ </a:t>
            </a:r>
            <a:r>
              <a:rPr lang="it-IT" sz="2000"/>
              <a:t>D) </a:t>
            </a:r>
            <a:r>
              <a:rPr lang="it-IT" sz="2000"/>
              <a:t>∧ ∀</a:t>
            </a:r>
            <a:r>
              <a:rPr lang="it-IT" sz="2000"/>
              <a:t>R.(B </a:t>
            </a:r>
            <a:r>
              <a:rPr lang="it-IT" sz="2000"/>
              <a:t>∧ ¬</a:t>
            </a:r>
            <a:r>
              <a:rPr lang="it-IT" sz="2000"/>
              <a:t>D </a:t>
            </a:r>
            <a:r>
              <a:rPr lang="it-IT" sz="2000"/>
              <a:t>∧ </a:t>
            </a:r>
            <a:r>
              <a:rPr lang="it-IT" sz="2000"/>
              <a:t>∃S.(¬A </a:t>
            </a:r>
            <a:r>
              <a:rPr lang="it-IT" sz="2000"/>
              <a:t>∧ ¬</a:t>
            </a:r>
            <a:r>
              <a:rPr lang="it-IT" sz="2000"/>
              <a:t>C</a:t>
            </a:r>
            <a:r>
              <a:rPr lang="it-IT" sz="2000"/>
              <a:t>)</a:t>
            </a:r>
            <a:r>
              <a:rPr lang="it-IT" sz="2000"/>
              <a:t>) </a:t>
            </a:r>
            <a:r>
              <a:rPr lang="it-IT" sz="2000"/>
              <a:t>∧ </a:t>
            </a:r>
            <a:r>
              <a:rPr lang="it-IT" sz="2000"/>
              <a:t>(∃R.(∀S.C) </a:t>
            </a:r>
            <a:r>
              <a:rPr lang="it-IT" sz="2000"/>
              <a:t>∨ </a:t>
            </a:r>
            <a:r>
              <a:rPr lang="it-IT" sz="2000"/>
              <a:t>∃R.(∀S.¬B))</a:t>
            </a:r>
            <a:br>
              <a:rPr lang="it-IT" sz="2000"/>
            </a:br>
            <a:endParaRPr sz="2000"/>
          </a:p>
          <a:p>
            <a:pPr indent="-355600" lvl="0" marL="457200" rtl="0" algn="l">
              <a:spcBef>
                <a:spcPts val="0"/>
              </a:spcBef>
              <a:spcAft>
                <a:spcPts val="0"/>
              </a:spcAft>
              <a:buSzPts val="2000"/>
              <a:buChar char="🠶"/>
            </a:pPr>
            <a:r>
              <a:rPr lang="it-IT" sz="2000"/>
              <a:t>(A </a:t>
            </a:r>
            <a:r>
              <a:rPr lang="it-IT" sz="2000"/>
              <a:t>∨ </a:t>
            </a:r>
            <a:r>
              <a:rPr lang="it-IT" sz="2000"/>
              <a:t>∃R.B) </a:t>
            </a:r>
            <a:r>
              <a:rPr lang="it-IT" sz="2000"/>
              <a:t>∧ </a:t>
            </a:r>
            <a:r>
              <a:rPr lang="it-IT" sz="2000"/>
              <a:t>(C ∨ D) </a:t>
            </a:r>
            <a:r>
              <a:rPr lang="it-IT" sz="2000"/>
              <a:t>∧ </a:t>
            </a:r>
            <a:r>
              <a:rPr lang="it-IT" sz="2000"/>
              <a:t>(E ∨ F) </a:t>
            </a:r>
            <a:r>
              <a:rPr lang="it-IT" sz="2000"/>
              <a:t>∧ </a:t>
            </a:r>
            <a:r>
              <a:rPr lang="it-IT" sz="2000"/>
              <a:t>(¬C </a:t>
            </a:r>
            <a:r>
              <a:rPr lang="it-IT" sz="2000"/>
              <a:t>∨ </a:t>
            </a:r>
            <a:r>
              <a:rPr lang="it-IT" sz="2000"/>
              <a:t>(∀R.¬B)) </a:t>
            </a:r>
            <a:r>
              <a:rPr lang="it-IT" sz="2000"/>
              <a:t>∧ </a:t>
            </a:r>
            <a:r>
              <a:rPr lang="it-IT" sz="2000"/>
              <a:t>(¬A </a:t>
            </a:r>
            <a:r>
              <a:rPr lang="it-IT" sz="2000"/>
              <a:t>∨ ¬</a:t>
            </a:r>
            <a:r>
              <a:rPr lang="it-IT" sz="2000"/>
              <a:t>E) </a:t>
            </a:r>
            <a:r>
              <a:rPr lang="it-IT" sz="2000"/>
              <a:t>∧ </a:t>
            </a:r>
            <a:r>
              <a:rPr lang="it-IT" sz="2000"/>
              <a:t>(¬(A ∨∃R.B) </a:t>
            </a:r>
            <a:r>
              <a:rPr lang="it-IT" sz="2000"/>
              <a:t>∧ </a:t>
            </a:r>
            <a:r>
              <a:rPr lang="it-IT" sz="2000"/>
              <a:t>(¬C ∨ ∀R.¬B) </a:t>
            </a:r>
            <a:r>
              <a:rPr lang="it-IT" sz="2000"/>
              <a:t>∧ ¬</a:t>
            </a:r>
            <a:r>
              <a:rPr lang="it-IT" sz="2000"/>
              <a:t>E</a:t>
            </a:r>
            <a:br>
              <a:rPr lang="it-IT" sz="2000"/>
            </a:br>
            <a:endParaRPr sz="2000"/>
          </a:p>
          <a:p>
            <a:pPr indent="0" lvl="0" marL="457200" rtl="0" algn="l">
              <a:spcBef>
                <a:spcPts val="1000"/>
              </a:spcBef>
              <a:spcAft>
                <a:spcPts val="0"/>
              </a:spcAft>
              <a:buNone/>
            </a:pPr>
            <a:r>
              <a:t/>
            </a:r>
            <a:endParaRPr sz="2000"/>
          </a:p>
        </p:txBody>
      </p:sp>
      <p:sp>
        <p:nvSpPr>
          <p:cNvPr id="338" name="Google Shape;338;p38"/>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sp>
        <p:nvSpPr>
          <p:cNvPr id="339" name="Google Shape;339;p38"/>
          <p:cNvSpPr/>
          <p:nvPr/>
        </p:nvSpPr>
        <p:spPr>
          <a:xfrm>
            <a:off x="9812500" y="1307150"/>
            <a:ext cx="2027400" cy="2774700"/>
          </a:xfrm>
          <a:prstGeom prst="rect">
            <a:avLst/>
          </a:prstGeom>
          <a:gradFill>
            <a:gsLst>
              <a:gs pos="0">
                <a:srgbClr val="FFF6DB"/>
              </a:gs>
              <a:gs pos="100000">
                <a:srgbClr val="FAD25C"/>
              </a:gs>
            </a:gsLst>
            <a:lin ang="10800025"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8"/>
          <p:cNvSpPr txBox="1"/>
          <p:nvPr>
            <p:ph idx="2" type="body"/>
          </p:nvPr>
        </p:nvSpPr>
        <p:spPr>
          <a:xfrm>
            <a:off x="9790475" y="1230875"/>
            <a:ext cx="2027400" cy="2774700"/>
          </a:xfrm>
          <a:prstGeom prst="rect">
            <a:avLst/>
          </a:prstGeom>
          <a:ln>
            <a:noFill/>
          </a:ln>
        </p:spPr>
        <p:txBody>
          <a:bodyPr anchorCtr="0" anchor="t" bIns="45700" lIns="91425" spcFirstLastPara="1" rIns="91425" wrap="square" tIns="45700">
            <a:noAutofit/>
          </a:bodyPr>
          <a:lstStyle/>
          <a:p>
            <a:pPr indent="0" lvl="0" marL="0" rtl="0" algn="l">
              <a:spcBef>
                <a:spcPts val="1000"/>
              </a:spcBef>
              <a:spcAft>
                <a:spcPts val="0"/>
              </a:spcAft>
              <a:buNone/>
            </a:pPr>
            <a:r>
              <a:rPr i="1" lang="it-IT"/>
              <a:t>I concetti  sono stati formalizzati in linguaggio OWL utilizzando l’editor protégé.</a:t>
            </a:r>
            <a:endParaRPr i="1"/>
          </a:p>
          <a:p>
            <a:pPr indent="0" lvl="0" marL="0" rtl="0" algn="l">
              <a:spcBef>
                <a:spcPts val="1000"/>
              </a:spcBef>
              <a:spcAft>
                <a:spcPts val="0"/>
              </a:spcAft>
              <a:buNone/>
            </a:pPr>
            <a:r>
              <a:rPr i="1" lang="it-IT"/>
              <a:t>In totale è stata verificata la soddisfacibilità di 37 concetti.</a:t>
            </a:r>
            <a:endParaRPr i="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9"/>
          <p:cNvSpPr txBox="1"/>
          <p:nvPr>
            <p:ph type="title"/>
          </p:nvPr>
        </p:nvSpPr>
        <p:spPr>
          <a:xfrm>
            <a:off x="1576293" y="82262"/>
            <a:ext cx="9768600" cy="62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240"/>
              <a:buFont typeface="Century Gothic"/>
              <a:buNone/>
            </a:pPr>
            <a:r>
              <a:rPr lang="it-IT" sz="3240"/>
              <a:t>Risultati ottenuti e confronto con HermiT</a:t>
            </a:r>
            <a:endParaRPr sz="3240"/>
          </a:p>
        </p:txBody>
      </p:sp>
      <p:sp>
        <p:nvSpPr>
          <p:cNvPr id="346" name="Google Shape;346;p39"/>
          <p:cNvSpPr txBox="1"/>
          <p:nvPr>
            <p:ph idx="2" type="body"/>
          </p:nvPr>
        </p:nvSpPr>
        <p:spPr>
          <a:xfrm>
            <a:off x="798372" y="3766197"/>
            <a:ext cx="4314000" cy="3777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it-IT" sz="2000"/>
              <a:t>Legenda:</a:t>
            </a:r>
            <a:endParaRPr sz="2000"/>
          </a:p>
          <a:p>
            <a:pPr indent="-355600" lvl="0" marL="457200" rtl="0" algn="l">
              <a:spcBef>
                <a:spcPts val="0"/>
              </a:spcBef>
              <a:spcAft>
                <a:spcPts val="0"/>
              </a:spcAft>
              <a:buSzPts val="2000"/>
              <a:buChar char="🠶"/>
            </a:pPr>
            <a:r>
              <a:rPr lang="it-IT" sz="2000"/>
              <a:t>In </a:t>
            </a:r>
            <a:r>
              <a:rPr lang="it-IT" sz="2000">
                <a:highlight>
                  <a:srgbClr val="8EA9DB"/>
                </a:highlight>
              </a:rPr>
              <a:t>blu</a:t>
            </a:r>
            <a:r>
              <a:rPr lang="it-IT" sz="2000"/>
              <a:t> sono evidenziati i risultati in cui HermiT ha tempi migliori del reasoner implementato.</a:t>
            </a:r>
            <a:br>
              <a:rPr lang="it-IT" sz="2000"/>
            </a:br>
            <a:endParaRPr sz="2000"/>
          </a:p>
          <a:p>
            <a:pPr indent="-355600" lvl="0" marL="457200" rtl="0" algn="l">
              <a:spcBef>
                <a:spcPts val="0"/>
              </a:spcBef>
              <a:spcAft>
                <a:spcPts val="0"/>
              </a:spcAft>
              <a:buSzPts val="2000"/>
              <a:buChar char="🠶"/>
            </a:pPr>
            <a:r>
              <a:rPr lang="it-IT" sz="2000"/>
              <a:t>In </a:t>
            </a:r>
            <a:r>
              <a:rPr lang="it-IT" sz="2000">
                <a:highlight>
                  <a:srgbClr val="F4B084"/>
                </a:highlight>
              </a:rPr>
              <a:t>rosso</a:t>
            </a:r>
            <a:r>
              <a:rPr lang="it-IT" sz="2000"/>
              <a:t>, viceversa, sono evidenziati i risultati in cui il reasoner implementato ha tempi migliori di HermiT.</a:t>
            </a:r>
            <a:endParaRPr sz="2000"/>
          </a:p>
        </p:txBody>
      </p:sp>
      <p:sp>
        <p:nvSpPr>
          <p:cNvPr id="347" name="Google Shape;347;p3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
        <p:nvSpPr>
          <p:cNvPr id="348" name="Google Shape;348;p39"/>
          <p:cNvSpPr txBox="1"/>
          <p:nvPr>
            <p:ph idx="2" type="body"/>
          </p:nvPr>
        </p:nvSpPr>
        <p:spPr>
          <a:xfrm>
            <a:off x="613800" y="1279225"/>
            <a:ext cx="4727100" cy="122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it-IT" sz="2000"/>
              <a:t>Nel confronto tra i due reasoner è stata verificata la soddisfacibilità di 37 concetti distinti contenuti in differenti file .owl (il cui nome è riportato nella tabella): su tutti i concetti i reasoner hanno concordato sul risultato finale.</a:t>
            </a:r>
            <a:endParaRPr sz="2000"/>
          </a:p>
        </p:txBody>
      </p:sp>
      <p:pic>
        <p:nvPicPr>
          <p:cNvPr id="349" name="Google Shape;349;p39"/>
          <p:cNvPicPr preferRelativeResize="0"/>
          <p:nvPr/>
        </p:nvPicPr>
        <p:blipFill>
          <a:blip r:embed="rId3">
            <a:alphaModFix/>
          </a:blip>
          <a:stretch>
            <a:fillRect/>
          </a:stretch>
        </p:blipFill>
        <p:spPr>
          <a:xfrm>
            <a:off x="5493300" y="856262"/>
            <a:ext cx="6546300" cy="575995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0"/>
          <p:cNvSpPr txBox="1"/>
          <p:nvPr>
            <p:ph type="title"/>
          </p:nvPr>
        </p:nvSpPr>
        <p:spPr>
          <a:xfrm>
            <a:off x="1542689" y="245416"/>
            <a:ext cx="8911800" cy="687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lang="it-IT"/>
              <a:t>Considerazioni finali</a:t>
            </a:r>
            <a:endParaRPr/>
          </a:p>
        </p:txBody>
      </p:sp>
      <p:sp>
        <p:nvSpPr>
          <p:cNvPr id="355" name="Google Shape;355;p40"/>
          <p:cNvSpPr txBox="1"/>
          <p:nvPr>
            <p:ph idx="1" type="body"/>
          </p:nvPr>
        </p:nvSpPr>
        <p:spPr>
          <a:xfrm>
            <a:off x="752450" y="1215775"/>
            <a:ext cx="11602800" cy="57051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Char char="🠶"/>
            </a:pPr>
            <a:r>
              <a:rPr lang="it-IT"/>
              <a:t>Come visto precedentemente, il nostro reasoner e HermiT hanno tempi di esecuzione differenti.</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it-IT"/>
              <a:t>In molte occasioni, </a:t>
            </a:r>
            <a:r>
              <a:rPr lang="it-IT" u="sng"/>
              <a:t>soprattutto con concetti semplici</a:t>
            </a:r>
            <a:r>
              <a:rPr lang="it-IT"/>
              <a:t>, il nostro reasoner “batte” HermiT in termini di tempo.</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it-IT"/>
              <a:t>Tutto ciò non è insolito: infatti, mentre </a:t>
            </a:r>
            <a:r>
              <a:rPr lang="it-IT" u="sng"/>
              <a:t>HermiT ha al suo interno molteplici algoritmi di basati su “hypertableau”</a:t>
            </a:r>
            <a:r>
              <a:rPr lang="it-IT"/>
              <a:t> con conseguenti strutture dati da inizializzare, </a:t>
            </a:r>
            <a:r>
              <a:rPr lang="it-IT" u="sng"/>
              <a:t>il nostro reasoner è tagliato su misura per un semplice concetto ALC e non necessita dell’inizializzazione di tutte le strutture dati presenti in HermiT</a:t>
            </a:r>
            <a:r>
              <a:rPr lang="it-IT"/>
              <a:t>.</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it-IT"/>
              <a:t>Il nostro reasoner è dunque privo dell’overhead presente in HermiT; va sottolineato che, viceversa, in caso di concetti molto lunghi HermiT richiede tempi inferiori, dimostrando l’effettiva utilità degli hypertableau.</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it-IT"/>
              <a:t>La modularità con cui abbiamo progettato la classe Tableau permette a chi vorrà riutilizzare il nostro codice di effettuare facilmente l’implementazione di nuovi algoritmi semplicemente istanziando una nuova sottoclasse di Tableau.</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it-IT"/>
              <a:t>L’interfaccia grafica è stata progettata seguendo i crismi dell’HCI per essere intuitiva e semplice da utilizzare.</a:t>
            </a:r>
            <a:endParaRPr/>
          </a:p>
        </p:txBody>
      </p:sp>
      <p:sp>
        <p:nvSpPr>
          <p:cNvPr id="356" name="Google Shape;356;p4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0"/>
          <p:cNvSpPr txBox="1"/>
          <p:nvPr>
            <p:ph type="title"/>
          </p:nvPr>
        </p:nvSpPr>
        <p:spPr>
          <a:xfrm>
            <a:off x="1576625" y="147325"/>
            <a:ext cx="10615500" cy="128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lang="it-IT"/>
              <a:t>Progettazione del sistema: Class Diagram UML</a:t>
            </a:r>
            <a:endParaRPr/>
          </a:p>
        </p:txBody>
      </p:sp>
      <p:sp>
        <p:nvSpPr>
          <p:cNvPr id="190" name="Google Shape;190;p2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pic>
        <p:nvPicPr>
          <p:cNvPr id="191" name="Google Shape;191;p20"/>
          <p:cNvPicPr preferRelativeResize="0"/>
          <p:nvPr/>
        </p:nvPicPr>
        <p:blipFill>
          <a:blip r:embed="rId3">
            <a:alphaModFix/>
          </a:blip>
          <a:stretch>
            <a:fillRect/>
          </a:stretch>
        </p:blipFill>
        <p:spPr>
          <a:xfrm>
            <a:off x="2363350" y="787775"/>
            <a:ext cx="7995324" cy="5907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1"/>
          <p:cNvSpPr txBox="1"/>
          <p:nvPr>
            <p:ph type="title"/>
          </p:nvPr>
        </p:nvSpPr>
        <p:spPr>
          <a:xfrm>
            <a:off x="1522567" y="147287"/>
            <a:ext cx="10270500" cy="640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lang="it-IT"/>
              <a:t>Le classi principali: Reasoner e DDBTableau</a:t>
            </a:r>
            <a:endParaRPr/>
          </a:p>
        </p:txBody>
      </p:sp>
      <p:sp>
        <p:nvSpPr>
          <p:cNvPr id="197" name="Google Shape;197;p2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pic>
        <p:nvPicPr>
          <p:cNvPr id="198" name="Google Shape;198;p21"/>
          <p:cNvPicPr preferRelativeResize="0"/>
          <p:nvPr/>
        </p:nvPicPr>
        <p:blipFill>
          <a:blip r:embed="rId3">
            <a:alphaModFix/>
          </a:blip>
          <a:stretch>
            <a:fillRect/>
          </a:stretch>
        </p:blipFill>
        <p:spPr>
          <a:xfrm>
            <a:off x="6651575" y="1274594"/>
            <a:ext cx="4895850" cy="4191000"/>
          </a:xfrm>
          <a:prstGeom prst="rect">
            <a:avLst/>
          </a:prstGeom>
          <a:noFill/>
          <a:ln>
            <a:noFill/>
          </a:ln>
        </p:spPr>
      </p:pic>
      <p:pic>
        <p:nvPicPr>
          <p:cNvPr id="199" name="Google Shape;199;p21"/>
          <p:cNvPicPr preferRelativeResize="0"/>
          <p:nvPr/>
        </p:nvPicPr>
        <p:blipFill>
          <a:blip r:embed="rId4">
            <a:alphaModFix/>
          </a:blip>
          <a:stretch>
            <a:fillRect/>
          </a:stretch>
        </p:blipFill>
        <p:spPr>
          <a:xfrm>
            <a:off x="1165725" y="1663237"/>
            <a:ext cx="4941050" cy="3802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2"/>
          <p:cNvSpPr txBox="1"/>
          <p:nvPr>
            <p:ph type="title"/>
          </p:nvPr>
        </p:nvSpPr>
        <p:spPr>
          <a:xfrm>
            <a:off x="1640150" y="167825"/>
            <a:ext cx="10373700" cy="128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lang="it-IT"/>
              <a:t>L’algoritmo: Dependency-directed backtracking</a:t>
            </a:r>
            <a:endParaRPr/>
          </a:p>
        </p:txBody>
      </p:sp>
      <p:pic>
        <p:nvPicPr>
          <p:cNvPr descr="Immagine che contiene testo&#10;&#10;Descrizione generata automaticamente" id="205" name="Google Shape;205;p22"/>
          <p:cNvPicPr preferRelativeResize="0"/>
          <p:nvPr>
            <p:ph idx="1" type="body"/>
          </p:nvPr>
        </p:nvPicPr>
        <p:blipFill rotWithShape="1">
          <a:blip r:embed="rId3">
            <a:alphaModFix/>
          </a:blip>
          <a:srcRect b="0" l="0" r="0" t="0"/>
          <a:stretch/>
        </p:blipFill>
        <p:spPr>
          <a:xfrm>
            <a:off x="1313308" y="1448715"/>
            <a:ext cx="6212907" cy="4938017"/>
          </a:xfrm>
          <a:prstGeom prst="rect">
            <a:avLst/>
          </a:prstGeom>
          <a:noFill/>
          <a:ln>
            <a:noFill/>
          </a:ln>
        </p:spPr>
      </p:pic>
      <p:pic>
        <p:nvPicPr>
          <p:cNvPr id="206" name="Google Shape;206;p22"/>
          <p:cNvPicPr preferRelativeResize="0"/>
          <p:nvPr>
            <p:ph idx="2" type="body"/>
          </p:nvPr>
        </p:nvPicPr>
        <p:blipFill rotWithShape="1">
          <a:blip r:embed="rId4">
            <a:alphaModFix/>
          </a:blip>
          <a:srcRect b="0" l="0" r="0" t="0"/>
          <a:stretch/>
        </p:blipFill>
        <p:spPr>
          <a:xfrm>
            <a:off x="7913622" y="1449388"/>
            <a:ext cx="4100187" cy="4163622"/>
          </a:xfrm>
          <a:prstGeom prst="rect">
            <a:avLst/>
          </a:prstGeom>
          <a:noFill/>
          <a:ln>
            <a:noFill/>
          </a:ln>
        </p:spPr>
      </p:pic>
      <p:sp>
        <p:nvSpPr>
          <p:cNvPr id="207" name="Google Shape;207;p22"/>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3"/>
          <p:cNvSpPr txBox="1"/>
          <p:nvPr>
            <p:ph type="title"/>
          </p:nvPr>
        </p:nvSpPr>
        <p:spPr>
          <a:xfrm>
            <a:off x="1502275" y="111825"/>
            <a:ext cx="105612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a:t>Ordinamento dei concetti: exp_comparator</a:t>
            </a:r>
            <a:endParaRPr/>
          </a:p>
        </p:txBody>
      </p:sp>
      <p:sp>
        <p:nvSpPr>
          <p:cNvPr id="214" name="Google Shape;214;p23"/>
          <p:cNvSpPr txBox="1"/>
          <p:nvPr>
            <p:ph idx="1" type="body"/>
          </p:nvPr>
        </p:nvSpPr>
        <p:spPr>
          <a:xfrm>
            <a:off x="1140250" y="1392825"/>
            <a:ext cx="5436000" cy="5465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it-IT"/>
              <a:t>Al fine di ordinare i concetti secondo l’ordine di valutazione "</a:t>
            </a:r>
            <a:r>
              <a:rPr lang="it-IT" u="sng"/>
              <a:t>∧ &lt; ∨ &lt; ∃ &lt; ∀ &lt; ¬ &lt; Atom</a:t>
            </a:r>
            <a:r>
              <a:rPr lang="it-IT"/>
              <a:t>", è stato implementato l’oggetto </a:t>
            </a:r>
            <a:r>
              <a:rPr b="1" lang="it-IT"/>
              <a:t>exp_comparator </a:t>
            </a:r>
            <a:r>
              <a:rPr lang="it-IT"/>
              <a:t>di tipo </a:t>
            </a:r>
            <a:r>
              <a:rPr b="1" lang="it-IT"/>
              <a:t>Comparator&lt;OWLClassExpression&gt;</a:t>
            </a:r>
            <a:r>
              <a:rPr lang="it-IT"/>
              <a:t>, così da poter ordinare </a:t>
            </a:r>
            <a:r>
              <a:rPr i="1" lang="it-IT" u="sng"/>
              <a:t>on-the-fly</a:t>
            </a:r>
            <a:r>
              <a:rPr lang="it-IT"/>
              <a:t> i concetti e poter applicare correttamente la regola di espansione.</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it-IT"/>
              <a:t>L’oggetto </a:t>
            </a:r>
            <a:r>
              <a:rPr b="1" lang="it-IT"/>
              <a:t>exp_comparator </a:t>
            </a:r>
            <a:r>
              <a:rPr lang="it-IT"/>
              <a:t>ci serve al fine di ordinare correttamente i concetti per applicare le regole di espansione come descritto dall’algoritmo di risoluzione del tableau con ottimizzazione denominata “</a:t>
            </a:r>
            <a:r>
              <a:rPr i="1" lang="it-IT"/>
              <a:t>Dependency directed backtracking</a:t>
            </a:r>
            <a:r>
              <a:rPr lang="it-IT"/>
              <a:t>”.</a:t>
            </a:r>
            <a:endParaRPr/>
          </a:p>
        </p:txBody>
      </p:sp>
      <p:sp>
        <p:nvSpPr>
          <p:cNvPr id="215" name="Google Shape;215;p23"/>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pic>
        <p:nvPicPr>
          <p:cNvPr id="216" name="Google Shape;216;p23"/>
          <p:cNvPicPr preferRelativeResize="0"/>
          <p:nvPr/>
        </p:nvPicPr>
        <p:blipFill>
          <a:blip r:embed="rId3">
            <a:alphaModFix/>
          </a:blip>
          <a:stretch>
            <a:fillRect/>
          </a:stretch>
        </p:blipFill>
        <p:spPr>
          <a:xfrm>
            <a:off x="7008846" y="1152875"/>
            <a:ext cx="4880280" cy="5356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4"/>
          <p:cNvSpPr txBox="1"/>
          <p:nvPr>
            <p:ph type="title"/>
          </p:nvPr>
        </p:nvSpPr>
        <p:spPr>
          <a:xfrm>
            <a:off x="1603514" y="176460"/>
            <a:ext cx="9901200" cy="687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lang="it-IT"/>
              <a:t>Implementazione del codice: SAT()</a:t>
            </a:r>
            <a:endParaRPr/>
          </a:p>
        </p:txBody>
      </p:sp>
      <p:sp>
        <p:nvSpPr>
          <p:cNvPr id="222" name="Google Shape;222;p24"/>
          <p:cNvSpPr txBox="1"/>
          <p:nvPr>
            <p:ph idx="2" type="body"/>
          </p:nvPr>
        </p:nvSpPr>
        <p:spPr>
          <a:xfrm>
            <a:off x="889900" y="1213975"/>
            <a:ext cx="6290400" cy="5085300"/>
          </a:xfrm>
          <a:prstGeom prst="rect">
            <a:avLst/>
          </a:prstGeom>
          <a:noFill/>
          <a:ln>
            <a:noFill/>
          </a:ln>
        </p:spPr>
        <p:txBody>
          <a:bodyPr anchorCtr="0" anchor="t" bIns="45700" lIns="91425" spcFirstLastPara="1" rIns="91425" wrap="square" tIns="45700">
            <a:noAutofit/>
          </a:bodyPr>
          <a:lstStyle/>
          <a:p>
            <a:pPr indent="-355600" lvl="0" marL="457200" rtl="0" algn="l">
              <a:spcBef>
                <a:spcPts val="0"/>
              </a:spcBef>
              <a:spcAft>
                <a:spcPts val="0"/>
              </a:spcAft>
              <a:buSzPts val="2000"/>
              <a:buChar char="🠶"/>
            </a:pPr>
            <a:r>
              <a:rPr lang="it-IT" sz="2000"/>
              <a:t>il metodo SAT() verifica se i </a:t>
            </a:r>
            <a:r>
              <a:rPr i="1" lang="it-IT" sz="2000"/>
              <a:t>concetti</a:t>
            </a:r>
            <a:r>
              <a:rPr lang="it-IT" sz="2000"/>
              <a:t> contenuti in </a:t>
            </a:r>
            <a:r>
              <a:rPr b="1" lang="it-IT" sz="2000"/>
              <a:t>concepts </a:t>
            </a:r>
            <a:r>
              <a:rPr lang="it-IT" sz="2000"/>
              <a:t>sono</a:t>
            </a:r>
            <a:r>
              <a:rPr lang="it-IT" sz="2000"/>
              <a:t> soddisfacibili: inizialmente in questa lista vi sarà solo il concetto ALC iniziale.</a:t>
            </a:r>
            <a:br>
              <a:rPr lang="it-IT" sz="2000"/>
            </a:br>
            <a:endParaRPr sz="2000"/>
          </a:p>
          <a:p>
            <a:pPr indent="-355600" lvl="0" marL="457200" rtl="0" algn="l">
              <a:spcBef>
                <a:spcPts val="0"/>
              </a:spcBef>
              <a:spcAft>
                <a:spcPts val="0"/>
              </a:spcAft>
              <a:buSzPts val="2000"/>
              <a:buChar char="🠶"/>
            </a:pPr>
            <a:r>
              <a:rPr b="1" lang="it-IT" sz="2000"/>
              <a:t>concepts </a:t>
            </a:r>
            <a:r>
              <a:rPr lang="it-IT" sz="2000"/>
              <a:t>è una List&lt;OWLClassExpression&gt;; si procede estraendo una espressione OWL alla volta, verificando a quale classe appartiene.</a:t>
            </a:r>
            <a:br>
              <a:rPr lang="it-IT" sz="2000"/>
            </a:br>
            <a:endParaRPr sz="2000"/>
          </a:p>
          <a:p>
            <a:pPr indent="-355600" lvl="0" marL="457200" rtl="0" algn="l">
              <a:spcBef>
                <a:spcPts val="0"/>
              </a:spcBef>
              <a:spcAft>
                <a:spcPts val="0"/>
              </a:spcAft>
              <a:buSzPts val="2000"/>
              <a:buChar char="🠶"/>
            </a:pPr>
            <a:r>
              <a:rPr lang="it-IT" sz="2000"/>
              <a:t>Individuata la classe dell’espressione, si richiama il metodo che applichi l’opportuna regola di espansione.</a:t>
            </a:r>
            <a:br>
              <a:rPr lang="it-IT" sz="2000"/>
            </a:br>
            <a:endParaRPr sz="2000"/>
          </a:p>
          <a:p>
            <a:pPr indent="-355600" lvl="0" marL="457200" rtl="0" algn="l">
              <a:spcBef>
                <a:spcPts val="0"/>
              </a:spcBef>
              <a:spcAft>
                <a:spcPts val="0"/>
              </a:spcAft>
              <a:buSzPts val="2000"/>
              <a:buChar char="🠶"/>
            </a:pPr>
            <a:r>
              <a:rPr lang="it-IT" sz="2000"/>
              <a:t>Se la classe dell’espressione corrisponde ad un concetto atomico si verifica se è avvenuto un clash durante l’espansione: in tal caso si termina con </a:t>
            </a:r>
            <a:r>
              <a:rPr lang="it-IT" sz="2000"/>
              <a:t>insoddisfacibilità</a:t>
            </a:r>
            <a:r>
              <a:rPr lang="it-IT" sz="2000"/>
              <a:t>, altrimenti si passa alla espressione successiva.</a:t>
            </a:r>
            <a:endParaRPr sz="2000"/>
          </a:p>
        </p:txBody>
      </p:sp>
      <p:sp>
        <p:nvSpPr>
          <p:cNvPr id="223" name="Google Shape;223;p2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pic>
        <p:nvPicPr>
          <p:cNvPr id="224" name="Google Shape;224;p24"/>
          <p:cNvPicPr preferRelativeResize="0"/>
          <p:nvPr/>
        </p:nvPicPr>
        <p:blipFill rotWithShape="1">
          <a:blip r:embed="rId3">
            <a:alphaModFix/>
          </a:blip>
          <a:srcRect b="7137" l="0" r="10386" t="2397"/>
          <a:stretch/>
        </p:blipFill>
        <p:spPr>
          <a:xfrm>
            <a:off x="7849925" y="841663"/>
            <a:ext cx="4084526" cy="582992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5"/>
          <p:cNvSpPr txBox="1"/>
          <p:nvPr>
            <p:ph type="title"/>
          </p:nvPr>
        </p:nvSpPr>
        <p:spPr>
          <a:xfrm>
            <a:off x="1550574" y="191835"/>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a:t>Il metodo solveIntersectionRule(): →</a:t>
            </a:r>
            <a:r>
              <a:rPr lang="it-IT" sz="2250">
                <a:solidFill>
                  <a:srgbClr val="222222"/>
                </a:solidFill>
                <a:latin typeface="Arial"/>
                <a:ea typeface="Arial"/>
                <a:cs typeface="Arial"/>
                <a:sym typeface="Arial"/>
              </a:rPr>
              <a:t>∩</a:t>
            </a:r>
            <a:endParaRPr sz="4800"/>
          </a:p>
        </p:txBody>
      </p:sp>
      <p:sp>
        <p:nvSpPr>
          <p:cNvPr id="231" name="Google Shape;231;p25"/>
          <p:cNvSpPr txBox="1"/>
          <p:nvPr>
            <p:ph idx="1" type="body"/>
          </p:nvPr>
        </p:nvSpPr>
        <p:spPr>
          <a:xfrm>
            <a:off x="812700" y="1098075"/>
            <a:ext cx="11531700" cy="54567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lang="it-IT" sz="2000"/>
              <a:t>Per ogni concetto contenente l’</a:t>
            </a:r>
            <a:r>
              <a:rPr b="1" lang="it-IT" sz="2000">
                <a:solidFill>
                  <a:srgbClr val="434343"/>
                </a:solidFill>
              </a:rPr>
              <a:t>operatore di intersezione</a:t>
            </a:r>
            <a:r>
              <a:rPr lang="it-IT" sz="2000"/>
              <a:t> si vanno ad estrarre i concetti coinvolti e posti in una lista denominata </a:t>
            </a:r>
            <a:r>
              <a:rPr b="1" lang="it-IT" sz="2000"/>
              <a:t>“involved_concepts”</a:t>
            </a:r>
            <a:r>
              <a:rPr lang="it-IT" sz="2000"/>
              <a:t>.</a:t>
            </a:r>
            <a:endParaRPr sz="2000"/>
          </a:p>
          <a:p>
            <a:pPr indent="0" lvl="0" marL="0" rtl="0" algn="l">
              <a:spcBef>
                <a:spcPts val="1000"/>
              </a:spcBef>
              <a:spcAft>
                <a:spcPts val="0"/>
              </a:spcAft>
              <a:buNone/>
            </a:pPr>
            <a:r>
              <a:t/>
            </a:r>
            <a:endParaRPr sz="2000"/>
          </a:p>
          <a:p>
            <a:pPr indent="-355600" lvl="0" marL="457200" rtl="0" algn="l">
              <a:spcBef>
                <a:spcPts val="1000"/>
              </a:spcBef>
              <a:spcAft>
                <a:spcPts val="0"/>
              </a:spcAft>
              <a:buSzPts val="2000"/>
              <a:buChar char="🠶"/>
            </a:pPr>
            <a:r>
              <a:rPr lang="it-IT" sz="2000"/>
              <a:t>Per ogni concetto inserito in questa lista si verifica se era giá presente nell’insieme dei concetti associati all’individuo corrente.</a:t>
            </a:r>
            <a:br>
              <a:rPr lang="it-IT" sz="2000"/>
            </a:br>
            <a:endParaRPr sz="2000"/>
          </a:p>
          <a:p>
            <a:pPr indent="-342900" lvl="1" marL="914400" rtl="0" algn="l">
              <a:spcBef>
                <a:spcPts val="0"/>
              </a:spcBef>
              <a:spcAft>
                <a:spcPts val="0"/>
              </a:spcAft>
              <a:buSzPts val="1800"/>
              <a:buChar char="🠶"/>
            </a:pPr>
            <a:r>
              <a:rPr lang="it-IT" sz="1800"/>
              <a:t>se non è ancora associato all’individuo corrente viene inserito nella lista denominata </a:t>
            </a:r>
            <a:r>
              <a:rPr b="1" lang="it-IT" sz="1800"/>
              <a:t>“concepts”</a:t>
            </a:r>
            <a:r>
              <a:rPr lang="it-IT" sz="1800"/>
              <a:t>, che contiene l’insieme dei concetti finora analizzati e che ci sará utile alla fine.</a:t>
            </a:r>
            <a:endParaRPr sz="1800"/>
          </a:p>
          <a:p>
            <a:pPr indent="-342900" lvl="1" marL="914400" rtl="0" algn="l">
              <a:spcBef>
                <a:spcPts val="0"/>
              </a:spcBef>
              <a:spcAft>
                <a:spcPts val="0"/>
              </a:spcAft>
              <a:buSzPts val="1800"/>
              <a:buChar char="🠶"/>
            </a:pPr>
            <a:r>
              <a:rPr lang="it-IT" sz="1800"/>
              <a:t>se è già presente in “concepts” non viene aggiunto.</a:t>
            </a:r>
            <a:endParaRPr sz="1800"/>
          </a:p>
          <a:p>
            <a:pPr indent="0" lvl="0" marL="0" rtl="0" algn="l">
              <a:spcBef>
                <a:spcPts val="1000"/>
              </a:spcBef>
              <a:spcAft>
                <a:spcPts val="0"/>
              </a:spcAft>
              <a:buNone/>
            </a:pPr>
            <a:r>
              <a:t/>
            </a:r>
            <a:endParaRPr sz="2000"/>
          </a:p>
          <a:p>
            <a:pPr indent="-355600" lvl="0" marL="457200" rtl="0" algn="l">
              <a:spcBef>
                <a:spcPts val="1000"/>
              </a:spcBef>
              <a:spcAft>
                <a:spcPts val="0"/>
              </a:spcAft>
              <a:buSzPts val="2000"/>
              <a:buChar char="🠶"/>
            </a:pPr>
            <a:r>
              <a:rPr lang="it-IT" sz="2000"/>
              <a:t>Dato che la regola di intersezione introduce </a:t>
            </a:r>
            <a:r>
              <a:rPr b="1" lang="it-IT" sz="2000"/>
              <a:t>dipendenze</a:t>
            </a:r>
            <a:r>
              <a:rPr lang="it-IT" sz="2000"/>
              <a:t> tra gli operandi e il concetto dal quale questi sono introdotti, bisogna aggiornare le dipendenze dei concetti </a:t>
            </a:r>
            <a:r>
              <a:rPr i="1" lang="it-IT" sz="2000"/>
              <a:t>C</a:t>
            </a:r>
            <a:r>
              <a:rPr baseline="-25000" i="1" lang="it-IT" sz="2000"/>
              <a:t>1</a:t>
            </a:r>
            <a:r>
              <a:rPr i="1" lang="it-IT" sz="2000"/>
              <a:t>, … , C</a:t>
            </a:r>
            <a:r>
              <a:rPr baseline="-25000" i="1" lang="it-IT" sz="2000"/>
              <a:t>n</a:t>
            </a:r>
            <a:r>
              <a:rPr lang="it-IT" sz="2000"/>
              <a:t> che vengono inseriti all’interno della ABOX.</a:t>
            </a:r>
            <a:endParaRPr sz="2000"/>
          </a:p>
          <a:p>
            <a:pPr indent="0" lvl="0" marL="0" rtl="0" algn="l">
              <a:spcBef>
                <a:spcPts val="1000"/>
              </a:spcBef>
              <a:spcAft>
                <a:spcPts val="0"/>
              </a:spcAft>
              <a:buNone/>
            </a:pPr>
            <a:r>
              <a:t/>
            </a:r>
            <a:endParaRPr sz="2000"/>
          </a:p>
          <a:p>
            <a:pPr indent="-355600" lvl="0" marL="457200" rtl="0" algn="l">
              <a:spcBef>
                <a:spcPts val="1000"/>
              </a:spcBef>
              <a:spcAft>
                <a:spcPts val="0"/>
              </a:spcAft>
              <a:buSzPts val="2000"/>
              <a:buChar char="🠶"/>
            </a:pPr>
            <a:r>
              <a:rPr lang="it-IT" sz="2000"/>
              <a:t>Dopo aver inserito </a:t>
            </a:r>
            <a:r>
              <a:rPr i="1" lang="it-IT" sz="2000"/>
              <a:t>C</a:t>
            </a:r>
            <a:r>
              <a:rPr baseline="-25000" i="1" lang="it-IT" sz="2000"/>
              <a:t>1</a:t>
            </a:r>
            <a:r>
              <a:rPr i="1" lang="it-IT" sz="2000"/>
              <a:t>, …, C</a:t>
            </a:r>
            <a:r>
              <a:rPr baseline="-25000" i="1" lang="it-IT" sz="2000"/>
              <a:t>n</a:t>
            </a:r>
            <a:r>
              <a:rPr lang="it-IT" sz="2000"/>
              <a:t> nella ABOX si passa alla risoluzione della regola di espansione successiva.</a:t>
            </a:r>
            <a:endParaRPr sz="2000"/>
          </a:p>
          <a:p>
            <a:pPr indent="0" lvl="0" marL="0" rtl="0" algn="l">
              <a:spcBef>
                <a:spcPts val="1000"/>
              </a:spcBef>
              <a:spcAft>
                <a:spcPts val="0"/>
              </a:spcAft>
              <a:buNone/>
            </a:pPr>
            <a:r>
              <a:t/>
            </a:r>
            <a:endParaRPr sz="2000"/>
          </a:p>
        </p:txBody>
      </p:sp>
      <p:sp>
        <p:nvSpPr>
          <p:cNvPr id="232" name="Google Shape;232;p25"/>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6"/>
          <p:cNvSpPr txBox="1"/>
          <p:nvPr>
            <p:ph type="title"/>
          </p:nvPr>
        </p:nvSpPr>
        <p:spPr>
          <a:xfrm>
            <a:off x="1561299" y="145385"/>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a:t>Il metodo solveUnionRule(): →</a:t>
            </a:r>
            <a:r>
              <a:rPr lang="it-IT" sz="2350">
                <a:solidFill>
                  <a:srgbClr val="4D5156"/>
                </a:solidFill>
                <a:latin typeface="Arial"/>
                <a:ea typeface="Arial"/>
                <a:cs typeface="Arial"/>
                <a:sym typeface="Arial"/>
              </a:rPr>
              <a:t>∪</a:t>
            </a:r>
            <a:endParaRPr sz="4900"/>
          </a:p>
        </p:txBody>
      </p:sp>
      <p:sp>
        <p:nvSpPr>
          <p:cNvPr id="239" name="Google Shape;239;p26"/>
          <p:cNvSpPr txBox="1"/>
          <p:nvPr>
            <p:ph idx="1" type="body"/>
          </p:nvPr>
        </p:nvSpPr>
        <p:spPr>
          <a:xfrm>
            <a:off x="598575" y="1078950"/>
            <a:ext cx="11898300" cy="576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it-IT"/>
              <a:t>Dato che è possibile effettuare </a:t>
            </a:r>
            <a:r>
              <a:rPr b="1" i="1" lang="it-IT"/>
              <a:t>backjumping</a:t>
            </a:r>
            <a:r>
              <a:rPr lang="it-IT"/>
              <a:t> su un nodo contenente una regola di espansione di tipo unione, andiamo, prima di effettuare ogni altra operazione, a salvare lo stato attuale del Tableau, così da poterlo ripristinare in caso di backjumping sul nodo corrente.                          </a:t>
            </a:r>
            <a:br>
              <a:rPr lang="it-IT"/>
            </a:br>
            <a:r>
              <a:rPr lang="it-IT"/>
              <a:t>Lo </a:t>
            </a:r>
            <a:r>
              <a:rPr b="1" lang="it-IT"/>
              <a:t>stato</a:t>
            </a:r>
            <a:r>
              <a:rPr lang="it-IT"/>
              <a:t> è rappresentato da: </a:t>
            </a:r>
            <a:endParaRPr/>
          </a:p>
          <a:p>
            <a:pPr indent="-342900" lvl="1" marL="914400" rtl="0" algn="l">
              <a:spcBef>
                <a:spcPts val="0"/>
              </a:spcBef>
              <a:spcAft>
                <a:spcPts val="0"/>
              </a:spcAft>
              <a:buSzPts val="1800"/>
              <a:buChar char="🠶"/>
            </a:pPr>
            <a:r>
              <a:rPr b="1" lang="it-IT" sz="1800"/>
              <a:t>old_concept</a:t>
            </a:r>
            <a:r>
              <a:rPr lang="it-IT" sz="1800"/>
              <a:t>: intero che rappresenta l’indice, all’interno della lista </a:t>
            </a:r>
            <a:r>
              <a:rPr b="1" lang="it-IT" sz="1800"/>
              <a:t>“concepts”</a:t>
            </a:r>
            <a:r>
              <a:rPr lang="it-IT" sz="1800"/>
              <a:t>, del </a:t>
            </a:r>
            <a:br>
              <a:rPr lang="it-IT" sz="1800"/>
            </a:br>
            <a:r>
              <a:rPr lang="it-IT" sz="1800"/>
              <a:t>concetto in analisi.</a:t>
            </a:r>
            <a:endParaRPr sz="1800"/>
          </a:p>
          <a:p>
            <a:pPr indent="-342900" lvl="1" marL="914400" rtl="0" algn="l">
              <a:spcBef>
                <a:spcPts val="0"/>
              </a:spcBef>
              <a:spcAft>
                <a:spcPts val="0"/>
              </a:spcAft>
              <a:buSzPts val="1800"/>
              <a:buChar char="🠶"/>
            </a:pPr>
            <a:r>
              <a:rPr b="1" lang="it-IT" sz="1800"/>
              <a:t>old_concepts</a:t>
            </a:r>
            <a:r>
              <a:rPr lang="it-IT" sz="1800"/>
              <a:t>: é una copia della lista </a:t>
            </a:r>
            <a:r>
              <a:rPr b="1" lang="it-IT" sz="1800"/>
              <a:t>“concepts”</a:t>
            </a:r>
            <a:r>
              <a:rPr lang="it-IT" sz="1800"/>
              <a:t>, la quale contiene tutti i concetti </a:t>
            </a:r>
            <a:br>
              <a:rPr lang="it-IT" sz="1800"/>
            </a:br>
            <a:r>
              <a:rPr lang="it-IT" sz="1800"/>
              <a:t>derivati dall’applicazione di regole di espansione a partire dal concetto zero.</a:t>
            </a:r>
            <a:endParaRPr sz="1800"/>
          </a:p>
          <a:p>
            <a:pPr indent="-342900" lvl="1" marL="914400" rtl="0" algn="l">
              <a:spcBef>
                <a:spcPts val="0"/>
              </a:spcBef>
              <a:spcAft>
                <a:spcPts val="0"/>
              </a:spcAft>
              <a:buSzPts val="1800"/>
              <a:buChar char="🠶"/>
            </a:pPr>
            <a:r>
              <a:rPr b="1" lang="it-IT" sz="1800"/>
              <a:t>old_dependencies</a:t>
            </a:r>
            <a:r>
              <a:rPr lang="it-IT" sz="1800"/>
              <a:t>: è una copia del dizionario </a:t>
            </a:r>
            <a:r>
              <a:rPr b="1" lang="it-IT" sz="1800"/>
              <a:t>“dependencies”</a:t>
            </a:r>
            <a:r>
              <a:rPr lang="it-IT" sz="1800"/>
              <a:t>, che per ogni concetto</a:t>
            </a:r>
            <a:br>
              <a:rPr lang="it-IT" sz="1800"/>
            </a:br>
            <a:r>
              <a:rPr lang="it-IT" sz="1800"/>
              <a:t>mantiene una lista di interi, i quali indicano da quali nodi dipende quest’ultimo.</a:t>
            </a:r>
            <a:br>
              <a:rPr lang="it-IT" sz="1800"/>
            </a:br>
            <a:endParaRPr/>
          </a:p>
          <a:p>
            <a:pPr indent="-342900" lvl="0" marL="457200" rtl="0" algn="l">
              <a:spcBef>
                <a:spcPts val="0"/>
              </a:spcBef>
              <a:spcAft>
                <a:spcPts val="0"/>
              </a:spcAft>
              <a:buSzPts val="1800"/>
              <a:buChar char="🠶"/>
            </a:pPr>
            <a:r>
              <a:rPr lang="it-IT"/>
              <a:t>Per ogni concetto C</a:t>
            </a:r>
            <a:r>
              <a:rPr baseline="-25000" lang="it-IT"/>
              <a:t>i</a:t>
            </a:r>
            <a:r>
              <a:rPr lang="it-IT"/>
              <a:t> coinvolto nell’unione vado a costruire una ABOX </a:t>
            </a:r>
            <a:r>
              <a:rPr i="1" lang="it-IT"/>
              <a:t>A </a:t>
            </a:r>
            <a:r>
              <a:rPr lang="it-IT"/>
              <a:t>che contiene:                          A = L(x) U C</a:t>
            </a:r>
            <a:r>
              <a:rPr baseline="-25000" lang="it-IT"/>
              <a:t>i</a:t>
            </a:r>
            <a:endParaRPr baseline="-25000"/>
          </a:p>
          <a:p>
            <a:pPr indent="-342900" lvl="0" marL="457200" rtl="0" algn="l">
              <a:spcBef>
                <a:spcPts val="0"/>
              </a:spcBef>
              <a:spcAft>
                <a:spcPts val="0"/>
              </a:spcAft>
              <a:buSzPts val="1800"/>
              <a:buChar char="🠶"/>
            </a:pPr>
            <a:r>
              <a:rPr lang="it-IT"/>
              <a:t>Aggiorno le dipendenze dell’i-esimo concetto appena aggiunto.</a:t>
            </a:r>
            <a:endParaRPr/>
          </a:p>
          <a:p>
            <a:pPr indent="-342900" lvl="0" marL="457200" rtl="0" algn="l">
              <a:spcBef>
                <a:spcPts val="0"/>
              </a:spcBef>
              <a:spcAft>
                <a:spcPts val="0"/>
              </a:spcAft>
              <a:buSzPts val="1800"/>
              <a:buChar char="🠶"/>
            </a:pPr>
            <a:r>
              <a:rPr lang="it-IT"/>
              <a:t>Verifico:</a:t>
            </a:r>
            <a:endParaRPr/>
          </a:p>
          <a:p>
            <a:pPr indent="-342900" lvl="1" marL="914400" rtl="0" algn="l">
              <a:spcBef>
                <a:spcPts val="0"/>
              </a:spcBef>
              <a:spcAft>
                <a:spcPts val="0"/>
              </a:spcAft>
              <a:buSzPts val="1800"/>
              <a:buChar char="🠶"/>
            </a:pPr>
            <a:r>
              <a:rPr b="1" lang="it-IT" sz="1800"/>
              <a:t>se i concetti contenuti in </a:t>
            </a:r>
            <a:r>
              <a:rPr b="1" i="1" lang="it-IT" sz="1800"/>
              <a:t>A</a:t>
            </a:r>
            <a:r>
              <a:rPr b="1" lang="it-IT" sz="1800"/>
              <a:t> causano un clash</a:t>
            </a:r>
            <a:r>
              <a:rPr lang="it-IT" sz="1800"/>
              <a:t>: in questo caso, dopo aver rimosso l’ultimo concetto inserito in </a:t>
            </a:r>
            <a:r>
              <a:rPr i="1" lang="it-IT" sz="1800"/>
              <a:t>A</a:t>
            </a:r>
            <a:r>
              <a:rPr lang="it-IT" sz="1800"/>
              <a:t> ed aver rimosso le dipendenze che erano state ad esso associate, passo ad analizzare il prossimo disgiunto.</a:t>
            </a:r>
            <a:endParaRPr sz="1800"/>
          </a:p>
          <a:p>
            <a:pPr indent="-342900" lvl="1" marL="914400" rtl="0" algn="l">
              <a:spcBef>
                <a:spcPts val="0"/>
              </a:spcBef>
              <a:spcAft>
                <a:spcPts val="0"/>
              </a:spcAft>
              <a:buSzPts val="1800"/>
              <a:buChar char="🠶"/>
            </a:pPr>
            <a:r>
              <a:rPr b="1" lang="it-IT" sz="1800"/>
              <a:t>se non vi è alcun clash tra i concetti in </a:t>
            </a:r>
            <a:r>
              <a:rPr b="1" i="1" lang="it-IT" sz="1800"/>
              <a:t>A</a:t>
            </a:r>
            <a:r>
              <a:rPr lang="it-IT" sz="1800"/>
              <a:t>: si procede ad effettuare la prossima regola di espansione sul prossimo concetto da analizzare effettuando una chiamata a SAT().</a:t>
            </a:r>
            <a:endParaRPr sz="1800"/>
          </a:p>
        </p:txBody>
      </p:sp>
      <p:sp>
        <p:nvSpPr>
          <p:cNvPr id="240" name="Google Shape;240;p26"/>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Filo">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i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