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3685" r:id="rId2"/>
  </p:sldMasterIdLst>
  <p:notesMasterIdLst>
    <p:notesMasterId r:id="rId23"/>
  </p:notesMasterIdLst>
  <p:sldIdLst>
    <p:sldId id="274" r:id="rId3"/>
    <p:sldId id="277" r:id="rId4"/>
    <p:sldId id="276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8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44C"/>
    <a:srgbClr val="43CDD9"/>
    <a:srgbClr val="30353F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490" y="6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09/07/2019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0" y="248025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2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algn="ctr"/>
            <a:r>
              <a:rPr lang="en-US" dirty="0"/>
              <a:t>piano1812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C108B02-384E-464A-AC7D-9BAAC1CDBF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2029968"/>
            <a:ext cx="2700338" cy="318919"/>
          </a:xfrm>
        </p:spPr>
        <p:txBody>
          <a:bodyPr/>
          <a:lstStyle/>
          <a:p>
            <a:pPr algn="ctr"/>
            <a:r>
              <a:rPr lang="en-US" dirty="0"/>
              <a:t>Password12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1AC9AAA-DDCE-1E41-9291-9C214C196A0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dirty="0"/>
              <a:t>monkey13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D4A229C-A0C7-CE47-9906-13440BC13A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2029968"/>
            <a:ext cx="2700338" cy="318919"/>
          </a:xfrm>
        </p:spPr>
        <p:txBody>
          <a:bodyPr/>
          <a:lstStyle/>
          <a:p>
            <a:pPr algn="ctr"/>
            <a:r>
              <a:rPr lang="en-US" dirty="0"/>
              <a:t>password123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560159-60CD-794B-A0CA-735C8906FEA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en-US" dirty="0"/>
              <a:t>123456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F4A4139-A90D-4D49-89ED-CD724B0071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Next Function Overview</a:t>
            </a:r>
          </a:p>
        </p:txBody>
      </p:sp>
    </p:spTree>
    <p:extLst>
      <p:ext uri="{BB962C8B-B14F-4D97-AF65-F5344CB8AC3E}">
        <p14:creationId xmlns:p14="http://schemas.microsoft.com/office/powerpoint/2010/main" val="245949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90A-B843-4B20-A97E-05C70342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v1.0 Next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A9D31F-1139-4F1B-8C81-BFE5B27A3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669753"/>
              </p:ext>
            </p:extLst>
          </p:nvPr>
        </p:nvGraphicFramePr>
        <p:xfrm>
          <a:off x="734028" y="3496337"/>
          <a:ext cx="10515604" cy="301307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95674415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9130097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00426932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439951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2290515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666232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0513678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3755992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3953067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440670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22295634"/>
                    </a:ext>
                  </a:extLst>
                </a:gridCol>
              </a:tblGrid>
              <a:tr h="10043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11706"/>
                  </a:ext>
                </a:extLst>
              </a:tr>
              <a:tr h="10043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691513"/>
                  </a:ext>
                </a:extLst>
              </a:tr>
              <a:tr h="1004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3278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FADD17-6C22-42B6-A1D8-A05EF07B7E9B}"/>
              </a:ext>
            </a:extLst>
          </p:cNvPr>
          <p:cNvCxnSpPr/>
          <p:nvPr/>
        </p:nvCxnSpPr>
        <p:spPr>
          <a:xfrm flipH="1">
            <a:off x="2639028" y="4525700"/>
            <a:ext cx="3252486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2A5A2-317E-4A2F-A771-30942A1517D3}"/>
              </a:ext>
            </a:extLst>
          </p:cNvPr>
          <p:cNvCxnSpPr>
            <a:cxnSpLocks/>
          </p:cNvCxnSpPr>
          <p:nvPr/>
        </p:nvCxnSpPr>
        <p:spPr>
          <a:xfrm>
            <a:off x="5991830" y="4525700"/>
            <a:ext cx="0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02537-39DA-4FD8-8E8A-39E8026CF208}"/>
              </a:ext>
            </a:extLst>
          </p:cNvPr>
          <p:cNvCxnSpPr>
            <a:cxnSpLocks/>
          </p:cNvCxnSpPr>
          <p:nvPr/>
        </p:nvCxnSpPr>
        <p:spPr>
          <a:xfrm>
            <a:off x="6200171" y="4525700"/>
            <a:ext cx="3352801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2D6DDE-EE86-4444-BD15-D2C3C99B624B}"/>
              </a:ext>
            </a:extLst>
          </p:cNvPr>
          <p:cNvCxnSpPr>
            <a:cxnSpLocks/>
          </p:cNvCxnSpPr>
          <p:nvPr/>
        </p:nvCxnSpPr>
        <p:spPr>
          <a:xfrm flipH="1">
            <a:off x="1319514" y="5517558"/>
            <a:ext cx="844952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52EBB5-C5DE-4E87-8A81-C7F365E83C5D}"/>
              </a:ext>
            </a:extLst>
          </p:cNvPr>
          <p:cNvCxnSpPr>
            <a:cxnSpLocks/>
          </p:cNvCxnSpPr>
          <p:nvPr/>
        </p:nvCxnSpPr>
        <p:spPr>
          <a:xfrm>
            <a:off x="2164466" y="5517558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EEB20-8740-424F-A80C-DE284F6C4164}"/>
              </a:ext>
            </a:extLst>
          </p:cNvPr>
          <p:cNvCxnSpPr>
            <a:cxnSpLocks/>
          </p:cNvCxnSpPr>
          <p:nvPr/>
        </p:nvCxnSpPr>
        <p:spPr>
          <a:xfrm>
            <a:off x="2210765" y="5517558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6331AB-BA32-4C1E-B071-58DF27FDD163}"/>
              </a:ext>
            </a:extLst>
          </p:cNvPr>
          <p:cNvCxnSpPr>
            <a:cxnSpLocks/>
          </p:cNvCxnSpPr>
          <p:nvPr/>
        </p:nvCxnSpPr>
        <p:spPr>
          <a:xfrm>
            <a:off x="5945531" y="5517558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FCD82-76D6-4AA5-953E-342CD76A942E}"/>
              </a:ext>
            </a:extLst>
          </p:cNvPr>
          <p:cNvCxnSpPr>
            <a:cxnSpLocks/>
          </p:cNvCxnSpPr>
          <p:nvPr/>
        </p:nvCxnSpPr>
        <p:spPr>
          <a:xfrm>
            <a:off x="5991830" y="5517558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C5E5A5-D0F6-4136-ADA8-2A1D05139BA2}"/>
              </a:ext>
            </a:extLst>
          </p:cNvPr>
          <p:cNvCxnSpPr>
            <a:cxnSpLocks/>
          </p:cNvCxnSpPr>
          <p:nvPr/>
        </p:nvCxnSpPr>
        <p:spPr>
          <a:xfrm>
            <a:off x="9878034" y="5504200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879767F-2ABB-418D-AF67-8B068E2B1CC6}"/>
              </a:ext>
            </a:extLst>
          </p:cNvPr>
          <p:cNvSpPr txBox="1">
            <a:spLocks/>
          </p:cNvSpPr>
          <p:nvPr/>
        </p:nvSpPr>
        <p:spPr>
          <a:xfrm>
            <a:off x="687731" y="1812267"/>
            <a:ext cx="10515600" cy="211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 a ‘pivot’ value with each child where it can only create children at the ‘pivot’ value or greater</a:t>
            </a:r>
          </a:p>
          <a:p>
            <a:r>
              <a:rPr lang="en-US" dirty="0"/>
              <a:t>Results in very lopsided looking trees that do not contain duplicates</a:t>
            </a:r>
          </a:p>
        </p:txBody>
      </p:sp>
    </p:spTree>
    <p:extLst>
      <p:ext uri="{BB962C8B-B14F-4D97-AF65-F5344CB8AC3E}">
        <p14:creationId xmlns:p14="http://schemas.microsoft.com/office/powerpoint/2010/main" val="8359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C5C0134-B1DE-4FC3-8870-7CD256F5C0F2}"/>
              </a:ext>
            </a:extLst>
          </p:cNvPr>
          <p:cNvSpPr/>
          <p:nvPr/>
        </p:nvSpPr>
        <p:spPr>
          <a:xfrm rot="20284064">
            <a:off x="3008918" y="5463698"/>
            <a:ext cx="3870766" cy="6285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BBB9D1-90AC-40EE-9C18-E1D56DBFE9A1}"/>
              </a:ext>
            </a:extLst>
          </p:cNvPr>
          <p:cNvSpPr/>
          <p:nvPr/>
        </p:nvSpPr>
        <p:spPr>
          <a:xfrm>
            <a:off x="5633965" y="4966370"/>
            <a:ext cx="4855124" cy="6285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E15C01-9993-4750-876A-7E9A3537D930}"/>
              </a:ext>
            </a:extLst>
          </p:cNvPr>
          <p:cNvSpPr/>
          <p:nvPr/>
        </p:nvSpPr>
        <p:spPr>
          <a:xfrm>
            <a:off x="534372" y="6065133"/>
            <a:ext cx="3622873" cy="5475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A9D31F-1139-4F1B-8C81-BFE5B27A3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987261"/>
              </p:ext>
            </p:extLst>
          </p:nvPr>
        </p:nvGraphicFramePr>
        <p:xfrm>
          <a:off x="734028" y="3496337"/>
          <a:ext cx="10515604" cy="301307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95674415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9130097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00426932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439951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2290515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666232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0513678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3755992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3953067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440670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22295634"/>
                    </a:ext>
                  </a:extLst>
                </a:gridCol>
              </a:tblGrid>
              <a:tr h="10043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11706"/>
                  </a:ext>
                </a:extLst>
              </a:tr>
              <a:tr h="10043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691513"/>
                  </a:ext>
                </a:extLst>
              </a:tr>
              <a:tr h="1004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327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E7A190A-B843-4B20-A97E-05C70342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Breath First Search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FADD17-6C22-42B6-A1D8-A05EF07B7E9B}"/>
              </a:ext>
            </a:extLst>
          </p:cNvPr>
          <p:cNvCxnSpPr/>
          <p:nvPr/>
        </p:nvCxnSpPr>
        <p:spPr>
          <a:xfrm flipH="1">
            <a:off x="2639028" y="4525700"/>
            <a:ext cx="3252486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2A5A2-317E-4A2F-A771-30942A1517D3}"/>
              </a:ext>
            </a:extLst>
          </p:cNvPr>
          <p:cNvCxnSpPr>
            <a:cxnSpLocks/>
          </p:cNvCxnSpPr>
          <p:nvPr/>
        </p:nvCxnSpPr>
        <p:spPr>
          <a:xfrm>
            <a:off x="5991830" y="4525700"/>
            <a:ext cx="0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02537-39DA-4FD8-8E8A-39E8026CF208}"/>
              </a:ext>
            </a:extLst>
          </p:cNvPr>
          <p:cNvCxnSpPr>
            <a:cxnSpLocks/>
          </p:cNvCxnSpPr>
          <p:nvPr/>
        </p:nvCxnSpPr>
        <p:spPr>
          <a:xfrm>
            <a:off x="6200171" y="4525700"/>
            <a:ext cx="3352801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2D6DDE-EE86-4444-BD15-D2C3C99B624B}"/>
              </a:ext>
            </a:extLst>
          </p:cNvPr>
          <p:cNvCxnSpPr>
            <a:cxnSpLocks/>
          </p:cNvCxnSpPr>
          <p:nvPr/>
        </p:nvCxnSpPr>
        <p:spPr>
          <a:xfrm flipH="1">
            <a:off x="1319514" y="5517558"/>
            <a:ext cx="844952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52EBB5-C5DE-4E87-8A81-C7F365E83C5D}"/>
              </a:ext>
            </a:extLst>
          </p:cNvPr>
          <p:cNvCxnSpPr>
            <a:cxnSpLocks/>
          </p:cNvCxnSpPr>
          <p:nvPr/>
        </p:nvCxnSpPr>
        <p:spPr>
          <a:xfrm>
            <a:off x="2164466" y="5517558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EEB20-8740-424F-A80C-DE284F6C4164}"/>
              </a:ext>
            </a:extLst>
          </p:cNvPr>
          <p:cNvCxnSpPr>
            <a:cxnSpLocks/>
          </p:cNvCxnSpPr>
          <p:nvPr/>
        </p:nvCxnSpPr>
        <p:spPr>
          <a:xfrm>
            <a:off x="2210765" y="5517558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6331AB-BA32-4C1E-B071-58DF27FDD163}"/>
              </a:ext>
            </a:extLst>
          </p:cNvPr>
          <p:cNvCxnSpPr>
            <a:cxnSpLocks/>
          </p:cNvCxnSpPr>
          <p:nvPr/>
        </p:nvCxnSpPr>
        <p:spPr>
          <a:xfrm>
            <a:off x="5945531" y="5517558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FCD82-76D6-4AA5-953E-342CD76A942E}"/>
              </a:ext>
            </a:extLst>
          </p:cNvPr>
          <p:cNvCxnSpPr>
            <a:cxnSpLocks/>
          </p:cNvCxnSpPr>
          <p:nvPr/>
        </p:nvCxnSpPr>
        <p:spPr>
          <a:xfrm>
            <a:off x="5991830" y="5517558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C5E5A5-D0F6-4136-ADA8-2A1D05139BA2}"/>
              </a:ext>
            </a:extLst>
          </p:cNvPr>
          <p:cNvCxnSpPr>
            <a:cxnSpLocks/>
          </p:cNvCxnSpPr>
          <p:nvPr/>
        </p:nvCxnSpPr>
        <p:spPr>
          <a:xfrm>
            <a:off x="9878034" y="5504200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879767F-2ABB-418D-AF67-8B068E2B1CC6}"/>
              </a:ext>
            </a:extLst>
          </p:cNvPr>
          <p:cNvSpPr txBox="1">
            <a:spLocks/>
          </p:cNvSpPr>
          <p:nvPr/>
        </p:nvSpPr>
        <p:spPr>
          <a:xfrm>
            <a:off x="687731" y="1812267"/>
            <a:ext cx="10515600" cy="211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Priority Queue (PQ) that holds all of the leaf nodes</a:t>
            </a:r>
          </a:p>
          <a:p>
            <a:pPr lvl="1">
              <a:buFontTx/>
              <a:buChar char="-"/>
            </a:pPr>
            <a:r>
              <a:rPr lang="en-US" dirty="0"/>
              <a:t>When you pop the top node off the PQ, it will be the most probable item to generate guesses with</a:t>
            </a:r>
          </a:p>
          <a:p>
            <a:pPr lvl="1">
              <a:buFontTx/>
              <a:buChar char="-"/>
            </a:pPr>
            <a:r>
              <a:rPr lang="en-US" dirty="0"/>
              <a:t>Then push back into the PQ all of the popped item’s child nodes</a:t>
            </a:r>
          </a:p>
          <a:p>
            <a:pPr lvl="1">
              <a:buFontTx/>
              <a:buChar char="-"/>
            </a:pPr>
            <a:r>
              <a:rPr lang="en-US" dirty="0"/>
              <a:t>The PQ will hold all the leaf nodes of the current progress of the BFS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5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4912-54B4-454E-8A6B-2500BE98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1043" cy="1325563"/>
          </a:xfrm>
        </p:spPr>
        <p:txBody>
          <a:bodyPr/>
          <a:lstStyle/>
          <a:p>
            <a:r>
              <a:rPr lang="en-US" dirty="0"/>
              <a:t>Problems with the Original Next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C489-CC53-4A5C-A086-C07E57EC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029"/>
            <a:ext cx="10515600" cy="4351338"/>
          </a:xfrm>
        </p:spPr>
        <p:txBody>
          <a:bodyPr/>
          <a:lstStyle/>
          <a:p>
            <a:r>
              <a:rPr lang="en-US" dirty="0"/>
              <a:t>It is extremely memory intensive</a:t>
            </a:r>
          </a:p>
          <a:p>
            <a:pPr lvl="1">
              <a:buFontTx/>
              <a:buChar char="-"/>
            </a:pPr>
            <a:r>
              <a:rPr lang="en-US" dirty="0"/>
              <a:t>While only one parent will generate a child node, many potential parents may still be in the PQ when the child node is generated </a:t>
            </a:r>
          </a:p>
          <a:p>
            <a:pPr lvl="1">
              <a:buFontTx/>
              <a:buChar char="-"/>
            </a:pPr>
            <a:r>
              <a:rPr lang="en-US" dirty="0"/>
              <a:t>This causes the PQ to quickly becomes bloated </a:t>
            </a:r>
          </a:p>
          <a:p>
            <a:pPr lvl="1">
              <a:buFontTx/>
              <a:buChar char="-"/>
            </a:pPr>
            <a:r>
              <a:rPr lang="en-US" dirty="0"/>
              <a:t>As comparison, the following graph shows the memory usage of the original PCFG v1.0 function and the “next” function used in following 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83029-6550-491B-99AE-EF4FADB5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74" y="4039340"/>
            <a:ext cx="4270855" cy="248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00A-E2B1-40F6-BA3A-149F725B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Deadbeat Dad “Next”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A7CE-9CC5-4A37-BAB9-0401CCD1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 name, I know. It was created after spending way too much time talking about having parent nodes abandon their children for other parents to take care of.</a:t>
            </a:r>
          </a:p>
          <a:p>
            <a:r>
              <a:rPr lang="en-US" dirty="0"/>
              <a:t>In a nutshell, it still uses a PQ, and still pops off the most probable node and then inserts children of that node back into the PQ</a:t>
            </a:r>
          </a:p>
          <a:p>
            <a:pPr lvl="1">
              <a:buFontTx/>
              <a:buChar char="-"/>
            </a:pPr>
            <a:r>
              <a:rPr lang="en-US" dirty="0"/>
              <a:t>The difference is in how children of a node are determined</a:t>
            </a:r>
          </a:p>
          <a:p>
            <a:pPr lvl="1">
              <a:buFontTx/>
              <a:buChar char="-"/>
            </a:pPr>
            <a:r>
              <a:rPr lang="en-US" dirty="0"/>
              <a:t>Takes advantage of the fact that a child node’s probability will always be less than or equal to its least probable parent. Therefore we shouldn’t insert a child node until all of its parents have been popped.</a:t>
            </a:r>
          </a:p>
        </p:txBody>
      </p:sp>
    </p:spTree>
    <p:extLst>
      <p:ext uri="{BB962C8B-B14F-4D97-AF65-F5344CB8AC3E}">
        <p14:creationId xmlns:p14="http://schemas.microsoft.com/office/powerpoint/2010/main" val="316557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00A-E2B1-40F6-BA3A-149F725B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0761" cy="1325563"/>
          </a:xfrm>
        </p:spPr>
        <p:txBody>
          <a:bodyPr/>
          <a:lstStyle/>
          <a:p>
            <a:r>
              <a:rPr lang="en-US" dirty="0"/>
              <a:t>Parent Selection for DD “Next”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A7CE-9CC5-4A37-BAB9-0401CCD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all possible children for each node popped from the PQ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potential child, generate all of its other parents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any of the parents have a lower probability than the popped node, discard the child node and let the lowest probability parent take care of it</a:t>
            </a:r>
          </a:p>
          <a:p>
            <a:pPr lvl="1">
              <a:buFontTx/>
              <a:buChar char="-"/>
            </a:pPr>
            <a:r>
              <a:rPr lang="en-US" dirty="0"/>
              <a:t>This relies on the fact that a child will always have equal or lower probability than all of its parents, so it should not generate guesses until after its parents</a:t>
            </a:r>
          </a:p>
          <a:p>
            <a:pPr lvl="1">
              <a:buFontTx/>
              <a:buChar char="-"/>
            </a:pPr>
            <a:r>
              <a:rPr lang="en-US" dirty="0"/>
              <a:t>We don’t want to push a child into the PQ until the last parent has been popped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event of a tie between the lowest probability parents, the parent with the rightmost transition to generate the child is assigned ownership of the child</a:t>
            </a:r>
          </a:p>
          <a:p>
            <a:pPr marL="457200" lvl="1" indent="0">
              <a:buNone/>
            </a:pPr>
            <a:r>
              <a:rPr lang="en-US" dirty="0"/>
              <a:t>- This is arbitrary, but we need a tiebreaker in this edge case</a:t>
            </a:r>
          </a:p>
        </p:txBody>
      </p:sp>
    </p:spTree>
    <p:extLst>
      <p:ext uri="{BB962C8B-B14F-4D97-AF65-F5344CB8AC3E}">
        <p14:creationId xmlns:p14="http://schemas.microsoft.com/office/powerpoint/2010/main" val="381071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E1B-12E9-4530-AEF3-BFD6A9BA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569" cy="1325563"/>
          </a:xfrm>
        </p:spPr>
        <p:txBody>
          <a:bodyPr/>
          <a:lstStyle/>
          <a:p>
            <a:r>
              <a:rPr lang="en-US" dirty="0"/>
              <a:t>Problems with the DD “Next”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9521-7C0A-48D0-91D9-6CCAB425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computationally expensive, slowing down guess generation</a:t>
            </a:r>
          </a:p>
          <a:p>
            <a:r>
              <a:rPr lang="en-US" dirty="0"/>
              <a:t>Over longer cracking periods, the PQ still grows to an unacceptable level, requiring other memory management techniques to be applied</a:t>
            </a:r>
          </a:p>
        </p:txBody>
      </p:sp>
    </p:spTree>
    <p:extLst>
      <p:ext uri="{BB962C8B-B14F-4D97-AF65-F5344CB8AC3E}">
        <p14:creationId xmlns:p14="http://schemas.microsoft.com/office/powerpoint/2010/main" val="272087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157-5320-4F1F-A063-46E5F90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 to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A0A1-46EA-4B2C-9AF4-C96A0333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been a lot of research into better BFS algorithms in the last ten years since the v2 “next” algorithm was written</a:t>
            </a:r>
          </a:p>
          <a:p>
            <a:pPr lvl="1">
              <a:buFontTx/>
              <a:buChar char="-"/>
            </a:pPr>
            <a:r>
              <a:rPr lang="en-US" dirty="0"/>
              <a:t>There’s some promising approaches beyond using a PQ</a:t>
            </a:r>
          </a:p>
          <a:p>
            <a:pPr lvl="1">
              <a:buFontTx/>
              <a:buChar char="-"/>
            </a:pPr>
            <a:r>
              <a:rPr lang="en-US" dirty="0"/>
              <a:t>Lots of improvements are possible, but memory management is still a running concern for alternate BFS implementations that I’ve looked at</a:t>
            </a:r>
          </a:p>
          <a:p>
            <a:r>
              <a:rPr lang="en-US" dirty="0"/>
              <a:t>Long story short, this is a problem that I keep expecting to have been solved in other contexts, </a:t>
            </a:r>
          </a:p>
          <a:p>
            <a:pPr lvl="1">
              <a:buFontTx/>
              <a:buChar char="-"/>
            </a:pPr>
            <a:r>
              <a:rPr lang="en-US" dirty="0"/>
              <a:t>Either in general tree BFS, DAG BFS, or PCFG BFS</a:t>
            </a:r>
          </a:p>
          <a:p>
            <a:pPr lvl="1">
              <a:buFontTx/>
              <a:buChar char="-"/>
            </a:pPr>
            <a:r>
              <a:rPr lang="en-US" dirty="0"/>
              <a:t>Memory management is a killer. Most “AI” solvers I’ve looked at tend to use a combination of Depth First Search (DFS) and BFS to compensate</a:t>
            </a:r>
          </a:p>
          <a:p>
            <a:r>
              <a:rPr lang="en-US" dirty="0"/>
              <a:t>Open research problem!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7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EF45-A19F-44D5-948D-66D9FC6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4DE6BE0-FCC3-4AC5-A81C-5357EEE33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93" y="1886631"/>
            <a:ext cx="4351338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D8F56-109F-4389-B525-F48469F36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87" y="1772815"/>
            <a:ext cx="4904875" cy="4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7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B05D-7058-4E90-92B1-EFA66643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the “Probability Order”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7923-943F-4016-A9F8-3BDE5053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no longer care about generating guesses in true probability order, there are multitude of *much* faster “next” algorithms you can use.</a:t>
            </a:r>
          </a:p>
          <a:p>
            <a:r>
              <a:rPr lang="en-US" dirty="0"/>
              <a:t>Basically you are no longer using BFS. Other approaches can be using DFS which has very limited memory and computational requirements.</a:t>
            </a:r>
          </a:p>
          <a:p>
            <a:r>
              <a:rPr lang="en-US" dirty="0"/>
              <a:t>This can be seen in John the Ripper’s –Markov mode</a:t>
            </a:r>
          </a:p>
        </p:txBody>
      </p:sp>
    </p:spTree>
    <p:extLst>
      <p:ext uri="{BB962C8B-B14F-4D97-AF65-F5344CB8AC3E}">
        <p14:creationId xmlns:p14="http://schemas.microsoft.com/office/powerpoint/2010/main" val="167233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824C-2A0E-4897-B743-EA779E8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“Probabilities” too!!!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232C-2791-43BC-92E9-702DB332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calculate the true probability of each PCFG terminal, you can quantize each transition and use addition + limits, much like OMEN and </a:t>
            </a:r>
            <a:r>
              <a:rPr lang="en-US" dirty="0" err="1"/>
              <a:t>JtR’s</a:t>
            </a:r>
            <a:r>
              <a:rPr lang="en-US" dirty="0"/>
              <a:t> –Markov does as well.</a:t>
            </a:r>
          </a:p>
          <a:p>
            <a:r>
              <a:rPr lang="en-US" dirty="0"/>
              <a:t>Now you are doing addition of INTs, vs. multiplication of FLOATs, which speeds things up.</a:t>
            </a:r>
          </a:p>
          <a:p>
            <a:r>
              <a:rPr lang="en-US" dirty="0"/>
              <a:t>In fact, PCFGs can use the underlying algorithm in OMEN with very little modification. Instead of length, choose a base structure as a starting point.</a:t>
            </a:r>
          </a:p>
          <a:p>
            <a:r>
              <a:rPr lang="en-US" dirty="0"/>
              <a:t>Since the CF in PCFG stands for “context free” this allows for even more optimizations than other Markov 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146017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819E-EB77-47DA-8585-E3DAED91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E0B0-AA67-4C21-BC67-45000FC3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PCFG = Probabilistic Context Free Grammar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Probabilistic: Every transition has a probability associated with it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Context Free: Individual transitions do not impact each other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Normally this is desired since in passwords the base word often is independent of the other mangling</a:t>
            </a:r>
          </a:p>
          <a:p>
            <a:pPr lvl="3">
              <a:buFontTx/>
              <a:buChar char="-"/>
            </a:pPr>
            <a:r>
              <a:rPr lang="en-US" dirty="0"/>
              <a:t>E.g. ‘Monkey’ + ‘123’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Sometimes you want to add context though. For example, create a password guess 7 characters long. There are ways to design a PCFG to model those requirements and add some “context” if desired.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Grammar: This is a model. Much like how a sentence can be constructed, so can a password</a:t>
            </a:r>
          </a:p>
        </p:txBody>
      </p:sp>
      <p:pic>
        <p:nvPicPr>
          <p:cNvPr id="5" name="Picture 4" descr="A picture containing dark, light, outdoor, lit&#10;&#10;Description automatically generated">
            <a:extLst>
              <a:ext uri="{FF2B5EF4-FFF2-40B4-BE49-F238E27FC236}">
                <a16:creationId xmlns:a16="http://schemas.microsoft.com/office/drawing/2014/main" id="{0D518B0F-35C4-491E-93CF-EF03FABC7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792163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824C-2A0E-4897-B743-EA779E8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232C-2791-43BC-92E9-702DB332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lot of ways to generate guesses with Context Free Grammars</a:t>
            </a:r>
          </a:p>
          <a:p>
            <a:r>
              <a:rPr lang="en-US" dirty="0"/>
              <a:t>The speed/memory trade-offs occur when specifying requirements for generating probable guesses first</a:t>
            </a:r>
          </a:p>
          <a:p>
            <a:r>
              <a:rPr lang="en-US" dirty="0"/>
              <a:t>Most other current guessing algorithms can be adapted to use Context Free Grammars if desired</a:t>
            </a:r>
          </a:p>
          <a:p>
            <a:r>
              <a:rPr lang="en-US" dirty="0"/>
              <a:t>Feel free to think outside the box. Don’t let current implementations that utilize </a:t>
            </a:r>
            <a:r>
              <a:rPr lang="en-US" dirty="0" err="1"/>
              <a:t>pqueues</a:t>
            </a:r>
            <a:r>
              <a:rPr lang="en-US" dirty="0"/>
              <a:t> and large memory requirements limit your thinking!</a:t>
            </a:r>
          </a:p>
        </p:txBody>
      </p:sp>
    </p:spTree>
    <p:extLst>
      <p:ext uri="{BB962C8B-B14F-4D97-AF65-F5344CB8AC3E}">
        <p14:creationId xmlns:p14="http://schemas.microsoft.com/office/powerpoint/2010/main" val="377608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EC1C-CA47-46C9-8FDB-A03DFD0F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21"/>
            <a:ext cx="10515600" cy="1325563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34D5-21BB-43C1-BF7A-9C0765BA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The transitions in the grammar are non-ambiguous</a:t>
            </a:r>
          </a:p>
          <a:p>
            <a:pPr lvl="1"/>
            <a:r>
              <a:rPr lang="en-US" dirty="0"/>
              <a:t>By this, no transitions share the same replacement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E.g.: Not allowed: Trans1 -&gt; </a:t>
            </a:r>
            <a:r>
              <a:rPr lang="en-US" dirty="0" err="1"/>
              <a:t>ReplacementA</a:t>
            </a:r>
            <a:r>
              <a:rPr lang="en-US" dirty="0"/>
              <a:t>, Trans2 -&gt; </a:t>
            </a:r>
            <a:r>
              <a:rPr lang="en-US" dirty="0" err="1"/>
              <a:t>ReplacementA</a:t>
            </a:r>
            <a:endParaRPr lang="en-US" dirty="0"/>
          </a:p>
          <a:p>
            <a:pPr lvl="1"/>
            <a:r>
              <a:rPr lang="en-US" dirty="0"/>
              <a:t>Disclaimer: In reality, the grammar is ambiguous due to features like representing keyboard walks. For purposes of discussing the “next” algorithm though, we’re going to ignore those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 grammar does not contain recursion</a:t>
            </a:r>
          </a:p>
          <a:p>
            <a:pPr lvl="1"/>
            <a:r>
              <a:rPr lang="en-US" dirty="0"/>
              <a:t>There are no loops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E.g.: Not allowed: Trans1 -&gt; Trans2 -&gt; Trans1</a:t>
            </a:r>
          </a:p>
          <a:p>
            <a:pPr lvl="1"/>
            <a:r>
              <a:rPr lang="en-US" dirty="0"/>
              <a:t>Disclaimer: Support for recursion was actually included in the PCFGv3 implementation. It adds a lot of complexity, and recursion was never made use of in the password grammar, so for this this guide we’re going to ignore 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36B8AA-BEBD-4569-BABC-782FE031580B}"/>
              </a:ext>
            </a:extLst>
          </p:cNvPr>
          <p:cNvGrpSpPr/>
          <p:nvPr/>
        </p:nvGrpSpPr>
        <p:grpSpPr>
          <a:xfrm rot="6948128">
            <a:off x="10465340" y="1533525"/>
            <a:ext cx="888460" cy="835026"/>
            <a:chOff x="9696450" y="1390650"/>
            <a:chExt cx="1557337" cy="14636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CE2803-573E-4BF2-9DB3-8AA9E26A3306}"/>
                </a:ext>
              </a:extLst>
            </p:cNvPr>
            <p:cNvSpPr/>
            <p:nvPr/>
          </p:nvSpPr>
          <p:spPr>
            <a:xfrm>
              <a:off x="9801225" y="1390650"/>
              <a:ext cx="1352550" cy="1325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3BE241-3A24-4C76-AFD0-4AF58FD7C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012" y="1390650"/>
              <a:ext cx="1247775" cy="12477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CE5F4A-0822-4797-8890-08376C600490}"/>
                </a:ext>
              </a:extLst>
            </p:cNvPr>
            <p:cNvCxnSpPr/>
            <p:nvPr/>
          </p:nvCxnSpPr>
          <p:spPr>
            <a:xfrm flipH="1">
              <a:off x="9696450" y="2362200"/>
              <a:ext cx="309562" cy="354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8160A5-EFC7-4EE4-8CDC-C39DE9E42062}"/>
                </a:ext>
              </a:extLst>
            </p:cNvPr>
            <p:cNvCxnSpPr/>
            <p:nvPr/>
          </p:nvCxnSpPr>
          <p:spPr>
            <a:xfrm flipH="1">
              <a:off x="10125074" y="2482453"/>
              <a:ext cx="309562" cy="354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8D62B3-D90B-40B8-90B9-AB15121F90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58485" y="2659459"/>
              <a:ext cx="176214" cy="1948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D20194-A343-4FFD-B11A-AC961F37E346}"/>
                </a:ext>
              </a:extLst>
            </p:cNvPr>
            <p:cNvCxnSpPr>
              <a:cxnSpLocks/>
            </p:cNvCxnSpPr>
            <p:nvPr/>
          </p:nvCxnSpPr>
          <p:spPr>
            <a:xfrm>
              <a:off x="10846592" y="2500313"/>
              <a:ext cx="307183" cy="3361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F512779-4190-4128-B90F-ADB2B3C99FE4}"/>
              </a:ext>
            </a:extLst>
          </p:cNvPr>
          <p:cNvSpPr/>
          <p:nvPr/>
        </p:nvSpPr>
        <p:spPr>
          <a:xfrm>
            <a:off x="9906000" y="1133475"/>
            <a:ext cx="719866" cy="395308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5B1-8B01-4509-ADC0-90858923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FD45-E170-461A-9694-ADB52375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3613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When multiple transitions occur before a final terminal (excluding the first transition from ‘S’), following transition type occurs universally to the previous transition</a:t>
            </a:r>
          </a:p>
          <a:p>
            <a:pPr lvl="1"/>
            <a:r>
              <a:rPr lang="en-US" dirty="0"/>
              <a:t>This is a huge restriction, and made to simplify implementation of the ‘next’ function</a:t>
            </a:r>
          </a:p>
          <a:p>
            <a:pPr lvl="1"/>
            <a:r>
              <a:rPr lang="en-US" dirty="0"/>
              <a:t>Think case-mangling. S-&gt;[‘</a:t>
            </a:r>
            <a:r>
              <a:rPr lang="en-US" dirty="0" err="1"/>
              <a:t>cat’,’dog’,’rat</a:t>
            </a:r>
            <a:r>
              <a:rPr lang="en-US" dirty="0"/>
              <a:t>’]. Now you want to apply case mangling to those alpha strings. It’s easier to represent it as a mask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E.g. S-&gt;[‘cat’,’dog’,’</a:t>
            </a:r>
            <a:r>
              <a:rPr lang="en-US" dirty="0" err="1"/>
              <a:t>sam</a:t>
            </a:r>
            <a:r>
              <a:rPr lang="en-US" dirty="0"/>
              <a:t>’’] x [‘LLL’,’ULL’,’UUU’]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This can formally be represented in a traditional PCFG as ‘cat’ -&gt; [‘</a:t>
            </a:r>
            <a:r>
              <a:rPr lang="en-US" dirty="0" err="1"/>
              <a:t>cat’,’Cat’,CAT</a:t>
            </a:r>
            <a:r>
              <a:rPr lang="en-US" dirty="0"/>
              <a:t>’], but it allows for optimizations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7A56B8-F337-4D5A-9743-9828D9598DD9}"/>
              </a:ext>
            </a:extLst>
          </p:cNvPr>
          <p:cNvGrpSpPr/>
          <p:nvPr/>
        </p:nvGrpSpPr>
        <p:grpSpPr>
          <a:xfrm rot="14372123">
            <a:off x="10107451" y="833879"/>
            <a:ext cx="888460" cy="835026"/>
            <a:chOff x="9696450" y="1390650"/>
            <a:chExt cx="1557337" cy="14636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464ED9-FA77-435F-B23F-988CC9970217}"/>
                </a:ext>
              </a:extLst>
            </p:cNvPr>
            <p:cNvSpPr/>
            <p:nvPr/>
          </p:nvSpPr>
          <p:spPr>
            <a:xfrm>
              <a:off x="9801225" y="1390650"/>
              <a:ext cx="1352550" cy="13255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67CF56-8A98-4A36-97BF-9EEA3242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012" y="1390650"/>
              <a:ext cx="1247775" cy="124777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5442F2-1EC2-4FF5-93E4-CCA1776376C9}"/>
                </a:ext>
              </a:extLst>
            </p:cNvPr>
            <p:cNvCxnSpPr/>
            <p:nvPr/>
          </p:nvCxnSpPr>
          <p:spPr>
            <a:xfrm flipH="1">
              <a:off x="9696450" y="2362200"/>
              <a:ext cx="309562" cy="354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5421B2-F04C-41A3-A1E6-9995F5D2B483}"/>
                </a:ext>
              </a:extLst>
            </p:cNvPr>
            <p:cNvCxnSpPr/>
            <p:nvPr/>
          </p:nvCxnSpPr>
          <p:spPr>
            <a:xfrm flipH="1">
              <a:off x="10125074" y="2482453"/>
              <a:ext cx="309562" cy="354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4C3387-B181-46AC-BF25-4DD0DC3A09B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8485" y="2659459"/>
              <a:ext cx="176214" cy="1948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1BE879-AE88-43EF-A8AC-29051FC37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46592" y="2500313"/>
              <a:ext cx="307183" cy="3361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15D31D2E-471C-44C0-9383-16975591C1FD}"/>
              </a:ext>
            </a:extLst>
          </p:cNvPr>
          <p:cNvSpPr/>
          <p:nvPr/>
        </p:nvSpPr>
        <p:spPr>
          <a:xfrm>
            <a:off x="8762999" y="1096948"/>
            <a:ext cx="719866" cy="395308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0C05578-A635-45C7-ADAE-1944DC399F6F}"/>
              </a:ext>
            </a:extLst>
          </p:cNvPr>
          <p:cNvSpPr/>
          <p:nvPr/>
        </p:nvSpPr>
        <p:spPr>
          <a:xfrm flipV="1">
            <a:off x="9482717" y="1612337"/>
            <a:ext cx="719866" cy="40882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5F36-5741-4E7A-8661-F90A93F0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Documentation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F9F5-789B-4E07-8E19-8F091AF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PCFG transition will be represented by a capital letter </a:t>
            </a:r>
          </a:p>
          <a:p>
            <a:pPr lvl="1">
              <a:buFontTx/>
              <a:buChar char="-"/>
            </a:pPr>
            <a:r>
              <a:rPr lang="en-US" dirty="0"/>
              <a:t>Example: ‘A’</a:t>
            </a:r>
          </a:p>
          <a:p>
            <a:pPr>
              <a:buFontTx/>
              <a:buChar char="-"/>
            </a:pPr>
            <a:r>
              <a:rPr lang="en-US" dirty="0"/>
              <a:t>Transitions are followed by a subscript of the current replacement ordered by probability</a:t>
            </a:r>
          </a:p>
          <a:p>
            <a:pPr lvl="1">
              <a:buFontTx/>
              <a:buChar char="-"/>
            </a:pPr>
            <a:r>
              <a:rPr lang="en-US" dirty="0"/>
              <a:t>Example: ‘A</a:t>
            </a:r>
            <a:r>
              <a:rPr lang="en-US" baseline="-25000" dirty="0"/>
              <a:t>1</a:t>
            </a:r>
            <a:r>
              <a:rPr lang="en-US" dirty="0"/>
              <a:t>’ for the most probable, ‘A</a:t>
            </a:r>
            <a:r>
              <a:rPr lang="en-US" baseline="-25000" dirty="0"/>
              <a:t>2</a:t>
            </a:r>
            <a:r>
              <a:rPr lang="en-US" dirty="0"/>
              <a:t>’ for the second most probable…</a:t>
            </a:r>
          </a:p>
          <a:p>
            <a:r>
              <a:rPr lang="en-US" dirty="0"/>
              <a:t>Multiple transitions representing a parse tree can be represented as a string</a:t>
            </a:r>
          </a:p>
          <a:p>
            <a:pPr lvl="1">
              <a:buFontTx/>
              <a:buChar char="-"/>
            </a:pPr>
            <a:r>
              <a:rPr lang="en-US" dirty="0"/>
              <a:t>Example: ‘A</a:t>
            </a:r>
            <a:r>
              <a:rPr lang="en-US" baseline="-25000" dirty="0"/>
              <a:t>5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’ could potentially represent ‘cat123$’</a:t>
            </a:r>
          </a:p>
          <a:p>
            <a:pPr>
              <a:buFontTx/>
              <a:buChar char="-"/>
            </a:pPr>
            <a:r>
              <a:rPr lang="en-US" dirty="0"/>
              <a:t>Based on Assumption #3, transitions are expanded out</a:t>
            </a:r>
          </a:p>
          <a:p>
            <a:pPr lvl="1">
              <a:buFontTx/>
              <a:buChar char="-"/>
            </a:pPr>
            <a:r>
              <a:rPr lang="en-US" dirty="0"/>
              <a:t>Example: For case mangling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could represent the most common word, with the second most common case mangling mask applied to it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8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BBB0-79F9-46F8-8710-6C09E8A8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Goals of the ‘Next’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5A85-91A7-4E98-B1E7-0E2AC613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96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Only generate a parse tree once</a:t>
            </a:r>
          </a:p>
          <a:p>
            <a:pPr lvl="1"/>
            <a:r>
              <a:rPr lang="en-US" dirty="0"/>
              <a:t>Avoid duplicates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parse tress in probability order</a:t>
            </a:r>
          </a:p>
          <a:p>
            <a:pPr lvl="1"/>
            <a:r>
              <a:rPr lang="en-US" dirty="0"/>
              <a:t>Start with the most probable parse, then the second most probable,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Minimize memory and running time requirements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C661-D593-4F66-ADF7-77A22D9A59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5322888"/>
            <a:ext cx="1282700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9BE32-CEBA-47FC-817F-F582B0336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5322888"/>
            <a:ext cx="1282700" cy="128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8C774-B5CE-4E8D-992C-327F03266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2" y="4410869"/>
            <a:ext cx="1282700" cy="1282700"/>
          </a:xfrm>
          <a:prstGeom prst="rect">
            <a:avLst/>
          </a:prstGeom>
        </p:spPr>
      </p:pic>
      <p:pic>
        <p:nvPicPr>
          <p:cNvPr id="9" name="Picture 8" descr="A picture containing standing, dark&#10;&#10;Description automatically generated">
            <a:extLst>
              <a:ext uri="{FF2B5EF4-FFF2-40B4-BE49-F238E27FC236}">
                <a16:creationId xmlns:a16="http://schemas.microsoft.com/office/drawing/2014/main" id="{34E1578F-43C4-4B23-832B-304179361B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60" y="5435600"/>
            <a:ext cx="1057275" cy="105727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39D53D3-A1F2-4F27-A466-15F3B6570E51}"/>
              </a:ext>
            </a:extLst>
          </p:cNvPr>
          <p:cNvSpPr/>
          <p:nvPr/>
        </p:nvSpPr>
        <p:spPr>
          <a:xfrm rot="10800000">
            <a:off x="6227760" y="4642644"/>
            <a:ext cx="173035" cy="3143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C65DE-1D2C-4499-B913-EC3FC5E3C824}"/>
              </a:ext>
            </a:extLst>
          </p:cNvPr>
          <p:cNvSpPr txBox="1"/>
          <p:nvPr/>
        </p:nvSpPr>
        <p:spPr>
          <a:xfrm>
            <a:off x="7419231" y="6102906"/>
            <a:ext cx="3066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“Achieving all three goals is an open problem”</a:t>
            </a:r>
          </a:p>
        </p:txBody>
      </p:sp>
    </p:spTree>
    <p:extLst>
      <p:ext uri="{BB962C8B-B14F-4D97-AF65-F5344CB8AC3E}">
        <p14:creationId xmlns:p14="http://schemas.microsoft.com/office/powerpoint/2010/main" val="271580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BDA-39D5-4F35-A1DB-7137993B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3E67-5273-4E72-A1F6-9034B1DC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the PCFG into a tree search problem</a:t>
            </a:r>
          </a:p>
          <a:p>
            <a:pPr lvl="1"/>
            <a:r>
              <a:rPr lang="en-US" dirty="0"/>
              <a:t>Then can apply traditional search techniques like DFS, BFS,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CAC60-7DB5-4295-B777-6F1E4952A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2200274"/>
            <a:ext cx="4429125" cy="442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D873E-3533-497E-8887-7683B5F85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4" y="2628900"/>
            <a:ext cx="2838450" cy="283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5A8F-94C4-48EA-90E3-2436D7B1E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5" y="4048125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6FE9-8AAB-4AEC-8AA4-AA3CA63E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with 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67DF-9649-4B8F-BDE0-54289DAE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PCFG is not a Tree</a:t>
            </a:r>
          </a:p>
          <a:p>
            <a:pPr lvl="1">
              <a:buFontTx/>
              <a:buChar char="-"/>
            </a:pPr>
            <a:r>
              <a:rPr lang="en-US" dirty="0"/>
              <a:t>Technically it can be represented with a Directed Acyclic Graph (DAG)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0D3C4-8411-4FBA-B786-3B1E0FE6D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92" y="2808672"/>
            <a:ext cx="3429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4C839-DD68-4B97-A09E-9DD81DF0DCF5}"/>
              </a:ext>
            </a:extLst>
          </p:cNvPr>
          <p:cNvSpPr txBox="1"/>
          <p:nvPr/>
        </p:nvSpPr>
        <p:spPr>
          <a:xfrm>
            <a:off x="3067050" y="4107674"/>
            <a:ext cx="170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PCFG</a:t>
            </a:r>
          </a:p>
        </p:txBody>
      </p:sp>
      <p:sp>
        <p:nvSpPr>
          <p:cNvPr id="7" name="Not Equal 6">
            <a:extLst>
              <a:ext uri="{FF2B5EF4-FFF2-40B4-BE49-F238E27FC236}">
                <a16:creationId xmlns:a16="http://schemas.microsoft.com/office/drawing/2014/main" id="{BD1EBF6E-86DC-4742-A46C-1911CEC95C0B}"/>
              </a:ext>
            </a:extLst>
          </p:cNvPr>
          <p:cNvSpPr/>
          <p:nvPr/>
        </p:nvSpPr>
        <p:spPr>
          <a:xfrm>
            <a:off x="4810125" y="4227897"/>
            <a:ext cx="1047750" cy="590550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90A-B843-4B20-A97E-05C70342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Mapping out PCFG Parse Trees as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A9D31F-1139-4F1B-8C81-BFE5B27A3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519851"/>
              </p:ext>
            </p:extLst>
          </p:nvPr>
        </p:nvGraphicFramePr>
        <p:xfrm>
          <a:off x="734028" y="1690688"/>
          <a:ext cx="10515604" cy="301307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95674415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9130097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00426932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439951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2290515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666232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0513678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3755992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3953067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440670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22295634"/>
                    </a:ext>
                  </a:extLst>
                </a:gridCol>
              </a:tblGrid>
              <a:tr h="10043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111706"/>
                  </a:ext>
                </a:extLst>
              </a:tr>
              <a:tr h="10043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691513"/>
                  </a:ext>
                </a:extLst>
              </a:tr>
              <a:tr h="1004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43CDD9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highlight>
                            <a:srgbClr val="800080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3278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FADD17-6C22-42B6-A1D8-A05EF07B7E9B}"/>
              </a:ext>
            </a:extLst>
          </p:cNvPr>
          <p:cNvCxnSpPr/>
          <p:nvPr/>
        </p:nvCxnSpPr>
        <p:spPr>
          <a:xfrm flipH="1">
            <a:off x="2639028" y="2720051"/>
            <a:ext cx="3252486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2A5A2-317E-4A2F-A771-30942A1517D3}"/>
              </a:ext>
            </a:extLst>
          </p:cNvPr>
          <p:cNvCxnSpPr>
            <a:cxnSpLocks/>
          </p:cNvCxnSpPr>
          <p:nvPr/>
        </p:nvCxnSpPr>
        <p:spPr>
          <a:xfrm>
            <a:off x="5991830" y="2720051"/>
            <a:ext cx="0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02537-39DA-4FD8-8E8A-39E8026CF208}"/>
              </a:ext>
            </a:extLst>
          </p:cNvPr>
          <p:cNvCxnSpPr>
            <a:cxnSpLocks/>
          </p:cNvCxnSpPr>
          <p:nvPr/>
        </p:nvCxnSpPr>
        <p:spPr>
          <a:xfrm>
            <a:off x="6200171" y="2720051"/>
            <a:ext cx="3352801" cy="6134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2D6DDE-EE86-4444-BD15-D2C3C99B624B}"/>
              </a:ext>
            </a:extLst>
          </p:cNvPr>
          <p:cNvCxnSpPr>
            <a:cxnSpLocks/>
          </p:cNvCxnSpPr>
          <p:nvPr/>
        </p:nvCxnSpPr>
        <p:spPr>
          <a:xfrm flipH="1">
            <a:off x="1319514" y="3711909"/>
            <a:ext cx="844952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52EBB5-C5DE-4E87-8A81-C7F365E83C5D}"/>
              </a:ext>
            </a:extLst>
          </p:cNvPr>
          <p:cNvCxnSpPr>
            <a:cxnSpLocks/>
          </p:cNvCxnSpPr>
          <p:nvPr/>
        </p:nvCxnSpPr>
        <p:spPr>
          <a:xfrm>
            <a:off x="2164466" y="3711909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EEB20-8740-424F-A80C-DE284F6C4164}"/>
              </a:ext>
            </a:extLst>
          </p:cNvPr>
          <p:cNvCxnSpPr>
            <a:cxnSpLocks/>
          </p:cNvCxnSpPr>
          <p:nvPr/>
        </p:nvCxnSpPr>
        <p:spPr>
          <a:xfrm>
            <a:off x="2210765" y="3711909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56DBFC-8930-4AFA-99F1-C684819A2F84}"/>
              </a:ext>
            </a:extLst>
          </p:cNvPr>
          <p:cNvCxnSpPr>
            <a:cxnSpLocks/>
          </p:cNvCxnSpPr>
          <p:nvPr/>
        </p:nvCxnSpPr>
        <p:spPr>
          <a:xfrm flipH="1">
            <a:off x="5100579" y="3711909"/>
            <a:ext cx="844952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6331AB-BA32-4C1E-B071-58DF27FDD163}"/>
              </a:ext>
            </a:extLst>
          </p:cNvPr>
          <p:cNvCxnSpPr>
            <a:cxnSpLocks/>
          </p:cNvCxnSpPr>
          <p:nvPr/>
        </p:nvCxnSpPr>
        <p:spPr>
          <a:xfrm>
            <a:off x="5945531" y="3711909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FCD82-76D6-4AA5-953E-342CD76A942E}"/>
              </a:ext>
            </a:extLst>
          </p:cNvPr>
          <p:cNvCxnSpPr>
            <a:cxnSpLocks/>
          </p:cNvCxnSpPr>
          <p:nvPr/>
        </p:nvCxnSpPr>
        <p:spPr>
          <a:xfrm>
            <a:off x="5991830" y="3711909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3DF995-6780-46C1-9935-777CF1BBFAA7}"/>
              </a:ext>
            </a:extLst>
          </p:cNvPr>
          <p:cNvCxnSpPr>
            <a:cxnSpLocks/>
          </p:cNvCxnSpPr>
          <p:nvPr/>
        </p:nvCxnSpPr>
        <p:spPr>
          <a:xfrm flipH="1">
            <a:off x="8986783" y="3698551"/>
            <a:ext cx="844952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FEED4A-B537-4183-BDBB-6E31E3766118}"/>
              </a:ext>
            </a:extLst>
          </p:cNvPr>
          <p:cNvCxnSpPr>
            <a:cxnSpLocks/>
          </p:cNvCxnSpPr>
          <p:nvPr/>
        </p:nvCxnSpPr>
        <p:spPr>
          <a:xfrm>
            <a:off x="9831735" y="3698551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C5E5A5-D0F6-4136-ADA8-2A1D05139BA2}"/>
              </a:ext>
            </a:extLst>
          </p:cNvPr>
          <p:cNvCxnSpPr>
            <a:cxnSpLocks/>
          </p:cNvCxnSpPr>
          <p:nvPr/>
        </p:nvCxnSpPr>
        <p:spPr>
          <a:xfrm>
            <a:off x="9878034" y="3698551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492E46-AED7-4D78-9C5C-F068CAC5A2BE}"/>
              </a:ext>
            </a:extLst>
          </p:cNvPr>
          <p:cNvSpPr/>
          <p:nvPr/>
        </p:nvSpPr>
        <p:spPr>
          <a:xfrm>
            <a:off x="9557801" y="5556641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dk1"/>
                </a:solidFill>
                <a:highlight>
                  <a:srgbClr val="800080"/>
                </a:highlight>
              </a:rPr>
              <a:t>Duplicates</a:t>
            </a:r>
            <a:endParaRPr lang="en-US" b="1" baseline="-25000" dirty="0">
              <a:solidFill>
                <a:schemeClr val="dk1"/>
              </a:solidFill>
              <a:highlight>
                <a:srgbClr val="800080"/>
              </a:highligh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9A267-7F0D-4D04-889D-7FD140AF279A}"/>
              </a:ext>
            </a:extLst>
          </p:cNvPr>
          <p:cNvSpPr/>
          <p:nvPr/>
        </p:nvSpPr>
        <p:spPr>
          <a:xfrm>
            <a:off x="9557804" y="5965968"/>
            <a:ext cx="1181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dk1"/>
                </a:solidFill>
                <a:highlight>
                  <a:srgbClr val="00FFFF"/>
                </a:highlight>
              </a:rPr>
              <a:t>Duplicates</a:t>
            </a:r>
            <a:endParaRPr lang="en-US" b="1" baseline="-25000" dirty="0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4DAD1D-A04A-4430-B663-C69EE52D829C}"/>
              </a:ext>
            </a:extLst>
          </p:cNvPr>
          <p:cNvSpPr/>
          <p:nvPr/>
        </p:nvSpPr>
        <p:spPr>
          <a:xfrm>
            <a:off x="9557800" y="5167312"/>
            <a:ext cx="1181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chemeClr val="dk1"/>
                </a:solidFill>
                <a:highlight>
                  <a:srgbClr val="FF0000"/>
                </a:highlight>
              </a:rPr>
              <a:t>Duplicates</a:t>
            </a:r>
            <a:endParaRPr lang="en-US" b="1" baseline="-25000" dirty="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8679C3-9DBE-45A1-937A-93288378C39B}"/>
              </a:ext>
            </a:extLst>
          </p:cNvPr>
          <p:cNvCxnSpPr>
            <a:cxnSpLocks/>
          </p:cNvCxnSpPr>
          <p:nvPr/>
        </p:nvCxnSpPr>
        <p:spPr>
          <a:xfrm flipH="1">
            <a:off x="1319514" y="4808377"/>
            <a:ext cx="844952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5FB3B9-2F3D-4E82-AD66-9BC2953FC66E}"/>
              </a:ext>
            </a:extLst>
          </p:cNvPr>
          <p:cNvCxnSpPr>
            <a:cxnSpLocks/>
          </p:cNvCxnSpPr>
          <p:nvPr/>
        </p:nvCxnSpPr>
        <p:spPr>
          <a:xfrm>
            <a:off x="2164466" y="4808377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3EC9A8-36E9-44C5-8C44-DFBBBE8C9309}"/>
              </a:ext>
            </a:extLst>
          </p:cNvPr>
          <p:cNvCxnSpPr>
            <a:cxnSpLocks/>
          </p:cNvCxnSpPr>
          <p:nvPr/>
        </p:nvCxnSpPr>
        <p:spPr>
          <a:xfrm>
            <a:off x="2210765" y="4808377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E893E6-6195-432C-8995-E8A730ABBA80}"/>
              </a:ext>
            </a:extLst>
          </p:cNvPr>
          <p:cNvCxnSpPr>
            <a:cxnSpLocks/>
          </p:cNvCxnSpPr>
          <p:nvPr/>
        </p:nvCxnSpPr>
        <p:spPr>
          <a:xfrm flipH="1">
            <a:off x="4128307" y="4787291"/>
            <a:ext cx="844952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DCC0F-31C5-4213-BFC6-19BF3B01ABBD}"/>
              </a:ext>
            </a:extLst>
          </p:cNvPr>
          <p:cNvCxnSpPr>
            <a:cxnSpLocks/>
          </p:cNvCxnSpPr>
          <p:nvPr/>
        </p:nvCxnSpPr>
        <p:spPr>
          <a:xfrm>
            <a:off x="4973259" y="4787291"/>
            <a:ext cx="0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A04F5C-818F-4B4E-819A-95EECCE9A1D1}"/>
              </a:ext>
            </a:extLst>
          </p:cNvPr>
          <p:cNvCxnSpPr>
            <a:cxnSpLocks/>
          </p:cNvCxnSpPr>
          <p:nvPr/>
        </p:nvCxnSpPr>
        <p:spPr>
          <a:xfrm>
            <a:off x="5019558" y="4787291"/>
            <a:ext cx="925973" cy="547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FD4C60-90D6-41BE-A236-672FC96D0AA8}"/>
              </a:ext>
            </a:extLst>
          </p:cNvPr>
          <p:cNvSpPr/>
          <p:nvPr/>
        </p:nvSpPr>
        <p:spPr>
          <a:xfrm>
            <a:off x="788046" y="5427436"/>
            <a:ext cx="5555842" cy="377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98527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1_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87206567-F430-4AC2-B0F3-54450BD51B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1479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Segoe UI Light</vt:lpstr>
      <vt:lpstr>Wingdings</vt:lpstr>
      <vt:lpstr>Office Theme</vt:lpstr>
      <vt:lpstr>1_Office Theme</vt:lpstr>
      <vt:lpstr>PCFG Next Function Overview</vt:lpstr>
      <vt:lpstr>Terms</vt:lpstr>
      <vt:lpstr>Assumptions</vt:lpstr>
      <vt:lpstr>More Assumptions</vt:lpstr>
      <vt:lpstr>General Documentation Conventions</vt:lpstr>
      <vt:lpstr>Desired Goals of the ‘Next’ Algorithm</vt:lpstr>
      <vt:lpstr>Current Approaches:</vt:lpstr>
      <vt:lpstr>Challenge with Tree Search</vt:lpstr>
      <vt:lpstr>Challenge Mapping out PCFG Parse Trees as Trees</vt:lpstr>
      <vt:lpstr>PCFG v1.0 Next Algorithm</vt:lpstr>
      <vt:lpstr>Applying Breath First Search</vt:lpstr>
      <vt:lpstr>Problems with the Original Next Function</vt:lpstr>
      <vt:lpstr>Deadbeat Dad “Next” Algorithm</vt:lpstr>
      <vt:lpstr>Parent Selection for DD “Next” Algorithm</vt:lpstr>
      <vt:lpstr>Problems with the DD “Next” Algorithm</vt:lpstr>
      <vt:lpstr>Possible Improvements to BFS</vt:lpstr>
      <vt:lpstr>Other Approaches</vt:lpstr>
      <vt:lpstr>Dropping the “Probability Order” Requirement</vt:lpstr>
      <vt:lpstr>Dropping “Probabilities” too!!!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2019-07-10T03:29:16Z</dcterms:created>
  <dcterms:modified xsi:type="dcterms:W3CDTF">2019-07-10T03:29:54Z</dcterms:modified>
</cp:coreProperties>
</file>